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12192000" cy="6858000"/>
  <p:embeddedFontLst>
    <p:embeddedFont>
      <p:font typeface="Calibri" panose="020F0502020204030204" pitchFamily="34" charset="0"/>
      <p:regular r:id="rId26"/>
      <p:bold r:id="rId27"/>
      <p:italic r:id="rId28"/>
      <p:boldItalic r:id="rId29"/>
    </p:embeddedFont>
    <p:embeddedFont>
      <p:font typeface="Inter" panose="020B0604020202020204" charset="0"/>
      <p:regular r:id="rId30"/>
      <p:bold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OXRGUeSGaQHG0HFrvtce8WWR9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D61C25-A4CE-407A-A3AC-5D235C213033}">
  <a:tblStyle styleId="{0FD61C25-A4CE-407A-A3AC-5D235C21303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926DD3-A468-469E-928A-82444FD5A3B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0"/>
          <p:cNvSpPr txBox="1">
            <a:spLocks noGrp="1"/>
          </p:cNvSpPr>
          <p:nvPr>
            <p:ph type="body" idx="2"/>
          </p:nvPr>
        </p:nvSpPr>
        <p:spPr>
          <a:xfrm>
            <a:off x="839788" y="2505074"/>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0"/>
          <p:cNvSpPr txBox="1">
            <a:spLocks noGrp="1"/>
          </p:cNvSpPr>
          <p:nvPr>
            <p:ph type="body" idx="4"/>
          </p:nvPr>
        </p:nvSpPr>
        <p:spPr>
          <a:xfrm>
            <a:off x="6172200" y="2505074"/>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a:spLocks noGrp="1"/>
          </p:cNvSpPr>
          <p:nvPr>
            <p:ph type="pic" idx="2"/>
          </p:nvPr>
        </p:nvSpPr>
        <p:spPr>
          <a:xfrm>
            <a:off x="5183188" y="987425"/>
            <a:ext cx="6172200" cy="4873625"/>
          </a:xfrm>
          <a:prstGeom prst="rect">
            <a:avLst/>
          </a:prstGeom>
          <a:noFill/>
          <a:ln>
            <a:noFill/>
          </a:ln>
        </p:spPr>
      </p:sp>
      <p:sp>
        <p:nvSpPr>
          <p:cNvPr id="67" name="Google Shape;67;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1" name="Google Shape;11;p24"/>
          <p:cNvGrpSpPr/>
          <p:nvPr/>
        </p:nvGrpSpPr>
        <p:grpSpPr>
          <a:xfrm>
            <a:off x="10962132" y="226826"/>
            <a:ext cx="783335" cy="276600"/>
            <a:chOff x="8283500" y="77358"/>
            <a:chExt cx="783335" cy="276600"/>
          </a:xfrm>
        </p:grpSpPr>
        <p:pic>
          <p:nvPicPr>
            <p:cNvPr id="12" name="Google Shape;12;p24"/>
            <p:cNvPicPr preferRelativeResize="0"/>
            <p:nvPr/>
          </p:nvPicPr>
          <p:blipFill rotWithShape="1">
            <a:blip r:embed="rId11">
              <a:alphaModFix/>
            </a:blip>
            <a:srcRect/>
            <a:stretch/>
          </p:blipFill>
          <p:spPr>
            <a:xfrm>
              <a:off x="8335643" y="101458"/>
              <a:ext cx="731192" cy="228259"/>
            </a:xfrm>
            <a:prstGeom prst="rect">
              <a:avLst/>
            </a:prstGeom>
            <a:noFill/>
            <a:ln>
              <a:noFill/>
            </a:ln>
          </p:spPr>
        </p:pic>
        <p:cxnSp>
          <p:nvCxnSpPr>
            <p:cNvPr id="13" name="Google Shape;13;p24"/>
            <p:cNvCxnSpPr/>
            <p:nvPr/>
          </p:nvCxnSpPr>
          <p:spPr>
            <a:xfrm>
              <a:off x="8283500" y="77358"/>
              <a:ext cx="0" cy="276600"/>
            </a:xfrm>
            <a:prstGeom prst="straightConnector1">
              <a:avLst/>
            </a:prstGeom>
            <a:noFill/>
            <a:ln w="9525" cap="flat" cmpd="sng">
              <a:solidFill>
                <a:srgbClr val="B7B7B7"/>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kaushiksuresh147/bitcoin-twee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n.investing.com/crypto/bitcoin/historical-dat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
          <p:cNvSpPr/>
          <p:nvPr/>
        </p:nvSpPr>
        <p:spPr>
          <a:xfrm>
            <a:off x="1866900" y="1037908"/>
            <a:ext cx="8458200"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FF0000"/>
                </a:solidFill>
                <a:latin typeface="Trebuchet MS"/>
                <a:ea typeface="Trebuchet MS"/>
                <a:cs typeface="Trebuchet MS"/>
                <a:sym typeface="Trebuchet MS"/>
              </a:rPr>
              <a:t>UE19CS390A –  Project Phase – 1</a:t>
            </a:r>
            <a:endParaRPr/>
          </a:p>
          <a:p>
            <a:pPr marL="0" marR="0" lvl="0" indent="0" algn="ctr" rtl="0">
              <a:lnSpc>
                <a:spcPct val="100000"/>
              </a:lnSpc>
              <a:spcBef>
                <a:spcPts val="0"/>
              </a:spcBef>
              <a:spcAft>
                <a:spcPts val="0"/>
              </a:spcAft>
              <a:buNone/>
            </a:pPr>
            <a:r>
              <a:rPr lang="en-US" sz="4000" b="0" i="0" u="none" strike="noStrike" cap="none">
                <a:solidFill>
                  <a:srgbClr val="000000"/>
                </a:solidFill>
                <a:latin typeface="Trebuchet MS"/>
                <a:ea typeface="Trebuchet MS"/>
                <a:cs typeface="Trebuchet MS"/>
                <a:sym typeface="Trebuchet MS"/>
              </a:rPr>
              <a:t> </a:t>
            </a:r>
            <a:r>
              <a:rPr lang="en-US" sz="3600" b="0" i="0" u="none" strike="noStrike" cap="none">
                <a:solidFill>
                  <a:srgbClr val="FF0000"/>
                </a:solidFill>
                <a:latin typeface="Trebuchet MS"/>
                <a:ea typeface="Trebuchet MS"/>
                <a:cs typeface="Trebuchet MS"/>
                <a:sym typeface="Trebuchet MS"/>
              </a:rPr>
              <a:t>End Semester Assessment</a:t>
            </a:r>
            <a:endParaRPr/>
          </a:p>
          <a:p>
            <a:pPr marL="342890" marR="0" lvl="0" indent="-342890" algn="r" rtl="0">
              <a:lnSpc>
                <a:spcPct val="100000"/>
              </a:lnSpc>
              <a:spcBef>
                <a:spcPts val="0"/>
              </a:spcBef>
              <a:spcAft>
                <a:spcPts val="0"/>
              </a:spcAft>
              <a:buClr>
                <a:srgbClr val="000000"/>
              </a:buClr>
              <a:buSzPts val="2800"/>
              <a:buFont typeface="Arial"/>
              <a:buNone/>
            </a:pPr>
            <a:endParaRPr sz="2800" b="1" i="0" u="none" strike="noStrike" cap="none">
              <a:solidFill>
                <a:srgbClr val="FF0000"/>
              </a:solidFill>
              <a:latin typeface="Trebuchet MS"/>
              <a:ea typeface="Trebuchet MS"/>
              <a:cs typeface="Trebuchet MS"/>
              <a:sym typeface="Trebuchet MS"/>
            </a:endParaRPr>
          </a:p>
        </p:txBody>
      </p:sp>
      <p:sp>
        <p:nvSpPr>
          <p:cNvPr id="76" name="Google Shape;76;p1"/>
          <p:cNvSpPr txBox="1"/>
          <p:nvPr/>
        </p:nvSpPr>
        <p:spPr>
          <a:xfrm>
            <a:off x="1866900" y="2347399"/>
            <a:ext cx="8458200" cy="4053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33CC"/>
                </a:solidFill>
                <a:latin typeface="Trebuchet MS"/>
                <a:ea typeface="Trebuchet MS"/>
                <a:cs typeface="Trebuchet MS"/>
                <a:sym typeface="Trebuchet MS"/>
              </a:rPr>
              <a:t>Project Title    : </a:t>
            </a:r>
            <a:r>
              <a:rPr lang="en-US" sz="2400" b="0" i="0" u="none" strike="noStrike" cap="none">
                <a:solidFill>
                  <a:schemeClr val="dk1"/>
                </a:solidFill>
                <a:latin typeface="Times New Roman"/>
                <a:ea typeface="Times New Roman"/>
                <a:cs typeface="Times New Roman"/>
                <a:sym typeface="Times New Roman"/>
              </a:rPr>
              <a:t>Twitter Sentiment analysis for Bitcoin Price</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Prediction</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33CC"/>
                </a:solidFill>
                <a:latin typeface="Trebuchet MS"/>
                <a:ea typeface="Trebuchet MS"/>
                <a:cs typeface="Trebuchet MS"/>
                <a:sym typeface="Trebuchet MS"/>
              </a:rPr>
              <a:t>Project ID        : </a:t>
            </a:r>
            <a:r>
              <a:rPr lang="en-US" sz="2400" b="0" i="0" u="none" strike="noStrike" cap="none">
                <a:solidFill>
                  <a:schemeClr val="dk1"/>
                </a:solidFill>
                <a:latin typeface="Times New Roman"/>
                <a:ea typeface="Times New Roman"/>
                <a:cs typeface="Times New Roman"/>
                <a:sym typeface="Times New Roman"/>
              </a:rPr>
              <a:t>55</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33CC"/>
                </a:solidFill>
                <a:latin typeface="Trebuchet MS"/>
                <a:ea typeface="Trebuchet MS"/>
                <a:cs typeface="Trebuchet MS"/>
                <a:sym typeface="Trebuchet MS"/>
              </a:rPr>
              <a:t>Project Guide  : </a:t>
            </a:r>
            <a:r>
              <a:rPr lang="en-US" sz="2400" b="0" i="0" u="none" strike="noStrike" cap="none">
                <a:solidFill>
                  <a:schemeClr val="dk1"/>
                </a:solidFill>
                <a:latin typeface="Times New Roman"/>
                <a:ea typeface="Times New Roman"/>
                <a:cs typeface="Times New Roman"/>
                <a:sym typeface="Times New Roman"/>
              </a:rPr>
              <a:t>Prof Prajwala</a:t>
            </a:r>
            <a:r>
              <a:rPr lang="en-US" sz="2400" b="0" i="0" u="none" strike="noStrike" cap="none">
                <a:solidFill>
                  <a:srgbClr val="0033CC"/>
                </a:solidFill>
                <a:latin typeface="Times New Roman"/>
                <a:ea typeface="Times New Roman"/>
                <a:cs typeface="Times New Roman"/>
                <a:sym typeface="Times New Roman"/>
              </a:rPr>
              <a:t> </a:t>
            </a:r>
            <a:r>
              <a:rPr lang="en-US" sz="2400" b="0" i="0" u="none" strike="noStrike" cap="none">
                <a:solidFill>
                  <a:srgbClr val="0033CC"/>
                </a:solidFill>
                <a:latin typeface="Trebuchet MS"/>
                <a:ea typeface="Trebuchet MS"/>
                <a:cs typeface="Trebuchet MS"/>
                <a:sym typeface="Trebuchet MS"/>
              </a:rPr>
              <a:t>  </a:t>
            </a:r>
            <a:endParaRPr sz="24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33CC"/>
                </a:solidFill>
                <a:latin typeface="Trebuchet MS"/>
                <a:ea typeface="Trebuchet MS"/>
                <a:cs typeface="Trebuchet MS"/>
                <a:sym typeface="Trebuchet MS"/>
              </a:rPr>
              <a:t>              </a:t>
            </a:r>
            <a:endParaRPr sz="24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33CC"/>
                </a:solidFill>
                <a:latin typeface="Trebuchet MS"/>
                <a:ea typeface="Trebuchet MS"/>
                <a:cs typeface="Trebuchet MS"/>
                <a:sym typeface="Trebuchet MS"/>
              </a:rPr>
              <a:t>Project Team  : </a:t>
            </a:r>
            <a:r>
              <a:rPr lang="en-US" sz="2400" b="0" i="0" u="none" strike="noStrike" cap="none">
                <a:solidFill>
                  <a:schemeClr val="dk1"/>
                </a:solidFill>
                <a:latin typeface="Times New Roman"/>
                <a:ea typeface="Times New Roman"/>
                <a:cs typeface="Times New Roman"/>
                <a:sym typeface="Times New Roman"/>
              </a:rPr>
              <a:t>Achyut Jagini</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Vedanth Mohan</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Kaushal Mahajan</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Namita Aluvathingal</a:t>
            </a:r>
            <a:endParaRPr sz="24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p:nvPr/>
        </p:nvSpPr>
        <p:spPr>
          <a:xfrm>
            <a:off x="2630124" y="328949"/>
            <a:ext cx="7772400" cy="461700"/>
          </a:xfrm>
          <a:prstGeom prst="rect">
            <a:avLst/>
          </a:prstGeom>
          <a:noFill/>
          <a:ln>
            <a:noFill/>
          </a:ln>
        </p:spPr>
        <p:txBody>
          <a:bodyPr spcFirstLastPara="1" wrap="square" lIns="91400" tIns="45675" rIns="91400" bIns="45675"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Arial"/>
                <a:ea typeface="Arial"/>
                <a:cs typeface="Arial"/>
                <a:sym typeface="Arial"/>
              </a:rPr>
              <a:t>Datasets</a:t>
            </a:r>
            <a:endParaRPr sz="2400" b="0" i="0" u="none" strike="noStrike" cap="none">
              <a:solidFill>
                <a:srgbClr val="FF0000"/>
              </a:solidFill>
              <a:latin typeface="Arial"/>
              <a:ea typeface="Arial"/>
              <a:cs typeface="Arial"/>
              <a:sym typeface="Arial"/>
            </a:endParaRPr>
          </a:p>
        </p:txBody>
      </p:sp>
      <p:sp>
        <p:nvSpPr>
          <p:cNvPr id="141" name="Google Shape;141;p10"/>
          <p:cNvSpPr/>
          <p:nvPr/>
        </p:nvSpPr>
        <p:spPr>
          <a:xfrm>
            <a:off x="2782524" y="790650"/>
            <a:ext cx="7619999" cy="36599"/>
          </a:xfrm>
          <a:prstGeom prst="rect">
            <a:avLst/>
          </a:prstGeom>
          <a:solidFill>
            <a:srgbClr val="33CCCC"/>
          </a:solidFill>
          <a:ln>
            <a:noFill/>
          </a:ln>
        </p:spPr>
        <p:txBody>
          <a:bodyPr spcFirstLastPara="1" wrap="square" lIns="91400" tIns="45675" rIns="91400" bIns="456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0"/>
          <p:cNvSpPr txBox="1"/>
          <p:nvPr/>
        </p:nvSpPr>
        <p:spPr>
          <a:xfrm>
            <a:off x="695400" y="900447"/>
            <a:ext cx="10725900" cy="563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Tweets-</a:t>
            </a:r>
            <a:r>
              <a:rPr lang="en-US" sz="24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https://www.kaggle.com/datasets/kaushiksuresh147/bitcoin-tweets</a:t>
            </a:r>
            <a:endParaRPr sz="2400">
              <a:latin typeface="Times New Roman"/>
              <a:ea typeface="Times New Roman"/>
              <a:cs typeface="Times New Roman"/>
              <a:sym typeface="Times New Roman"/>
            </a:endParaRPr>
          </a:p>
          <a:p>
            <a:pPr marL="457200" lvl="0" indent="457200" algn="l" rtl="0">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Dataset has 13 columns.</a:t>
            </a:r>
            <a:endParaRPr sz="24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graphicFrame>
        <p:nvGraphicFramePr>
          <p:cNvPr id="143" name="Google Shape;143;p10"/>
          <p:cNvGraphicFramePr/>
          <p:nvPr/>
        </p:nvGraphicFramePr>
        <p:xfrm>
          <a:off x="4295529" y="1816552"/>
          <a:ext cx="3600975" cy="4476220"/>
        </p:xfrm>
        <a:graphic>
          <a:graphicData uri="http://schemas.openxmlformats.org/drawingml/2006/table">
            <a:tbl>
              <a:tblPr>
                <a:noFill/>
                <a:tableStyleId>{A1926DD3-A468-469E-928A-82444FD5A3B5}</a:tableStyleId>
              </a:tblPr>
              <a:tblGrid>
                <a:gridCol w="1200325">
                  <a:extLst>
                    <a:ext uri="{9D8B030D-6E8A-4147-A177-3AD203B41FA5}">
                      <a16:colId xmlns:a16="http://schemas.microsoft.com/office/drawing/2014/main" val="20000"/>
                    </a:ext>
                  </a:extLst>
                </a:gridCol>
                <a:gridCol w="1200325">
                  <a:extLst>
                    <a:ext uri="{9D8B030D-6E8A-4147-A177-3AD203B41FA5}">
                      <a16:colId xmlns:a16="http://schemas.microsoft.com/office/drawing/2014/main" val="20001"/>
                    </a:ext>
                  </a:extLst>
                </a:gridCol>
                <a:gridCol w="1200325">
                  <a:extLst>
                    <a:ext uri="{9D8B030D-6E8A-4147-A177-3AD203B41FA5}">
                      <a16:colId xmlns:a16="http://schemas.microsoft.com/office/drawing/2014/main" val="20002"/>
                    </a:ext>
                  </a:extLst>
                </a:gridCol>
              </a:tblGrid>
              <a:tr h="16677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No</a:t>
                      </a:r>
                      <a:endParaRPr/>
                    </a:p>
                  </a:txBody>
                  <a:tcPr marL="90975" marR="90975" marT="34125" marB="26525" anchor="ctr">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BFBFB"/>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Columns</a:t>
                      </a:r>
                      <a:endParaRPr/>
                    </a:p>
                  </a:txBody>
                  <a:tcPr marL="90975" marR="90975" marT="34125" marB="26525" anchor="ctr">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BFBFB"/>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Descriptions</a:t>
                      </a:r>
                      <a:endParaRPr/>
                    </a:p>
                  </a:txBody>
                  <a:tcPr marL="90975" marR="90975" marT="34125" marB="26525" anchor="ctr">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BFBFB"/>
                    </a:solidFill>
                  </a:tcPr>
                </a:tc>
                <a:extLst>
                  <a:ext uri="{0D108BD9-81ED-4DB2-BD59-A6C34878D82A}">
                    <a16:rowId xmlns:a16="http://schemas.microsoft.com/office/drawing/2014/main" val="10000"/>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user_name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name of the user, as they’ve defined it.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2</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user_location</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user-defined location for this account’s profile.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902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3</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user_description</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user-defined UTF-8 string describing their account.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4</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user_created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Time and date, when the account was created.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5</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user_followers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number of followers an account currently has.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6</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user_friends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number of friends an account currently has.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7</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user_favourites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number of favorites an account currently has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7902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8</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user_verified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When true, indicates that the user has a verified account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9</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date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UTC time and date when the Tweet was created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729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10</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text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actual UTF-8 text of the Tweet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37902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11</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hashtags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All the other hashtags posted in the tweet along with #Bitcoin &amp; #btc</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48517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12</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source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Utility used to post the Tweet, Tweets from the Twitter website have a source value - web</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37902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13</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is_retweet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Indicates whether this Tweet has been Retweeted by the authenticating user.</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graphicFrame>
        <p:nvGraphicFramePr>
          <p:cNvPr id="144" name="Google Shape;144;p10"/>
          <p:cNvGraphicFramePr/>
          <p:nvPr/>
        </p:nvGraphicFramePr>
        <p:xfrm>
          <a:off x="1199456" y="1816552"/>
          <a:ext cx="8424900" cy="4369425"/>
        </p:xfrm>
        <a:graphic>
          <a:graphicData uri="http://schemas.openxmlformats.org/drawingml/2006/table">
            <a:tbl>
              <a:tblPr>
                <a:noFill/>
                <a:tableStyleId>{A1926DD3-A468-469E-928A-82444FD5A3B5}</a:tableStyleId>
              </a:tblPr>
              <a:tblGrid>
                <a:gridCol w="2808300">
                  <a:extLst>
                    <a:ext uri="{9D8B030D-6E8A-4147-A177-3AD203B41FA5}">
                      <a16:colId xmlns:a16="http://schemas.microsoft.com/office/drawing/2014/main" val="20000"/>
                    </a:ext>
                  </a:extLst>
                </a:gridCol>
                <a:gridCol w="2808300">
                  <a:extLst>
                    <a:ext uri="{9D8B030D-6E8A-4147-A177-3AD203B41FA5}">
                      <a16:colId xmlns:a16="http://schemas.microsoft.com/office/drawing/2014/main" val="20001"/>
                    </a:ext>
                  </a:extLst>
                </a:gridCol>
                <a:gridCol w="2808300">
                  <a:extLst>
                    <a:ext uri="{9D8B030D-6E8A-4147-A177-3AD203B41FA5}">
                      <a16:colId xmlns:a16="http://schemas.microsoft.com/office/drawing/2014/main" val="20002"/>
                    </a:ext>
                  </a:extLst>
                </a:gridCol>
              </a:tblGrid>
              <a:tr h="168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No</a:t>
                      </a:r>
                      <a:endParaRPr/>
                    </a:p>
                  </a:txBody>
                  <a:tcPr marL="90975" marR="90975" marT="34125" marB="26525" anchor="ctr">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BFBFB"/>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Columns</a:t>
                      </a:r>
                      <a:endParaRPr/>
                    </a:p>
                  </a:txBody>
                  <a:tcPr marL="90975" marR="90975" marT="34125" marB="26525" anchor="ctr">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BFBFB"/>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Descriptions</a:t>
                      </a:r>
                      <a:endParaRPr/>
                    </a:p>
                  </a:txBody>
                  <a:tcPr marL="90975" marR="90975" marT="34125" marB="26525" anchor="ctr">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BFBFB"/>
                    </a:solidFill>
                  </a:tcPr>
                </a:tc>
                <a:extLst>
                  <a:ext uri="{0D108BD9-81ED-4DB2-BD59-A6C34878D82A}">
                    <a16:rowId xmlns:a16="http://schemas.microsoft.com/office/drawing/2014/main" val="10000"/>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user_name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name of the user, as they’ve defined it.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2</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user_location</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user-defined location for this account’s profile.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8057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3</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user_description</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user-defined UTF-8 string describing their account.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4</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user_created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Time and date, when the account was created.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5</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user_followers</a:t>
                      </a:r>
                      <a:endParaRPr sz="700" b="0" u="none" strike="noStrike" cap="none">
                        <a:latin typeface="Arial"/>
                        <a:ea typeface="Arial"/>
                        <a:cs typeface="Arial"/>
                        <a:sym typeface="Arial"/>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number of followers an account currently has.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6</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user_friends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number of friends an account currently has.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7</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user_favourites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number of favorites an account currently has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8057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8</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user_verified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When true, indicates that the user has a verified account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9</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date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UTC time and date when the Tweet was created</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74000">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10</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text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The actual UTF-8 text of the Tweet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38057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11</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hashtags</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All the other hashtags posted in the tweet along with #Bitcoin &amp; #btc</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48712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12</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source</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Utility used to post the Tweet, Tweets from the Twitter website have a source value - web</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380575">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13</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is_retweet</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US" sz="700" b="0" u="none" strike="noStrike" cap="none">
                          <a:latin typeface="Arial"/>
                          <a:ea typeface="Arial"/>
                          <a:cs typeface="Arial"/>
                          <a:sym typeface="Arial"/>
                        </a:rPr>
                        <a:t>Indicates whether this Tweet has been Retweeted by the authenticating user.</a:t>
                      </a:r>
                      <a:endParaRPr/>
                    </a:p>
                  </a:txBody>
                  <a:tcPr marL="90975" marR="90975" marT="34125" marB="26525">
                    <a:lnL w="9525" cap="flat" cmpd="sng">
                      <a:solidFill>
                        <a:srgbClr val="DEDFE0"/>
                      </a:solidFill>
                      <a:prstDash val="solid"/>
                      <a:round/>
                      <a:headEnd type="none" w="sm" len="sm"/>
                      <a:tailEnd type="none" w="sm" len="sm"/>
                    </a:lnL>
                    <a:lnR w="9525" cap="flat" cmpd="sng">
                      <a:solidFill>
                        <a:srgbClr val="DEDFE0"/>
                      </a:solidFill>
                      <a:prstDash val="solid"/>
                      <a:round/>
                      <a:headEnd type="none" w="sm" len="sm"/>
                      <a:tailEnd type="none" w="sm" len="sm"/>
                    </a:lnR>
                    <a:lnT w="9525" cap="flat" cmpd="sng">
                      <a:solidFill>
                        <a:srgbClr val="DEDFE0"/>
                      </a:solidFill>
                      <a:prstDash val="solid"/>
                      <a:round/>
                      <a:headEnd type="none" w="sm" len="sm"/>
                      <a:tailEnd type="none" w="sm" len="sm"/>
                    </a:lnT>
                    <a:lnB w="9525" cap="flat" cmpd="sng">
                      <a:solidFill>
                        <a:srgbClr val="DEDFE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p:nvPr/>
        </p:nvSpPr>
        <p:spPr>
          <a:xfrm>
            <a:off x="2630124" y="328949"/>
            <a:ext cx="7772400" cy="461700"/>
          </a:xfrm>
          <a:prstGeom prst="rect">
            <a:avLst/>
          </a:prstGeom>
          <a:noFill/>
          <a:ln>
            <a:noFill/>
          </a:ln>
        </p:spPr>
        <p:txBody>
          <a:bodyPr spcFirstLastPara="1" wrap="square" lIns="91400" tIns="45675" rIns="91400" bIns="45675"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Arial"/>
                <a:ea typeface="Arial"/>
                <a:cs typeface="Arial"/>
                <a:sym typeface="Arial"/>
              </a:rPr>
              <a:t>Datasets</a:t>
            </a:r>
            <a:endParaRPr sz="2400" b="0" i="0" u="none" strike="noStrike" cap="none">
              <a:solidFill>
                <a:srgbClr val="FF0000"/>
              </a:solidFill>
              <a:latin typeface="Arial"/>
              <a:ea typeface="Arial"/>
              <a:cs typeface="Arial"/>
              <a:sym typeface="Arial"/>
            </a:endParaRPr>
          </a:p>
        </p:txBody>
      </p:sp>
      <p:sp>
        <p:nvSpPr>
          <p:cNvPr id="150" name="Google Shape;150;p11"/>
          <p:cNvSpPr/>
          <p:nvPr/>
        </p:nvSpPr>
        <p:spPr>
          <a:xfrm>
            <a:off x="2782524" y="790650"/>
            <a:ext cx="7619999" cy="36599"/>
          </a:xfrm>
          <a:prstGeom prst="rect">
            <a:avLst/>
          </a:prstGeom>
          <a:solidFill>
            <a:srgbClr val="33CCCC"/>
          </a:solidFill>
          <a:ln>
            <a:noFill/>
          </a:ln>
        </p:spPr>
        <p:txBody>
          <a:bodyPr spcFirstLastPara="1" wrap="square" lIns="91400" tIns="45675" rIns="91400" bIns="456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11"/>
          <p:cNvSpPr txBox="1"/>
          <p:nvPr/>
        </p:nvSpPr>
        <p:spPr>
          <a:xfrm>
            <a:off x="695400" y="900447"/>
            <a:ext cx="10729200" cy="5479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Bitcoin historical data</a:t>
            </a:r>
            <a:endParaRPr/>
          </a:p>
          <a:p>
            <a:pPr marL="0" marR="0" lvl="0" indent="0" algn="l" rtl="0">
              <a:lnSpc>
                <a:spcPct val="100000"/>
              </a:lnSpc>
              <a:spcBef>
                <a:spcPts val="0"/>
              </a:spcBef>
              <a:spcAft>
                <a:spcPts val="0"/>
              </a:spcAft>
              <a:buNone/>
            </a:pPr>
            <a:r>
              <a:rPr lang="en-US" sz="24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https://in.investing.com/crypto/bitcoin/historical-data</a:t>
            </a:r>
            <a:endParaRPr sz="3200" b="0" i="0" u="none" strike="noStrike" cap="none">
              <a:solidFill>
                <a:srgbClr val="000000"/>
              </a:solidFill>
              <a:latin typeface="Inter"/>
              <a:ea typeface="Inter"/>
              <a:cs typeface="Inter"/>
              <a:sym typeface="Inter"/>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a:ea typeface="Times New Roman"/>
                <a:cs typeface="Times New Roman"/>
                <a:sym typeface="Times New Roman"/>
              </a:rPr>
              <a:t>   Has columns Date,Price,Open,High,Low,Volume. </a:t>
            </a:r>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p:nvPr/>
        </p:nvSpPr>
        <p:spPr>
          <a:xfrm>
            <a:off x="2856275" y="8054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12"/>
          <p:cNvSpPr txBox="1"/>
          <p:nvPr/>
        </p:nvSpPr>
        <p:spPr>
          <a:xfrm>
            <a:off x="2703875" y="3437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Architecture </a:t>
            </a:r>
            <a:endParaRPr sz="2400" b="0" i="0" u="none" strike="noStrike" cap="none">
              <a:solidFill>
                <a:schemeClr val="dk1"/>
              </a:solidFill>
              <a:latin typeface="Arial"/>
              <a:ea typeface="Arial"/>
              <a:cs typeface="Arial"/>
              <a:sym typeface="Arial"/>
            </a:endParaRPr>
          </a:p>
        </p:txBody>
      </p:sp>
      <p:sp>
        <p:nvSpPr>
          <p:cNvPr id="158" name="Google Shape;158;p12"/>
          <p:cNvSpPr txBox="1"/>
          <p:nvPr/>
        </p:nvSpPr>
        <p:spPr>
          <a:xfrm>
            <a:off x="-456728" y="1052736"/>
            <a:ext cx="11754548" cy="5672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p:txBody>
      </p:sp>
      <p:graphicFrame>
        <p:nvGraphicFramePr>
          <p:cNvPr id="159" name="Google Shape;159;p12"/>
          <p:cNvGraphicFramePr/>
          <p:nvPr>
            <p:extLst>
              <p:ext uri="{D42A27DB-BD31-4B8C-83A1-F6EECF244321}">
                <p14:modId xmlns:p14="http://schemas.microsoft.com/office/powerpoint/2010/main" val="1079085764"/>
              </p:ext>
            </p:extLst>
          </p:nvPr>
        </p:nvGraphicFramePr>
        <p:xfrm>
          <a:off x="515566" y="1274173"/>
          <a:ext cx="1719692" cy="1217350"/>
        </p:xfrm>
        <a:graphic>
          <a:graphicData uri="http://schemas.openxmlformats.org/drawingml/2006/table">
            <a:tbl>
              <a:tblPr firstRow="1" firstCol="1" bandRow="1">
                <a:noFill/>
                <a:tableStyleId>{0FD61C25-A4CE-407A-A3AC-5D235C213033}</a:tableStyleId>
              </a:tblPr>
              <a:tblGrid>
                <a:gridCol w="1719692">
                  <a:extLst>
                    <a:ext uri="{9D8B030D-6E8A-4147-A177-3AD203B41FA5}">
                      <a16:colId xmlns:a16="http://schemas.microsoft.com/office/drawing/2014/main" val="20000"/>
                    </a:ext>
                  </a:extLst>
                </a:gridCol>
              </a:tblGrid>
              <a:tr h="569775">
                <a:tc>
                  <a:txBody>
                    <a:bodyPr/>
                    <a:lstStyle/>
                    <a:p>
                      <a:pPr marL="0" marR="0" lvl="0" indent="0" algn="l" rtl="0">
                        <a:lnSpc>
                          <a:spcPct val="100000"/>
                        </a:lnSpc>
                        <a:spcBef>
                          <a:spcPts val="0"/>
                        </a:spcBef>
                        <a:spcAft>
                          <a:spcPts val="0"/>
                        </a:spcAft>
                        <a:buNone/>
                      </a:pPr>
                      <a:r>
                        <a:rPr lang="en-US" sz="2000" u="none" strike="noStrike" cap="none"/>
                        <a:t>     INPUT</a:t>
                      </a:r>
                      <a:endParaRPr sz="12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47575">
                <a:tc>
                  <a:txBody>
                    <a:bodyPr/>
                    <a:lstStyle/>
                    <a:p>
                      <a:pPr marL="0" marR="0" lvl="0" indent="0" algn="l" rtl="0">
                        <a:lnSpc>
                          <a:spcPct val="100000"/>
                        </a:lnSpc>
                        <a:spcBef>
                          <a:spcPts val="0"/>
                        </a:spcBef>
                        <a:spcAft>
                          <a:spcPts val="0"/>
                        </a:spcAft>
                        <a:buNone/>
                      </a:pPr>
                      <a:r>
                        <a:rPr lang="en-US" sz="2000" u="none" strike="noStrike" cap="none" dirty="0"/>
                        <a:t>    Tweets </a:t>
                      </a:r>
                      <a:endParaRPr sz="12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bl>
          </a:graphicData>
        </a:graphic>
      </p:graphicFrame>
      <p:cxnSp>
        <p:nvCxnSpPr>
          <p:cNvPr id="160" name="Google Shape;160;p12"/>
          <p:cNvCxnSpPr/>
          <p:nvPr/>
        </p:nvCxnSpPr>
        <p:spPr>
          <a:xfrm>
            <a:off x="2466260" y="1786279"/>
            <a:ext cx="1170305" cy="0"/>
          </a:xfrm>
          <a:prstGeom prst="straightConnector1">
            <a:avLst/>
          </a:prstGeom>
          <a:noFill/>
          <a:ln w="9525" cap="flat" cmpd="sng">
            <a:solidFill>
              <a:srgbClr val="3E6EC2"/>
            </a:solidFill>
            <a:prstDash val="solid"/>
            <a:round/>
            <a:headEnd type="none" w="sm" len="sm"/>
            <a:tailEnd type="triangle" w="med" len="med"/>
          </a:ln>
        </p:spPr>
      </p:cxnSp>
      <p:graphicFrame>
        <p:nvGraphicFramePr>
          <p:cNvPr id="161" name="Google Shape;161;p12"/>
          <p:cNvGraphicFramePr/>
          <p:nvPr>
            <p:extLst>
              <p:ext uri="{D42A27DB-BD31-4B8C-83A1-F6EECF244321}">
                <p14:modId xmlns:p14="http://schemas.microsoft.com/office/powerpoint/2010/main" val="1939577098"/>
              </p:ext>
            </p:extLst>
          </p:nvPr>
        </p:nvGraphicFramePr>
        <p:xfrm>
          <a:off x="3935761" y="1052736"/>
          <a:ext cx="3564266" cy="2016225"/>
        </p:xfrm>
        <a:graphic>
          <a:graphicData uri="http://schemas.openxmlformats.org/drawingml/2006/table">
            <a:tbl>
              <a:tblPr firstRow="1" firstCol="1" bandRow="1">
                <a:noFill/>
                <a:tableStyleId>{0FD61C25-A4CE-407A-A3AC-5D235C213033}</a:tableStyleId>
              </a:tblPr>
              <a:tblGrid>
                <a:gridCol w="3564266">
                  <a:extLst>
                    <a:ext uri="{9D8B030D-6E8A-4147-A177-3AD203B41FA5}">
                      <a16:colId xmlns:a16="http://schemas.microsoft.com/office/drawing/2014/main" val="20000"/>
                    </a:ext>
                  </a:extLst>
                </a:gridCol>
              </a:tblGrid>
              <a:tr h="290925">
                <a:tc>
                  <a:txBody>
                    <a:bodyPr/>
                    <a:lstStyle/>
                    <a:p>
                      <a:pPr marL="0" marR="0" lvl="0" indent="0" algn="l" rtl="0">
                        <a:lnSpc>
                          <a:spcPct val="100000"/>
                        </a:lnSpc>
                        <a:spcBef>
                          <a:spcPts val="0"/>
                        </a:spcBef>
                        <a:spcAft>
                          <a:spcPts val="0"/>
                        </a:spcAft>
                        <a:buNone/>
                      </a:pPr>
                      <a:r>
                        <a:rPr lang="en-US" sz="1800" u="none" strike="noStrike" cap="none"/>
                        <a:t>          PREPROCESSING</a:t>
                      </a:r>
                      <a:endParaRPr sz="12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1725300">
                <a:tc>
                  <a:txBody>
                    <a:bodyPr/>
                    <a:lstStyle/>
                    <a:p>
                      <a:pPr marL="0" marR="0" lvl="0" indent="0" algn="l" rtl="0">
                        <a:lnSpc>
                          <a:spcPct val="100000"/>
                        </a:lnSpc>
                        <a:spcBef>
                          <a:spcPts val="0"/>
                        </a:spcBef>
                        <a:spcAft>
                          <a:spcPts val="0"/>
                        </a:spcAft>
                        <a:buNone/>
                      </a:pPr>
                      <a:r>
                        <a:rPr lang="en-US" sz="1800" u="none" strike="noStrike" cap="none" dirty="0"/>
                        <a:t>1.Convert tweets  to lower case</a:t>
                      </a:r>
                      <a:endParaRPr sz="1200" u="none" strike="noStrike" cap="none" dirty="0"/>
                    </a:p>
                    <a:p>
                      <a:pPr marL="0" marR="0" lvl="0" indent="0" algn="l" rtl="0">
                        <a:lnSpc>
                          <a:spcPct val="100000"/>
                        </a:lnSpc>
                        <a:spcBef>
                          <a:spcPts val="0"/>
                        </a:spcBef>
                        <a:spcAft>
                          <a:spcPts val="0"/>
                        </a:spcAft>
                        <a:buNone/>
                      </a:pPr>
                      <a:r>
                        <a:rPr lang="en-US" sz="1800" u="none" strike="noStrike" cap="none" dirty="0"/>
                        <a:t>2.Remove URL’s, excess white spaces, mentions</a:t>
                      </a:r>
                      <a:endParaRPr sz="1200" u="none" strike="noStrike" cap="none" dirty="0"/>
                    </a:p>
                    <a:p>
                      <a:pPr marL="0" marR="0" lvl="0" indent="0" algn="l" rtl="0">
                        <a:lnSpc>
                          <a:spcPct val="100000"/>
                        </a:lnSpc>
                        <a:spcBef>
                          <a:spcPts val="0"/>
                        </a:spcBef>
                        <a:spcAft>
                          <a:spcPts val="0"/>
                        </a:spcAft>
                        <a:buNone/>
                      </a:pPr>
                      <a:r>
                        <a:rPr lang="en-US" sz="1800" u="none" strike="noStrike" cap="none" dirty="0"/>
                        <a:t>3.Replace 2 or more spaces with single space</a:t>
                      </a:r>
                      <a:endParaRPr sz="1200" u="none" strike="noStrike" cap="none" dirty="0"/>
                    </a:p>
                    <a:p>
                      <a:pPr marL="0" marR="0" lvl="0" indent="0" algn="l" rtl="0">
                        <a:lnSpc>
                          <a:spcPct val="100000"/>
                        </a:lnSpc>
                        <a:spcBef>
                          <a:spcPts val="0"/>
                        </a:spcBef>
                        <a:spcAft>
                          <a:spcPts val="0"/>
                        </a:spcAft>
                        <a:buNone/>
                      </a:pPr>
                      <a:r>
                        <a:rPr lang="en-US" sz="1800" u="none" strike="noStrike" cap="none" dirty="0"/>
                        <a:t> 4.Checking verification status</a:t>
                      </a:r>
                      <a:endParaRPr sz="12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bl>
          </a:graphicData>
        </a:graphic>
      </p:graphicFrame>
      <p:cxnSp>
        <p:nvCxnSpPr>
          <p:cNvPr id="162" name="Google Shape;162;p12"/>
          <p:cNvCxnSpPr/>
          <p:nvPr/>
        </p:nvCxnSpPr>
        <p:spPr>
          <a:xfrm>
            <a:off x="7676379" y="1589890"/>
            <a:ext cx="648072" cy="0"/>
          </a:xfrm>
          <a:prstGeom prst="straightConnector1">
            <a:avLst/>
          </a:prstGeom>
          <a:noFill/>
          <a:ln w="9525" cap="flat" cmpd="sng">
            <a:solidFill>
              <a:srgbClr val="3E6EC2"/>
            </a:solidFill>
            <a:prstDash val="solid"/>
            <a:round/>
            <a:headEnd type="none" w="sm" len="sm"/>
            <a:tailEnd type="triangle" w="med" len="med"/>
          </a:ln>
        </p:spPr>
      </p:cxnSp>
      <p:graphicFrame>
        <p:nvGraphicFramePr>
          <p:cNvPr id="163" name="Google Shape;163;p12"/>
          <p:cNvGraphicFramePr/>
          <p:nvPr>
            <p:extLst>
              <p:ext uri="{D42A27DB-BD31-4B8C-83A1-F6EECF244321}">
                <p14:modId xmlns:p14="http://schemas.microsoft.com/office/powerpoint/2010/main" val="1997121423"/>
              </p:ext>
            </p:extLst>
          </p:nvPr>
        </p:nvGraphicFramePr>
        <p:xfrm>
          <a:off x="8965421" y="1495892"/>
          <a:ext cx="2420575" cy="957227"/>
        </p:xfrm>
        <a:graphic>
          <a:graphicData uri="http://schemas.openxmlformats.org/drawingml/2006/table">
            <a:tbl>
              <a:tblPr firstRow="1" firstCol="1" bandRow="1">
                <a:noFill/>
                <a:tableStyleId>{0FD61C25-A4CE-407A-A3AC-5D235C213033}</a:tableStyleId>
              </a:tblPr>
              <a:tblGrid>
                <a:gridCol w="2420575">
                  <a:extLst>
                    <a:ext uri="{9D8B030D-6E8A-4147-A177-3AD203B41FA5}">
                      <a16:colId xmlns:a16="http://schemas.microsoft.com/office/drawing/2014/main" val="20000"/>
                    </a:ext>
                  </a:extLst>
                </a:gridCol>
              </a:tblGrid>
              <a:tr h="401002">
                <a:tc>
                  <a:txBody>
                    <a:bodyPr/>
                    <a:lstStyle/>
                    <a:p>
                      <a:pPr marL="0" marR="0" lvl="0" indent="0" algn="l" rtl="0">
                        <a:lnSpc>
                          <a:spcPct val="100000"/>
                        </a:lnSpc>
                        <a:spcBef>
                          <a:spcPts val="0"/>
                        </a:spcBef>
                        <a:spcAft>
                          <a:spcPts val="0"/>
                        </a:spcAft>
                        <a:buNone/>
                      </a:pPr>
                      <a:r>
                        <a:rPr lang="en-US" sz="1800" u="none" strike="noStrike" cap="none" dirty="0"/>
                        <a:t>  Sentiment analysis</a:t>
                      </a:r>
                      <a:endParaRPr sz="12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556225">
                <a:tc>
                  <a:txBody>
                    <a:bodyPr/>
                    <a:lstStyle/>
                    <a:p>
                      <a:pPr marL="0" marR="0" lvl="0" indent="0" algn="l" rtl="0">
                        <a:lnSpc>
                          <a:spcPct val="100000"/>
                        </a:lnSpc>
                        <a:spcBef>
                          <a:spcPts val="0"/>
                        </a:spcBef>
                        <a:spcAft>
                          <a:spcPts val="0"/>
                        </a:spcAft>
                        <a:buNone/>
                      </a:pPr>
                      <a:r>
                        <a:rPr lang="en-US" sz="1800" u="none" strike="noStrike" cap="none" dirty="0"/>
                        <a:t>   VADER used to find        sentiment of tweets</a:t>
                      </a:r>
                      <a:endParaRPr sz="12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bl>
          </a:graphicData>
        </a:graphic>
      </p:graphicFrame>
      <p:cxnSp>
        <p:nvCxnSpPr>
          <p:cNvPr id="164" name="Google Shape;164;p12"/>
          <p:cNvCxnSpPr/>
          <p:nvPr/>
        </p:nvCxnSpPr>
        <p:spPr>
          <a:xfrm>
            <a:off x="10346371" y="3014780"/>
            <a:ext cx="0" cy="792088"/>
          </a:xfrm>
          <a:prstGeom prst="straightConnector1">
            <a:avLst/>
          </a:prstGeom>
          <a:noFill/>
          <a:ln w="9525" cap="flat" cmpd="sng">
            <a:solidFill>
              <a:srgbClr val="3E6EC2"/>
            </a:solidFill>
            <a:prstDash val="solid"/>
            <a:round/>
            <a:headEnd type="none" w="sm" len="sm"/>
            <a:tailEnd type="triangle" w="med" len="med"/>
          </a:ln>
        </p:spPr>
      </p:cxnSp>
      <p:cxnSp>
        <p:nvCxnSpPr>
          <p:cNvPr id="165" name="Google Shape;165;p12"/>
          <p:cNvCxnSpPr/>
          <p:nvPr/>
        </p:nvCxnSpPr>
        <p:spPr>
          <a:xfrm rot="10800000">
            <a:off x="4612422" y="4725144"/>
            <a:ext cx="1301998" cy="0"/>
          </a:xfrm>
          <a:prstGeom prst="straightConnector1">
            <a:avLst/>
          </a:prstGeom>
          <a:noFill/>
          <a:ln w="9525" cap="flat" cmpd="sng">
            <a:solidFill>
              <a:srgbClr val="3E6EC2"/>
            </a:solidFill>
            <a:prstDash val="solid"/>
            <a:round/>
            <a:headEnd type="none" w="sm" len="sm"/>
            <a:tailEnd type="triangle" w="med" len="med"/>
          </a:ln>
        </p:spPr>
      </p:cxnSp>
      <p:pic>
        <p:nvPicPr>
          <p:cNvPr id="166" name="Google Shape;166;p12" descr="Diagram&#10;&#10;Description automatically generated"/>
          <p:cNvPicPr preferRelativeResize="0"/>
          <p:nvPr/>
        </p:nvPicPr>
        <p:blipFill rotWithShape="1">
          <a:blip r:embed="rId3">
            <a:alphaModFix/>
          </a:blip>
          <a:srcRect/>
          <a:stretch/>
        </p:blipFill>
        <p:spPr>
          <a:xfrm>
            <a:off x="263352" y="3717032"/>
            <a:ext cx="4302690" cy="2296987"/>
          </a:xfrm>
          <a:prstGeom prst="rect">
            <a:avLst/>
          </a:prstGeom>
          <a:noFill/>
          <a:ln>
            <a:noFill/>
          </a:ln>
        </p:spPr>
      </p:pic>
      <p:pic>
        <p:nvPicPr>
          <p:cNvPr id="4" name="Picture 3">
            <a:extLst>
              <a:ext uri="{FF2B5EF4-FFF2-40B4-BE49-F238E27FC236}">
                <a16:creationId xmlns:a16="http://schemas.microsoft.com/office/drawing/2014/main" id="{1B5E9528-E114-AFD4-7BF2-AB5CFF97DC42}"/>
              </a:ext>
            </a:extLst>
          </p:cNvPr>
          <p:cNvPicPr>
            <a:picLocks noChangeAspect="1"/>
          </p:cNvPicPr>
          <p:nvPr/>
        </p:nvPicPr>
        <p:blipFill>
          <a:blip r:embed="rId4"/>
          <a:stretch>
            <a:fillRect/>
          </a:stretch>
        </p:blipFill>
        <p:spPr>
          <a:xfrm>
            <a:off x="5220393" y="3851542"/>
            <a:ext cx="6771454" cy="21624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p:nvPr/>
        </p:nvSpPr>
        <p:spPr>
          <a:xfrm>
            <a:off x="2917675" y="8568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13"/>
          <p:cNvSpPr txBox="1"/>
          <p:nvPr/>
        </p:nvSpPr>
        <p:spPr>
          <a:xfrm>
            <a:off x="2765275" y="3951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Architecture</a:t>
            </a:r>
            <a:endParaRPr sz="2400" b="0" i="0" u="none" strike="noStrike" cap="none">
              <a:solidFill>
                <a:schemeClr val="dk1"/>
              </a:solidFill>
              <a:latin typeface="Arial"/>
              <a:ea typeface="Arial"/>
              <a:cs typeface="Arial"/>
              <a:sym typeface="Arial"/>
            </a:endParaRPr>
          </a:p>
        </p:txBody>
      </p:sp>
      <p:sp>
        <p:nvSpPr>
          <p:cNvPr id="174" name="Google Shape;174;p13"/>
          <p:cNvSpPr txBox="1"/>
          <p:nvPr/>
        </p:nvSpPr>
        <p:spPr>
          <a:xfrm>
            <a:off x="893875" y="1445350"/>
            <a:ext cx="10374600" cy="51492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Times New Roman"/>
                <a:ea typeface="Times New Roman"/>
                <a:cs typeface="Times New Roman"/>
                <a:sym typeface="Times New Roman"/>
              </a:rPr>
              <a:t> </a:t>
            </a:r>
            <a:r>
              <a:rPr lang="en-US" sz="2200" b="0" i="0" u="none" strike="noStrike" cap="none">
                <a:solidFill>
                  <a:schemeClr val="dk1"/>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1.  Collecting Tweets, Bitcoin historical data</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Tweets collected have  #Bitcoin, #btc hashtags.</a:t>
            </a:r>
            <a:endParaRPr/>
          </a:p>
          <a:p>
            <a:pPr marL="685791" marR="0" lvl="0" indent="-3302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Tweets  collected were posted almost every minute</a:t>
            </a: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chemeClr val="dk1"/>
              </a:buClr>
              <a:buSzPts val="11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chemeClr val="dk1"/>
              </a:buClr>
              <a:buSzPts val="1100"/>
              <a:buFont typeface="Arial"/>
              <a:buNone/>
            </a:pPr>
            <a:r>
              <a:rPr lang="en-US" sz="2200" b="0" i="0" u="none" strike="noStrike" cap="none">
                <a:solidFill>
                  <a:schemeClr val="dk1"/>
                </a:solidFill>
                <a:latin typeface="Times New Roman"/>
                <a:ea typeface="Times New Roman"/>
                <a:cs typeface="Times New Roman"/>
                <a:sym typeface="Times New Roman"/>
              </a:rPr>
              <a:t> 2.  Preprocess tweets</a:t>
            </a:r>
            <a:endParaRPr sz="2200" b="0" i="0" u="none" strike="noStrike" cap="none">
              <a:solidFill>
                <a:schemeClr val="dk1"/>
              </a:solidFill>
              <a:latin typeface="Times New Roman"/>
              <a:ea typeface="Times New Roman"/>
              <a:cs typeface="Times New Roman"/>
              <a:sym typeface="Times New Roman"/>
            </a:endParaRPr>
          </a:p>
          <a:p>
            <a:pPr marL="342890" marR="0" lvl="0" indent="114308" algn="just" rtl="0">
              <a:lnSpc>
                <a:spcPct val="100000"/>
              </a:lnSpc>
              <a:spcBef>
                <a:spcPts val="480"/>
              </a:spcBef>
              <a:spcAft>
                <a:spcPts val="0"/>
              </a:spcAft>
              <a:buClr>
                <a:schemeClr val="dk1"/>
              </a:buClr>
              <a:buSzPts val="2100"/>
              <a:buFont typeface="Arial"/>
              <a:buNone/>
            </a:pPr>
            <a:r>
              <a:rPr lang="en-US" sz="2200" b="0" i="0" u="none" strike="noStrike" cap="none">
                <a:solidFill>
                  <a:schemeClr val="dk1"/>
                </a:solidFill>
                <a:latin typeface="Times New Roman"/>
                <a:ea typeface="Times New Roman"/>
                <a:cs typeface="Times New Roman"/>
                <a:sym typeface="Times New Roman"/>
              </a:rPr>
              <a:t>Techniques  used:</a:t>
            </a:r>
            <a:endParaRPr sz="22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rgbClr val="000000"/>
              </a:buClr>
              <a:buSzPts val="2000"/>
              <a:buFont typeface="Arial"/>
              <a:buChar char="•"/>
            </a:pPr>
            <a:r>
              <a:rPr lang="en-US" sz="2000" b="0" i="0" u="none" strike="noStrike" cap="none">
                <a:solidFill>
                  <a:schemeClr val="dk1"/>
                </a:solidFill>
                <a:latin typeface="Trebuchet MS"/>
                <a:ea typeface="Trebuchet MS"/>
                <a:cs typeface="Trebuchet MS"/>
                <a:sym typeface="Trebuchet MS"/>
              </a:rPr>
              <a:t> </a:t>
            </a:r>
            <a:r>
              <a:rPr lang="en-US" sz="2000" b="0" i="0" u="none" strike="noStrike" cap="none">
                <a:solidFill>
                  <a:schemeClr val="dk1"/>
                </a:solidFill>
                <a:latin typeface="Times New Roman"/>
                <a:ea typeface="Times New Roman"/>
                <a:cs typeface="Times New Roman"/>
                <a:sym typeface="Times New Roman"/>
              </a:rPr>
              <a:t>Convert the tweet to the lower case.</a:t>
            </a:r>
            <a:endParaRPr/>
          </a:p>
          <a:p>
            <a:pPr marL="342900" marR="0" lvl="0" indent="-342900" algn="just" rtl="0">
              <a:lnSpc>
                <a:spcPct val="100000"/>
              </a:lnSpc>
              <a:spcBef>
                <a:spcPts val="48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Remove URLs, excess (white) space and mentions</a:t>
            </a:r>
            <a:endParaRPr/>
          </a:p>
          <a:p>
            <a:pPr marL="342900" marR="0" lvl="0" indent="-342900" algn="just" rtl="0">
              <a:lnSpc>
                <a:spcPct val="100000"/>
              </a:lnSpc>
              <a:spcBef>
                <a:spcPts val="48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Strip spaces and quotes (" and ’) from the ends of tweet.</a:t>
            </a:r>
            <a:endParaRPr/>
          </a:p>
          <a:p>
            <a:pPr marL="342900" marR="0" lvl="0" indent="-342900" algn="just" rtl="0">
              <a:lnSpc>
                <a:spcPct val="100000"/>
              </a:lnSpc>
              <a:spcBef>
                <a:spcPts val="48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 Replace 2 or more spaces with a single space.</a:t>
            </a:r>
            <a:endParaRPr/>
          </a:p>
          <a:p>
            <a:pPr marL="342900" marR="0" lvl="0" indent="-342900" algn="just" rtl="0">
              <a:lnSpc>
                <a:spcPct val="100000"/>
              </a:lnSpc>
              <a:spcBef>
                <a:spcPts val="48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 Reducing user mentioned places.</a:t>
            </a:r>
            <a:endParaRPr/>
          </a:p>
          <a:p>
            <a:pPr marL="342900" marR="0" lvl="0" indent="-342900" algn="just" rtl="0">
              <a:lnSpc>
                <a:spcPct val="100000"/>
              </a:lnSpc>
              <a:spcBef>
                <a:spcPts val="48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Turning hashtags to the typical words.</a:t>
            </a: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p:nvPr/>
        </p:nvSpPr>
        <p:spPr>
          <a:xfrm>
            <a:off x="2782525" y="7906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14"/>
          <p:cNvSpPr txBox="1"/>
          <p:nvPr/>
        </p:nvSpPr>
        <p:spPr>
          <a:xfrm>
            <a:off x="2927648" y="115696"/>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Architecture</a:t>
            </a:r>
            <a:endParaRPr sz="2400" b="0" i="0" u="none" strike="noStrike" cap="none">
              <a:solidFill>
                <a:schemeClr val="dk1"/>
              </a:solidFill>
              <a:latin typeface="Arial"/>
              <a:ea typeface="Arial"/>
              <a:cs typeface="Arial"/>
              <a:sym typeface="Arial"/>
            </a:endParaRPr>
          </a:p>
        </p:txBody>
      </p:sp>
      <p:sp>
        <p:nvSpPr>
          <p:cNvPr id="181" name="Google Shape;181;p14"/>
          <p:cNvSpPr txBox="1"/>
          <p:nvPr/>
        </p:nvSpPr>
        <p:spPr>
          <a:xfrm>
            <a:off x="893875" y="1061875"/>
            <a:ext cx="10757400" cy="5663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3.  Sentiment Analysis</a:t>
            </a:r>
            <a:endParaRPr sz="22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VADER (Valence Aware Dictionary for sentiment Reasoning) sentiment. VADER analysis provides several benefits including the fact that it not only classifies text as positive, negative, or neutral (polarity)  but also measures the intensity of words used.</a:t>
            </a:r>
            <a:endParaRPr dirty="0"/>
          </a:p>
          <a:p>
            <a:pPr marL="457200" marR="0" lvl="0" indent="0" algn="just"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The sentiment analysis method of VADER is well suited to the sentiment of</a:t>
            </a:r>
            <a:endParaRPr dirty="0"/>
          </a:p>
          <a:p>
            <a:pPr marL="457200" marR="0" lvl="0" indent="0" algn="just"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social media. The sentiment feature of VADER returns a polarity score for a compound.</a:t>
            </a:r>
            <a:endParaRPr dirty="0"/>
          </a:p>
          <a:p>
            <a:pPr marL="457200" marR="0" lvl="0" indent="0" algn="just"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The polarity score for VADER is between -1 and 1,where from -1 to 0 is negative, 0 is neutral and 0 to 1 is positive.</a:t>
            </a: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4.</a:t>
            </a:r>
            <a:endParaRPr sz="22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Use sentiment analyzing score and history price of Bitcoin as an input data and implement a random forest algorithm .</a:t>
            </a:r>
            <a:endParaRPr dirty="0"/>
          </a:p>
          <a:p>
            <a:pPr marL="342900" marR="0" lvl="0" indent="-342900" algn="just" rtl="0">
              <a:lnSpc>
                <a:spcPct val="100000"/>
              </a:lnSpc>
              <a:spcBef>
                <a:spcPts val="0"/>
              </a:spcBef>
              <a:spcAft>
                <a:spcPts val="0"/>
              </a:spcAft>
              <a:buClr>
                <a:srgbClr val="000000"/>
              </a:buClr>
              <a:buSzPts val="2200"/>
              <a:buFont typeface="Arial"/>
              <a:buChar char="•"/>
            </a:pPr>
            <a:r>
              <a:rPr lang="en-US" sz="2200" b="0" i="0" u="none" strike="noStrike" cap="none" dirty="0" err="1">
                <a:solidFill>
                  <a:schemeClr val="dk1"/>
                </a:solidFill>
                <a:latin typeface="Times New Roman"/>
                <a:ea typeface="Times New Roman"/>
                <a:cs typeface="Times New Roman"/>
                <a:sym typeface="Times New Roman"/>
              </a:rPr>
              <a:t>LSTM,Random</a:t>
            </a:r>
            <a:r>
              <a:rPr lang="en-US" sz="2200" b="0" i="0" u="none" strike="noStrike" cap="none" dirty="0">
                <a:solidFill>
                  <a:schemeClr val="dk1"/>
                </a:solidFill>
                <a:latin typeface="Times New Roman"/>
                <a:ea typeface="Times New Roman"/>
                <a:cs typeface="Times New Roman"/>
                <a:sym typeface="Times New Roman"/>
              </a:rPr>
              <a:t> Forest effective with working with different kind of inputs that has no relationships with each other. The algorithm has advantages in predicting future</a:t>
            </a:r>
            <a:endParaRPr dirty="0"/>
          </a:p>
          <a:p>
            <a:pPr marL="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     outputs as well.</a:t>
            </a:r>
            <a:endParaRPr dirty="0"/>
          </a:p>
          <a:p>
            <a:pPr marL="457200" marR="0" lvl="0" indent="-317500" algn="just"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457200" marR="0" lvl="0" indent="-317500" algn="just"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p:nvPr/>
        </p:nvSpPr>
        <p:spPr>
          <a:xfrm>
            <a:off x="2782525" y="79065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 name="Google Shape;187;p15"/>
          <p:cNvSpPr txBox="1"/>
          <p:nvPr/>
        </p:nvSpPr>
        <p:spPr>
          <a:xfrm>
            <a:off x="2927648" y="115696"/>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Architecture</a:t>
            </a:r>
            <a:endParaRPr sz="2400" b="0" i="0" u="none" strike="noStrike" cap="none">
              <a:solidFill>
                <a:schemeClr val="dk1"/>
              </a:solidFill>
              <a:latin typeface="Arial"/>
              <a:ea typeface="Arial"/>
              <a:cs typeface="Arial"/>
              <a:sym typeface="Arial"/>
            </a:endParaRPr>
          </a:p>
        </p:txBody>
      </p:sp>
      <p:sp>
        <p:nvSpPr>
          <p:cNvPr id="188" name="Google Shape;188;p15"/>
          <p:cNvSpPr txBox="1"/>
          <p:nvPr/>
        </p:nvSpPr>
        <p:spPr>
          <a:xfrm>
            <a:off x="893875" y="1061875"/>
            <a:ext cx="10757400" cy="5663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5.Compare prediction model’s output data with actual Bitcoin price movements.</a:t>
            </a:r>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6. Find the accuracy of the prediction by checking the model’s outputs and make calculations evaluating the model’s performance.</a:t>
            </a:r>
            <a:endParaRPr/>
          </a:p>
          <a:p>
            <a:pPr marL="0" marR="0" lvl="0" indent="0" algn="just"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br>
              <a:rPr lang="en-US" sz="2200" b="0" i="0" u="none" strike="noStrike" cap="none">
                <a:solidFill>
                  <a:schemeClr val="dk1"/>
                </a:solidFill>
                <a:latin typeface="Times New Roman"/>
                <a:ea typeface="Times New Roman"/>
                <a:cs typeface="Times New Roman"/>
                <a:sym typeface="Times New Roman"/>
              </a:rPr>
            </a:br>
            <a:endParaRPr sz="2200" b="0" i="0" u="none" strike="noStrike" cap="none">
              <a:solidFill>
                <a:schemeClr val="dk1"/>
              </a:solidFill>
              <a:latin typeface="Times New Roman"/>
              <a:ea typeface="Times New Roman"/>
              <a:cs typeface="Times New Roman"/>
              <a:sym typeface="Times New Roman"/>
            </a:endParaRPr>
          </a:p>
          <a:p>
            <a:pPr marL="457200" marR="0" lvl="0" indent="-31750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p:nvPr/>
        </p:nvSpPr>
        <p:spPr>
          <a:xfrm>
            <a:off x="3082400" y="91730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16"/>
          <p:cNvSpPr txBox="1"/>
          <p:nvPr/>
        </p:nvSpPr>
        <p:spPr>
          <a:xfrm>
            <a:off x="2930000" y="455600"/>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Technologies Used</a:t>
            </a:r>
            <a:endParaRPr sz="2400" b="0" i="0" u="none" strike="noStrike" cap="none">
              <a:solidFill>
                <a:schemeClr val="dk1"/>
              </a:solidFill>
              <a:latin typeface="Arial"/>
              <a:ea typeface="Arial"/>
              <a:cs typeface="Arial"/>
              <a:sym typeface="Arial"/>
            </a:endParaRPr>
          </a:p>
        </p:txBody>
      </p:sp>
      <p:sp>
        <p:nvSpPr>
          <p:cNvPr id="195" name="Google Shape;195;p16"/>
          <p:cNvSpPr txBox="1"/>
          <p:nvPr/>
        </p:nvSpPr>
        <p:spPr>
          <a:xfrm>
            <a:off x="1119225" y="855400"/>
            <a:ext cx="10503900" cy="5457000"/>
          </a:xfrm>
          <a:prstGeom prst="rect">
            <a:avLst/>
          </a:prstGeom>
          <a:noFill/>
          <a:ln>
            <a:noFill/>
          </a:ln>
        </p:spPr>
        <p:txBody>
          <a:bodyPr spcFirstLastPara="1" wrap="square" lIns="91425" tIns="45700" rIns="91425" bIns="45700" anchor="ctr" anchorCtr="0">
            <a:noAutofit/>
          </a:bodyPr>
          <a:lstStyle/>
          <a:p>
            <a:pPr marL="0" marR="0" lvl="0" indent="0" algn="just" rtl="0">
              <a:lnSpc>
                <a:spcPct val="114999"/>
              </a:lnSpc>
              <a:spcBef>
                <a:spcPts val="0"/>
              </a:spcBef>
              <a:spcAft>
                <a:spcPts val="0"/>
              </a:spcAft>
              <a:buClr>
                <a:srgbClr val="000000"/>
              </a:buClr>
              <a:buSzPts val="1100"/>
              <a:buFont typeface="Arial"/>
              <a:buNone/>
            </a:pPr>
            <a:endParaRPr sz="2200" b="0" i="0" u="none" strike="noStrike" cap="none">
              <a:solidFill>
                <a:schemeClr val="dk1"/>
              </a:solidFill>
              <a:latin typeface="Times New Roman"/>
              <a:ea typeface="Times New Roman"/>
              <a:cs typeface="Times New Roman"/>
              <a:sym typeface="Times New Roman"/>
            </a:endParaRPr>
          </a:p>
          <a:p>
            <a:pPr marL="327936" marR="0" lvl="1" indent="-327936" algn="l" rtl="0">
              <a:lnSpc>
                <a:spcPct val="100000"/>
              </a:lnSpc>
              <a:spcBef>
                <a:spcPts val="300"/>
              </a:spcBef>
              <a:spcAft>
                <a:spcPts val="0"/>
              </a:spcAft>
              <a:buClr>
                <a:srgbClr val="000000"/>
              </a:buClr>
              <a:buSzPts val="2200"/>
              <a:buFont typeface="Arial"/>
              <a:buAutoNum type="arabicPeriod"/>
            </a:pPr>
            <a:r>
              <a:rPr lang="en-US" sz="2200" b="0" i="0" u="none" strike="noStrike" cap="none">
                <a:solidFill>
                  <a:schemeClr val="dk1"/>
                </a:solidFill>
                <a:latin typeface="Times New Roman"/>
                <a:ea typeface="Times New Roman"/>
                <a:cs typeface="Times New Roman"/>
                <a:sym typeface="Times New Roman"/>
              </a:rPr>
              <a:t>User Interfaces</a:t>
            </a:r>
            <a:endParaRPr/>
          </a:p>
          <a:p>
            <a:pPr marL="727986" marR="0" lvl="2" indent="-327936" algn="l" rtl="0">
              <a:lnSpc>
                <a:spcPct val="100000"/>
              </a:lnSpc>
              <a:spcBef>
                <a:spcPts val="299"/>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Google colab</a:t>
            </a: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14999"/>
              </a:lnSpc>
              <a:spcBef>
                <a:spcPts val="300"/>
              </a:spcBef>
              <a:spcAft>
                <a:spcPts val="0"/>
              </a:spcAft>
              <a:buClr>
                <a:schemeClr val="dk1"/>
              </a:buClr>
              <a:buSzPts val="11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1" indent="0" algn="l" rtl="0">
              <a:lnSpc>
                <a:spcPct val="100000"/>
              </a:lnSpc>
              <a:spcBef>
                <a:spcPts val="300"/>
              </a:spcBef>
              <a:spcAft>
                <a:spcPts val="0"/>
              </a:spcAft>
              <a:buNone/>
            </a:pPr>
            <a:r>
              <a:rPr lang="en-US" sz="2200" b="0" i="0" u="none" strike="noStrike" cap="none">
                <a:solidFill>
                  <a:schemeClr val="dk1"/>
                </a:solidFill>
                <a:latin typeface="Times New Roman"/>
                <a:ea typeface="Times New Roman"/>
                <a:cs typeface="Times New Roman"/>
                <a:sym typeface="Times New Roman"/>
              </a:rPr>
              <a:t>2. Hardware Requirements</a:t>
            </a:r>
            <a:endParaRPr sz="2200" b="0" i="0" u="none" strike="noStrike" cap="none">
              <a:solidFill>
                <a:schemeClr val="dk1"/>
              </a:solidFill>
              <a:latin typeface="Times New Roman"/>
              <a:ea typeface="Times New Roman"/>
              <a:cs typeface="Times New Roman"/>
              <a:sym typeface="Times New Roman"/>
            </a:endParaRPr>
          </a:p>
          <a:p>
            <a:pPr marL="727986" marR="0" lvl="2"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Processor: 64-bit</a:t>
            </a:r>
            <a:endParaRPr sz="2200" b="0" i="0" u="none" strike="noStrike" cap="none">
              <a:solidFill>
                <a:schemeClr val="dk1"/>
              </a:solidFill>
              <a:latin typeface="Times New Roman"/>
              <a:ea typeface="Times New Roman"/>
              <a:cs typeface="Times New Roman"/>
              <a:sym typeface="Times New Roman"/>
            </a:endParaRPr>
          </a:p>
          <a:p>
            <a:pPr marL="727986" marR="0" lvl="1"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RAM: 4GB</a:t>
            </a:r>
            <a:endParaRPr sz="2200" b="0" i="0" u="none" strike="noStrike" cap="none">
              <a:solidFill>
                <a:schemeClr val="dk1"/>
              </a:solidFill>
              <a:latin typeface="Times New Roman"/>
              <a:ea typeface="Times New Roman"/>
              <a:cs typeface="Times New Roman"/>
              <a:sym typeface="Times New Roman"/>
            </a:endParaRPr>
          </a:p>
          <a:p>
            <a:pPr marL="0" marR="0" lvl="0" indent="457200" algn="just" rtl="0">
              <a:lnSpc>
                <a:spcPct val="114999"/>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1" indent="0" algn="l" rtl="0">
              <a:lnSpc>
                <a:spcPct val="100000"/>
              </a:lnSpc>
              <a:spcBef>
                <a:spcPts val="0"/>
              </a:spcBef>
              <a:spcAft>
                <a:spcPts val="0"/>
              </a:spcAft>
              <a:buNone/>
            </a:pPr>
            <a:r>
              <a:rPr lang="en-US" sz="2200" b="0" i="0" u="none" strike="noStrike" cap="none">
                <a:solidFill>
                  <a:schemeClr val="dk1"/>
                </a:solidFill>
                <a:latin typeface="Times New Roman"/>
                <a:ea typeface="Times New Roman"/>
                <a:cs typeface="Times New Roman"/>
                <a:sym typeface="Times New Roman"/>
              </a:rPr>
              <a:t>3. Software Requirements</a:t>
            </a:r>
            <a:endParaRPr sz="2200" b="0" i="0" u="none" strike="noStrike" cap="none">
              <a:solidFill>
                <a:schemeClr val="dk1"/>
              </a:solidFill>
              <a:latin typeface="Times New Roman"/>
              <a:ea typeface="Times New Roman"/>
              <a:cs typeface="Times New Roman"/>
              <a:sym typeface="Times New Roman"/>
            </a:endParaRPr>
          </a:p>
          <a:p>
            <a:pPr marL="727986" marR="0" lvl="2"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Google colab</a:t>
            </a:r>
            <a:endParaRPr sz="2200" b="0" i="0" u="none" strike="noStrike" cap="none">
              <a:solidFill>
                <a:schemeClr val="dk1"/>
              </a:solidFill>
              <a:latin typeface="Times New Roman"/>
              <a:ea typeface="Times New Roman"/>
              <a:cs typeface="Times New Roman"/>
              <a:sym typeface="Times New Roman"/>
            </a:endParaRPr>
          </a:p>
          <a:p>
            <a:pPr marL="727986" marR="0" lvl="2"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Twitter API</a:t>
            </a:r>
            <a:endParaRPr sz="2200" b="0" i="0" u="none" strike="noStrike" cap="none">
              <a:solidFill>
                <a:schemeClr val="dk1"/>
              </a:solidFill>
              <a:latin typeface="Times New Roman"/>
              <a:ea typeface="Times New Roman"/>
              <a:cs typeface="Times New Roman"/>
              <a:sym typeface="Times New Roman"/>
            </a:endParaRPr>
          </a:p>
          <a:p>
            <a:pPr marL="727986" marR="0" lvl="2"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Python 3.7</a:t>
            </a:r>
            <a:endParaRPr sz="2200" b="0" i="0" u="none" strike="noStrike" cap="none">
              <a:solidFill>
                <a:schemeClr val="dk1"/>
              </a:solidFill>
              <a:latin typeface="Times New Roman"/>
              <a:ea typeface="Times New Roman"/>
              <a:cs typeface="Times New Roman"/>
              <a:sym typeface="Times New Roman"/>
            </a:endParaRPr>
          </a:p>
          <a:p>
            <a:pPr marL="727986" marR="0" lvl="2"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Libraries:</a:t>
            </a:r>
            <a:r>
              <a:rPr lang="en-US" sz="2200">
                <a:solidFill>
                  <a:schemeClr val="dk1"/>
                </a:solidFill>
                <a:latin typeface="Times New Roman"/>
                <a:ea typeface="Times New Roman"/>
                <a:cs typeface="Times New Roman"/>
                <a:sym typeface="Times New Roman"/>
              </a:rPr>
              <a:t>Selenium,</a:t>
            </a:r>
            <a:r>
              <a:rPr lang="en-US" sz="2200" b="0" i="0" u="none" strike="noStrike" cap="none">
                <a:solidFill>
                  <a:schemeClr val="dk1"/>
                </a:solidFill>
                <a:latin typeface="Times New Roman"/>
                <a:ea typeface="Times New Roman"/>
                <a:cs typeface="Times New Roman"/>
                <a:sym typeface="Times New Roman"/>
              </a:rPr>
              <a:t>Scikitlearn, Pandas, NumPy, Matplotlib and a few ML model libraries.</a:t>
            </a:r>
            <a:endParaRPr sz="2200" b="0" i="0" u="none" strike="noStrike" cap="none">
              <a:solidFill>
                <a:schemeClr val="dk1"/>
              </a:solidFill>
              <a:latin typeface="Times New Roman"/>
              <a:ea typeface="Times New Roman"/>
              <a:cs typeface="Times New Roman"/>
              <a:sym typeface="Times New Roman"/>
            </a:endParaRPr>
          </a:p>
          <a:p>
            <a:pPr marL="727986" marR="0" lvl="2"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Data on the prices of bitcoin for a certain time range. Source: Kaggle, Google</a:t>
            </a:r>
            <a:endParaRPr sz="2200" b="0" i="0" u="none" strike="noStrike" cap="none">
              <a:solidFill>
                <a:schemeClr val="dk1"/>
              </a:solidFill>
              <a:latin typeface="Times New Roman"/>
              <a:ea typeface="Times New Roman"/>
              <a:cs typeface="Times New Roman"/>
              <a:sym typeface="Times New Roman"/>
            </a:endParaRPr>
          </a:p>
          <a:p>
            <a:pPr marL="727986" marR="0" lvl="2" indent="-327936" algn="just" rtl="0">
              <a:lnSpc>
                <a:spcPct val="114999"/>
              </a:lnSpc>
              <a:spcBef>
                <a:spcPts val="0"/>
              </a:spcBef>
              <a:spcAft>
                <a:spcPts val="0"/>
              </a:spcAft>
              <a:buClr>
                <a:srgbClr val="000000"/>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Tweets related to bitcoin during the same time range. Source: Twitter</a:t>
            </a:r>
            <a:endParaRPr sz="22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p:nvPr/>
        </p:nvSpPr>
        <p:spPr>
          <a:xfrm>
            <a:off x="2857500" y="10000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17"/>
          <p:cNvSpPr txBox="1"/>
          <p:nvPr/>
        </p:nvSpPr>
        <p:spPr>
          <a:xfrm>
            <a:off x="1714500" y="538327"/>
            <a:ext cx="8763000" cy="46170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Project Progress</a:t>
            </a:r>
            <a:endParaRPr sz="2400" b="0" i="0" u="none" strike="noStrike" cap="none">
              <a:solidFill>
                <a:schemeClr val="dk1"/>
              </a:solidFill>
              <a:latin typeface="Arial"/>
              <a:ea typeface="Arial"/>
              <a:cs typeface="Arial"/>
              <a:sym typeface="Arial"/>
            </a:endParaRPr>
          </a:p>
        </p:txBody>
      </p:sp>
      <p:sp>
        <p:nvSpPr>
          <p:cNvPr id="202" name="Google Shape;202;p17"/>
          <p:cNvSpPr txBox="1"/>
          <p:nvPr/>
        </p:nvSpPr>
        <p:spPr>
          <a:xfrm>
            <a:off x="1271464" y="986362"/>
            <a:ext cx="10264800" cy="47243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rgbClr val="0033CC"/>
                </a:solidFill>
                <a:latin typeface="Times New Roman"/>
                <a:ea typeface="Times New Roman"/>
                <a:cs typeface="Times New Roman"/>
                <a:sym typeface="Times New Roman"/>
              </a:rPr>
              <a:t>Project progress so far:</a:t>
            </a:r>
            <a:endParaRPr sz="2400" b="0" i="0" u="none" strike="noStrike" cap="none">
              <a:solidFill>
                <a:srgbClr val="0033CC"/>
              </a:solidFill>
              <a:latin typeface="Times New Roman"/>
              <a:ea typeface="Times New Roman"/>
              <a:cs typeface="Times New Roman"/>
              <a:sym typeface="Times New Roman"/>
            </a:endParaRPr>
          </a:p>
          <a:p>
            <a:pPr marL="750015" marR="0" lvl="1" indent="-349965" algn="just" rtl="0">
              <a:lnSpc>
                <a:spcPct val="10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Literature survey</a:t>
            </a:r>
            <a:endParaRPr sz="2400" b="0" i="0" u="none" strike="noStrike" cap="none">
              <a:solidFill>
                <a:schemeClr val="dk1"/>
              </a:solidFill>
              <a:latin typeface="Times New Roman"/>
              <a:ea typeface="Times New Roman"/>
              <a:cs typeface="Times New Roman"/>
              <a:sym typeface="Times New Roman"/>
            </a:endParaRPr>
          </a:p>
          <a:p>
            <a:pPr marL="750015" marR="0" lvl="1" indent="-349965" algn="just" rtl="0">
              <a:lnSpc>
                <a:spcPct val="10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Identified architecture</a:t>
            </a:r>
            <a:endParaRPr/>
          </a:p>
          <a:p>
            <a:pPr marL="400050" marR="0" lvl="1" indent="0" algn="just" rtl="0">
              <a:lnSpc>
                <a:spcPct val="100000"/>
              </a:lnSpc>
              <a:spcBef>
                <a:spcPts val="0"/>
              </a:spcBef>
              <a:spcAft>
                <a:spcPts val="0"/>
              </a:spcAft>
              <a:buNone/>
            </a:pPr>
            <a:endParaRPr sz="2400" b="0" i="0" u="none" strike="noStrike" cap="none">
              <a:solidFill>
                <a:srgbClr val="0033CC"/>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33CC"/>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p:nvPr/>
        </p:nvSpPr>
        <p:spPr>
          <a:xfrm>
            <a:off x="3126100" y="101650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18"/>
          <p:cNvSpPr txBox="1"/>
          <p:nvPr/>
        </p:nvSpPr>
        <p:spPr>
          <a:xfrm>
            <a:off x="2895600" y="55481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Capstone Phase-I Project Timeline</a:t>
            </a:r>
            <a:endParaRPr sz="2400" b="0" i="0" u="none" strike="noStrike" cap="none">
              <a:solidFill>
                <a:srgbClr val="FF0000"/>
              </a:solidFill>
              <a:latin typeface="Trebuchet MS"/>
              <a:ea typeface="Trebuchet MS"/>
              <a:cs typeface="Trebuchet MS"/>
              <a:sym typeface="Trebuchet MS"/>
            </a:endParaRPr>
          </a:p>
        </p:txBody>
      </p:sp>
      <p:sp>
        <p:nvSpPr>
          <p:cNvPr id="209" name="Google Shape;209;p18"/>
          <p:cNvSpPr txBox="1"/>
          <p:nvPr/>
        </p:nvSpPr>
        <p:spPr>
          <a:xfrm>
            <a:off x="928200" y="1195300"/>
            <a:ext cx="10335600" cy="461700"/>
          </a:xfrm>
          <a:prstGeom prst="rect">
            <a:avLst/>
          </a:prstGeom>
          <a:noFill/>
          <a:ln>
            <a:noFill/>
          </a:ln>
        </p:spPr>
        <p:txBody>
          <a:bodyPr spcFirstLastPara="1" wrap="square" lIns="91425" tIns="45700" rIns="91425" bIns="45700" anchor="t" anchorCtr="0">
            <a:spAutoFit/>
          </a:bodyPr>
          <a:lstStyle/>
          <a:p>
            <a:pPr marL="1077913" marR="0" lvl="1" indent="-265113" algn="just" rtl="0">
              <a:lnSpc>
                <a:spcPct val="100000"/>
              </a:lnSpc>
              <a:spcBef>
                <a:spcPts val="480"/>
              </a:spcBef>
              <a:spcAft>
                <a:spcPts val="0"/>
              </a:spcAft>
              <a:buClr>
                <a:srgbClr val="000000"/>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210" name="Google Shape;210;p18"/>
          <p:cNvPicPr preferRelativeResize="0"/>
          <p:nvPr/>
        </p:nvPicPr>
        <p:blipFill rotWithShape="1">
          <a:blip r:embed="rId3">
            <a:alphaModFix/>
          </a:blip>
          <a:srcRect b="13188"/>
          <a:stretch/>
        </p:blipFill>
        <p:spPr>
          <a:xfrm>
            <a:off x="1066800" y="1708100"/>
            <a:ext cx="9964999" cy="38561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9"/>
          <p:cNvSpPr/>
          <p:nvPr/>
        </p:nvSpPr>
        <p:spPr>
          <a:xfrm>
            <a:off x="3126100" y="101650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19"/>
          <p:cNvSpPr txBox="1"/>
          <p:nvPr/>
        </p:nvSpPr>
        <p:spPr>
          <a:xfrm>
            <a:off x="2895600" y="554810"/>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Capstone Phase-2 Project Timeline</a:t>
            </a:r>
            <a:endParaRPr sz="2400" b="0" i="0" u="none" strike="noStrike" cap="none">
              <a:solidFill>
                <a:srgbClr val="FF0000"/>
              </a:solidFill>
              <a:latin typeface="Trebuchet MS"/>
              <a:ea typeface="Trebuchet MS"/>
              <a:cs typeface="Trebuchet MS"/>
              <a:sym typeface="Trebuchet MS"/>
            </a:endParaRPr>
          </a:p>
        </p:txBody>
      </p:sp>
      <p:sp>
        <p:nvSpPr>
          <p:cNvPr id="217" name="Google Shape;217;p19"/>
          <p:cNvSpPr txBox="1"/>
          <p:nvPr/>
        </p:nvSpPr>
        <p:spPr>
          <a:xfrm>
            <a:off x="928200" y="1195300"/>
            <a:ext cx="10335600" cy="461700"/>
          </a:xfrm>
          <a:prstGeom prst="rect">
            <a:avLst/>
          </a:prstGeom>
          <a:noFill/>
          <a:ln>
            <a:noFill/>
          </a:ln>
        </p:spPr>
        <p:txBody>
          <a:bodyPr spcFirstLastPara="1" wrap="square" lIns="91425" tIns="45700" rIns="91425" bIns="45700" anchor="t" anchorCtr="0">
            <a:spAutoFit/>
          </a:bodyPr>
          <a:lstStyle/>
          <a:p>
            <a:pPr marL="1077913" marR="0" lvl="1" indent="-265113" algn="just" rtl="0">
              <a:lnSpc>
                <a:spcPct val="100000"/>
              </a:lnSpc>
              <a:spcBef>
                <a:spcPts val="480"/>
              </a:spcBef>
              <a:spcAft>
                <a:spcPts val="0"/>
              </a:spcAft>
              <a:buClr>
                <a:srgbClr val="000000"/>
              </a:buClr>
              <a:buSzPts val="2400"/>
              <a:buFont typeface="Arial"/>
              <a:buNone/>
            </a:pPr>
            <a:endParaRPr sz="2400" b="0" i="0" u="none" strike="noStrike" cap="none">
              <a:solidFill>
                <a:srgbClr val="0000FF"/>
              </a:solidFill>
              <a:latin typeface="Trebuchet MS"/>
              <a:ea typeface="Trebuchet MS"/>
              <a:cs typeface="Trebuchet MS"/>
              <a:sym typeface="Trebuchet MS"/>
            </a:endParaRPr>
          </a:p>
        </p:txBody>
      </p:sp>
      <p:pic>
        <p:nvPicPr>
          <p:cNvPr id="218" name="Google Shape;218;p19"/>
          <p:cNvPicPr preferRelativeResize="0"/>
          <p:nvPr/>
        </p:nvPicPr>
        <p:blipFill rotWithShape="1">
          <a:blip r:embed="rId3">
            <a:alphaModFix/>
          </a:blip>
          <a:srcRect/>
          <a:stretch/>
        </p:blipFill>
        <p:spPr>
          <a:xfrm>
            <a:off x="1991544" y="1426150"/>
            <a:ext cx="7992888" cy="5036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p:nvPr/>
        </p:nvSpPr>
        <p:spPr>
          <a:xfrm>
            <a:off x="3048000" y="120650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2"/>
          <p:cNvSpPr txBox="1"/>
          <p:nvPr/>
        </p:nvSpPr>
        <p:spPr>
          <a:xfrm>
            <a:off x="1828800" y="1811574"/>
            <a:ext cx="8534400" cy="4724399"/>
          </a:xfrm>
          <a:prstGeom prst="rect">
            <a:avLst/>
          </a:prstGeom>
          <a:noFill/>
          <a:ln>
            <a:noFill/>
          </a:ln>
        </p:spPr>
        <p:txBody>
          <a:bodyPr spcFirstLastPara="1" wrap="square" lIns="91425" tIns="45700" rIns="91425" bIns="45700" anchor="t" anchorCtr="0">
            <a:noAutofit/>
          </a:bodyPr>
          <a:lstStyle/>
          <a:p>
            <a:pPr marL="685791" marR="0" lvl="0" indent="-330200" algn="just" rtl="0">
              <a:lnSpc>
                <a:spcPct val="100000"/>
              </a:lnSpc>
              <a:spcBef>
                <a:spcPts val="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Abstract </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Summary of Literature Survey</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Suggestions from Review – 3</a:t>
            </a:r>
            <a:endParaRPr/>
          </a:p>
          <a:p>
            <a:pPr marL="685791" marR="0" lvl="0" indent="-330200" algn="just" rtl="0">
              <a:lnSpc>
                <a:spcPct val="100000"/>
              </a:lnSpc>
              <a:spcBef>
                <a:spcPts val="48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Design details</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Architecture</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Technologies Used</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Project Progress</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AutoNum type="arabicPeriod"/>
            </a:pPr>
            <a:r>
              <a:rPr lang="en-US" sz="2200" b="0" i="0" u="none" strike="noStrike" cap="none">
                <a:solidFill>
                  <a:schemeClr val="dk1"/>
                </a:solidFill>
                <a:latin typeface="Times New Roman"/>
                <a:ea typeface="Times New Roman"/>
                <a:cs typeface="Times New Roman"/>
                <a:sym typeface="Times New Roman"/>
              </a:rPr>
              <a:t>References</a:t>
            </a:r>
            <a:endParaRPr sz="2200" b="0" i="0" u="none" strike="noStrike" cap="none">
              <a:solidFill>
                <a:schemeClr val="dk1"/>
              </a:solidFill>
              <a:latin typeface="Times New Roman"/>
              <a:ea typeface="Times New Roman"/>
              <a:cs typeface="Times New Roman"/>
              <a:sym typeface="Times New Roman"/>
            </a:endParaRPr>
          </a:p>
          <a:p>
            <a:pPr marL="685791"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rgbClr val="0033CC"/>
              </a:solidFill>
              <a:latin typeface="Trebuchet MS"/>
              <a:ea typeface="Trebuchet MS"/>
              <a:cs typeface="Trebuchet MS"/>
              <a:sym typeface="Trebuchet MS"/>
            </a:endParaRPr>
          </a:p>
        </p:txBody>
      </p:sp>
      <p:sp>
        <p:nvSpPr>
          <p:cNvPr id="83" name="Google Shape;83;p2"/>
          <p:cNvSpPr txBox="1"/>
          <p:nvPr/>
        </p:nvSpPr>
        <p:spPr>
          <a:xfrm>
            <a:off x="4191000" y="744802"/>
            <a:ext cx="6477000" cy="461700"/>
          </a:xfrm>
          <a:prstGeom prst="rect">
            <a:avLst/>
          </a:prstGeom>
          <a:noFill/>
          <a:ln>
            <a:noFill/>
          </a:ln>
        </p:spPr>
        <p:txBody>
          <a:bodyPr spcFirstLastPara="1" wrap="square" lIns="91425" tIns="45700" rIns="91425" bIns="45700" anchor="t" anchorCtr="0">
            <a:spAutoFit/>
          </a:bodyPr>
          <a:lstStyle/>
          <a:p>
            <a:pPr marL="342890" marR="0" lvl="0" indent="-34289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Outline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p:nvPr/>
        </p:nvSpPr>
        <p:spPr>
          <a:xfrm>
            <a:off x="3048000" y="125075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20"/>
          <p:cNvSpPr txBox="1"/>
          <p:nvPr/>
        </p:nvSpPr>
        <p:spPr>
          <a:xfrm>
            <a:off x="2895600" y="789052"/>
            <a:ext cx="7772400" cy="461700"/>
          </a:xfrm>
          <a:prstGeom prst="rect">
            <a:avLst/>
          </a:prstGeom>
          <a:noFill/>
          <a:ln>
            <a:noFill/>
          </a:ln>
        </p:spPr>
        <p:txBody>
          <a:bodyPr spcFirstLastPara="1" wrap="square" lIns="91425" tIns="45700" rIns="91425" bIns="45700" anchor="t" anchorCtr="0">
            <a:sp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Conclusion</a:t>
            </a:r>
            <a:endParaRPr sz="2400" b="0" i="0" u="none" strike="noStrike" cap="none">
              <a:solidFill>
                <a:schemeClr val="dk1"/>
              </a:solidFill>
              <a:latin typeface="Arial"/>
              <a:ea typeface="Arial"/>
              <a:cs typeface="Arial"/>
              <a:sym typeface="Arial"/>
            </a:endParaRPr>
          </a:p>
        </p:txBody>
      </p:sp>
      <p:sp>
        <p:nvSpPr>
          <p:cNvPr id="225" name="Google Shape;225;p20"/>
          <p:cNvSpPr txBox="1"/>
          <p:nvPr/>
        </p:nvSpPr>
        <p:spPr>
          <a:xfrm>
            <a:off x="1081650" y="2081975"/>
            <a:ext cx="10028700" cy="3386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chemeClr val="dk1"/>
              </a:buClr>
              <a:buSzPts val="2400"/>
              <a:buFont typeface="Trebuchet MS"/>
              <a:buChar char="●"/>
            </a:pPr>
            <a:r>
              <a:rPr lang="en-US" sz="2400" b="0" i="0" u="none" strike="noStrike" cap="none">
                <a:solidFill>
                  <a:schemeClr val="dk1"/>
                </a:solidFill>
                <a:latin typeface="Times New Roman"/>
                <a:ea typeface="Times New Roman"/>
                <a:cs typeface="Times New Roman"/>
                <a:sym typeface="Times New Roman"/>
              </a:rPr>
              <a:t>By reading more about our project and the papers published on it, we further understood the various models we can use, their advantages and limitations, gained better insight into the scope of the project, and validated our hypothesis.</a:t>
            </a:r>
            <a:endParaRPr sz="24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a:t>
            </a:r>
            <a:endParaRPr sz="2400" b="0" i="0" u="none" strike="noStrike" cap="none">
              <a:solidFill>
                <a:schemeClr val="dk1"/>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The architecture to be used was identified.</a:t>
            </a:r>
            <a:endParaRPr sz="24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rebuchet MS"/>
              <a:ea typeface="Trebuchet MS"/>
              <a:cs typeface="Trebuchet MS"/>
              <a:sym typeface="Trebuchet MS"/>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p:nvPr/>
        </p:nvSpPr>
        <p:spPr>
          <a:xfrm>
            <a:off x="2947199" y="71638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21"/>
          <p:cNvSpPr txBox="1"/>
          <p:nvPr/>
        </p:nvSpPr>
        <p:spPr>
          <a:xfrm>
            <a:off x="2794800" y="254677"/>
            <a:ext cx="7772400" cy="461700"/>
          </a:xfrm>
          <a:prstGeom prst="rect">
            <a:avLst/>
          </a:prstGeom>
          <a:noFill/>
          <a:ln>
            <a:noFill/>
          </a:ln>
        </p:spPr>
        <p:txBody>
          <a:bodyPr spcFirstLastPara="1" wrap="square" lIns="91425" tIns="45700" rIns="91425" bIns="45700" anchor="t" anchorCtr="0">
            <a:spAutoFit/>
          </a:bodyPr>
          <a:lstStyle/>
          <a:p>
            <a:pPr marL="342890" marR="0" lvl="0" indent="-34289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References</a:t>
            </a:r>
            <a:endParaRPr sz="1400" b="0" i="0" u="none" strike="noStrike" cap="none">
              <a:solidFill>
                <a:srgbClr val="000000"/>
              </a:solidFill>
              <a:latin typeface="Arial"/>
              <a:ea typeface="Arial"/>
              <a:cs typeface="Arial"/>
              <a:sym typeface="Arial"/>
            </a:endParaRPr>
          </a:p>
        </p:txBody>
      </p:sp>
      <p:sp>
        <p:nvSpPr>
          <p:cNvPr id="232" name="Google Shape;232;p21"/>
          <p:cNvSpPr txBox="1"/>
          <p:nvPr/>
        </p:nvSpPr>
        <p:spPr>
          <a:xfrm>
            <a:off x="1165650" y="1597750"/>
            <a:ext cx="9860700" cy="4724399"/>
          </a:xfrm>
          <a:prstGeom prst="rect">
            <a:avLst/>
          </a:prstGeom>
          <a:noFill/>
          <a:ln>
            <a:noFill/>
          </a:ln>
        </p:spPr>
        <p:txBody>
          <a:bodyPr spcFirstLastPara="1" wrap="square" lIns="91425" tIns="45700" rIns="91425" bIns="45700" anchor="t" anchorCtr="0">
            <a:noAutofit/>
          </a:bodyPr>
          <a:lstStyle/>
          <a:p>
            <a:pPr marL="457200" marR="0" lvl="0" indent="-368300" algn="just" rtl="0">
              <a:lnSpc>
                <a:spcPct val="100000"/>
              </a:lnSpc>
              <a:spcBef>
                <a:spcPts val="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E. Şaşmaz and F. B. Tek, "Tweet Sentiment Analysis for Cryptocurrencies," 2021 6th International Conference on Computer Science and Engineering (UBMK), 2021, pp. 613-618, doi: 10.1109/UBMK52708.2021.955891</a:t>
            </a:r>
            <a:endParaRPr sz="22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368300" algn="l" rtl="0">
              <a:lnSpc>
                <a:spcPct val="100000"/>
              </a:lnSpc>
              <a:spcBef>
                <a:spcPts val="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Twitter Sentiment Analysis for Bitcoin Price Prediction -  Sara Abdali  Ben Hoskins 2021</a:t>
            </a:r>
            <a:endParaRPr sz="2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368300" algn="l" rtl="0">
              <a:lnSpc>
                <a:spcPct val="100000"/>
              </a:lnSpc>
              <a:spcBef>
                <a:spcPts val="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D. R. Pant, P. Neupane, A. Poudel, A. K. Pokhrel and B. K. Lama, "Recurrent Neural Network Based Bitcoin Price Prediction by Twitter Sentiment Analysis," 2018 IEEE 3rd International Conference on Computing, Communication and Security (ICCCS), 2018, pp. 128-132, doi: 10.1109/CCCS.2018.8586824.</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00FF"/>
              </a:solidFill>
              <a:latin typeface="Trebuchet MS"/>
              <a:ea typeface="Trebuchet MS"/>
              <a:cs typeface="Trebuchet MS"/>
              <a:sym typeface="Trebuchet MS"/>
            </a:endParaRPr>
          </a:p>
          <a:p>
            <a:pPr marL="1077913" marR="0" lvl="1" indent="-265113" algn="just" rtl="0">
              <a:lnSpc>
                <a:spcPct val="100000"/>
              </a:lnSpc>
              <a:spcBef>
                <a:spcPts val="480"/>
              </a:spcBef>
              <a:spcAft>
                <a:spcPts val="0"/>
              </a:spcAft>
              <a:buClr>
                <a:srgbClr val="000000"/>
              </a:buClr>
              <a:buSzPts val="2400"/>
              <a:buFont typeface="Arial"/>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rgbClr val="000000"/>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p:nvPr/>
        </p:nvSpPr>
        <p:spPr>
          <a:xfrm>
            <a:off x="2843975" y="75298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 name="Google Shape;238;p22"/>
          <p:cNvSpPr txBox="1"/>
          <p:nvPr/>
        </p:nvSpPr>
        <p:spPr>
          <a:xfrm>
            <a:off x="2691575" y="291277"/>
            <a:ext cx="7772400" cy="461700"/>
          </a:xfrm>
          <a:prstGeom prst="rect">
            <a:avLst/>
          </a:prstGeom>
          <a:noFill/>
          <a:ln>
            <a:noFill/>
          </a:ln>
        </p:spPr>
        <p:txBody>
          <a:bodyPr spcFirstLastPara="1" wrap="square" lIns="91425" tIns="45700" rIns="91425" bIns="45700" anchor="t" anchorCtr="0">
            <a:spAutoFit/>
          </a:bodyPr>
          <a:lstStyle/>
          <a:p>
            <a:pPr marL="342890" marR="0" lvl="0" indent="-34289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References</a:t>
            </a:r>
            <a:endParaRPr sz="1400" b="0" i="0" u="none" strike="noStrike" cap="none">
              <a:solidFill>
                <a:srgbClr val="000000"/>
              </a:solidFill>
              <a:latin typeface="Arial"/>
              <a:ea typeface="Arial"/>
              <a:cs typeface="Arial"/>
              <a:sym typeface="Arial"/>
            </a:endParaRPr>
          </a:p>
        </p:txBody>
      </p:sp>
      <p:sp>
        <p:nvSpPr>
          <p:cNvPr id="239" name="Google Shape;239;p22"/>
          <p:cNvSpPr txBox="1"/>
          <p:nvPr/>
        </p:nvSpPr>
        <p:spPr>
          <a:xfrm>
            <a:off x="1088400" y="1194075"/>
            <a:ext cx="9860700" cy="47243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457200" marR="0" lvl="0" indent="-368300" algn="l" rtl="0">
              <a:lnSpc>
                <a:spcPct val="100000"/>
              </a:lnSpc>
              <a:spcBef>
                <a:spcPts val="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O. Sattarov, H. S. Jeon, R. Oh and J. D. Lee, "Forecasting Bitcoin Price Fluctuation by Twitter Sentiment Analysis," 2020 International Conference on Information Science and Communications Technologies (ICISCT), 2020, pp. 1-4, doi: 10.1109/ICISCT50599.2020.9351527.</a:t>
            </a:r>
            <a:endParaRPr sz="2200" b="0" i="0" u="none" strike="noStrike" cap="none">
              <a:solidFill>
                <a:schemeClr val="dk1"/>
              </a:solidFill>
              <a:latin typeface="Times New Roman"/>
              <a:ea typeface="Times New Roman"/>
              <a:cs typeface="Times New Roman"/>
              <a:sym typeface="Times New Roman"/>
            </a:endParaRPr>
          </a:p>
          <a:p>
            <a:pPr marL="91440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368300" algn="l" rtl="0">
              <a:lnSpc>
                <a:spcPct val="100000"/>
              </a:lnSpc>
              <a:spcBef>
                <a:spcPts val="30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Abraham, Jethin; Higdon, Daniel; Nelson, John; and Ibarra, Juan (2018) "Cryptocurrency Price Prediction Using Tweet Volumes and</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Sentiment Analysis," SMU Data Science Review: Vol. 1 : No. 3 , Article 1</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rgbClr val="000000"/>
              </a:buClr>
              <a:buSzPts val="2200"/>
              <a:buFont typeface="Arial"/>
              <a:buNone/>
            </a:pPr>
            <a:r>
              <a:rPr lang="en-US" sz="2200" b="0" i="0" u="none" strike="noStrike" cap="none">
                <a:solidFill>
                  <a:schemeClr val="dk1"/>
                </a:solidFill>
                <a:latin typeface="Times New Roman"/>
                <a:ea typeface="Times New Roman"/>
                <a:cs typeface="Times New Roman"/>
                <a:sym typeface="Times New Roman"/>
              </a:rPr>
              <a:t>         </a:t>
            </a:r>
            <a:endParaRPr sz="2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rgbClr val="000000"/>
              </a:buClr>
              <a:buSzPts val="2400"/>
              <a:buFont typeface="Arial"/>
              <a:buNone/>
            </a:pPr>
            <a:endParaRPr sz="2400" b="0" i="0" u="none" strike="noStrike" cap="none">
              <a:solidFill>
                <a:srgbClr val="0000FF"/>
              </a:solidFill>
              <a:latin typeface="Trebuchet MS"/>
              <a:ea typeface="Trebuchet MS"/>
              <a:cs typeface="Trebuchet MS"/>
              <a:sym typeface="Trebuchet MS"/>
            </a:endParaRPr>
          </a:p>
          <a:p>
            <a:pPr marL="1077912" marR="0" lvl="1" indent="-265112" algn="just" rtl="0">
              <a:lnSpc>
                <a:spcPct val="100000"/>
              </a:lnSpc>
              <a:spcBef>
                <a:spcPts val="480"/>
              </a:spcBef>
              <a:spcAft>
                <a:spcPts val="0"/>
              </a:spcAft>
              <a:buClr>
                <a:srgbClr val="000000"/>
              </a:buClr>
              <a:buSzPts val="2400"/>
              <a:buFont typeface="Arial"/>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lnSpc>
                <a:spcPct val="100000"/>
              </a:lnSpc>
              <a:spcBef>
                <a:spcPts val="400"/>
              </a:spcBef>
              <a:spcAft>
                <a:spcPts val="0"/>
              </a:spcAft>
              <a:buClr>
                <a:srgbClr val="000000"/>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p:nvPr/>
        </p:nvSpPr>
        <p:spPr>
          <a:xfrm>
            <a:off x="4746448" y="3075000"/>
            <a:ext cx="2699100" cy="7080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4000"/>
              <a:buFont typeface="Arial"/>
              <a:buNone/>
            </a:pPr>
            <a:r>
              <a:rPr lang="en-US" sz="4000" b="0" i="0" u="none" strike="noStrike" cap="none">
                <a:solidFill>
                  <a:srgbClr val="FF0000"/>
                </a:solidFill>
                <a:latin typeface="Trebuchet MS"/>
                <a:ea typeface="Trebuchet MS"/>
                <a:cs typeface="Trebuchet MS"/>
                <a:sym typeface="Trebuchet MS"/>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3"/>
          <p:cNvSpPr/>
          <p:nvPr/>
        </p:nvSpPr>
        <p:spPr>
          <a:xfrm>
            <a:off x="3180750" y="119775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 name="Google Shape;89;p3"/>
          <p:cNvSpPr txBox="1"/>
          <p:nvPr/>
        </p:nvSpPr>
        <p:spPr>
          <a:xfrm>
            <a:off x="282075" y="1843550"/>
            <a:ext cx="11126400" cy="4191000"/>
          </a:xfrm>
          <a:prstGeom prst="rect">
            <a:avLst/>
          </a:prstGeom>
          <a:noFill/>
          <a:ln>
            <a:noFill/>
          </a:ln>
        </p:spPr>
        <p:txBody>
          <a:bodyPr spcFirstLastPara="1" wrap="square" lIns="91425" tIns="45700" rIns="91425" bIns="45700" anchor="t" anchorCtr="0">
            <a:noAutofit/>
          </a:bodyPr>
          <a:lstStyle/>
          <a:p>
            <a:pPr marL="685791" marR="0" lvl="0" indent="-330200" algn="just" rtl="0">
              <a:lnSpc>
                <a:spcPct val="100000"/>
              </a:lnSpc>
              <a:spcBef>
                <a:spcPts val="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Sentiment Analysis is a sub-research area of computational Natural Language Processing.</a:t>
            </a:r>
            <a:endParaRPr sz="2200" b="0" i="0" u="none" strike="noStrike" cap="none">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chemeClr val="dk1"/>
              </a:buClr>
              <a:buSzPts val="2100"/>
              <a:buFont typeface="Arial"/>
              <a:buNone/>
            </a:pPr>
            <a:r>
              <a:rPr lang="en-US" sz="2200" b="0" i="0" u="none" strike="noStrike" cap="none">
                <a:solidFill>
                  <a:schemeClr val="dk1"/>
                </a:solidFill>
                <a:latin typeface="Times New Roman"/>
                <a:ea typeface="Times New Roman"/>
                <a:cs typeface="Times New Roman"/>
                <a:sym typeface="Times New Roman"/>
              </a:rPr>
              <a:t> </a:t>
            </a: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Sentiment analysis is used to determine positive, negative, and neutral opinions of a text.</a:t>
            </a: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chemeClr val="dk1"/>
              </a:buClr>
              <a:buSzPts val="2100"/>
              <a:buFont typeface="Arial"/>
              <a:buNone/>
            </a:pP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Twitter tweets are very different compared to other forms of text, with highly irregular grammar, high emoticon use and sarcasm.</a:t>
            </a: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chemeClr val="dk1"/>
              </a:buClr>
              <a:buSzPts val="2100"/>
              <a:buFont typeface="Arial"/>
              <a:buNone/>
            </a:pPr>
            <a:endParaRPr sz="2200" b="0" i="0" u="none" strike="noStrike" cap="none">
              <a:solidFill>
                <a:schemeClr val="dk1"/>
              </a:solidFill>
              <a:latin typeface="Times New Roman"/>
              <a:ea typeface="Times New Roman"/>
              <a:cs typeface="Times New Roman"/>
              <a:sym typeface="Times New Roman"/>
            </a:endParaRPr>
          </a:p>
          <a:p>
            <a:pPr marL="685791" marR="0" lvl="0" indent="-3302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Common out-of-box sentiment analysis are challenged to produce good results on tweets.</a:t>
            </a:r>
            <a:endParaRPr sz="2200" b="0" i="0" u="none" strike="noStrike" cap="none">
              <a:solidFill>
                <a:srgbClr val="0000FF"/>
              </a:solidFill>
              <a:latin typeface="Trebuchet MS"/>
              <a:ea typeface="Trebuchet MS"/>
              <a:cs typeface="Trebuchet MS"/>
              <a:sym typeface="Trebuchet MS"/>
            </a:endParaRPr>
          </a:p>
        </p:txBody>
      </p:sp>
      <p:sp>
        <p:nvSpPr>
          <p:cNvPr id="90" name="Google Shape;90;p3"/>
          <p:cNvSpPr txBox="1"/>
          <p:nvPr/>
        </p:nvSpPr>
        <p:spPr>
          <a:xfrm>
            <a:off x="4419600" y="736040"/>
            <a:ext cx="6477000" cy="461700"/>
          </a:xfrm>
          <a:prstGeom prst="rect">
            <a:avLst/>
          </a:prstGeom>
          <a:noFill/>
          <a:ln>
            <a:noFill/>
          </a:ln>
        </p:spPr>
        <p:txBody>
          <a:bodyPr spcFirstLastPara="1" wrap="square" lIns="91425" tIns="45700" rIns="91425" bIns="45700" anchor="t" anchorCtr="0">
            <a:spAutoFit/>
          </a:bodyPr>
          <a:lstStyle/>
          <a:p>
            <a:pPr marL="342890" marR="0" lvl="0" indent="-34289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Abstract</a:t>
            </a:r>
            <a:endParaRPr sz="2400" b="0" i="0" u="none" strike="noStrike" cap="none">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p:nvPr/>
        </p:nvSpPr>
        <p:spPr>
          <a:xfrm>
            <a:off x="3124200" y="5445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4"/>
          <p:cNvSpPr txBox="1"/>
          <p:nvPr/>
        </p:nvSpPr>
        <p:spPr>
          <a:xfrm>
            <a:off x="2971800" y="82827"/>
            <a:ext cx="7772400" cy="461700"/>
          </a:xfrm>
          <a:prstGeom prst="rect">
            <a:avLst/>
          </a:prstGeom>
          <a:noFill/>
          <a:ln>
            <a:noFill/>
          </a:ln>
        </p:spPr>
        <p:txBody>
          <a:bodyPr spcFirstLastPara="1" wrap="square" lIns="91425" tIns="45700" rIns="91425" bIns="45700" anchor="t" anchorCtr="0">
            <a:spAutoFit/>
          </a:bodyPr>
          <a:lstStyle/>
          <a:p>
            <a:pPr marL="342890" marR="0" lvl="0" indent="-34289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Summary of Literature Survey </a:t>
            </a:r>
            <a:endParaRPr sz="1400" b="0" i="0" u="none" strike="noStrike" cap="none">
              <a:solidFill>
                <a:srgbClr val="000000"/>
              </a:solidFill>
              <a:latin typeface="Arial"/>
              <a:ea typeface="Arial"/>
              <a:cs typeface="Arial"/>
              <a:sym typeface="Arial"/>
            </a:endParaRPr>
          </a:p>
        </p:txBody>
      </p:sp>
      <p:sp>
        <p:nvSpPr>
          <p:cNvPr id="97" name="Google Shape;97;p4"/>
          <p:cNvSpPr txBox="1"/>
          <p:nvPr/>
        </p:nvSpPr>
        <p:spPr>
          <a:xfrm>
            <a:off x="351350" y="581125"/>
            <a:ext cx="11064000" cy="5870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30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30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p:txBody>
      </p:sp>
      <p:graphicFrame>
        <p:nvGraphicFramePr>
          <p:cNvPr id="98" name="Google Shape;98;p4"/>
          <p:cNvGraphicFramePr/>
          <p:nvPr/>
        </p:nvGraphicFramePr>
        <p:xfrm>
          <a:off x="98875" y="662533"/>
          <a:ext cx="11997250" cy="5357860"/>
        </p:xfrm>
        <a:graphic>
          <a:graphicData uri="http://schemas.openxmlformats.org/drawingml/2006/table">
            <a:tbl>
              <a:tblPr>
                <a:noFill/>
                <a:tableStyleId>{0FD61C25-A4CE-407A-A3AC-5D235C213033}</a:tableStyleId>
              </a:tblPr>
              <a:tblGrid>
                <a:gridCol w="2972800">
                  <a:extLst>
                    <a:ext uri="{9D8B030D-6E8A-4147-A177-3AD203B41FA5}">
                      <a16:colId xmlns:a16="http://schemas.microsoft.com/office/drawing/2014/main" val="20000"/>
                    </a:ext>
                  </a:extLst>
                </a:gridCol>
                <a:gridCol w="2792075">
                  <a:extLst>
                    <a:ext uri="{9D8B030D-6E8A-4147-A177-3AD203B41FA5}">
                      <a16:colId xmlns:a16="http://schemas.microsoft.com/office/drawing/2014/main" val="20001"/>
                    </a:ext>
                  </a:extLst>
                </a:gridCol>
                <a:gridCol w="3233050">
                  <a:extLst>
                    <a:ext uri="{9D8B030D-6E8A-4147-A177-3AD203B41FA5}">
                      <a16:colId xmlns:a16="http://schemas.microsoft.com/office/drawing/2014/main" val="20002"/>
                    </a:ext>
                  </a:extLst>
                </a:gridCol>
                <a:gridCol w="2999325">
                  <a:extLst>
                    <a:ext uri="{9D8B030D-6E8A-4147-A177-3AD203B41FA5}">
                      <a16:colId xmlns:a16="http://schemas.microsoft.com/office/drawing/2014/main" val="20003"/>
                    </a:ext>
                  </a:extLst>
                </a:gridCol>
              </a:tblGrid>
              <a:tr h="278200">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title</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author </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models used</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metrics</a:t>
                      </a:r>
                      <a:endParaRPr sz="17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22207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Twitter Sentiment Analysis for Bitcoin Price Prediction</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Sara Abdali,Ben Hoskins</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2021</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285750" marR="0" lvl="0" indent="-285750" algn="l" rtl="0">
                        <a:lnSpc>
                          <a:spcPct val="100000"/>
                        </a:lnSpc>
                        <a:spcBef>
                          <a:spcPts val="0"/>
                        </a:spcBef>
                        <a:spcAft>
                          <a:spcPts val="0"/>
                        </a:spcAft>
                        <a:buClr>
                          <a:schemeClr val="dk1"/>
                        </a:buClr>
                        <a:buSzPts val="1800"/>
                        <a:buFont typeface="Times New Roman"/>
                        <a:buChar char="•"/>
                      </a:pPr>
                      <a:r>
                        <a:rPr lang="en-US" sz="1800" u="none" strike="noStrike" cap="none">
                          <a:solidFill>
                            <a:schemeClr val="dk1"/>
                          </a:solidFill>
                          <a:latin typeface="Times New Roman"/>
                          <a:ea typeface="Times New Roman"/>
                          <a:cs typeface="Times New Roman"/>
                          <a:sym typeface="Times New Roman"/>
                        </a:rPr>
                        <a:t>Naive Bayes and SVM </a:t>
                      </a:r>
                      <a:endParaRPr sz="1800" u="none" strike="noStrike" cap="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800"/>
                        <a:buFont typeface="Times New Roman"/>
                        <a:buChar char="•"/>
                      </a:pPr>
                      <a:r>
                        <a:rPr lang="en-US" sz="1800" u="none" strike="noStrike" cap="none">
                          <a:solidFill>
                            <a:schemeClr val="dk1"/>
                          </a:solidFill>
                          <a:latin typeface="Times New Roman"/>
                          <a:ea typeface="Times New Roman"/>
                          <a:cs typeface="Times New Roman"/>
                          <a:sym typeface="Times New Roman"/>
                        </a:rPr>
                        <a:t>BERT</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latin typeface="Times New Roman"/>
                          <a:ea typeface="Times New Roman"/>
                          <a:cs typeface="Times New Roman"/>
                          <a:sym typeface="Times New Roman"/>
                        </a:rPr>
                        <a:t>training accuracy of 78% and a peak accuracy of 63% on the test set when C = 0.01. </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635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Recurrent Neural Network Based Bitcoin Price Prediction by Twitter Sentiment Analysis</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D. R. Pant, P. Neupane, A. Poudel, A. K. Pokhrel and B. K. Lama - 2018</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Text classification:</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Word2Vector and Bag-of-Words</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Sentiment analysis: </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latin typeface="Times New Roman"/>
                          <a:ea typeface="Times New Roman"/>
                          <a:cs typeface="Times New Roman"/>
                          <a:sym typeface="Times New Roman"/>
                        </a:rPr>
                        <a:t>Naïve Bayes , Bernouli Naïve Bayes, Multinomial Naïve Bayes, Linear Support Vector Classifier  and Random Forest</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Word2Vector accuracy is 69.82% whereas Bag-of-words accuracy is 78.49%.</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The accuracy for sentiment classification of tweets is 81.39 % and the price prediction accuracy using RNN is 77.62%.</a:t>
                      </a:r>
                      <a:endParaRPr sz="18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p:nvPr/>
        </p:nvSpPr>
        <p:spPr>
          <a:xfrm>
            <a:off x="3124200" y="5445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5"/>
          <p:cNvSpPr txBox="1"/>
          <p:nvPr/>
        </p:nvSpPr>
        <p:spPr>
          <a:xfrm>
            <a:off x="2971800" y="82827"/>
            <a:ext cx="7772400" cy="461700"/>
          </a:xfrm>
          <a:prstGeom prst="rect">
            <a:avLst/>
          </a:prstGeom>
          <a:noFill/>
          <a:ln>
            <a:noFill/>
          </a:ln>
        </p:spPr>
        <p:txBody>
          <a:bodyPr spcFirstLastPara="1" wrap="square" lIns="91425" tIns="45700" rIns="91425" bIns="45700" anchor="t" anchorCtr="0">
            <a:spAutoFit/>
          </a:bodyPr>
          <a:lstStyle/>
          <a:p>
            <a:pPr marL="342890" marR="0" lvl="0" indent="-34289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Summary of Literature Survey</a:t>
            </a:r>
            <a:endParaRPr sz="1400" b="0" i="0" u="none" strike="noStrike" cap="none">
              <a:solidFill>
                <a:srgbClr val="000000"/>
              </a:solidFill>
              <a:latin typeface="Arial"/>
              <a:ea typeface="Arial"/>
              <a:cs typeface="Arial"/>
              <a:sym typeface="Arial"/>
            </a:endParaRPr>
          </a:p>
        </p:txBody>
      </p:sp>
      <p:sp>
        <p:nvSpPr>
          <p:cNvPr id="105" name="Google Shape;105;p5"/>
          <p:cNvSpPr txBox="1"/>
          <p:nvPr/>
        </p:nvSpPr>
        <p:spPr>
          <a:xfrm>
            <a:off x="310125" y="663575"/>
            <a:ext cx="11064000" cy="5870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30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30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p:txBody>
      </p:sp>
      <p:graphicFrame>
        <p:nvGraphicFramePr>
          <p:cNvPr id="106" name="Google Shape;106;p5"/>
          <p:cNvGraphicFramePr/>
          <p:nvPr/>
        </p:nvGraphicFramePr>
        <p:xfrm>
          <a:off x="157975" y="663563"/>
          <a:ext cx="11876050" cy="5733833"/>
        </p:xfrm>
        <a:graphic>
          <a:graphicData uri="http://schemas.openxmlformats.org/drawingml/2006/table">
            <a:tbl>
              <a:tblPr>
                <a:noFill/>
                <a:tableStyleId>{0FD61C25-A4CE-407A-A3AC-5D235C213033}</a:tableStyleId>
              </a:tblPr>
              <a:tblGrid>
                <a:gridCol w="2174025">
                  <a:extLst>
                    <a:ext uri="{9D8B030D-6E8A-4147-A177-3AD203B41FA5}">
                      <a16:colId xmlns:a16="http://schemas.microsoft.com/office/drawing/2014/main" val="20000"/>
                    </a:ext>
                  </a:extLst>
                </a:gridCol>
                <a:gridCol w="1532800">
                  <a:extLst>
                    <a:ext uri="{9D8B030D-6E8A-4147-A177-3AD203B41FA5}">
                      <a16:colId xmlns:a16="http://schemas.microsoft.com/office/drawing/2014/main" val="20001"/>
                    </a:ext>
                  </a:extLst>
                </a:gridCol>
                <a:gridCol w="6038150">
                  <a:extLst>
                    <a:ext uri="{9D8B030D-6E8A-4147-A177-3AD203B41FA5}">
                      <a16:colId xmlns:a16="http://schemas.microsoft.com/office/drawing/2014/main" val="20002"/>
                    </a:ext>
                  </a:extLst>
                </a:gridCol>
                <a:gridCol w="2131075">
                  <a:extLst>
                    <a:ext uri="{9D8B030D-6E8A-4147-A177-3AD203B41FA5}">
                      <a16:colId xmlns:a16="http://schemas.microsoft.com/office/drawing/2014/main" val="20003"/>
                    </a:ext>
                  </a:extLst>
                </a:gridCol>
              </a:tblGrid>
              <a:tr h="321450">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title</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author</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models used</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metrics</a:t>
                      </a:r>
                      <a:endParaRPr sz="17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595125">
                <a:tc>
                  <a:txBody>
                    <a:bodyPr/>
                    <a:lstStyle/>
                    <a:p>
                      <a:pPr marL="0" marR="0" lvl="0" indent="0" algn="ctr" rtl="0">
                        <a:lnSpc>
                          <a:spcPct val="114999"/>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Forecasting Bitcoin Price Fluctuation by Twitter Sentiment Analysis</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14999"/>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Otabek Sattarov,Heung Seok Jeon,Ryumduck Oh,Jun Dong Lee-2020</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4999"/>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VADER, Random Forest Regression </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4999"/>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62.48%avg acc.</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14999"/>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37.52 avg acc error with the extremes being 43.83% and 21.84% .</a:t>
                      </a:r>
                      <a:endParaRPr sz="18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731000">
                <a:tc>
                  <a:txBody>
                    <a:bodyPr/>
                    <a:lstStyle/>
                    <a:p>
                      <a:pPr marL="0" marR="0" lvl="0" indent="0" algn="l" rtl="0">
                        <a:lnSpc>
                          <a:spcPct val="114999"/>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Cryptocurrency Price Prediction using Sentiment Analysis</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4999"/>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Abdul Rehman Khurshid </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-2021</a:t>
                      </a:r>
                      <a:endParaRPr sz="1800" u="none" strike="noStrike" cap="none">
                        <a:latin typeface="Times New Roman"/>
                        <a:ea typeface="Times New Roman"/>
                        <a:cs typeface="Times New Roman"/>
                        <a:sym typeface="Times New Roman"/>
                      </a:endParaRPr>
                    </a:p>
                  </a:txBody>
                  <a:tcPr marL="91425" marR="91425" marT="91425" marB="91425"/>
                </a:tc>
                <a:tc>
                  <a:txBody>
                    <a:bodyPr/>
                    <a:lstStyle/>
                    <a:p>
                      <a:pPr marL="457200" marR="0" lvl="0" indent="-342900" algn="l" rtl="0">
                        <a:lnSpc>
                          <a:spcPct val="100000"/>
                        </a:lnSpc>
                        <a:spcBef>
                          <a:spcPts val="0"/>
                        </a:spcBef>
                        <a:spcAft>
                          <a:spcPts val="0"/>
                        </a:spcAft>
                        <a:buClr>
                          <a:schemeClr val="dk1"/>
                        </a:buClr>
                        <a:buSzPts val="1800"/>
                        <a:buFont typeface="Times New Roman"/>
                        <a:buChar char="●"/>
                      </a:pPr>
                      <a:r>
                        <a:rPr lang="en-US" sz="1800" u="none" strike="noStrike" cap="none">
                          <a:solidFill>
                            <a:schemeClr val="dk1"/>
                          </a:solidFill>
                          <a:latin typeface="Times New Roman"/>
                          <a:ea typeface="Times New Roman"/>
                          <a:cs typeface="Times New Roman"/>
                          <a:sym typeface="Times New Roman"/>
                        </a:rPr>
                        <a:t>VADER </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u="none" strike="noStrike" cap="none">
                          <a:solidFill>
                            <a:schemeClr val="dk1"/>
                          </a:solidFill>
                          <a:latin typeface="Times New Roman"/>
                          <a:ea typeface="Times New Roman"/>
                          <a:cs typeface="Times New Roman"/>
                          <a:sym typeface="Times New Roman"/>
                        </a:rPr>
                        <a:t>Linear support vector classification, multinomial Naive Bayes, and Bernoulli Naive Bayes(classify news and social media sentiment)</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u="none" strike="noStrike" cap="none">
                          <a:solidFill>
                            <a:schemeClr val="dk1"/>
                          </a:solidFill>
                          <a:latin typeface="Times New Roman"/>
                          <a:ea typeface="Times New Roman"/>
                          <a:cs typeface="Times New Roman"/>
                          <a:sym typeface="Times New Roman"/>
                        </a:rPr>
                        <a:t>neural networks (NN), support vector machines (SVM) and random forest (RF) for selected few cryptos</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u="none" strike="noStrike" cap="none">
                          <a:solidFill>
                            <a:schemeClr val="dk1"/>
                          </a:solidFill>
                          <a:latin typeface="Times New Roman"/>
                          <a:ea typeface="Times New Roman"/>
                          <a:cs typeface="Times New Roman"/>
                          <a:sym typeface="Times New Roman"/>
                        </a:rPr>
                        <a:t>aggregated Twitter sentiment change over time periods ranging between 5 minutes and 4 hours</a:t>
                      </a:r>
                      <a:endParaRPr sz="180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u="none" strike="noStrike" cap="none">
                          <a:solidFill>
                            <a:schemeClr val="dk1"/>
                          </a:solidFill>
                          <a:latin typeface="Times New Roman"/>
                          <a:ea typeface="Times New Roman"/>
                          <a:cs typeface="Times New Roman"/>
                          <a:sym typeface="Times New Roman"/>
                        </a:rPr>
                        <a:t>LSTM ,historical cryptocurrency prices and data from Sina-Weibo</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 Logistic regression produced the best results.</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LSTM </a:t>
                      </a:r>
                      <a:r>
                        <a:rPr lang="en-US" sz="1800" u="none" strike="noStrike" cap="none">
                          <a:solidFill>
                            <a:schemeClr val="dk1"/>
                          </a:solidFill>
                          <a:latin typeface="Times New Roman"/>
                          <a:ea typeface="Times New Roman"/>
                          <a:cs typeface="Times New Roman"/>
                          <a:sym typeface="Times New Roman"/>
                        </a:rPr>
                        <a:t>87 percent accuracy rate</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aggregated method gave 83 %</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p:nvPr/>
        </p:nvSpPr>
        <p:spPr>
          <a:xfrm>
            <a:off x="3124200" y="5445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6"/>
          <p:cNvSpPr txBox="1"/>
          <p:nvPr/>
        </p:nvSpPr>
        <p:spPr>
          <a:xfrm>
            <a:off x="2971800" y="82827"/>
            <a:ext cx="7772400" cy="461700"/>
          </a:xfrm>
          <a:prstGeom prst="rect">
            <a:avLst/>
          </a:prstGeom>
          <a:noFill/>
          <a:ln>
            <a:noFill/>
          </a:ln>
        </p:spPr>
        <p:txBody>
          <a:bodyPr spcFirstLastPara="1" wrap="square" lIns="91425" tIns="45700" rIns="91425" bIns="45700" anchor="t" anchorCtr="0">
            <a:spAutoFit/>
          </a:bodyPr>
          <a:lstStyle/>
          <a:p>
            <a:pPr marL="342890" marR="0" lvl="0" indent="-34289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Summary of Literature Survey</a:t>
            </a:r>
            <a:endParaRPr sz="1400" b="0" i="0" u="none" strike="noStrike" cap="none">
              <a:solidFill>
                <a:srgbClr val="000000"/>
              </a:solidFill>
              <a:latin typeface="Arial"/>
              <a:ea typeface="Arial"/>
              <a:cs typeface="Arial"/>
              <a:sym typeface="Arial"/>
            </a:endParaRPr>
          </a:p>
        </p:txBody>
      </p:sp>
      <p:sp>
        <p:nvSpPr>
          <p:cNvPr id="113" name="Google Shape;113;p6"/>
          <p:cNvSpPr txBox="1"/>
          <p:nvPr/>
        </p:nvSpPr>
        <p:spPr>
          <a:xfrm>
            <a:off x="310125" y="663575"/>
            <a:ext cx="11064000" cy="5870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30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a:p>
            <a:pPr marL="457200" marR="0" lvl="0" indent="0" algn="l" rtl="0">
              <a:lnSpc>
                <a:spcPct val="100000"/>
              </a:lnSpc>
              <a:spcBef>
                <a:spcPts val="300"/>
              </a:spcBef>
              <a:spcAft>
                <a:spcPts val="300"/>
              </a:spcAft>
              <a:buClr>
                <a:schemeClr val="dk1"/>
              </a:buClr>
              <a:buSzPts val="1100"/>
              <a:buFont typeface="Arial"/>
              <a:buNone/>
            </a:pPr>
            <a:endParaRPr sz="2900" b="0" i="0" u="none" strike="noStrike" cap="none">
              <a:solidFill>
                <a:schemeClr val="dk1"/>
              </a:solidFill>
              <a:latin typeface="Times New Roman"/>
              <a:ea typeface="Times New Roman"/>
              <a:cs typeface="Times New Roman"/>
              <a:sym typeface="Times New Roman"/>
            </a:endParaRPr>
          </a:p>
        </p:txBody>
      </p:sp>
      <p:graphicFrame>
        <p:nvGraphicFramePr>
          <p:cNvPr id="114" name="Google Shape;114;p6"/>
          <p:cNvGraphicFramePr/>
          <p:nvPr/>
        </p:nvGraphicFramePr>
        <p:xfrm>
          <a:off x="157975" y="663563"/>
          <a:ext cx="11876050" cy="3954720"/>
        </p:xfrm>
        <a:graphic>
          <a:graphicData uri="http://schemas.openxmlformats.org/drawingml/2006/table">
            <a:tbl>
              <a:tblPr>
                <a:noFill/>
                <a:tableStyleId>{0FD61C25-A4CE-407A-A3AC-5D235C213033}</a:tableStyleId>
              </a:tblPr>
              <a:tblGrid>
                <a:gridCol w="2174025">
                  <a:extLst>
                    <a:ext uri="{9D8B030D-6E8A-4147-A177-3AD203B41FA5}">
                      <a16:colId xmlns:a16="http://schemas.microsoft.com/office/drawing/2014/main" val="20000"/>
                    </a:ext>
                  </a:extLst>
                </a:gridCol>
                <a:gridCol w="1532800">
                  <a:extLst>
                    <a:ext uri="{9D8B030D-6E8A-4147-A177-3AD203B41FA5}">
                      <a16:colId xmlns:a16="http://schemas.microsoft.com/office/drawing/2014/main" val="20001"/>
                    </a:ext>
                  </a:extLst>
                </a:gridCol>
                <a:gridCol w="6038150">
                  <a:extLst>
                    <a:ext uri="{9D8B030D-6E8A-4147-A177-3AD203B41FA5}">
                      <a16:colId xmlns:a16="http://schemas.microsoft.com/office/drawing/2014/main" val="20002"/>
                    </a:ext>
                  </a:extLst>
                </a:gridCol>
                <a:gridCol w="2131075">
                  <a:extLst>
                    <a:ext uri="{9D8B030D-6E8A-4147-A177-3AD203B41FA5}">
                      <a16:colId xmlns:a16="http://schemas.microsoft.com/office/drawing/2014/main" val="20003"/>
                    </a:ext>
                  </a:extLst>
                </a:gridCol>
              </a:tblGrid>
              <a:tr h="321450">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title</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author</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models used</a:t>
                      </a:r>
                      <a:endParaRPr sz="17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latin typeface="Times New Roman"/>
                          <a:ea typeface="Times New Roman"/>
                          <a:cs typeface="Times New Roman"/>
                          <a:sym typeface="Times New Roman"/>
                        </a:rPr>
                        <a:t>metrics</a:t>
                      </a:r>
                      <a:endParaRPr sz="17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31772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Cryptocurrency Price Prediction Using Tweet</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Volumes and Sentiment Analysis</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Jethin Abraham, Daniel Higdon, Jack Nelson, Juan Ibarra</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14999"/>
                        </a:lnSpc>
                        <a:spcBef>
                          <a:spcPts val="30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-2018</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VADER </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”Pearson R” and the p-value(between google trend price and tweet volume)</a:t>
                      </a:r>
                      <a:endParaRPr sz="1800" u="none" strike="noStrike" cap="none">
                        <a:solidFill>
                          <a:schemeClr val="dk1"/>
                        </a:solidFill>
                        <a:latin typeface="Times New Roman"/>
                        <a:ea typeface="Times New Roman"/>
                        <a:cs typeface="Times New Roman"/>
                        <a:sym typeface="Times New Roman"/>
                      </a:endParaRPr>
                    </a:p>
                    <a:p>
                      <a:pPr marL="914400" marR="0" lvl="0" indent="0" algn="l" rtl="0">
                        <a:lnSpc>
                          <a:spcPct val="100000"/>
                        </a:lnSpc>
                        <a:spcBef>
                          <a:spcPts val="300"/>
                        </a:spcBef>
                        <a:spcAft>
                          <a:spcPts val="0"/>
                        </a:spcAft>
                        <a:buClr>
                          <a:srgbClr val="000000"/>
                        </a:buClr>
                        <a:buSzPts val="1800"/>
                        <a:buFont typeface="Arial"/>
                        <a:buNone/>
                      </a:pP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The Pearson R of the correlation is 0.817 at p-value of 0.</a:t>
                      </a:r>
                      <a:endParaRPr sz="180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00"/>
                        </a:spcBef>
                        <a:spcAft>
                          <a:spcPts val="0"/>
                        </a:spcAft>
                        <a:buClr>
                          <a:schemeClr val="dk1"/>
                        </a:buClr>
                        <a:buSzPts val="1100"/>
                        <a:buFont typeface="Arial"/>
                        <a:buNone/>
                      </a:pPr>
                      <a:r>
                        <a:rPr lang="en-US" sz="1800" u="none" strike="noStrike" cap="none">
                          <a:solidFill>
                            <a:schemeClr val="dk1"/>
                          </a:solidFill>
                          <a:latin typeface="Times New Roman"/>
                          <a:ea typeface="Times New Roman"/>
                          <a:cs typeface="Times New Roman"/>
                          <a:sym typeface="Times New Roman"/>
                        </a:rPr>
                        <a:t>The correlation held during periods of increasing and decreasing prices suggest that the relationship is robust to periods of high variance and non-linearity.</a:t>
                      </a:r>
                      <a:endParaRPr sz="1800" u="none" strike="noStrike" cap="none">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p:nvPr/>
        </p:nvSpPr>
        <p:spPr>
          <a:xfrm>
            <a:off x="3048000" y="1098330"/>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7"/>
          <p:cNvSpPr txBox="1"/>
          <p:nvPr/>
        </p:nvSpPr>
        <p:spPr>
          <a:xfrm>
            <a:off x="861450" y="1674000"/>
            <a:ext cx="10469100" cy="4212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480"/>
              </a:spcBef>
              <a:spcAft>
                <a:spcPts val="0"/>
              </a:spcAft>
              <a:buClr>
                <a:srgbClr val="000000"/>
              </a:buClr>
              <a:buSzPts val="2200"/>
              <a:buFont typeface="Arial"/>
              <a:buNone/>
            </a:pPr>
            <a:endParaRPr sz="2200" b="0" i="0" u="none" strike="noStrike" cap="none">
              <a:solidFill>
                <a:srgbClr val="000000"/>
              </a:solidFill>
              <a:latin typeface="Times New Roman"/>
              <a:ea typeface="Times New Roman"/>
              <a:cs typeface="Times New Roman"/>
              <a:sym typeface="Times New Roman"/>
            </a:endParaRPr>
          </a:p>
          <a:p>
            <a:pPr marL="457200" marR="0" lvl="0" indent="-368300" algn="just" rtl="0">
              <a:lnSpc>
                <a:spcPct val="100000"/>
              </a:lnSpc>
              <a:spcBef>
                <a:spcPts val="480"/>
              </a:spcBef>
              <a:spcAft>
                <a:spcPts val="0"/>
              </a:spcAft>
              <a:buClr>
                <a:srgbClr val="000000"/>
              </a:buClr>
              <a:buSzPts val="2200"/>
              <a:buFont typeface="Times New Roman"/>
              <a:buChar char="●"/>
            </a:pPr>
            <a:r>
              <a:rPr lang="en-US" sz="2200">
                <a:latin typeface="Times New Roman"/>
                <a:ea typeface="Times New Roman"/>
                <a:cs typeface="Times New Roman"/>
                <a:sym typeface="Times New Roman"/>
              </a:rPr>
              <a:t>Architecture modification </a:t>
            </a:r>
            <a:endParaRPr sz="2200">
              <a:latin typeface="Times New Roman"/>
              <a:ea typeface="Times New Roman"/>
              <a:cs typeface="Times New Roman"/>
              <a:sym typeface="Times New Roman"/>
            </a:endParaRPr>
          </a:p>
          <a:p>
            <a:pPr marL="457200" marR="0" lvl="0" indent="0" algn="just" rtl="0">
              <a:lnSpc>
                <a:spcPct val="100000"/>
              </a:lnSpc>
              <a:spcBef>
                <a:spcPts val="480"/>
              </a:spcBef>
              <a:spcAft>
                <a:spcPts val="0"/>
              </a:spcAft>
              <a:buNone/>
            </a:pPr>
            <a:endParaRPr sz="2200">
              <a:latin typeface="Times New Roman"/>
              <a:ea typeface="Times New Roman"/>
              <a:cs typeface="Times New Roman"/>
              <a:sym typeface="Times New Roman"/>
            </a:endParaRPr>
          </a:p>
          <a:p>
            <a:pPr marL="457200" marR="0" lvl="0" indent="-368300" algn="just" rtl="0">
              <a:lnSpc>
                <a:spcPct val="100000"/>
              </a:lnSpc>
              <a:spcBef>
                <a:spcPts val="480"/>
              </a:spcBef>
              <a:spcAft>
                <a:spcPts val="0"/>
              </a:spcAft>
              <a:buClr>
                <a:srgbClr val="000000"/>
              </a:buClr>
              <a:buSzPts val="2200"/>
              <a:buFont typeface="Times New Roman"/>
              <a:buChar char="●"/>
            </a:pPr>
            <a:r>
              <a:rPr lang="en-US" sz="2200" b="0" i="0" u="none" strike="noStrike" cap="none">
                <a:solidFill>
                  <a:srgbClr val="000000"/>
                </a:solidFill>
                <a:latin typeface="Times New Roman"/>
                <a:ea typeface="Times New Roman"/>
                <a:cs typeface="Times New Roman"/>
                <a:sym typeface="Times New Roman"/>
              </a:rPr>
              <a:t>Co</a:t>
            </a:r>
            <a:r>
              <a:rPr lang="en-US" sz="2200">
                <a:latin typeface="Times New Roman"/>
                <a:ea typeface="Times New Roman"/>
                <a:cs typeface="Times New Roman"/>
                <a:sym typeface="Times New Roman"/>
              </a:rPr>
              <a:t>nsider other factors that could impact price prediction</a:t>
            </a:r>
            <a:endParaRPr sz="22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rgbClr val="000000"/>
              </a:buClr>
              <a:buSzPts val="2200"/>
              <a:buFont typeface="Arial"/>
              <a:buNone/>
            </a:pPr>
            <a:endParaRPr sz="2200" b="0" i="0" u="none" strike="noStrike" cap="none">
              <a:solidFill>
                <a:srgbClr val="000000"/>
              </a:solidFill>
              <a:latin typeface="Times New Roman"/>
              <a:ea typeface="Times New Roman"/>
              <a:cs typeface="Times New Roman"/>
              <a:sym typeface="Times New Roman"/>
            </a:endParaRPr>
          </a:p>
          <a:p>
            <a:pPr marL="457200" marR="0" lvl="0" indent="-368300" algn="just" rtl="0">
              <a:lnSpc>
                <a:spcPct val="100000"/>
              </a:lnSpc>
              <a:spcBef>
                <a:spcPts val="480"/>
              </a:spcBef>
              <a:spcAft>
                <a:spcPts val="0"/>
              </a:spcAft>
              <a:buClr>
                <a:srgbClr val="000000"/>
              </a:buClr>
              <a:buSzPts val="2200"/>
              <a:buFont typeface="Times New Roman"/>
              <a:buChar char="●"/>
            </a:pPr>
            <a:r>
              <a:rPr lang="en-US" sz="2200" b="0" i="0" u="none" strike="noStrike" cap="none">
                <a:solidFill>
                  <a:srgbClr val="000000"/>
                </a:solidFill>
                <a:latin typeface="Times New Roman"/>
                <a:ea typeface="Times New Roman"/>
                <a:cs typeface="Times New Roman"/>
                <a:sym typeface="Times New Roman"/>
              </a:rPr>
              <a:t>Consider visualization of data/ graphical representation and creating an app</a:t>
            </a:r>
            <a:endParaRPr sz="2200" b="0" i="0" u="none" strike="noStrike" cap="none">
              <a:solidFill>
                <a:srgbClr val="000000"/>
              </a:solidFill>
              <a:latin typeface="Times New Roman"/>
              <a:ea typeface="Times New Roman"/>
              <a:cs typeface="Times New Roman"/>
              <a:sym typeface="Times New Roman"/>
            </a:endParaRPr>
          </a:p>
        </p:txBody>
      </p:sp>
      <p:sp>
        <p:nvSpPr>
          <p:cNvPr id="121" name="Google Shape;121;p7"/>
          <p:cNvSpPr txBox="1"/>
          <p:nvPr/>
        </p:nvSpPr>
        <p:spPr>
          <a:xfrm>
            <a:off x="2933699" y="636625"/>
            <a:ext cx="7848600" cy="461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Suggestions from Review – 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p:nvPr/>
        </p:nvSpPr>
        <p:spPr>
          <a:xfrm>
            <a:off x="3267575" y="10282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8"/>
          <p:cNvSpPr txBox="1"/>
          <p:nvPr/>
        </p:nvSpPr>
        <p:spPr>
          <a:xfrm>
            <a:off x="2971800" y="603125"/>
            <a:ext cx="7772400" cy="461700"/>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Trebuchet MS"/>
                <a:ea typeface="Trebuchet MS"/>
                <a:cs typeface="Trebuchet MS"/>
                <a:sym typeface="Trebuchet MS"/>
              </a:rPr>
              <a:t>Design Details</a:t>
            </a:r>
            <a:endParaRPr sz="1400" b="0" i="0" u="none" strike="noStrike" cap="none">
              <a:solidFill>
                <a:srgbClr val="000000"/>
              </a:solidFill>
              <a:latin typeface="Arial"/>
              <a:ea typeface="Arial"/>
              <a:cs typeface="Arial"/>
              <a:sym typeface="Arial"/>
            </a:endParaRPr>
          </a:p>
        </p:txBody>
      </p:sp>
      <p:sp>
        <p:nvSpPr>
          <p:cNvPr id="128" name="Google Shape;128;p8"/>
          <p:cNvSpPr txBox="1"/>
          <p:nvPr/>
        </p:nvSpPr>
        <p:spPr>
          <a:xfrm>
            <a:off x="733650" y="1607575"/>
            <a:ext cx="10439400" cy="43800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Performance - Runs well on 64 bit PC’s with minimum 4GB RAM</a:t>
            </a:r>
            <a:endParaRPr sz="2200" b="0" i="0" u="none" strike="noStrike" cap="none">
              <a:solidFill>
                <a:schemeClr val="dk1"/>
              </a:solidFill>
              <a:latin typeface="Times New Roman"/>
              <a:ea typeface="Times New Roman"/>
              <a:cs typeface="Times New Roman"/>
              <a:sym typeface="Times New Roman"/>
            </a:endParaRPr>
          </a:p>
          <a:p>
            <a:pPr marL="914400" marR="0" lvl="0" indent="0" algn="just"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Portability - User interface is google colab, it is easily portable</a:t>
            </a: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rgbClr val="000000"/>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480"/>
              </a:spcBef>
              <a:spcAft>
                <a:spcPts val="0"/>
              </a:spcAft>
              <a:buClr>
                <a:schemeClr val="dk1"/>
              </a:buClr>
              <a:buSzPts val="2200"/>
              <a:buFont typeface="Times New Roman"/>
              <a:buChar char="●"/>
            </a:pPr>
            <a:r>
              <a:rPr lang="en-US" sz="2200" b="0" i="0" u="none" strike="noStrike" cap="none">
                <a:solidFill>
                  <a:schemeClr val="dk1"/>
                </a:solidFill>
                <a:latin typeface="Times New Roman"/>
                <a:ea typeface="Times New Roman"/>
                <a:cs typeface="Times New Roman"/>
                <a:sym typeface="Times New Roman"/>
              </a:rPr>
              <a:t>Compatibility - Compatible with Windows, Linux and macOS</a:t>
            </a:r>
            <a:endParaRPr sz="22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48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p:nvPr/>
        </p:nvSpPr>
        <p:spPr>
          <a:xfrm>
            <a:off x="2630124" y="328949"/>
            <a:ext cx="7772400" cy="461700"/>
          </a:xfrm>
          <a:prstGeom prst="rect">
            <a:avLst/>
          </a:prstGeom>
          <a:noFill/>
          <a:ln>
            <a:noFill/>
          </a:ln>
        </p:spPr>
        <p:txBody>
          <a:bodyPr spcFirstLastPara="1" wrap="square" lIns="91400" tIns="45675" rIns="91400" bIns="45675" anchor="t" anchorCtr="0">
            <a:noAutofit/>
          </a:bodyPr>
          <a:lstStyle/>
          <a:p>
            <a:pPr marL="342900" lvl="0" indent="-342900" algn="r" rtl="0">
              <a:spcBef>
                <a:spcPts val="0"/>
              </a:spcBef>
              <a:spcAft>
                <a:spcPts val="0"/>
              </a:spcAft>
              <a:buClr>
                <a:schemeClr val="dk1"/>
              </a:buClr>
              <a:buSzPts val="2400"/>
              <a:buFont typeface="Arial"/>
              <a:buNone/>
            </a:pPr>
            <a:endParaRPr dirty="0">
              <a:solidFill>
                <a:schemeClr val="dk1"/>
              </a:solidFill>
            </a:endParaRPr>
          </a:p>
          <a:p>
            <a:pPr marL="342900" marR="0" lvl="0" indent="-342900" algn="r" rtl="0">
              <a:lnSpc>
                <a:spcPct val="100000"/>
              </a:lnSpc>
              <a:spcBef>
                <a:spcPts val="0"/>
              </a:spcBef>
              <a:spcAft>
                <a:spcPts val="0"/>
              </a:spcAft>
              <a:buClr>
                <a:srgbClr val="000000"/>
              </a:buClr>
              <a:buSzPts val="2400"/>
              <a:buFont typeface="Arial"/>
              <a:buNone/>
            </a:pPr>
            <a:endParaRPr sz="2400" dirty="0">
              <a:solidFill>
                <a:schemeClr val="dk1"/>
              </a:solidFill>
            </a:endParaRPr>
          </a:p>
        </p:txBody>
      </p:sp>
      <p:sp>
        <p:nvSpPr>
          <p:cNvPr id="134" name="Google Shape;134;p9"/>
          <p:cNvSpPr/>
          <p:nvPr/>
        </p:nvSpPr>
        <p:spPr>
          <a:xfrm>
            <a:off x="2782524" y="790650"/>
            <a:ext cx="7619999" cy="36599"/>
          </a:xfrm>
          <a:prstGeom prst="rect">
            <a:avLst/>
          </a:prstGeom>
          <a:solidFill>
            <a:srgbClr val="33CCCC"/>
          </a:solidFill>
          <a:ln>
            <a:noFill/>
          </a:ln>
        </p:spPr>
        <p:txBody>
          <a:bodyPr spcFirstLastPara="1" wrap="square" lIns="91400" tIns="45675" rIns="91400" bIns="4567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9"/>
          <p:cNvSpPr txBox="1"/>
          <p:nvPr/>
        </p:nvSpPr>
        <p:spPr>
          <a:xfrm>
            <a:off x="864480" y="2282405"/>
            <a:ext cx="10557000" cy="2308800"/>
          </a:xfrm>
          <a:prstGeom prst="rect">
            <a:avLst/>
          </a:prstGeom>
          <a:noFill/>
          <a:ln>
            <a:noFill/>
          </a:ln>
        </p:spPr>
        <p:txBody>
          <a:bodyPr spcFirstLastPara="1" wrap="square" lIns="91425" tIns="45700" rIns="91425" bIns="45700" anchor="t" anchorCtr="0">
            <a:spAutoFit/>
          </a:bodyPr>
          <a:lstStyle/>
          <a:p>
            <a:pPr marL="457200" marR="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We check the tweeter’s status to determine the extent of influence their tweets have.</a:t>
            </a:r>
            <a:endParaRPr sz="24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latin typeface="Times New Roman"/>
              <a:ea typeface="Times New Roman"/>
              <a:cs typeface="Times New Roman"/>
              <a:sym typeface="Times New Roman"/>
            </a:endParaRPr>
          </a:p>
          <a:p>
            <a:pPr marL="457200" marR="0" lvl="0" indent="-381000" algn="l" rtl="0">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To do this, we check the verified profile information for each tweet we use.</a:t>
            </a:r>
            <a:endParaRPr sz="24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1730</Words>
  <Application>Microsoft Office PowerPoint</Application>
  <PresentationFormat>Widescreen</PresentationFormat>
  <Paragraphs>340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Trebuchet MS</vt:lpstr>
      <vt:lpstr>Calibri</vt:lpstr>
      <vt:lpstr>Inter</vt:lpstr>
      <vt:lpstr>Times New Roman</vt:lpstr>
      <vt:lpstr>Arial</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achyut jagini</cp:lastModifiedBy>
  <cp:revision>2</cp:revision>
  <dcterms:created xsi:type="dcterms:W3CDTF">2020-11-22T08:14:37Z</dcterms:created>
  <dcterms:modified xsi:type="dcterms:W3CDTF">2022-05-09T10:12:43Z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