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c7qPGtb/b7PiHuzUujdEc0/Lt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436AB-38DF-45A1-BA7F-B89C1794B250}">
  <a:tblStyle styleId="{9CF436AB-38DF-45A1-BA7F-B89C1794B2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AAB2E2D-651C-4A35-B430-51114C8E3B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a457abc0e_0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4a457abc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140888" y="304800"/>
            <a:ext cx="670112" cy="990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24"/>
          <p:cNvGrpSpPr/>
          <p:nvPr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76" name="Google Shape;76;p2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24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UE19CS390B – Capstone Project Phase – 2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 dirty="0"/>
          </a:p>
        </p:txBody>
      </p:sp>
      <p:sp>
        <p:nvSpPr>
          <p:cNvPr id="128" name="Google Shape;128;p34"/>
          <p:cNvSpPr txBox="1"/>
          <p:nvPr/>
        </p:nvSpPr>
        <p:spPr>
          <a:xfrm>
            <a:off x="1524000" y="2819400"/>
            <a:ext cx="8763000" cy="228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Sentiment analysis for Bitcoin Price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Prediction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 sz="2400" b="0" i="0" u="none" strike="noStrike" cap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 Prajwala</a:t>
            </a:r>
            <a:r>
              <a:rPr lang="en-US" sz="2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</a:t>
            </a: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Achyut Jagini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Vedanth Mohan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Kaushal Mahajan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Namita Aluvathingal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/>
          <p:nvPr/>
        </p:nvSpPr>
        <p:spPr>
          <a:xfrm>
            <a:off x="3132875" y="924552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2895600" y="375358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995270" y="1193411"/>
            <a:ext cx="9757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datasets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dates of bitcoin prices to utc format.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prices with tweets data.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/>
          <p:nvPr/>
        </p:nvSpPr>
        <p:spPr>
          <a:xfrm>
            <a:off x="3224650" y="9501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2836725" y="4210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965450" y="1054025"/>
            <a:ext cx="98472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en-US" sz="240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of members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2" name="Google Shape;212;p38"/>
          <p:cNvGraphicFramePr/>
          <p:nvPr>
            <p:extLst>
              <p:ext uri="{D42A27DB-BD31-4B8C-83A1-F6EECF244321}">
                <p14:modId xmlns:p14="http://schemas.microsoft.com/office/powerpoint/2010/main" val="936285843"/>
              </p:ext>
            </p:extLst>
          </p:nvPr>
        </p:nvGraphicFramePr>
        <p:xfrm>
          <a:off x="1133500" y="1752600"/>
          <a:ext cx="9679150" cy="4166880"/>
        </p:xfrm>
        <a:graphic>
          <a:graphicData uri="http://schemas.openxmlformats.org/drawingml/2006/table">
            <a:tbl>
              <a:tblPr>
                <a:noFill/>
                <a:tableStyleId>{7AAB2E2D-651C-4A35-B430-51114C8E3B2D}</a:tableStyleId>
              </a:tblPr>
              <a:tblGrid>
                <a:gridCol w="235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Tasks assigned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Development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Kaushal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Clean dataset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professions of users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60</a:t>
                      </a:r>
                      <a:r>
                        <a:rPr lang="en-US" sz="1500" dirty="0"/>
                        <a:t> lines code</a:t>
                      </a:r>
                      <a:endParaRPr sz="1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Vedanth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Tweets  Preprocessing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45 lines code</a:t>
                      </a:r>
                      <a:endParaRPr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Achyut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Few lines -preprocessing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Combine tweets ,bitcoin price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48 lines code</a:t>
                      </a:r>
                      <a:endParaRPr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Namita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 tweet scores 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45 lines code</a:t>
                      </a:r>
                      <a:endParaRPr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a457abc0e_0_1"/>
          <p:cNvSpPr/>
          <p:nvPr/>
        </p:nvSpPr>
        <p:spPr>
          <a:xfrm>
            <a:off x="3224650" y="9501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4a457abc0e_0_1"/>
          <p:cNvSpPr txBox="1"/>
          <p:nvPr/>
        </p:nvSpPr>
        <p:spPr>
          <a:xfrm>
            <a:off x="2836725" y="4210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4a457abc0e_0_1"/>
          <p:cNvSpPr txBox="1"/>
          <p:nvPr/>
        </p:nvSpPr>
        <p:spPr>
          <a:xfrm>
            <a:off x="990550" y="1321375"/>
            <a:ext cx="10161900" cy="83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Modules used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 soup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tqdm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VaderSentiment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3124200" y="9590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2971800" y="43225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</a:t>
            </a:r>
            <a:endParaRPr sz="240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954900" y="1060700"/>
            <a:ext cx="9666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endParaRPr sz="28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242" y="1060700"/>
            <a:ext cx="7557734" cy="5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/>
          <p:nvPr/>
        </p:nvSpPr>
        <p:spPr>
          <a:xfrm>
            <a:off x="2947199" y="7163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794800" y="2546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0" marR="0" lvl="0" indent="-3428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1165650" y="1597750"/>
            <a:ext cx="98607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Şaşmaz and F. B. Tek, "Tweet Sentiment Analysis for Cryptocurrencies," 2021 6th International Conference on Computer Science and Engineering (UBMK), 2021, pp. 613-618, doi: 10.1109/UBMK52708.2021.955891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Sentiment Analysis for Bitcoin Price Prediction -  Sara Abdali  Ben Hoskins 2021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R. Pant, P. Neupane, A. Poudel, A. K. Pokhrel and B. K. Lama, "Recurrent Neural Network Based Bitcoin Price Prediction by Twitter Sentiment Analysis," 2018 IEEE 3rd International Conference on Computing, Communication and Security (ICCCS), 2018, pp. 128-132, doi: 10.1109/CCCS.2018.8586824.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7913" marR="0" lvl="1" indent="-265113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/>
          <p:nvPr/>
        </p:nvSpPr>
        <p:spPr>
          <a:xfrm>
            <a:off x="2843975" y="7529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2691575" y="29127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0" marR="0" lvl="0" indent="-3428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1088400" y="1194075"/>
            <a:ext cx="98607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 Sattarov, H. S. Jeon, R. Oh and J. D. Lee, "Forecasting Bitcoin Price Fluctuation by Twitter Sentiment Analysis," 2020 International Conference on Information Science and Communications Technologies (ICISCT), 2020, pp. 1-4, doi: 10.1109/ICISCT50599.2020.9351527.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Abraham, Jethin; Higdon, Daniel; Nelson, John; and Ibarra, Juan (2018) "Cryptocurrency Price Prediction Using Tweet Volumes and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Sentiment Analysis," SMU Data Science Review: Vol. 1 : No. 3 , Article 1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77912" marR="0" lvl="1" indent="-265112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4746448" y="3075000"/>
            <a:ext cx="2699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3110350" y="95770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5"/>
          <p:cNvSpPr txBox="1"/>
          <p:nvPr/>
        </p:nvSpPr>
        <p:spPr>
          <a:xfrm>
            <a:off x="1724900" y="1330025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of the Project</a:t>
            </a:r>
            <a:endParaRPr dirty="0"/>
          </a:p>
          <a:p>
            <a:pPr marL="685791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 Phase – 1</a:t>
            </a:r>
            <a:endParaRPr dirty="0"/>
          </a:p>
          <a:p>
            <a:pPr marL="1142991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work</a:t>
            </a:r>
            <a:endParaRPr dirty="0"/>
          </a:p>
          <a:p>
            <a:pPr marL="1142991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Inferences drawn from Literature Survey</a:t>
            </a:r>
            <a:endParaRPr dirty="0"/>
          </a:p>
          <a:p>
            <a:pPr marL="1142991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Deliverables</a:t>
            </a:r>
            <a:endParaRPr dirty="0"/>
          </a:p>
          <a:p>
            <a:pPr marL="685791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lang="en-US" dirty="0"/>
          </a:p>
          <a:p>
            <a:pPr marL="685791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35"/>
          <p:cNvSpPr txBox="1"/>
          <p:nvPr/>
        </p:nvSpPr>
        <p:spPr>
          <a:xfrm>
            <a:off x="4191000" y="426027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3180750" y="9587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282075" y="1843550"/>
            <a:ext cx="11126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is a sub-research area of computational Natural Language Processing.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91" marR="0" lvl="0" indent="-330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is used to determine positive, negative, and neutral opinions of a text.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91" marR="0" lvl="0" indent="-330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tweets are very different compared to other forms of text, with highly irregular grammar, high emoticon use and sarcasm.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791" marR="0" lvl="0" indent="-330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out-of-box sentiment analysis are challenged to produce good results on tweets.</a:t>
            </a:r>
            <a:endParaRPr sz="20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323750" y="382765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0" marR="0" lvl="0" indent="-3428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3124200" y="5445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971800" y="8282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0" marR="0" lvl="0" indent="-3428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51350" y="581125"/>
            <a:ext cx="11064000" cy="5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1" name="Google Shape;151;p4"/>
          <p:cNvGraphicFramePr/>
          <p:nvPr/>
        </p:nvGraphicFramePr>
        <p:xfrm>
          <a:off x="98875" y="662533"/>
          <a:ext cx="11997250" cy="5357860"/>
        </p:xfrm>
        <a:graphic>
          <a:graphicData uri="http://schemas.openxmlformats.org/drawingml/2006/table">
            <a:tbl>
              <a:tblPr>
                <a:noFill/>
                <a:tableStyleId>{9CF436AB-38DF-45A1-BA7F-B89C1794B250}</a:tableStyleId>
              </a:tblPr>
              <a:tblGrid>
                <a:gridCol w="29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 used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Sentiment Analysis for Bitcoin Price Prediction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Sara Abdali,Ben Hoskins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 and SVM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•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accuracy of 78% and a peak accuracy of 63% on the test set when C = 0.01.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 Based Bitcoin Price Prediction by Twitter Sentiment Analysis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 R. Pant, P. Neupane, A. Poudel, A. K. Pokhrel and B. K. Lama - 2018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classification: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Word2Vector and Bag-of-Words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analysis: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 , Bernouli Naïve Bayes, Multinomial Naïve Bayes, Linear Support Vector Classifier  and Random Forest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Word2Vector accuracy is 69.82% whereas Bag-of-words accuracy is 78.49%.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accuracy for sentiment classification of tweets is 81.39 % and the price prediction accuracy using RNN is 77.62%.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3124200" y="5445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2971800" y="8282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0" marR="0" lvl="0" indent="-3428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310125" y="663575"/>
            <a:ext cx="11064000" cy="5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9" name="Google Shape;159;p5"/>
          <p:cNvGraphicFramePr/>
          <p:nvPr/>
        </p:nvGraphicFramePr>
        <p:xfrm>
          <a:off x="157975" y="663563"/>
          <a:ext cx="11876050" cy="5733833"/>
        </p:xfrm>
        <a:graphic>
          <a:graphicData uri="http://schemas.openxmlformats.org/drawingml/2006/table">
            <a:tbl>
              <a:tblPr>
                <a:noFill/>
                <a:tableStyleId>{9CF436AB-38DF-45A1-BA7F-B89C1794B250}</a:tableStyleId>
              </a:tblPr>
              <a:tblGrid>
                <a:gridCol w="217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 used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Forecasting Bitcoin Price Fluctuation by Twitter Sentiment Analysis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Otabek Sattarov,Heung Seok Jeon,Ryumduck Oh,Jun Dong Lee-2020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VADER, Random Forest Regression 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62.48%avg acc.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37.52 avg acc error with the extremes being 43.83% and 21.84% 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Cryptocurrency Price Prediction using Sentiment Analysis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Abdul Rehman Khurshid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-2021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support vector classification, multinomial Naive Bayes, and Bernoulli Naive Bayes(classify news and social media sentiment)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 (NN), support vector machines (SVM) and random forest (RF) for selected few cryptos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aggregated Twitter sentiment change over time periods ranging between 5 minutes and 4 hours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Char char="●"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,historical cryptocurrency prices and data from Sina-Weibo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Logistic regression produced the best results.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 percent accuracy rate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aggregated method gave 83 %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24200" y="5445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971800" y="82827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0" marR="0" lvl="0" indent="-3428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10125" y="663575"/>
            <a:ext cx="11064000" cy="5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p6"/>
          <p:cNvGraphicFramePr/>
          <p:nvPr/>
        </p:nvGraphicFramePr>
        <p:xfrm>
          <a:off x="157975" y="663563"/>
          <a:ext cx="11876050" cy="3954720"/>
        </p:xfrm>
        <a:graphic>
          <a:graphicData uri="http://schemas.openxmlformats.org/drawingml/2006/table">
            <a:tbl>
              <a:tblPr>
                <a:noFill/>
                <a:tableStyleId>{9CF436AB-38DF-45A1-BA7F-B89C1794B250}</a:tableStyleId>
              </a:tblPr>
              <a:tblGrid>
                <a:gridCol w="217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 used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sz="17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Cryptocurrency Price Prediction Using Tweet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Volumes and Sentiment Analysis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Jethin Abraham, Daniel Higdon, Jack Nelson, Juan Ibarra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4999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-2018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 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”Pearson R” and the p-value(between google trend price and tweet volume)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144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Pearson R of the correlation is 0.817 at p-value of 0.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correlation held during periods of increasing and decreasing prices suggest that the relationship is robust to periods of high variance and non-linearity.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3110350" y="8350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861450" y="1674000"/>
            <a:ext cx="104691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03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development</a:t>
            </a:r>
            <a:endParaRPr/>
          </a:p>
          <a:p>
            <a:pPr marL="431800" marR="0" lvl="0" indent="-203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factors  impacting price prediction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2819425" y="321389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Phase-1 work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2856275" y="8054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2703875" y="3437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-456728" y="1052736"/>
            <a:ext cx="11754548" cy="5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82" name="Google Shape;182;p12"/>
          <p:cNvGraphicFramePr/>
          <p:nvPr/>
        </p:nvGraphicFramePr>
        <p:xfrm>
          <a:off x="515566" y="1274173"/>
          <a:ext cx="1719700" cy="1217350"/>
        </p:xfrm>
        <a:graphic>
          <a:graphicData uri="http://schemas.openxmlformats.org/drawingml/2006/table">
            <a:tbl>
              <a:tblPr firstRow="1" firstCol="1" bandRow="1">
                <a:noFill/>
                <a:tableStyleId>{9CF436AB-38DF-45A1-BA7F-B89C1794B250}</a:tableStyleId>
              </a:tblPr>
              <a:tblGrid>
                <a:gridCol w="171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     INPUT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    Tweets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3" name="Google Shape;183;p12"/>
          <p:cNvCxnSpPr/>
          <p:nvPr/>
        </p:nvCxnSpPr>
        <p:spPr>
          <a:xfrm>
            <a:off x="2466260" y="1786279"/>
            <a:ext cx="1170305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84" name="Google Shape;184;p12"/>
          <p:cNvGraphicFramePr/>
          <p:nvPr>
            <p:extLst>
              <p:ext uri="{D42A27DB-BD31-4B8C-83A1-F6EECF244321}">
                <p14:modId xmlns:p14="http://schemas.microsoft.com/office/powerpoint/2010/main" val="4075599480"/>
              </p:ext>
            </p:extLst>
          </p:nvPr>
        </p:nvGraphicFramePr>
        <p:xfrm>
          <a:off x="3935761" y="1052736"/>
          <a:ext cx="3564275" cy="2016225"/>
        </p:xfrm>
        <a:graphic>
          <a:graphicData uri="http://schemas.openxmlformats.org/drawingml/2006/table">
            <a:tbl>
              <a:tblPr firstRow="1" firstCol="1" bandRow="1">
                <a:noFill/>
                <a:tableStyleId>{9CF436AB-38DF-45A1-BA7F-B89C1794B250}</a:tableStyleId>
              </a:tblPr>
              <a:tblGrid>
                <a:gridCol w="356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PREPROCESSING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1.Convert tweets  to lower case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2.Remove </a:t>
                      </a:r>
                      <a:r>
                        <a:rPr lang="en-US" sz="1800" u="none" strike="noStrike" cap="none" dirty="0" err="1"/>
                        <a:t>URL’s,hashtags</a:t>
                      </a:r>
                      <a:r>
                        <a:rPr lang="en-US" sz="1800" u="none" strike="noStrike" cap="none" dirty="0"/>
                        <a:t>, mentions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3.Lemmatization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5" name="Google Shape;185;p12"/>
          <p:cNvCxnSpPr/>
          <p:nvPr/>
        </p:nvCxnSpPr>
        <p:spPr>
          <a:xfrm>
            <a:off x="7676379" y="1589890"/>
            <a:ext cx="648072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86" name="Google Shape;186;p12"/>
          <p:cNvGraphicFramePr/>
          <p:nvPr/>
        </p:nvGraphicFramePr>
        <p:xfrm>
          <a:off x="8965421" y="1495892"/>
          <a:ext cx="2420575" cy="957225"/>
        </p:xfrm>
        <a:graphic>
          <a:graphicData uri="http://schemas.openxmlformats.org/drawingml/2006/table">
            <a:tbl>
              <a:tblPr firstRow="1" firstCol="1" bandRow="1">
                <a:noFill/>
                <a:tableStyleId>{9CF436AB-38DF-45A1-BA7F-B89C1794B250}</a:tableStyleId>
              </a:tblPr>
              <a:tblGrid>
                <a:gridCol w="242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Sentiment analysis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VADER used to find        sentiment of tweets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7" name="Google Shape;187;p12"/>
          <p:cNvCxnSpPr/>
          <p:nvPr/>
        </p:nvCxnSpPr>
        <p:spPr>
          <a:xfrm>
            <a:off x="10346371" y="3014780"/>
            <a:ext cx="0" cy="792088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12"/>
          <p:cNvCxnSpPr/>
          <p:nvPr/>
        </p:nvCxnSpPr>
        <p:spPr>
          <a:xfrm rot="10800000">
            <a:off x="4612422" y="4725144"/>
            <a:ext cx="1301998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9" name="Google Shape;189;p1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52" y="3717032"/>
            <a:ext cx="4302690" cy="229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842252"/>
            <a:ext cx="5794988" cy="229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3124200" y="757927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2971800" y="289595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1655181" y="751262"/>
            <a:ext cx="8437944" cy="821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Convert tweets to lowercase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Remove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hashtags,URL’s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,mentions.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Tokenization</a:t>
            </a:r>
            <a:endParaRPr lang="en-US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Remove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</a:t>
            </a: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Lemmatization</a:t>
            </a:r>
            <a:endParaRPr lang="en-US"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Add sentiment scores and professions to dataset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Compute sentiment scores using VADER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Get  professions of  users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Add columns to dataset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934</Words>
  <Application>Microsoft Office PowerPoint</Application>
  <PresentationFormat>Widescreen</PresentationFormat>
  <Paragraphs>240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Trebuchet MS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achyut jagini</cp:lastModifiedBy>
  <cp:revision>9</cp:revision>
  <dcterms:created xsi:type="dcterms:W3CDTF">2020-11-22T08:14:37Z</dcterms:created>
  <dcterms:modified xsi:type="dcterms:W3CDTF">2022-10-16T05:13:11Z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