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sH98F5ICxxbU86mOATQnO/HgM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25F56-C59B-42A3-B6FC-0597CB7ED313}">
  <a:tblStyle styleId="{88C25F56-C59B-42A3-B6FC-0597CB7ED3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B55D50D-3A2D-4EEE-8F0F-A102C42A2C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a457abc0e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4a457abc0e_0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30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30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2" name="Google Shape;112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40888" y="304800"/>
            <a:ext cx="670112" cy="99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24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76" name="Google Shape;76;p2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2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UE19CS390B – Capstone Project Phase –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</a:t>
            </a:r>
            <a:r>
              <a:rPr b="1" lang="en-US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128" name="Google Shape;128;p34"/>
          <p:cNvSpPr txBox="1"/>
          <p:nvPr/>
        </p:nvSpPr>
        <p:spPr>
          <a:xfrm>
            <a:off x="1524000" y="2895600"/>
            <a:ext cx="87630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Sentiment analysis for Bitcoin Price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Prediction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 b="0" i="0" sz="24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 Prajwala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Achyut Jagini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Vedanth Mohan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Kaushal Mahajan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Namita Aluvathingal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3132875" y="924552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2895600" y="375358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995270" y="1193411"/>
            <a:ext cx="9757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datasets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dates of bitcoin prices to utc format.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prices with tweets data.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/>
          <p:nvPr/>
        </p:nvSpPr>
        <p:spPr>
          <a:xfrm>
            <a:off x="3224650" y="9501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836725" y="4210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965450" y="1054025"/>
            <a:ext cx="98472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of members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5" name="Google Shape;215;p38"/>
          <p:cNvGraphicFramePr/>
          <p:nvPr/>
        </p:nvGraphicFramePr>
        <p:xfrm>
          <a:off x="11335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{4B55D50D-3A2D-4EEE-8F0F-A102C42A2C4D}</a:tableStyleId>
              </a:tblPr>
              <a:tblGrid>
                <a:gridCol w="2357025"/>
                <a:gridCol w="3853300"/>
                <a:gridCol w="3468825"/>
              </a:tblGrid>
              <a:tr h="55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Tasks assigned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Development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8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Kaushal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Clean dataset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professions of users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r>
                        <a:rPr lang="en-US" sz="1500"/>
                        <a:t> lines code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Time -32 hours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88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Vedanth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Tweets  Preprocessing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45 lines code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Time-25 hours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Achyut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Few lines -preprocessing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 tweets ,bitcoin price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48 lines code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Time- 30 hours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Namita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 tweet scores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45 lines code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Time-22 hours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457abc0e_0_1"/>
          <p:cNvSpPr/>
          <p:nvPr/>
        </p:nvSpPr>
        <p:spPr>
          <a:xfrm>
            <a:off x="3224650" y="9501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4a457abc0e_0_1"/>
          <p:cNvSpPr txBox="1"/>
          <p:nvPr/>
        </p:nvSpPr>
        <p:spPr>
          <a:xfrm>
            <a:off x="2836725" y="4210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4a457abc0e_0_1"/>
          <p:cNvSpPr txBox="1"/>
          <p:nvPr/>
        </p:nvSpPr>
        <p:spPr>
          <a:xfrm>
            <a:off x="990550" y="1321375"/>
            <a:ext cx="10161900" cy="8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Modules used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 soup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tqdm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vaderSentiment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/>
          <p:nvPr/>
        </p:nvSpPr>
        <p:spPr>
          <a:xfrm>
            <a:off x="3124200" y="9590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2971800" y="43225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</a:t>
            </a:r>
            <a:endParaRPr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954900" y="1060700"/>
            <a:ext cx="966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242" y="1060700"/>
            <a:ext cx="7557734" cy="5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>
            <a:off x="2947199" y="7163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2794800" y="2546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0" lvl="0" marL="34289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165650" y="1597750"/>
            <a:ext cx="98607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Şaşmaz and F. B. Tek, "Tweet Sentiment Analysis for Cryptocurrencies," 2021 6th International Conference on Computer Science and Engineering (UBMK), 2021, pp. 613-618, doi: 10.1109/UBMK52708.2021.955891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Sentiment Analysis for Bitcoin Price Prediction -  Sara Abdali  Ben Hoskins 2021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R. Pant, P. Neupane, A. Poudel, A. K. Pokhrel and B. K. Lama, "Recurrent Neural Network Based Bitcoin Price Prediction by Twitter Sentiment Analysis," 2018 IEEE 3rd International Conference on Computing, Communication and Security (ICCCS), 2018, pp. 128-132, doi: 10.1109/CCCS.2018.8586824.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2843975" y="7529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2691575" y="2912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0" lvl="0" marL="34289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1088400" y="1194075"/>
            <a:ext cx="98607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 Sattarov, H. S. Jeon, R. Oh and J. D. Lee, "Forecasting Bitcoin Price Fluctuation by Twitter Sentiment Analysis," 2020 International Conference on Information Science and Communications Technologies (ICISCT), 2020, pp. 1-4, doi: 10.1109/ICISCT50599.2020.9351527.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Abraham, Jethin; Higdon, Daniel; Nelson, John; and Ibarra, Juan (2018) "Cryptocurrency Price Prediction Using Tweet Volumes and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Sentiment Analysis," SMU Data Science Review: Vol. 1 : No. 3 , Article 1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2" lvl="1" marL="10779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/>
        </p:nvSpPr>
        <p:spPr>
          <a:xfrm>
            <a:off x="4746448" y="3075000"/>
            <a:ext cx="269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3110350" y="9577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5"/>
          <p:cNvSpPr txBox="1"/>
          <p:nvPr/>
        </p:nvSpPr>
        <p:spPr>
          <a:xfrm>
            <a:off x="1724900" y="1330025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and Scope of the Project</a:t>
            </a:r>
            <a:endParaRPr/>
          </a:p>
          <a:p>
            <a:pPr indent="-1905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 Phase – 1</a:t>
            </a:r>
            <a:endParaRPr/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work</a:t>
            </a:r>
            <a:endParaRPr/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Inferences drawn from Literature Survey</a:t>
            </a:r>
            <a:endParaRPr/>
          </a:p>
          <a:p>
            <a:pPr indent="-1905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Deliverables</a:t>
            </a:r>
            <a:endParaRPr/>
          </a:p>
          <a:p>
            <a:pPr indent="-1905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/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35"/>
          <p:cNvSpPr txBox="1"/>
          <p:nvPr/>
        </p:nvSpPr>
        <p:spPr>
          <a:xfrm>
            <a:off x="4191000" y="426027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3180750" y="9587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282075" y="1843550"/>
            <a:ext cx="11126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a sub-research area of computational Natural Language Processing.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used to determine positive, negative, and neutral opinions of a text.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tweets are very different compared to other forms of text, with highly irregular grammar, high emoticon use and sarcasm.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out-of-box sentiment analysis are challenged to produce good results on tweets.</a:t>
            </a:r>
            <a:endParaRPr b="0" i="0" sz="20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323750" y="382765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0" lvl="0" marL="34289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3124200" y="5445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971800" y="828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0" lvl="0" marL="34289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51350" y="581125"/>
            <a:ext cx="11064000" cy="5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1" name="Google Shape;151;p4"/>
          <p:cNvGraphicFramePr/>
          <p:nvPr/>
        </p:nvGraphicFramePr>
        <p:xfrm>
          <a:off x="98875" y="662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{88C25F56-C59B-42A3-B6FC-0597CB7ED313}</a:tableStyleId>
              </a:tblPr>
              <a:tblGrid>
                <a:gridCol w="2972800"/>
                <a:gridCol w="2792075"/>
                <a:gridCol w="3233050"/>
                <a:gridCol w="2999325"/>
              </a:tblGrid>
              <a:tr h="2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used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2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Sentiment Analysis for Bitcoin Price Prediction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 Abdali,Ben Hoskins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and SVM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accuracy of 78% and a peak accuracy of 63% on the test set when C = 0.01.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 Based Bitcoin Price Prediction by Twitter Sentiment Analysis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R. Pant, P. Neupane, A. Poudel, A. K. Pokhrel and B. K. Lama - 2018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classification: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Word2Vector and Bag-of-Words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analysis: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 , Bernouli Naïve Bayes, Multinomial Naïve Bayes, Linear Support Vector Classifier  and Random Forest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Word2Vector accuracy is 69.82% whereas Bag-of-words accuracy is 78.49%.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for sentiment classification of tweets is 81.39 % and the price prediction accuracy using RNN is 77.62%.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3124200" y="5445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2971800" y="828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0" lvl="0" marL="34289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10125" y="663575"/>
            <a:ext cx="11064000" cy="5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9" name="Google Shape;159;p5"/>
          <p:cNvGraphicFramePr/>
          <p:nvPr/>
        </p:nvGraphicFramePr>
        <p:xfrm>
          <a:off x="157975" y="66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{88C25F56-C59B-42A3-B6FC-0597CB7ED313}</a:tableStyleId>
              </a:tblPr>
              <a:tblGrid>
                <a:gridCol w="2174025"/>
                <a:gridCol w="1532800"/>
                <a:gridCol w="6038150"/>
                <a:gridCol w="2131075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used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59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Forecasting Bitcoin Price Fluctuation by Twitter Sentiment Analysis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Otabek Sattarov,Heung Seok Jeon,Ryumduck Oh,Jun Dong Lee-2020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VADER, Random Forest Regression 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62.48%avg acc.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37.52 avg acc error with the extremes being 43.83% and 21.84% 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73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Cryptocurrency Price Prediction using Sentiment Analysis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Abdul Rehman Khurshid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-2021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support vector classification, multinomial Naive Bayes, and Bernoulli Naive Bayes(classify news and social media sentiment)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 (NN), support vector machines (SVM) and random forest (RF) for selected few cryptos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aggregated Twitter sentiment change over time periods ranging between 5 minutes and 4 hours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,historical cryptocurrency prices and data from Sina-Weibo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Logistic regression produced the best results.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 percent accuracy rate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aggregated method gave 83 %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24200" y="5445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971800" y="828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0" lvl="0" marL="34289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10125" y="663575"/>
            <a:ext cx="11064000" cy="5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6"/>
          <p:cNvGraphicFramePr/>
          <p:nvPr/>
        </p:nvGraphicFramePr>
        <p:xfrm>
          <a:off x="157975" y="66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{88C25F56-C59B-42A3-B6FC-0597CB7ED313}</a:tableStyleId>
              </a:tblPr>
              <a:tblGrid>
                <a:gridCol w="2174025"/>
                <a:gridCol w="1532800"/>
                <a:gridCol w="6038150"/>
                <a:gridCol w="2131075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used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31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Cryptocurrency Price Prediction Using Tweet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Volumes and Sentiment Analysis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Jethin Abraham, Daniel Higdon, Jack Nelson, Juan Ibarra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4999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-2018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”Pearson R” and the p-value(between google trend price and tweet volume)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Pearson R of the correlation is 0.817 at p-value of 0.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correlation held during periods of increasing and decreasing prices suggest that the relationship is robust to periods of high variance and non-linearity.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3110350" y="8350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861450" y="1674000"/>
            <a:ext cx="104691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31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development</a:t>
            </a:r>
            <a:endParaRPr/>
          </a:p>
          <a:p>
            <a:pPr indent="-203200" lvl="0" marL="431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31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factors  impacting price prediction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2819425" y="321389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Phase-1 work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2856275" y="8054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2703875" y="3437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-419378" y="1052736"/>
            <a:ext cx="11754600" cy="56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</p:txBody>
      </p:sp>
      <p:graphicFrame>
        <p:nvGraphicFramePr>
          <p:cNvPr id="182" name="Google Shape;182;p12"/>
          <p:cNvGraphicFramePr/>
          <p:nvPr/>
        </p:nvGraphicFramePr>
        <p:xfrm>
          <a:off x="515566" y="12741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{88C25F56-C59B-42A3-B6FC-0597CB7ED313}</a:tableStyleId>
              </a:tblPr>
              <a:tblGrid>
                <a:gridCol w="1719700"/>
              </a:tblGrid>
              <a:tr h="56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    INPUT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    Tweets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83" name="Google Shape;183;p12"/>
          <p:cNvCxnSpPr/>
          <p:nvPr/>
        </p:nvCxnSpPr>
        <p:spPr>
          <a:xfrm>
            <a:off x="2466260" y="1786279"/>
            <a:ext cx="582000" cy="123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4" name="Google Shape;184;p12"/>
          <p:cNvGraphicFramePr/>
          <p:nvPr/>
        </p:nvGraphicFramePr>
        <p:xfrm>
          <a:off x="3173686" y="105273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{88C25F56-C59B-42A3-B6FC-0597CB7ED313}</a:tableStyleId>
              </a:tblPr>
              <a:tblGrid>
                <a:gridCol w="3564275"/>
              </a:tblGrid>
              <a:tr h="29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       PREPROCESSING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72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1.Convert tweets  to lower case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2.Remove URL’s,hashtags, mentions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</a:t>
                      </a:r>
                      <a:r>
                        <a:rPr lang="en-US" sz="1800" u="none" cap="none" strike="noStrike"/>
                        <a:t>.Lemmatization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85" name="Google Shape;185;p12"/>
          <p:cNvCxnSpPr/>
          <p:nvPr/>
        </p:nvCxnSpPr>
        <p:spPr>
          <a:xfrm>
            <a:off x="6917154" y="1602340"/>
            <a:ext cx="6480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6" name="Google Shape;186;p12"/>
          <p:cNvGraphicFramePr/>
          <p:nvPr/>
        </p:nvGraphicFramePr>
        <p:xfrm>
          <a:off x="9064996" y="300191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{88C25F56-C59B-42A3-B6FC-0597CB7ED313}</a:tableStyleId>
              </a:tblPr>
              <a:tblGrid>
                <a:gridCol w="2420575"/>
              </a:tblGrid>
              <a:tr h="4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Sentiment analysis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VADER used to find        sentiment of tweets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87" name="Google Shape;187;p12"/>
          <p:cNvCxnSpPr/>
          <p:nvPr/>
        </p:nvCxnSpPr>
        <p:spPr>
          <a:xfrm>
            <a:off x="10122346" y="4028080"/>
            <a:ext cx="0" cy="7920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2"/>
          <p:cNvCxnSpPr/>
          <p:nvPr/>
        </p:nvCxnSpPr>
        <p:spPr>
          <a:xfrm rot="10800000">
            <a:off x="4733795" y="5592869"/>
            <a:ext cx="13020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Diagram&#10;&#10;Description automatically generated"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02" y="4444382"/>
            <a:ext cx="4302690" cy="2296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1825" y="4725150"/>
            <a:ext cx="5086645" cy="20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7565148" y="-953350"/>
            <a:ext cx="3312600" cy="56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</p:txBody>
      </p:sp>
      <p:graphicFrame>
        <p:nvGraphicFramePr>
          <p:cNvPr id="192" name="Google Shape;192;p12"/>
          <p:cNvGraphicFramePr/>
          <p:nvPr/>
        </p:nvGraphicFramePr>
        <p:xfrm>
          <a:off x="7903296" y="9958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{88C25F56-C59B-42A3-B6FC-0597CB7ED313}</a:tableStyleId>
              </a:tblPr>
              <a:tblGrid>
                <a:gridCol w="3124825"/>
              </a:tblGrid>
              <a:tr h="59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PREPROCESSING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3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Creating a slang dataset</a:t>
                      </a:r>
                      <a:r>
                        <a:rPr lang="en-US" sz="1800" u="none" cap="none" strike="noStrike"/>
                        <a:t>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Converting slangs to full form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cxnSp>
        <p:nvCxnSpPr>
          <p:cNvPr id="193" name="Google Shape;193;p12"/>
          <p:cNvCxnSpPr/>
          <p:nvPr/>
        </p:nvCxnSpPr>
        <p:spPr>
          <a:xfrm>
            <a:off x="9657425" y="2595250"/>
            <a:ext cx="7500" cy="2187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/>
          <p:nvPr/>
        </p:nvSpPr>
        <p:spPr>
          <a:xfrm>
            <a:off x="3124200" y="757927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971800" y="289595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1655181" y="751262"/>
            <a:ext cx="84378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Convert tweets to lowercase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Remove hashtags,URL’s ,mentions.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Remove stopwords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Lemmatization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Add sentiment scores and professions to dataset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Compute sentiment scores using VADER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Get  professions of  users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Add columns to dataset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