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PU8U/pBWGqQTEbNlPNL7gpZe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B67AD-CDD7-4432-BDD6-2F22D3C96343}">
  <a:tblStyle styleId="{1EAB67AD-CDD7-4432-BDD6-2F22D3C963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251ae8342_2_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9251ae8342_2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9251ae8342_2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1bf1b5492_0_68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b1bf1b5492_0_6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b1bf1b5492_0_68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1bf1b5492_0_55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b1bf1b5492_0_55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b1bf1b5492_0_55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02774044adc00f_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5902774044adc00f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5902774044adc00f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02774044adc00f_1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902774044adc00f_1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5902774044adc00f_1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02774044adc00f_3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5902774044adc00f_3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5902774044adc00f_3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02774044adc00f_2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902774044adc00f_2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5902774044adc00f_2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902774044adc00f_45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5902774044adc00f_45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5902774044adc00f_45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1bf1b5492_0_2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b1bf1b5492_0_2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b1bf1b5492_0_2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251ae8342_2_1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9251ae8342_2_1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251ae8342_2_1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9251ae8342_2_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40888" y="304800"/>
            <a:ext cx="670112" cy="99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/>
          <p:nvPr/>
        </p:nvSpPr>
        <p:spPr>
          <a:xfrm>
            <a:off x="2133600" y="914400"/>
            <a:ext cx="7924800" cy="1231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UE19CS390B –Project Phase –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END SEMESTER ASSESSMENT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866900" y="2590800"/>
            <a:ext cx="8458200" cy="251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Sentiment analysis for Bitcoin Price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Prediction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55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Prajwala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TR,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Achyut Jagini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Kaushal Mahajan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Vedanth Mohan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Namita Aluvathingal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251ae8342_2_0"/>
          <p:cNvSpPr/>
          <p:nvPr/>
        </p:nvSpPr>
        <p:spPr>
          <a:xfrm>
            <a:off x="3095624" y="928396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9251ae8342_2_0"/>
          <p:cNvSpPr txBox="1"/>
          <p:nvPr/>
        </p:nvSpPr>
        <p:spPr>
          <a:xfrm>
            <a:off x="381000" y="1179512"/>
            <a:ext cx="10629900" cy="5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Model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split into training and test data. 70% -train.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features of model=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['Open', 'High', 'Low', 'Volume', 'Tweet_volume', 'Avg_score’]</a:t>
            </a:r>
            <a:endParaRPr b="0" i="0" sz="18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=['Close']</a:t>
            </a:r>
            <a:endParaRPr b="0" i="0" sz="18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Scaling applied on features and target.</a:t>
            </a:r>
            <a:endParaRPr b="0" i="0" sz="24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Models are trained.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Predictions obtained using linear regression.</a:t>
            </a:r>
            <a:endParaRPr b="0" i="0" sz="24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Graphs plotted.</a:t>
            </a:r>
            <a:endParaRPr b="0" i="0" sz="24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of model calculated.</a:t>
            </a:r>
            <a:endParaRPr b="0" i="0" sz="24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g19251ae8342_2_0"/>
          <p:cNvSpPr txBox="1"/>
          <p:nvPr/>
        </p:nvSpPr>
        <p:spPr>
          <a:xfrm>
            <a:off x="2843212" y="457201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3095624" y="928396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381000" y="1179512"/>
            <a:ext cx="10629900" cy="537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843212" y="457201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381000" y="1066800"/>
            <a:ext cx="11592274" cy="5373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3265128" y="2152198"/>
            <a:ext cx="735361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1" name="Google Shape;161;p10"/>
          <p:cNvGraphicFramePr/>
          <p:nvPr/>
        </p:nvGraphicFramePr>
        <p:xfrm>
          <a:off x="524410" y="1405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{1EAB67AD-CDD7-4432-BDD6-2F22D3C96343}</a:tableStyleId>
              </a:tblPr>
              <a:tblGrid>
                <a:gridCol w="2731375"/>
              </a:tblGrid>
              <a:tr h="36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         CLEAN TWEETS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 1.Remove unnecessary columns.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2.Remove rows with NAN values.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3.Reduce UTC timestamp  to  date value.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2" name="Google Shape;162;p10"/>
          <p:cNvGraphicFramePr/>
          <p:nvPr/>
        </p:nvGraphicFramePr>
        <p:xfrm>
          <a:off x="7793685" y="11607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{1EAB67AD-CDD7-4432-BDD6-2F22D3C96343}</a:tableStyleId>
              </a:tblPr>
              <a:tblGrid>
                <a:gridCol w="3070600"/>
              </a:tblGrid>
              <a:tr h="26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             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PREPROCESSING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5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1.Remove hashtags,links,mentions from tweet.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2.Lemmatize the text in the tweet.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3. Replace slangs with full forms.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3" name="Google Shape;163;p10"/>
          <p:cNvGraphicFramePr/>
          <p:nvPr/>
        </p:nvGraphicFramePr>
        <p:xfrm>
          <a:off x="4052206" y="1455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{1EAB67AD-CDD7-4432-BDD6-2F22D3C96343}</a:tableStyleId>
              </a:tblPr>
              <a:tblGrid>
                <a:gridCol w="2369275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Slang Dataframe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4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Create slang data frame with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abbreviation as key and meaning as  value.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4" name="Google Shape;164;p10"/>
          <p:cNvCxnSpPr/>
          <p:nvPr/>
        </p:nvCxnSpPr>
        <p:spPr>
          <a:xfrm>
            <a:off x="6472022" y="2057400"/>
            <a:ext cx="735361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5" name="Google Shape;165;p10"/>
          <p:cNvGraphicFramePr/>
          <p:nvPr/>
        </p:nvGraphicFramePr>
        <p:xfrm>
          <a:off x="9653412" y="3938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{1EAB67AD-CDD7-4432-BDD6-2F22D3C96343}</a:tableStyleId>
              </a:tblPr>
              <a:tblGrid>
                <a:gridCol w="2209800"/>
              </a:tblGrid>
              <a:tr h="35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Sentiment  Analysis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04750">
                <a:tc>
                  <a:txBody>
                    <a:bodyPr/>
                    <a:lstStyle/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Find polarity and get sentiment score of tweet using VADER. </a:t>
                      </a:r>
                      <a:endParaRPr sz="1400" u="none" cap="none" strike="noStrike"/>
                    </a:p>
                    <a:p>
                      <a:pPr indent="-889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Add column with the sentiment score for each tweet.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6" name="Google Shape;166;p10"/>
          <p:cNvCxnSpPr/>
          <p:nvPr/>
        </p:nvCxnSpPr>
        <p:spPr>
          <a:xfrm>
            <a:off x="10210800" y="3280567"/>
            <a:ext cx="0" cy="5857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0"/>
          <p:cNvCxnSpPr/>
          <p:nvPr/>
        </p:nvCxnSpPr>
        <p:spPr>
          <a:xfrm rot="10800000">
            <a:off x="8980303" y="48006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8" name="Google Shape;168;p10"/>
          <p:cNvGraphicFramePr/>
          <p:nvPr/>
        </p:nvGraphicFramePr>
        <p:xfrm>
          <a:off x="6839702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{1EAB67AD-CDD7-4432-BDD6-2F22D3C96343}</a:tableStyleId>
              </a:tblPr>
              <a:tblGrid>
                <a:gridCol w="2147700"/>
              </a:tblGrid>
              <a:tr h="37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Combine Datasets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432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Get profession score of users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Calculate tweet volume, average score.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cap="none" strike="noStrike"/>
                        <a:t>Combine tweets dataset with  bitcoin prices.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9" name="Google Shape;169;p10"/>
          <p:cNvCxnSpPr/>
          <p:nvPr/>
        </p:nvCxnSpPr>
        <p:spPr>
          <a:xfrm rot="10800000">
            <a:off x="6230864" y="49530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0" name="Google Shape;170;p10"/>
          <p:cNvGraphicFramePr/>
          <p:nvPr/>
        </p:nvGraphicFramePr>
        <p:xfrm>
          <a:off x="1955442" y="4186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{1EAB67AD-CDD7-4432-BDD6-2F22D3C96343}</a:tableStyleId>
              </a:tblPr>
              <a:tblGrid>
                <a:gridCol w="4275050"/>
              </a:tblGrid>
              <a:tr h="4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                                  MODEL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33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1" name="Google Shape;171;p10"/>
          <p:cNvSpPr/>
          <p:nvPr/>
        </p:nvSpPr>
        <p:spPr>
          <a:xfrm flipH="1">
            <a:off x="4827024" y="4724400"/>
            <a:ext cx="1050300" cy="27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4826916" y="5024798"/>
            <a:ext cx="1050411" cy="7510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3272127" y="4800600"/>
            <a:ext cx="1415080" cy="990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2133600" y="5024798"/>
            <a:ext cx="960369" cy="7086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2133600" y="4705801"/>
            <a:ext cx="960369" cy="3189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bf1b5492_0_68"/>
          <p:cNvSpPr/>
          <p:nvPr/>
        </p:nvSpPr>
        <p:spPr>
          <a:xfrm>
            <a:off x="3262745" y="64184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b1bf1b5492_0_68"/>
          <p:cNvSpPr txBox="1"/>
          <p:nvPr/>
        </p:nvSpPr>
        <p:spPr>
          <a:xfrm>
            <a:off x="1735275" y="2182100"/>
            <a:ext cx="79698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g1b1bf1b5492_0_68"/>
          <p:cNvSpPr txBox="1"/>
          <p:nvPr/>
        </p:nvSpPr>
        <p:spPr>
          <a:xfrm>
            <a:off x="3075720" y="21675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1b1bf1b5492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400" y="831275"/>
            <a:ext cx="7434675" cy="576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b1bf1b5492_0_68"/>
          <p:cNvSpPr/>
          <p:nvPr/>
        </p:nvSpPr>
        <p:spPr>
          <a:xfrm>
            <a:off x="5734700" y="2896925"/>
            <a:ext cx="1699800" cy="6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b1bf1b5492_0_68"/>
          <p:cNvSpPr/>
          <p:nvPr/>
        </p:nvSpPr>
        <p:spPr>
          <a:xfrm>
            <a:off x="6775925" y="2599750"/>
            <a:ext cx="515400" cy="29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1bf1b5492_0_55"/>
          <p:cNvSpPr/>
          <p:nvPr/>
        </p:nvSpPr>
        <p:spPr>
          <a:xfrm>
            <a:off x="3325095" y="61611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b1bf1b5492_0_55"/>
          <p:cNvSpPr txBox="1"/>
          <p:nvPr/>
        </p:nvSpPr>
        <p:spPr>
          <a:xfrm>
            <a:off x="1143000" y="1510426"/>
            <a:ext cx="929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g1b1bf1b5492_0_55"/>
          <p:cNvSpPr txBox="1"/>
          <p:nvPr/>
        </p:nvSpPr>
        <p:spPr>
          <a:xfrm>
            <a:off x="3148445" y="15442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1b1bf1b5492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225" y="819850"/>
            <a:ext cx="7751626" cy="57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02774044adc00f_4"/>
          <p:cNvSpPr/>
          <p:nvPr/>
        </p:nvSpPr>
        <p:spPr>
          <a:xfrm>
            <a:off x="3148445" y="110216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902774044adc00f_4"/>
          <p:cNvSpPr txBox="1"/>
          <p:nvPr/>
        </p:nvSpPr>
        <p:spPr>
          <a:xfrm>
            <a:off x="1143000" y="1510426"/>
            <a:ext cx="929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the tweets Dataset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g5902774044adc00f_4"/>
          <p:cNvSpPr txBox="1"/>
          <p:nvPr/>
        </p:nvSpPr>
        <p:spPr>
          <a:xfrm>
            <a:off x="3034145" y="53887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Code Implementation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5902774044adc00f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125" y="2175975"/>
            <a:ext cx="8494276" cy="3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902774044adc00f_13"/>
          <p:cNvSpPr/>
          <p:nvPr/>
        </p:nvSpPr>
        <p:spPr>
          <a:xfrm>
            <a:off x="3148445" y="110216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5902774044adc00f_13"/>
          <p:cNvSpPr txBox="1"/>
          <p:nvPr/>
        </p:nvSpPr>
        <p:spPr>
          <a:xfrm>
            <a:off x="897950" y="1240375"/>
            <a:ext cx="9541500" cy="4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 Preprocessing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g5902774044adc00f_13"/>
          <p:cNvSpPr txBox="1"/>
          <p:nvPr/>
        </p:nvSpPr>
        <p:spPr>
          <a:xfrm>
            <a:off x="3034145" y="53887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Code Implementation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5902774044adc00f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8325" y="1657425"/>
            <a:ext cx="6613021" cy="4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02774044adc00f_33"/>
          <p:cNvSpPr/>
          <p:nvPr/>
        </p:nvSpPr>
        <p:spPr>
          <a:xfrm>
            <a:off x="3211670" y="72231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5902774044adc00f_33"/>
          <p:cNvSpPr txBox="1"/>
          <p:nvPr/>
        </p:nvSpPr>
        <p:spPr>
          <a:xfrm>
            <a:off x="746200" y="758925"/>
            <a:ext cx="9693300" cy="5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profession score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g5902774044adc00f_33"/>
          <p:cNvSpPr txBox="1"/>
          <p:nvPr/>
        </p:nvSpPr>
        <p:spPr>
          <a:xfrm>
            <a:off x="3034145" y="26062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Code Implementation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5902774044adc00f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850" y="1240075"/>
            <a:ext cx="6297934" cy="56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902774044adc00f_23"/>
          <p:cNvSpPr/>
          <p:nvPr/>
        </p:nvSpPr>
        <p:spPr>
          <a:xfrm>
            <a:off x="3211670" y="72231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5902774044adc00f_23"/>
          <p:cNvSpPr txBox="1"/>
          <p:nvPr/>
        </p:nvSpPr>
        <p:spPr>
          <a:xfrm>
            <a:off x="746200" y="758925"/>
            <a:ext cx="9693300" cy="5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5902774044adc00f_23"/>
          <p:cNvSpPr txBox="1"/>
          <p:nvPr/>
        </p:nvSpPr>
        <p:spPr>
          <a:xfrm>
            <a:off x="3034145" y="26062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Code Implementation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5902774044adc00f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138" y="1065588"/>
            <a:ext cx="749617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02774044adc00f_45"/>
          <p:cNvSpPr/>
          <p:nvPr/>
        </p:nvSpPr>
        <p:spPr>
          <a:xfrm>
            <a:off x="3211670" y="72231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5902774044adc00f_45"/>
          <p:cNvSpPr txBox="1"/>
          <p:nvPr/>
        </p:nvSpPr>
        <p:spPr>
          <a:xfrm>
            <a:off x="746200" y="758925"/>
            <a:ext cx="9693300" cy="5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124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g5902774044adc00f_45"/>
          <p:cNvSpPr txBox="1"/>
          <p:nvPr/>
        </p:nvSpPr>
        <p:spPr>
          <a:xfrm>
            <a:off x="3034145" y="26062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Code Implementation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5902774044adc00f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129" y="1739500"/>
            <a:ext cx="8306125" cy="38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1bf1b5492_0_24"/>
          <p:cNvSpPr/>
          <p:nvPr/>
        </p:nvSpPr>
        <p:spPr>
          <a:xfrm>
            <a:off x="3148445" y="110216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b1bf1b5492_0_24"/>
          <p:cNvSpPr txBox="1"/>
          <p:nvPr/>
        </p:nvSpPr>
        <p:spPr>
          <a:xfrm>
            <a:off x="1143000" y="1510426"/>
            <a:ext cx="929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used: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Modules used: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 soup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tqdm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VaderSentiment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g1b1bf1b5492_0_24"/>
          <p:cNvSpPr txBox="1"/>
          <p:nvPr/>
        </p:nvSpPr>
        <p:spPr>
          <a:xfrm>
            <a:off x="3034145" y="53887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 used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and Scope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 from review-3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used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Report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2400" u="none" cap="none" strike="noStrik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251ae8342_2_18"/>
          <p:cNvSpPr/>
          <p:nvPr/>
        </p:nvSpPr>
        <p:spPr>
          <a:xfrm>
            <a:off x="3211945" y="12192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9251ae8342_2_18"/>
          <p:cNvSpPr txBox="1"/>
          <p:nvPr/>
        </p:nvSpPr>
        <p:spPr>
          <a:xfrm>
            <a:off x="3048000" y="6096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9251ae8342_2_18"/>
          <p:cNvSpPr txBox="1"/>
          <p:nvPr/>
        </p:nvSpPr>
        <p:spPr>
          <a:xfrm>
            <a:off x="1080000" y="1306800"/>
            <a:ext cx="9892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red-train data values                      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blue-test data values  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green –predictions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    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raphical user interface, chart, line chart, histogram&#10;&#10;Description automatically generated" id="256" name="Google Shape;256;g19251ae8342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84" y="2685888"/>
            <a:ext cx="5723116" cy="3741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, histogram&#10;&#10;Description automatically generated" id="257" name="Google Shape;257;g19251ae8342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844" y="2634888"/>
            <a:ext cx="5692633" cy="360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251ae8342_2_10"/>
          <p:cNvSpPr/>
          <p:nvPr/>
        </p:nvSpPr>
        <p:spPr>
          <a:xfrm>
            <a:off x="3211945" y="12192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9251ae8342_2_10"/>
          <p:cNvSpPr txBox="1"/>
          <p:nvPr/>
        </p:nvSpPr>
        <p:spPr>
          <a:xfrm>
            <a:off x="3048000" y="6096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9251ae8342_2_10"/>
          <p:cNvSpPr txBox="1"/>
          <p:nvPr/>
        </p:nvSpPr>
        <p:spPr>
          <a:xfrm>
            <a:off x="1263600" y="1255800"/>
            <a:ext cx="93204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MSE of linear regression - 0.0038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accuracy- 99.31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 accuracy- 97.75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 has high accuracy.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results obtained are as per initial estimates.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g19251ae8342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800" y="3336300"/>
            <a:ext cx="6875405" cy="31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/>
          <p:nvPr/>
        </p:nvSpPr>
        <p:spPr>
          <a:xfrm>
            <a:off x="3352800" y="10020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3048000" y="54032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1459575" y="1229100"/>
            <a:ext cx="8839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is completed.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report  completed.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/>
          <p:nvPr/>
        </p:nvSpPr>
        <p:spPr>
          <a:xfrm>
            <a:off x="3401300" y="9292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2971800" y="4675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1609200" y="1371600"/>
            <a:ext cx="9135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was developed to predict the bitcoin price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sentiment of tweets, previous price data and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professions of users.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>
            <a:off x="3200400" y="7961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2971795" y="33439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1601110" y="1138400"/>
            <a:ext cx="8278200" cy="530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Abraham, Jethin; Higdon, Daniel; Nelson, John; and Ibarra, Juan (2018) "Cryptocurrency Price Prediction Using Tweet Volumes and Sentiment Analysis," SMU Data Science Review: Vol. 1 : No. 3 , Article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R. Pant, P. Neupane, A. Poudel, A. K. Pokhrel and B. K. Lama, "Recurrent Neural Network Based Bitcoin Price Prediction by Twitter Sentiment Analysis," 2018 IEEE 3rd International Conference on Computing, Communication and Security (ICCCS), 2018, pp. 128-132, doi: 10.1109/CCCS.2018.8586824.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3352800" y="8584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2895595" y="39674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146476" y="1032176"/>
            <a:ext cx="8839200" cy="52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Edgari, J. Thiojaya and N. N. Qomariyah, "The Impact of Twitter Sentiment Analysis on Bitcoin Price during COVID-19 with XGBoost," 2022 5th International Conference on Computing and Informatics (ICCI), 2022, pp. 337-342, doi: 10.1109/ICCI54321.2022.9756123.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Şaşmaz and F. B. Tek, "Tweet Sentiment Analysis for Cryptocurrencies," 2021 6th International Conference on Computer Science and Engineering (UBMK), 2021, pp. 613-618, doi: 10.1109/UBMK52708.2021.955891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Sentiment Analysis for Bitcoin Price Prediction -  Sara Abdali  Ben Hoskins 2021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3200400" y="7961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2971795" y="33439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489350" y="935200"/>
            <a:ext cx="8278200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 Sattarov, H. S. Jeon, R. Oh and J. D. Lee, "Forecasting Bitcoin Price Fluctuation by Twitter Sentiment Analysis," 2020 International Conference on Information Science and Communications Technologies (ICISCT), 2020, pp. 1-4, doi: 10.1109/ICISCT50599.2020.9351527.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/>
          <p:nvPr/>
        </p:nvSpPr>
        <p:spPr>
          <a:xfrm>
            <a:off x="3884774" y="2721000"/>
            <a:ext cx="368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3276600" y="1244757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81000" y="1502908"/>
            <a:ext cx="10744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Sentiment Analysis is a sub-research area of computational Natural Language                           Processing.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is used to determine positive, negative, and neutral opinions of a text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tweets are very different compared to other forms of text, with highly irregular grammar, high emoticon use and sarcasm.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out-of-box sentiment analysis are challenged to produce good results on tweets.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6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6095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6095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4419600" y="78309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3276600" y="1244757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381000" y="1502908"/>
            <a:ext cx="10744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justification for score calculation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accuracy of model.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6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6095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6095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4419600" y="78309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3095624" y="928396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974625" y="790820"/>
            <a:ext cx="9829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  tweets dataset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columns “is_retweet” , “hashtags” , ”source” , ”user_favourites” , “user_friends”.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rows where all values are NAN.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rows where “user_verified” value is neither True or False.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UTC timestamp  to only date value.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dataset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Create dataframe of slang data.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dictionary with abbreviation as the key and the meaning as value.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dictionary.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843212" y="457201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3095624" y="928396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004125" y="1085770"/>
            <a:ext cx="9829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Tweet  Preprocessing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all hashtags , mentions and links from a tweet.  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Lemmatize the text in the tweet.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slangs in text with their full forms using the slang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polarity and get sentiment score of tweet using VADER. 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 a column with the containing the sentiment score for each tweet. 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polarity scores of text  for </a:t>
            </a: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lemmatized without slang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lemmatized with slang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lemmatized without  slang and lemmatized with slang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VADER.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Lemmatized with slang scores added as score in dataset.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2754712" y="466726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3095624" y="928396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855400" y="702325"/>
            <a:ext cx="10155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Extract professions of users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Get professions of verified users.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professions of the user as a column in the dataset.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users profession and a list of bitcoin related professions, generate a  profession score for each user.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 a column to the dataset containing each users’ profession score.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Get Bitcoin price data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a dataset containing the date, open price, closing price, high and low for the range of dates of the tweets.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2843212" y="457201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3095624" y="928396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1181100" y="702320"/>
            <a:ext cx="9829800" cy="585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Combine dataset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tweet aggregates dataframe  </a:t>
            </a:r>
            <a:endParaRPr b="0" i="0" sz="2400" u="none" cap="none" strike="noStrike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BTC price data with tweet aggregate data using the date as the key.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2843212" y="457201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3095624" y="928396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381000" y="1179512"/>
            <a:ext cx="10629900" cy="537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professions to calculate profession score: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"Financial Analyst" , "Journalist" , "Research Analyst" , "Investment Analyst" , "Cryptocurrency Analyst" , "Blockchain security architect" , "crypto security architect" , "Blockchain Developer" , "Mining technician" , "Consultant", " Trader" , "Software Engineer".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1212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2843212" y="457201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