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339" r:id="rId4"/>
    <p:sldId id="340" r:id="rId5"/>
    <p:sldId id="360" r:id="rId6"/>
    <p:sldId id="359" r:id="rId7"/>
    <p:sldId id="341" r:id="rId8"/>
    <p:sldId id="342" r:id="rId9"/>
    <p:sldId id="343" r:id="rId10"/>
    <p:sldId id="344" r:id="rId11"/>
    <p:sldId id="345" r:id="rId12"/>
    <p:sldId id="346" r:id="rId13"/>
    <p:sldId id="361" r:id="rId14"/>
    <p:sldId id="347" r:id="rId15"/>
    <p:sldId id="348" r:id="rId16"/>
    <p:sldId id="349" r:id="rId17"/>
    <p:sldId id="350" r:id="rId18"/>
    <p:sldId id="351" r:id="rId19"/>
    <p:sldId id="358" r:id="rId20"/>
    <p:sldId id="362" r:id="rId21"/>
    <p:sldId id="363" r:id="rId22"/>
    <p:sldId id="365" r:id="rId23"/>
    <p:sldId id="3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F4E1-6AE8-48D1-A5E5-DB8EEF012573}" type="datetimeFigureOut">
              <a:rPr lang="en-IN" smtClean="0"/>
              <a:pPr/>
              <a:t>19-03-2020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8F4E1-6AE8-48D1-A5E5-DB8EEF012573}" type="datetimeFigureOut">
              <a:rPr lang="en-IN" smtClean="0"/>
              <a:pPr/>
              <a:t>19-03-2020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581D9-DC81-422B-908F-5CFD88A8CD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_realloc.c"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structure_array_pointers.c" TargetMode="External"/><Relationship Id="rId2" Type="http://schemas.openxmlformats.org/officeDocument/2006/relationships/hyperlink" Target="proverbs.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array_of_pointers.c" TargetMode="External"/><Relationship Id="rId2" Type="http://schemas.openxmlformats.org/officeDocument/2006/relationships/hyperlink" Target="single_pointer.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pointer_to_pointer.c"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dirty="0" smtClean="0">
                <a:latin typeface="Arial" pitchFamily="34" charset="0"/>
                <a:cs typeface="Arial" pitchFamily="34" charset="0"/>
              </a:rPr>
              <a:t>Releasing Dynamically Allocated Memory</a:t>
            </a:r>
          </a:p>
          <a:p>
            <a:r>
              <a:rPr lang="en-IN" sz="2000" dirty="0" smtClean="0">
                <a:latin typeface="Arial" pitchFamily="34" charset="0"/>
                <a:cs typeface="Arial" pitchFamily="34" charset="0"/>
              </a:rPr>
              <a:t>When you allocate memory dynamically, you should always release the memory when it is no longer required. </a:t>
            </a:r>
            <a:r>
              <a:rPr lang="en-IN" sz="2000" u="sng" dirty="0" smtClean="0">
                <a:latin typeface="Arial" pitchFamily="34" charset="0"/>
                <a:cs typeface="Arial" pitchFamily="34" charset="0"/>
              </a:rPr>
              <a:t>Memory that you allocate on the heap will be automatically released when your program ends</a:t>
            </a:r>
            <a:r>
              <a:rPr lang="en-IN" sz="2000" dirty="0" smtClean="0">
                <a:latin typeface="Arial" pitchFamily="34" charset="0"/>
                <a:cs typeface="Arial" pitchFamily="34" charset="0"/>
              </a:rPr>
              <a:t>, but it is better to explicitly release the memory when you are done with it, even if it’s just before you exit from the program. In more complicated situations, </a:t>
            </a:r>
            <a:r>
              <a:rPr lang="en-IN" sz="2000" u="sng" dirty="0" smtClean="0">
                <a:latin typeface="Arial" pitchFamily="34" charset="0"/>
                <a:cs typeface="Arial" pitchFamily="34" charset="0"/>
              </a:rPr>
              <a:t>you can easily have a memory leak</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What is a memory leak</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 </a:t>
            </a:r>
            <a:r>
              <a:rPr lang="en-IN" sz="2000" i="1" dirty="0" smtClean="0">
                <a:latin typeface="Arial" pitchFamily="34" charset="0"/>
                <a:cs typeface="Arial" pitchFamily="34" charset="0"/>
              </a:rPr>
              <a:t>memory leak occurs when you allocate some memory </a:t>
            </a:r>
            <a:r>
              <a:rPr lang="en-IN" sz="2000" dirty="0" smtClean="0">
                <a:latin typeface="Arial" pitchFamily="34" charset="0"/>
                <a:cs typeface="Arial" pitchFamily="34" charset="0"/>
              </a:rPr>
              <a:t>dynamically and you do not retain the reference to it, so you are unable to release the memory. This often occurs within a loop, and because you do not release the memory when it is no longer required, your program consumes more and more of the available memory on each loop iteration and eventually may occupy it all.</a:t>
            </a:r>
            <a:endParaRPr lang="en-IN" sz="20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24096"/>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free(void</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a:t>
            </a:r>
            <a:r>
              <a:rPr lang="en-IN" sz="2000" i="1" dirty="0" err="1" smtClean="0">
                <a:latin typeface="Arial" pitchFamily="34" charset="0"/>
                <a:cs typeface="Arial" pitchFamily="34" charset="0"/>
              </a:rPr>
              <a:t>ptr</a:t>
            </a:r>
            <a:r>
              <a:rPr lang="en-IN" sz="2000" b="1"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 function frees the memory space pointed to by </a:t>
            </a:r>
            <a:r>
              <a:rPr lang="en-IN" sz="2000" i="1" dirty="0" err="1" smtClean="0">
                <a:latin typeface="Arial" pitchFamily="34" charset="0"/>
                <a:cs typeface="Arial" pitchFamily="34" charset="0"/>
              </a:rPr>
              <a:t>ptr</a:t>
            </a:r>
            <a:r>
              <a:rPr lang="en-IN" sz="2000" dirty="0" smtClean="0">
                <a:latin typeface="Arial" pitchFamily="34" charset="0"/>
                <a:cs typeface="Arial" pitchFamily="34" charset="0"/>
              </a:rPr>
              <a:t>, which must have been returned by a previous call to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or </a:t>
            </a:r>
            <a:r>
              <a:rPr lang="en-IN" sz="2000" b="1" dirty="0" err="1" smtClean="0">
                <a:latin typeface="Arial" pitchFamily="34" charset="0"/>
                <a:cs typeface="Arial" pitchFamily="34" charset="0"/>
              </a:rPr>
              <a:t>realloc</a:t>
            </a:r>
            <a:r>
              <a:rPr lang="en-IN" sz="2000" dirty="0" smtClean="0">
                <a:latin typeface="Arial" pitchFamily="34" charset="0"/>
                <a:cs typeface="Arial" pitchFamily="34" charset="0"/>
              </a:rPr>
              <a:t>(). Otherwise, or if </a:t>
            </a:r>
            <a:r>
              <a:rPr lang="en-IN" sz="2000" i="1" dirty="0" smtClean="0">
                <a:latin typeface="Arial" pitchFamily="34" charset="0"/>
                <a:cs typeface="Arial" pitchFamily="34" charset="0"/>
              </a:rPr>
              <a:t>free(</a:t>
            </a:r>
            <a:r>
              <a:rPr lang="en-IN" sz="2000" i="1" dirty="0" err="1" smtClean="0">
                <a:latin typeface="Arial" pitchFamily="34" charset="0"/>
                <a:cs typeface="Arial" pitchFamily="34" charset="0"/>
              </a:rPr>
              <a:t>ptr</a:t>
            </a:r>
            <a:r>
              <a:rPr lang="en-IN" sz="2000" i="1" dirty="0" smtClean="0">
                <a:latin typeface="Arial" pitchFamily="34" charset="0"/>
                <a:cs typeface="Arial" pitchFamily="34" charset="0"/>
              </a:rPr>
              <a:t>)</a:t>
            </a:r>
            <a:r>
              <a:rPr lang="en-IN" sz="2000" dirty="0" smtClean="0">
                <a:latin typeface="Arial" pitchFamily="34" charset="0"/>
                <a:cs typeface="Arial" pitchFamily="34" charset="0"/>
              </a:rPr>
              <a:t> has already been called before, undefined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occurs. If </a:t>
            </a:r>
            <a:r>
              <a:rPr lang="en-IN" sz="2000" i="1" dirty="0" err="1" smtClean="0">
                <a:latin typeface="Arial" pitchFamily="34" charset="0"/>
                <a:cs typeface="Arial" pitchFamily="34" charset="0"/>
              </a:rPr>
              <a:t>ptr</a:t>
            </a:r>
            <a:r>
              <a:rPr lang="en-IN" sz="2000" dirty="0" smtClean="0">
                <a:latin typeface="Arial" pitchFamily="34" charset="0"/>
                <a:cs typeface="Arial" pitchFamily="34" charset="0"/>
              </a:rPr>
              <a:t> is NULL, no operation is performed.</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 function returns no value.</a:t>
            </a:r>
          </a:p>
          <a:p>
            <a:pPr fontAlgn="base"/>
            <a:endParaRPr lang="en-IN" sz="16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realloc</a:t>
            </a:r>
            <a:r>
              <a:rPr lang="en-IN" sz="2000" b="1" dirty="0" smtClean="0">
                <a:latin typeface="Arial" pitchFamily="34" charset="0"/>
                <a:cs typeface="Arial" pitchFamily="34" charset="0"/>
              </a:rPr>
              <a:t>(void</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a:t>
            </a:r>
            <a:r>
              <a:rPr lang="en-IN" sz="2000" i="1" dirty="0" err="1" smtClean="0">
                <a:latin typeface="Arial" pitchFamily="34" charset="0"/>
                <a:cs typeface="Arial" pitchFamily="34" charset="0"/>
              </a:rPr>
              <a:t>ptr</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 </a:t>
            </a:r>
          </a:p>
          <a:p>
            <a:r>
              <a:rPr lang="en-IN" b="1" dirty="0" smtClean="0">
                <a:latin typeface="Arial" pitchFamily="34" charset="0"/>
                <a:cs typeface="Arial" pitchFamily="34" charset="0"/>
              </a:rPr>
              <a:t>Description</a:t>
            </a:r>
          </a:p>
          <a:p>
            <a:r>
              <a:rPr lang="en-IN" dirty="0" smtClean="0">
                <a:latin typeface="Arial" pitchFamily="34" charset="0"/>
                <a:cs typeface="Arial" pitchFamily="34" charset="0"/>
              </a:rPr>
              <a:t>The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function changes the size of the memory block pointed to by </a:t>
            </a:r>
            <a:r>
              <a:rPr lang="en-IN" i="1" dirty="0" err="1" smtClean="0">
                <a:latin typeface="Arial" pitchFamily="34" charset="0"/>
                <a:cs typeface="Arial" pitchFamily="34" charset="0"/>
              </a:rPr>
              <a:t>ptr</a:t>
            </a:r>
            <a:r>
              <a:rPr lang="en-IN" dirty="0" smtClean="0">
                <a:latin typeface="Arial" pitchFamily="34" charset="0"/>
                <a:cs typeface="Arial" pitchFamily="34" charset="0"/>
              </a:rPr>
              <a:t> to </a:t>
            </a:r>
            <a:r>
              <a:rPr lang="en-IN" i="1" dirty="0" smtClean="0">
                <a:latin typeface="Arial" pitchFamily="34" charset="0"/>
                <a:cs typeface="Arial" pitchFamily="34" charset="0"/>
              </a:rPr>
              <a:t>size</a:t>
            </a:r>
            <a:r>
              <a:rPr lang="en-IN" dirty="0" smtClean="0">
                <a:latin typeface="Arial" pitchFamily="34" charset="0"/>
                <a:cs typeface="Arial" pitchFamily="34" charset="0"/>
              </a:rPr>
              <a:t> bytes. </a:t>
            </a:r>
            <a:r>
              <a:rPr lang="en-IN" u="sng" dirty="0" smtClean="0">
                <a:latin typeface="Arial" pitchFamily="34" charset="0"/>
                <a:cs typeface="Arial" pitchFamily="34" charset="0"/>
              </a:rPr>
              <a:t>The contents will be unchanged in the range from the start of the region up to the minimum of the old and new sizes.</a:t>
            </a:r>
            <a:r>
              <a:rPr lang="en-IN" dirty="0" smtClean="0">
                <a:latin typeface="Arial" pitchFamily="34" charset="0"/>
                <a:cs typeface="Arial" pitchFamily="34" charset="0"/>
              </a:rPr>
              <a:t> If the new size is larger than the old size, the added memory will </a:t>
            </a:r>
            <a:r>
              <a:rPr lang="en-IN" i="1" dirty="0" smtClean="0">
                <a:latin typeface="Arial" pitchFamily="34" charset="0"/>
                <a:cs typeface="Arial" pitchFamily="34" charset="0"/>
              </a:rPr>
              <a:t>not</a:t>
            </a:r>
            <a:r>
              <a:rPr lang="en-IN" dirty="0" smtClean="0">
                <a:latin typeface="Arial" pitchFamily="34" charset="0"/>
                <a:cs typeface="Arial" pitchFamily="34" charset="0"/>
              </a:rPr>
              <a:t> be initialized. If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NULL, then the call is equivalent to </a:t>
            </a:r>
            <a:r>
              <a:rPr lang="en-IN" i="1" dirty="0" err="1" smtClean="0">
                <a:latin typeface="Arial" pitchFamily="34" charset="0"/>
                <a:cs typeface="Arial" pitchFamily="34" charset="0"/>
              </a:rPr>
              <a:t>malloc</a:t>
            </a:r>
            <a:r>
              <a:rPr lang="en-IN" i="1" dirty="0" smtClean="0">
                <a:latin typeface="Arial" pitchFamily="34" charset="0"/>
                <a:cs typeface="Arial" pitchFamily="34" charset="0"/>
              </a:rPr>
              <a:t>(size)</a:t>
            </a:r>
            <a:r>
              <a:rPr lang="en-IN" dirty="0" smtClean="0">
                <a:latin typeface="Arial" pitchFamily="34" charset="0"/>
                <a:cs typeface="Arial" pitchFamily="34" charset="0"/>
              </a:rPr>
              <a:t>, for all values of </a:t>
            </a:r>
            <a:r>
              <a:rPr lang="en-IN" i="1" dirty="0" smtClean="0">
                <a:latin typeface="Arial" pitchFamily="34" charset="0"/>
                <a:cs typeface="Arial" pitchFamily="34" charset="0"/>
              </a:rPr>
              <a:t>size</a:t>
            </a:r>
            <a:r>
              <a:rPr lang="en-IN" dirty="0" smtClean="0">
                <a:latin typeface="Arial" pitchFamily="34" charset="0"/>
                <a:cs typeface="Arial" pitchFamily="34" charset="0"/>
              </a:rPr>
              <a:t>; if </a:t>
            </a:r>
            <a:r>
              <a:rPr lang="en-IN" i="1" dirty="0" smtClean="0">
                <a:latin typeface="Arial" pitchFamily="34" charset="0"/>
                <a:cs typeface="Arial" pitchFamily="34" charset="0"/>
              </a:rPr>
              <a:t>size</a:t>
            </a:r>
            <a:r>
              <a:rPr lang="en-IN" dirty="0" smtClean="0">
                <a:latin typeface="Arial" pitchFamily="34" charset="0"/>
                <a:cs typeface="Arial" pitchFamily="34" charset="0"/>
              </a:rPr>
              <a:t> is equal to zero, and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not NULL, then the call is equivalent to </a:t>
            </a:r>
            <a:r>
              <a:rPr lang="en-IN" i="1" dirty="0" smtClean="0">
                <a:latin typeface="Arial" pitchFamily="34" charset="0"/>
                <a:cs typeface="Arial" pitchFamily="34" charset="0"/>
              </a:rPr>
              <a:t>free(</a:t>
            </a:r>
            <a:r>
              <a:rPr lang="en-IN" i="1" dirty="0" err="1" smtClean="0">
                <a:latin typeface="Arial" pitchFamily="34" charset="0"/>
                <a:cs typeface="Arial" pitchFamily="34" charset="0"/>
              </a:rPr>
              <a:t>ptr</a:t>
            </a:r>
            <a:r>
              <a:rPr lang="en-IN" i="1" dirty="0" smtClean="0">
                <a:latin typeface="Arial" pitchFamily="34" charset="0"/>
                <a:cs typeface="Arial" pitchFamily="34" charset="0"/>
              </a:rPr>
              <a:t>)</a:t>
            </a:r>
            <a:r>
              <a:rPr lang="en-IN" dirty="0" smtClean="0">
                <a:latin typeface="Arial" pitchFamily="34" charset="0"/>
                <a:cs typeface="Arial" pitchFamily="34" charset="0"/>
              </a:rPr>
              <a:t>. Unless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NULL, it must have been returned by an earlier call to </a:t>
            </a:r>
            <a:r>
              <a:rPr lang="en-IN" b="1" dirty="0" err="1" smtClean="0">
                <a:latin typeface="Arial" pitchFamily="34" charset="0"/>
                <a:cs typeface="Arial" pitchFamily="34" charset="0"/>
              </a:rPr>
              <a:t>malloc</a:t>
            </a:r>
            <a:r>
              <a:rPr lang="en-IN" dirty="0" smtClean="0">
                <a:latin typeface="Arial" pitchFamily="34" charset="0"/>
                <a:cs typeface="Arial" pitchFamily="34" charset="0"/>
              </a:rPr>
              <a:t>(), </a:t>
            </a:r>
            <a:r>
              <a:rPr lang="en-IN" b="1" dirty="0" err="1" smtClean="0">
                <a:latin typeface="Arial" pitchFamily="34" charset="0"/>
                <a:cs typeface="Arial" pitchFamily="34" charset="0"/>
              </a:rPr>
              <a:t>calloc</a:t>
            </a:r>
            <a:r>
              <a:rPr lang="en-IN" dirty="0" smtClean="0">
                <a:latin typeface="Arial" pitchFamily="34" charset="0"/>
                <a:cs typeface="Arial" pitchFamily="34" charset="0"/>
              </a:rPr>
              <a:t>() or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If the area pointed to was moved, a </a:t>
            </a:r>
            <a:r>
              <a:rPr lang="en-IN" i="1" dirty="0" smtClean="0">
                <a:latin typeface="Arial" pitchFamily="34" charset="0"/>
                <a:cs typeface="Arial" pitchFamily="34" charset="0"/>
              </a:rPr>
              <a:t>free(</a:t>
            </a:r>
            <a:r>
              <a:rPr lang="en-IN" i="1" dirty="0" err="1" smtClean="0">
                <a:latin typeface="Arial" pitchFamily="34" charset="0"/>
                <a:cs typeface="Arial" pitchFamily="34" charset="0"/>
              </a:rPr>
              <a:t>ptr</a:t>
            </a:r>
            <a:r>
              <a:rPr lang="en-IN" i="1" dirty="0" smtClean="0">
                <a:latin typeface="Arial" pitchFamily="34" charset="0"/>
                <a:cs typeface="Arial" pitchFamily="34" charset="0"/>
              </a:rPr>
              <a:t>)</a:t>
            </a:r>
            <a:r>
              <a:rPr lang="en-IN" dirty="0" smtClean="0">
                <a:latin typeface="Arial" pitchFamily="34" charset="0"/>
                <a:cs typeface="Arial" pitchFamily="34" charset="0"/>
              </a:rPr>
              <a:t> is done.</a:t>
            </a:r>
          </a:p>
          <a:p>
            <a:endParaRPr lang="en-IN" b="1" dirty="0" smtClean="0">
              <a:latin typeface="Arial" pitchFamily="34" charset="0"/>
              <a:cs typeface="Arial" pitchFamily="34" charset="0"/>
            </a:endParaRPr>
          </a:p>
          <a:p>
            <a:r>
              <a:rPr lang="en-IN" b="1" dirty="0" smtClean="0">
                <a:latin typeface="Arial" pitchFamily="34" charset="0"/>
                <a:cs typeface="Arial" pitchFamily="34" charset="0"/>
              </a:rPr>
              <a:t>Return Value</a:t>
            </a:r>
          </a:p>
          <a:p>
            <a:r>
              <a:rPr lang="en-IN" dirty="0" smtClean="0">
                <a:latin typeface="Arial" pitchFamily="34" charset="0"/>
                <a:cs typeface="Arial" pitchFamily="34" charset="0"/>
              </a:rPr>
              <a:t>The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function returns a pointer to the newly allocated memory, which is suitably aligned for any kind of variable </a:t>
            </a:r>
            <a:r>
              <a:rPr lang="en-IN" u="sng" dirty="0" smtClean="0">
                <a:latin typeface="Arial" pitchFamily="34" charset="0"/>
                <a:cs typeface="Arial" pitchFamily="34" charset="0"/>
              </a:rPr>
              <a:t>and may be different from </a:t>
            </a:r>
            <a:r>
              <a:rPr lang="en-IN" i="1" u="sng" dirty="0" err="1" smtClean="0">
                <a:latin typeface="Arial" pitchFamily="34" charset="0"/>
                <a:cs typeface="Arial" pitchFamily="34" charset="0"/>
              </a:rPr>
              <a:t>ptr</a:t>
            </a:r>
            <a:r>
              <a:rPr lang="en-IN" dirty="0" smtClean="0">
                <a:latin typeface="Arial" pitchFamily="34" charset="0"/>
                <a:cs typeface="Arial" pitchFamily="34" charset="0"/>
              </a:rPr>
              <a:t>, or NULL if the request fails. If </a:t>
            </a:r>
            <a:r>
              <a:rPr lang="en-IN" i="1" dirty="0" smtClean="0">
                <a:latin typeface="Arial" pitchFamily="34" charset="0"/>
                <a:cs typeface="Arial" pitchFamily="34" charset="0"/>
              </a:rPr>
              <a:t>size</a:t>
            </a:r>
            <a:r>
              <a:rPr lang="en-IN" dirty="0" smtClean="0">
                <a:latin typeface="Arial" pitchFamily="34" charset="0"/>
                <a:cs typeface="Arial" pitchFamily="34" charset="0"/>
              </a:rPr>
              <a:t> was equal to 0, either NULL or a pointer suitable to be passed to </a:t>
            </a:r>
            <a:r>
              <a:rPr lang="en-IN" b="1" dirty="0" smtClean="0">
                <a:latin typeface="Arial" pitchFamily="34" charset="0"/>
                <a:cs typeface="Arial" pitchFamily="34" charset="0"/>
              </a:rPr>
              <a:t>free</a:t>
            </a:r>
            <a:r>
              <a:rPr lang="en-IN" dirty="0" smtClean="0">
                <a:latin typeface="Arial" pitchFamily="34" charset="0"/>
                <a:cs typeface="Arial" pitchFamily="34" charset="0"/>
              </a:rPr>
              <a:t>() is returned</a:t>
            </a:r>
            <a:r>
              <a:rPr lang="en-IN" u="sng" dirty="0" smtClean="0">
                <a:latin typeface="Arial" pitchFamily="34" charset="0"/>
                <a:cs typeface="Arial" pitchFamily="34" charset="0"/>
              </a:rPr>
              <a:t>.</a:t>
            </a:r>
            <a:r>
              <a:rPr lang="en-IN" dirty="0" smtClean="0">
                <a:latin typeface="Arial" pitchFamily="34" charset="0"/>
                <a:cs typeface="Arial" pitchFamily="34" charset="0"/>
              </a:rPr>
              <a:t> </a:t>
            </a:r>
            <a:r>
              <a:rPr lang="en-IN" u="sng" dirty="0" smtClean="0">
                <a:latin typeface="Arial" pitchFamily="34" charset="0"/>
                <a:cs typeface="Arial" pitchFamily="34" charset="0"/>
              </a:rPr>
              <a:t>If </a:t>
            </a:r>
            <a:r>
              <a:rPr lang="en-IN" b="1" u="sng" dirty="0" err="1" smtClean="0">
                <a:latin typeface="Arial" pitchFamily="34" charset="0"/>
                <a:cs typeface="Arial" pitchFamily="34" charset="0"/>
              </a:rPr>
              <a:t>realloc</a:t>
            </a:r>
            <a:r>
              <a:rPr lang="en-IN" u="sng" dirty="0" smtClean="0">
                <a:latin typeface="Arial" pitchFamily="34" charset="0"/>
                <a:cs typeface="Arial" pitchFamily="34" charset="0"/>
              </a:rPr>
              <a:t>() fails the original block is left untouched; it is not freed or moved.</a:t>
            </a:r>
            <a:endParaRPr lang="en-IN" u="sng"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200329"/>
          </a:xfrm>
          <a:prstGeom prst="rect">
            <a:avLst/>
          </a:prstGeom>
          <a:noFill/>
        </p:spPr>
        <p:txBody>
          <a:bodyPr wrap="square" rtlCol="0">
            <a:spAutoFit/>
          </a:bodyPr>
          <a:lstStyle/>
          <a:p>
            <a:r>
              <a:rPr lang="en-IN" sz="2400" dirty="0" smtClean="0">
                <a:latin typeface="Arial" pitchFamily="34" charset="0"/>
                <a:cs typeface="Arial" pitchFamily="34" charset="0"/>
              </a:rPr>
              <a:t>A simple program to show the use of </a:t>
            </a:r>
            <a:r>
              <a:rPr lang="en-IN" sz="2400" dirty="0" err="1" smtClean="0">
                <a:latin typeface="Arial" pitchFamily="34" charset="0"/>
                <a:cs typeface="Arial" pitchFamily="34" charset="0"/>
              </a:rPr>
              <a:t>malloc</a:t>
            </a:r>
            <a:r>
              <a:rPr lang="en-IN" sz="2400" dirty="0" smtClean="0">
                <a:latin typeface="Arial" pitchFamily="34" charset="0"/>
                <a:cs typeface="Arial" pitchFamily="34" charset="0"/>
              </a:rPr>
              <a:t> and </a:t>
            </a:r>
            <a:r>
              <a:rPr lang="en-IN" sz="2400" dirty="0" err="1" smtClean="0">
                <a:latin typeface="Arial" pitchFamily="34" charset="0"/>
                <a:cs typeface="Arial" pitchFamily="34" charset="0"/>
              </a:rPr>
              <a:t>realloc</a:t>
            </a:r>
            <a:endParaRPr lang="en-IN" sz="2400" dirty="0" smtClean="0">
              <a:latin typeface="Arial" pitchFamily="34" charset="0"/>
              <a:cs typeface="Arial" pitchFamily="34" charset="0"/>
            </a:endParaRPr>
          </a:p>
          <a:p>
            <a:endParaRPr lang="en-IN" sz="2400" u="sng"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smtClean="0">
                <a:latin typeface="Arial" pitchFamily="34" charset="0"/>
                <a:cs typeface="Arial" pitchFamily="34" charset="0"/>
                <a:hlinkClick r:id="rId2" action="ppaction://hlinkfile"/>
              </a:rPr>
              <a:t>program</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93757"/>
          </a:xfrm>
          <a:prstGeom prst="rect">
            <a:avLst/>
          </a:prstGeom>
          <a:noFill/>
        </p:spPr>
        <p:txBody>
          <a:bodyPr wrap="square" rtlCol="0">
            <a:spAutoFit/>
          </a:bodyPr>
          <a:lstStyle/>
          <a:p>
            <a:r>
              <a:rPr lang="en-IN" sz="2000" dirty="0" smtClean="0">
                <a:latin typeface="Arial" pitchFamily="34" charset="0"/>
                <a:cs typeface="Arial" pitchFamily="34" charset="0"/>
              </a:rPr>
              <a:t>Write a program that will read an arbitrary number of proverbs from the keyboard and store them in memory that’s allocated at runtime. the program should then </a:t>
            </a:r>
          </a:p>
          <a:p>
            <a:pPr marL="457200" indent="-457200">
              <a:buFont typeface="+mj-lt"/>
              <a:buAutoNum type="arabicPeriod"/>
            </a:pPr>
            <a:r>
              <a:rPr lang="en-IN" sz="2000" dirty="0" smtClean="0">
                <a:latin typeface="Arial" pitchFamily="34" charset="0"/>
                <a:cs typeface="Arial" pitchFamily="34" charset="0"/>
              </a:rPr>
              <a:t>output the proverbs </a:t>
            </a:r>
          </a:p>
          <a:p>
            <a:r>
              <a:rPr lang="en-IN" sz="2000" dirty="0" smtClean="0">
                <a:latin typeface="Arial" pitchFamily="34" charset="0"/>
                <a:cs typeface="Arial" pitchFamily="34" charset="0"/>
              </a:rPr>
              <a:t>The program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Write a program in C to perform the following:</a:t>
            </a:r>
          </a:p>
          <a:p>
            <a:pPr marL="342900" indent="-342900">
              <a:buAutoNum type="arabicPeriod"/>
            </a:pPr>
            <a:r>
              <a:rPr lang="en-IN" dirty="0" smtClean="0">
                <a:latin typeface="Arial" pitchFamily="34" charset="0"/>
                <a:cs typeface="Arial" pitchFamily="34" charset="0"/>
              </a:rPr>
              <a:t>Allow the user to key in data for many records</a:t>
            </a:r>
          </a:p>
          <a:p>
            <a:pPr marL="342900" indent="-342900">
              <a:buAutoNum type="arabicPeriod"/>
            </a:pPr>
            <a:r>
              <a:rPr lang="en-IN" dirty="0" smtClean="0">
                <a:latin typeface="Arial" pitchFamily="34" charset="0"/>
                <a:cs typeface="Arial" pitchFamily="34" charset="0"/>
              </a:rPr>
              <a:t>Each record should be a structure containing the following information:</a:t>
            </a:r>
          </a:p>
          <a:p>
            <a:pPr marL="800100" lvl="1" indent="-342900">
              <a:buFont typeface="+mj-lt"/>
              <a:buAutoNum type="alphaLcPeriod"/>
            </a:pPr>
            <a:r>
              <a:rPr lang="en-IN" dirty="0" smtClean="0">
                <a:latin typeface="Arial" pitchFamily="34" charset="0"/>
                <a:cs typeface="Arial" pitchFamily="34" charset="0"/>
              </a:rPr>
              <a:t>Title of the book</a:t>
            </a:r>
          </a:p>
          <a:p>
            <a:pPr marL="800100" lvl="1" indent="-342900">
              <a:buFont typeface="+mj-lt"/>
              <a:buAutoNum type="alphaLcPeriod"/>
            </a:pPr>
            <a:r>
              <a:rPr lang="en-IN" dirty="0" smtClean="0">
                <a:latin typeface="Arial" pitchFamily="34" charset="0"/>
                <a:cs typeface="Arial" pitchFamily="34" charset="0"/>
              </a:rPr>
              <a:t>Name of the author</a:t>
            </a:r>
          </a:p>
          <a:p>
            <a:pPr marL="800100" lvl="1" indent="-342900">
              <a:buFont typeface="+mj-lt"/>
              <a:buAutoNum type="alphaLcPeriod"/>
            </a:pPr>
            <a:r>
              <a:rPr lang="en-IN" dirty="0" smtClean="0">
                <a:latin typeface="Arial" pitchFamily="34" charset="0"/>
                <a:cs typeface="Arial" pitchFamily="34" charset="0"/>
              </a:rPr>
              <a:t>Year of publication</a:t>
            </a:r>
          </a:p>
          <a:p>
            <a:pPr marL="800100" lvl="1" indent="-342900">
              <a:buFont typeface="+mj-lt"/>
              <a:buAutoNum type="alphaLcPeriod"/>
            </a:pPr>
            <a:r>
              <a:rPr lang="en-IN" dirty="0" smtClean="0">
                <a:latin typeface="Arial" pitchFamily="34" charset="0"/>
                <a:cs typeface="Arial" pitchFamily="34" charset="0"/>
              </a:rPr>
              <a:t>Price</a:t>
            </a:r>
          </a:p>
          <a:p>
            <a:pPr marL="342900" indent="-342900">
              <a:buAutoNum type="arabicPeriod"/>
            </a:pPr>
            <a:r>
              <a:rPr lang="en-IN" dirty="0" smtClean="0">
                <a:latin typeface="Arial" pitchFamily="34" charset="0"/>
                <a:cs typeface="Arial" pitchFamily="34" charset="0"/>
              </a:rPr>
              <a:t>Display all the information given by the user.</a:t>
            </a:r>
          </a:p>
          <a:p>
            <a:pPr marL="342900" indent="-342900">
              <a:buAutoNum type="arabicPeriod"/>
            </a:pPr>
            <a:r>
              <a:rPr lang="en-IN" dirty="0" smtClean="0">
                <a:latin typeface="Arial" pitchFamily="34" charset="0"/>
                <a:cs typeface="Arial" pitchFamily="34" charset="0"/>
              </a:rPr>
              <a:t>You need to use dynamic memory allocation for all the relevant variables</a:t>
            </a:r>
          </a:p>
          <a:p>
            <a:pPr marL="342900" indent="-342900">
              <a:buAutoNum type="arabicPeriod"/>
            </a:pPr>
            <a:r>
              <a:rPr lang="en-IN" dirty="0" smtClean="0">
                <a:latin typeface="Arial" pitchFamily="34" charset="0"/>
                <a:cs typeface="Arial" pitchFamily="34" charset="0"/>
              </a:rPr>
              <a:t>Split the program into as many functions as you can</a:t>
            </a:r>
          </a:p>
          <a:p>
            <a:pPr marL="342900" indent="-342900">
              <a:buAutoNum type="arabicPeriod"/>
            </a:pPr>
            <a:r>
              <a:rPr lang="en-IN" dirty="0" smtClean="0">
                <a:latin typeface="Arial" pitchFamily="34" charset="0"/>
                <a:cs typeface="Arial" pitchFamily="34" charset="0"/>
              </a:rPr>
              <a:t>Define your own header file and include that in the .c file</a:t>
            </a:r>
          </a:p>
          <a:p>
            <a:pPr marL="342900" indent="-342900"/>
            <a:r>
              <a:rPr lang="en-IN" dirty="0" smtClean="0">
                <a:latin typeface="Arial" pitchFamily="34" charset="0"/>
                <a:cs typeface="Arial" pitchFamily="34" charset="0"/>
              </a:rPr>
              <a:t>The program is </a:t>
            </a:r>
            <a:r>
              <a:rPr lang="en-IN" dirty="0" smtClean="0">
                <a:latin typeface="Arial" pitchFamily="34" charset="0"/>
                <a:cs typeface="Arial" pitchFamily="34" charset="0"/>
                <a:hlinkClick r:id="rId3" action="ppaction://hlinkfile"/>
              </a:rPr>
              <a:t>here</a:t>
            </a:r>
            <a:r>
              <a:rPr lang="en-IN" dirty="0" smtClean="0">
                <a:latin typeface="Arial" pitchFamily="34" charset="0"/>
                <a:cs typeface="Arial" pitchFamily="34" charset="0"/>
              </a:rPr>
              <a:t>.</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 calcmode="lin" valueType="num">
                                      <p:cBhvr additive="base">
                                        <p:cTn id="6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anim calcmode="lin" valueType="num">
                                      <p:cBhvr additive="base">
                                        <p:cTn id="7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 calcmode="lin" valueType="num">
                                      <p:cBhvr additive="base">
                                        <p:cTn id="7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 calcmode="lin" valueType="num">
                                      <p:cBhvr additive="base">
                                        <p:cTn id="8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Allocating memory for a two-dimensional array</a:t>
            </a:r>
          </a:p>
          <a:p>
            <a:pPr marL="457200" indent="-457200" fontAlgn="base"/>
            <a:r>
              <a:rPr lang="en-IN" sz="2000" u="sng" dirty="0" smtClean="0">
                <a:latin typeface="Arial" pitchFamily="34" charset="0"/>
                <a:cs typeface="Arial" pitchFamily="34" charset="0"/>
              </a:rPr>
              <a:t>Using a single pointer</a:t>
            </a:r>
            <a:r>
              <a:rPr lang="en-IN" sz="2000" b="1" dirty="0" smtClean="0">
                <a:latin typeface="Arial" pitchFamily="34" charset="0"/>
                <a:cs typeface="Arial" pitchFamily="34" charset="0"/>
              </a:rPr>
              <a:t>:</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A simple way is to allocate memory block of size r*c and access elements using simple pointer arithmetic.</a:t>
            </a:r>
          </a:p>
          <a:p>
            <a:pPr marL="457200" indent="-457200" fontAlgn="base"/>
            <a:r>
              <a:rPr lang="en-IN" sz="2000" dirty="0" smtClean="0">
                <a:latin typeface="Arial" pitchFamily="34" charset="0"/>
                <a:cs typeface="Arial" pitchFamily="34" charset="0"/>
              </a:rPr>
              <a:t>	The code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pPr marL="457200" indent="-457200" fontAlgn="base"/>
            <a:r>
              <a:rPr lang="en-IN" sz="2000" u="sng" dirty="0" smtClean="0">
                <a:latin typeface="Arial" pitchFamily="34" charset="0"/>
                <a:cs typeface="Arial" pitchFamily="34" charset="0"/>
              </a:rPr>
              <a:t>Using an array of pointers</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We can create an array of pointers of size r. Note that from C99, C language allows variable sized arrays. After creating an array of pointers, we can dynamically allocate memory for every row.</a:t>
            </a:r>
          </a:p>
          <a:p>
            <a:pPr marL="457200" indent="-457200" fontAlgn="base"/>
            <a:r>
              <a:rPr lang="en-IN" sz="2000" dirty="0" smtClean="0">
                <a:latin typeface="Arial" pitchFamily="34" charset="0"/>
                <a:cs typeface="Arial" pitchFamily="34" charset="0"/>
              </a:rPr>
              <a:t>	The program is </a:t>
            </a:r>
            <a:r>
              <a:rPr lang="en-IN" sz="2000" dirty="0" smtClean="0">
                <a:latin typeface="Arial" pitchFamily="34" charset="0"/>
                <a:cs typeface="Arial" pitchFamily="34" charset="0"/>
                <a:hlinkClick r:id="rId3" action="ppaction://hlinkfile"/>
              </a:rPr>
              <a:t>here</a:t>
            </a:r>
            <a:r>
              <a:rPr lang="en-IN" sz="2000" dirty="0" smtClean="0">
                <a:latin typeface="Arial" pitchFamily="34" charset="0"/>
                <a:cs typeface="Arial" pitchFamily="34" charset="0"/>
              </a:rPr>
              <a:t>.</a:t>
            </a:r>
          </a:p>
          <a:p>
            <a:pPr marL="457200" indent="-457200" fontAlgn="base"/>
            <a:r>
              <a:rPr lang="en-IN" sz="2000" u="sng" dirty="0" smtClean="0">
                <a:latin typeface="Arial" pitchFamily="34" charset="0"/>
                <a:cs typeface="Arial" pitchFamily="34" charset="0"/>
              </a:rPr>
              <a:t>Using pointer to a pointer</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We can create an array of pointers also dynamically using a double pointer. Once we have an array of pointers allocated dynamically, we can dynamically allocate memory for every row like method 2</a:t>
            </a:r>
          </a:p>
          <a:p>
            <a:pPr marL="457200" indent="-457200" fontAlgn="base"/>
            <a:r>
              <a:rPr lang="en-IN" sz="2000" dirty="0" smtClean="0">
                <a:latin typeface="Arial" pitchFamily="34" charset="0"/>
                <a:cs typeface="Arial" pitchFamily="34" charset="0"/>
              </a:rPr>
              <a:t>	The program is </a:t>
            </a:r>
            <a:r>
              <a:rPr lang="en-IN" sz="2000" dirty="0" smtClean="0">
                <a:latin typeface="Arial" pitchFamily="34" charset="0"/>
                <a:cs typeface="Arial" pitchFamily="34" charset="0"/>
                <a:hlinkClick r:id="rId4" action="ppaction://hlinkfile"/>
              </a:rPr>
              <a:t>here</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u="sng" dirty="0" smtClean="0">
                <a:latin typeface="Arial" pitchFamily="34" charset="0"/>
                <a:cs typeface="Arial" pitchFamily="34" charset="0"/>
              </a:rPr>
              <a:t>Pointers to Structures as structure members</a:t>
            </a:r>
          </a:p>
          <a:p>
            <a:r>
              <a:rPr lang="en-IN" dirty="0" smtClean="0">
                <a:latin typeface="Arial" pitchFamily="34" charset="0"/>
                <a:cs typeface="Arial" pitchFamily="34" charset="0"/>
              </a:rPr>
              <a:t>Any pointer can be a member of a structure. This includes a pointer that points to a structure. A pointer structure member that points to the same type of structure is also permitted. </a:t>
            </a:r>
            <a:r>
              <a:rPr lang="en-IN" u="sng" dirty="0" smtClean="0">
                <a:latin typeface="Arial" pitchFamily="34" charset="0"/>
                <a:cs typeface="Arial" pitchFamily="34" charset="0"/>
              </a:rPr>
              <a:t>This is called a self-referential structure</a:t>
            </a:r>
            <a:r>
              <a:rPr lang="en-IN" dirty="0" smtClean="0">
                <a:latin typeface="Arial" pitchFamily="34" charset="0"/>
                <a:cs typeface="Arial" pitchFamily="34" charset="0"/>
              </a:rPr>
              <a:t>. </a:t>
            </a:r>
          </a:p>
          <a:p>
            <a:endParaRPr lang="en-IN" sz="2000" dirty="0" smtClean="0">
              <a:latin typeface="Arial" pitchFamily="34" charset="0"/>
              <a:cs typeface="Arial" pitchFamily="34" charset="0"/>
            </a:endParaRPr>
          </a:p>
          <a:p>
            <a:pPr fontAlgn="base"/>
            <a:r>
              <a:rPr lang="en-IN" b="1" u="sng" dirty="0" smtClean="0">
                <a:latin typeface="Arial" pitchFamily="34" charset="0"/>
                <a:cs typeface="Arial" pitchFamily="34" charset="0"/>
              </a:rPr>
              <a:t>Linked List</a:t>
            </a:r>
          </a:p>
          <a:p>
            <a:pPr fontAlgn="base"/>
            <a:r>
              <a:rPr lang="en-IN" dirty="0" smtClean="0">
                <a:latin typeface="Arial" pitchFamily="34" charset="0"/>
                <a:cs typeface="Arial" pitchFamily="34" charset="0"/>
              </a:rPr>
              <a:t>Like arrays, Linked List is a linear data structure</a:t>
            </a:r>
            <a:r>
              <a:rPr lang="en-IN" u="sng" dirty="0" smtClean="0">
                <a:latin typeface="Arial" pitchFamily="34" charset="0"/>
                <a:cs typeface="Arial" pitchFamily="34" charset="0"/>
              </a:rPr>
              <a:t>. Unlike arrays, linked list elements are not stored at contiguous location</a:t>
            </a:r>
            <a:r>
              <a:rPr lang="en-IN" dirty="0" smtClean="0">
                <a:latin typeface="Arial" pitchFamily="34" charset="0"/>
                <a:cs typeface="Arial" pitchFamily="34" charset="0"/>
              </a:rPr>
              <a:t>; the elements are linked using pointers.</a:t>
            </a:r>
          </a:p>
          <a:p>
            <a:pPr fontAlgn="base"/>
            <a:endParaRPr lang="en-IN" dirty="0" smtClean="0">
              <a:latin typeface="Arial" pitchFamily="34" charset="0"/>
              <a:cs typeface="Arial" pitchFamily="34" charset="0"/>
            </a:endParaRPr>
          </a:p>
          <a:p>
            <a:pPr fontAlgn="base"/>
            <a:r>
              <a:rPr lang="en-IN" b="1" dirty="0" smtClean="0">
                <a:latin typeface="Arial" pitchFamily="34" charset="0"/>
                <a:cs typeface="Arial" pitchFamily="34" charset="0"/>
              </a:rPr>
              <a:t>Why Linked List?</a:t>
            </a:r>
            <a:r>
              <a:rPr lang="en-IN" dirty="0" smtClean="0">
                <a:latin typeface="Arial" pitchFamily="34" charset="0"/>
                <a:cs typeface="Arial" pitchFamily="34" charset="0"/>
              </a:rPr>
              <a:t/>
            </a:r>
            <a:br>
              <a:rPr lang="en-IN" dirty="0" smtClean="0">
                <a:latin typeface="Arial" pitchFamily="34" charset="0"/>
                <a:cs typeface="Arial" pitchFamily="34" charset="0"/>
              </a:rPr>
            </a:br>
            <a:r>
              <a:rPr lang="en-IN" dirty="0" smtClean="0">
                <a:latin typeface="Arial" pitchFamily="34" charset="0"/>
                <a:cs typeface="Arial" pitchFamily="34" charset="0"/>
              </a:rPr>
              <a:t>Arrays can be used to store linear data of similar types, but arrays have following limitations.</a:t>
            </a:r>
          </a:p>
          <a:p>
            <a:pPr marL="457200" indent="-457200" fontAlgn="base">
              <a:buFont typeface="+mj-lt"/>
              <a:buAutoNum type="arabicPeriod"/>
            </a:pPr>
            <a:r>
              <a:rPr lang="en-IN" dirty="0" smtClean="0">
                <a:latin typeface="Arial" pitchFamily="34" charset="0"/>
                <a:cs typeface="Arial" pitchFamily="34" charset="0"/>
              </a:rPr>
              <a:t>The size of the arrays is fixed: So we must know the upper limit on the number of elements in advance. Also, generally, the allocated memory is equal to the upper limit irrespective of the usage.</a:t>
            </a:r>
          </a:p>
          <a:p>
            <a:pPr marL="457200" indent="-457200" fontAlgn="base">
              <a:buFont typeface="+mj-lt"/>
              <a:buAutoNum type="arabicPeriod"/>
            </a:pPr>
            <a:r>
              <a:rPr lang="en-IN" dirty="0" smtClean="0">
                <a:latin typeface="Arial" pitchFamily="34" charset="0"/>
                <a:cs typeface="Arial" pitchFamily="34" charset="0"/>
              </a:rPr>
              <a:t>Inserting a new element in an array of elements is expensive, because room has to be created for the new elements and to create room existing elements have to shifted.</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Deletion is also expensive with arrays unless some special techniques are used.</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Advantages of linked lists over arrays</a:t>
            </a:r>
          </a:p>
          <a:p>
            <a:pPr marL="457200" indent="-457200">
              <a:buFont typeface="+mj-lt"/>
              <a:buAutoNum type="arabicPeriod"/>
            </a:pPr>
            <a:r>
              <a:rPr lang="en-IN" sz="2000" dirty="0" smtClean="0">
                <a:latin typeface="Arial" pitchFamily="34" charset="0"/>
                <a:cs typeface="Arial" pitchFamily="34" charset="0"/>
              </a:rPr>
              <a:t>Dynamic size</a:t>
            </a:r>
          </a:p>
          <a:p>
            <a:pPr marL="457200" indent="-457200">
              <a:buFont typeface="+mj-lt"/>
              <a:buAutoNum type="arabicPeriod"/>
            </a:pPr>
            <a:r>
              <a:rPr lang="en-IN" sz="2000" dirty="0" smtClean="0">
                <a:latin typeface="Arial" pitchFamily="34" charset="0"/>
                <a:cs typeface="Arial" pitchFamily="34" charset="0"/>
              </a:rPr>
              <a:t>Ease of insertion/deletion</a:t>
            </a:r>
          </a:p>
          <a:p>
            <a:endParaRPr lang="en-IN" sz="2000" dirty="0" smtClean="0">
              <a:latin typeface="Arial" pitchFamily="34" charset="0"/>
              <a:cs typeface="Arial" pitchFamily="34" charset="0"/>
            </a:endParaRPr>
          </a:p>
          <a:p>
            <a:pPr marL="457200" indent="-457200"/>
            <a:r>
              <a:rPr lang="en-IN" sz="2000" b="1" dirty="0" smtClean="0">
                <a:latin typeface="Arial" pitchFamily="34" charset="0"/>
                <a:cs typeface="Arial" pitchFamily="34" charset="0"/>
              </a:rPr>
              <a:t>Drawbacks:</a:t>
            </a:r>
          </a:p>
          <a:p>
            <a:pPr marL="457200" indent="-457200">
              <a:buFont typeface="+mj-lt"/>
              <a:buAutoNum type="arabicPeriod"/>
            </a:pPr>
            <a:r>
              <a:rPr lang="en-IN" sz="2000" dirty="0" smtClean="0">
                <a:latin typeface="Arial" pitchFamily="34" charset="0"/>
                <a:cs typeface="Arial" pitchFamily="34" charset="0"/>
              </a:rPr>
              <a:t>Random access is not allowed. We have to access elements sequentially starting from the first node. So we cannot do binary search with linked lists efficiently with its default implementation. </a:t>
            </a:r>
          </a:p>
          <a:p>
            <a:pPr marL="457200" indent="-457200">
              <a:buFont typeface="+mj-lt"/>
              <a:buAutoNum type="arabicPeriod"/>
            </a:pPr>
            <a:r>
              <a:rPr lang="en-IN" sz="2000" dirty="0" smtClean="0">
                <a:latin typeface="Arial" pitchFamily="34" charset="0"/>
                <a:cs typeface="Arial" pitchFamily="34" charset="0"/>
              </a:rPr>
              <a:t>Extra memory space for a pointer is required with each element of the list.</a:t>
            </a:r>
          </a:p>
          <a:p>
            <a:pPr marL="457200" indent="-457200">
              <a:buFont typeface="+mj-lt"/>
              <a:buAutoNum type="arabicPeriod"/>
            </a:pPr>
            <a:r>
              <a:rPr lang="en-IN" sz="2000" dirty="0" smtClean="0">
                <a:latin typeface="Arial" pitchFamily="34" charset="0"/>
                <a:cs typeface="Arial" pitchFamily="34" charset="0"/>
              </a:rPr>
              <a:t>Not cache friendly. Since array elements are contiguous locations, there is locality of reference which is not there in case of linked lists.</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dirty="0" smtClean="0">
                <a:latin typeface="Arial" pitchFamily="34" charset="0"/>
                <a:cs typeface="Arial" pitchFamily="34" charset="0"/>
              </a:rPr>
              <a:t>Representation: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A linked list is represented by a pointer to the first node of the linked list. The first node is called head. If the linked list is empty, then value of head is NULL.</a:t>
            </a:r>
            <a:br>
              <a:rPr lang="en-IN" sz="2000" dirty="0" smtClean="0">
                <a:latin typeface="Arial" pitchFamily="34" charset="0"/>
                <a:cs typeface="Arial" pitchFamily="34" charset="0"/>
              </a:rPr>
            </a:b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Each node in a list consists of at least two parts:</a:t>
            </a:r>
            <a:br>
              <a:rPr lang="en-IN" sz="2000" dirty="0" smtClean="0">
                <a:latin typeface="Arial" pitchFamily="34" charset="0"/>
                <a:cs typeface="Arial" pitchFamily="34" charset="0"/>
              </a:rPr>
            </a:br>
            <a:r>
              <a:rPr lang="en-IN" sz="2000" dirty="0" smtClean="0">
                <a:latin typeface="Arial" pitchFamily="34" charset="0"/>
                <a:cs typeface="Arial" pitchFamily="34" charset="0"/>
              </a:rPr>
              <a:t>1) data</a:t>
            </a:r>
            <a:br>
              <a:rPr lang="en-IN" sz="2000" dirty="0" smtClean="0">
                <a:latin typeface="Arial" pitchFamily="34" charset="0"/>
                <a:cs typeface="Arial" pitchFamily="34" charset="0"/>
              </a:rPr>
            </a:br>
            <a:r>
              <a:rPr lang="en-IN" sz="2000" dirty="0" smtClean="0">
                <a:latin typeface="Arial" pitchFamily="34" charset="0"/>
                <a:cs typeface="Arial" pitchFamily="34" charset="0"/>
              </a:rPr>
              <a:t>2) Pointer (Or Reference) to the next node</a:t>
            </a:r>
            <a:br>
              <a:rPr lang="en-IN" sz="2000" dirty="0" smtClean="0">
                <a:latin typeface="Arial" pitchFamily="34" charset="0"/>
                <a:cs typeface="Arial" pitchFamily="34" charset="0"/>
              </a:rPr>
            </a:br>
            <a:r>
              <a:rPr lang="en-IN" sz="2000" dirty="0" smtClean="0">
                <a:latin typeface="Arial" pitchFamily="34" charset="0"/>
                <a:cs typeface="Arial" pitchFamily="34" charset="0"/>
              </a:rPr>
              <a:t>In C, we can represent a node using structures. Below is an example of a linked list node with an integer data.</a:t>
            </a:r>
          </a:p>
          <a:p>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A linked list node </a:t>
            </a:r>
          </a:p>
          <a:p>
            <a:pPr fontAlgn="base"/>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Node </a:t>
            </a:r>
          </a:p>
          <a:p>
            <a:pPr fontAlgn="base"/>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data; </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Node *next; </a:t>
            </a:r>
          </a:p>
          <a:p>
            <a:pPr fontAlgn="base"/>
            <a:r>
              <a:rPr lang="en-IN" sz="2000" dirty="0" smtClean="0">
                <a:latin typeface="Arial" pitchFamily="34" charset="0"/>
                <a:cs typeface="Arial" pitchFamily="34" charset="0"/>
              </a:rPr>
              <a:t>};</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u="sng" dirty="0" smtClean="0">
                <a:latin typeface="Arial" pitchFamily="34" charset="0"/>
                <a:cs typeface="Arial" pitchFamily="34" charset="0"/>
              </a:rPr>
              <a:t>Inserting a node in a list</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dirty="0" smtClean="0">
                <a:latin typeface="Arial" pitchFamily="34" charset="0"/>
                <a:cs typeface="Arial" pitchFamily="34" charset="0"/>
              </a:rPr>
              <a:t>A node can be added in three ways</a:t>
            </a:r>
          </a:p>
          <a:p>
            <a:pPr marL="457200" indent="-457200">
              <a:buFont typeface="+mj-lt"/>
              <a:buAutoNum type="arabicPeriod"/>
            </a:pPr>
            <a:r>
              <a:rPr lang="en-IN" sz="2400" dirty="0" smtClean="0">
                <a:latin typeface="Arial" pitchFamily="34" charset="0"/>
                <a:cs typeface="Arial" pitchFamily="34" charset="0"/>
              </a:rPr>
              <a:t>At the front of the linked list (As the first node in the list)</a:t>
            </a:r>
          </a:p>
          <a:p>
            <a:pPr marL="457200" indent="-457200">
              <a:buFont typeface="+mj-lt"/>
              <a:buAutoNum type="arabicPeriod"/>
            </a:pPr>
            <a:r>
              <a:rPr lang="en-IN" sz="2400" dirty="0" smtClean="0">
                <a:latin typeface="Arial" pitchFamily="34" charset="0"/>
                <a:cs typeface="Arial" pitchFamily="34" charset="0"/>
              </a:rPr>
              <a:t>After a given node.</a:t>
            </a:r>
          </a:p>
          <a:p>
            <a:pPr marL="457200" indent="-457200">
              <a:buFont typeface="+mj-lt"/>
              <a:buAutoNum type="arabicPeriod"/>
            </a:pPr>
            <a:r>
              <a:rPr lang="en-IN" sz="2400" dirty="0" smtClean="0">
                <a:latin typeface="Arial" pitchFamily="34" charset="0"/>
                <a:cs typeface="Arial" pitchFamily="34" charset="0"/>
              </a:rPr>
              <a:t>At the end of the linked list (As the last node)</a:t>
            </a:r>
          </a:p>
          <a:p>
            <a:pPr marL="457200" indent="-457200">
              <a:buFont typeface="+mj-lt"/>
              <a:buAutoNum type="arabicPeriod"/>
            </a:pPr>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We will look at the program.</a:t>
            </a:r>
            <a:endParaRPr lang="en-IN" sz="2400" dirty="0" smtClean="0">
              <a:latin typeface="Arial" pitchFamily="34" charset="0"/>
              <a:cs typeface="Arial" pitchFamily="34" charset="0"/>
            </a:endParaRPr>
          </a:p>
          <a:p>
            <a:pPr marL="457200" indent="-457200"/>
            <a:endParaRPr lang="en-IN" sz="2400" dirty="0" smtClean="0">
              <a:latin typeface="Arial" pitchFamily="34" charset="0"/>
              <a:cs typeface="Arial" pitchFamily="34" charset="0"/>
            </a:endParaRPr>
          </a:p>
          <a:p>
            <a:pPr marL="457200" indent="-457200">
              <a:buFont typeface="+mj-lt"/>
              <a:buAutoNum type="arabicPeriod"/>
            </a:pPr>
            <a:endParaRPr lang="en-IN" sz="2400" dirty="0" smtClean="0">
              <a:latin typeface="Arial" pitchFamily="34" charset="0"/>
              <a:cs typeface="Arial" pitchFamily="34" charset="0"/>
            </a:endParaRPr>
          </a:p>
          <a:p>
            <a:pPr marL="457200" indent="-457200"/>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400" b="1" u="sng" dirty="0" smtClean="0">
                <a:latin typeface="Arial" pitchFamily="34" charset="0"/>
                <a:cs typeface="Arial" pitchFamily="34" charset="0"/>
              </a:rPr>
              <a:t>Deleting a node from a list</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dirty="0" smtClean="0">
                <a:latin typeface="Arial" pitchFamily="34" charset="0"/>
                <a:cs typeface="Arial" pitchFamily="34" charset="0"/>
              </a:rPr>
              <a:t>The node which is to be deleted can be:</a:t>
            </a:r>
          </a:p>
          <a:p>
            <a:pPr marL="457200" indent="-457200">
              <a:buFont typeface="+mj-lt"/>
              <a:buAutoNum type="arabicPeriod"/>
            </a:pPr>
            <a:r>
              <a:rPr lang="en-IN" sz="2400" dirty="0" smtClean="0">
                <a:latin typeface="Arial" pitchFamily="34" charset="0"/>
                <a:cs typeface="Arial" pitchFamily="34" charset="0"/>
              </a:rPr>
              <a:t>The first node in the list</a:t>
            </a:r>
          </a:p>
          <a:p>
            <a:pPr marL="457200" indent="-457200">
              <a:buFont typeface="+mj-lt"/>
              <a:buAutoNum type="arabicPeriod"/>
            </a:pPr>
            <a:r>
              <a:rPr lang="en-IN" sz="2400" dirty="0" smtClean="0">
                <a:latin typeface="Arial" pitchFamily="34" charset="0"/>
                <a:cs typeface="Arial" pitchFamily="34" charset="0"/>
              </a:rPr>
              <a:t>The last node in the list</a:t>
            </a:r>
          </a:p>
          <a:p>
            <a:pPr marL="457200" indent="-457200">
              <a:buFont typeface="+mj-lt"/>
              <a:buAutoNum type="arabicPeriod"/>
            </a:pPr>
            <a:r>
              <a:rPr lang="en-IN" sz="2400" dirty="0" smtClean="0">
                <a:latin typeface="Arial" pitchFamily="34" charset="0"/>
                <a:cs typeface="Arial" pitchFamily="34" charset="0"/>
              </a:rPr>
              <a:t>Anywhere in the list</a:t>
            </a:r>
          </a:p>
          <a:p>
            <a:pPr marL="457200" indent="-457200">
              <a:buFont typeface="+mj-lt"/>
              <a:buAutoNum type="arabicPeriod"/>
            </a:pPr>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We will look at the program now.</a:t>
            </a:r>
            <a:endParaRPr lang="en-IN" sz="2400" dirty="0" smtClean="0">
              <a:latin typeface="Arial" pitchFamily="34" charset="0"/>
              <a:cs typeface="Arial" pitchFamily="34" charset="0"/>
            </a:endParaRPr>
          </a:p>
          <a:p>
            <a:pPr marL="457200" indent="-457200"/>
            <a:endParaRPr lang="en-IN" sz="2400" dirty="0" smtClean="0">
              <a:latin typeface="Arial" pitchFamily="34" charset="0"/>
              <a:cs typeface="Arial" pitchFamily="34" charset="0"/>
            </a:endParaRPr>
          </a:p>
          <a:p>
            <a:pPr marL="457200" indent="-457200">
              <a:buFont typeface="+mj-lt"/>
              <a:buAutoNum type="arabicPeriod"/>
            </a:pPr>
            <a:endParaRPr lang="en-IN" sz="2400" dirty="0" smtClean="0">
              <a:latin typeface="Arial" pitchFamily="34" charset="0"/>
              <a:cs typeface="Arial" pitchFamily="34" charset="0"/>
            </a:endParaRPr>
          </a:p>
          <a:p>
            <a:pPr marL="457200" indent="-457200"/>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b="1" dirty="0" smtClean="0">
                <a:latin typeface="Arial" pitchFamily="34" charset="0"/>
                <a:cs typeface="Arial" pitchFamily="34" charset="0"/>
              </a:rPr>
              <a:t>Reversing the nodes in a list</a:t>
            </a:r>
          </a:p>
          <a:p>
            <a:r>
              <a:rPr lang="en-IN" sz="2400" dirty="0" smtClean="0">
                <a:latin typeface="Arial" pitchFamily="34" charset="0"/>
                <a:cs typeface="Arial" pitchFamily="34" charset="0"/>
              </a:rPr>
              <a:t>The links have to be rearranged such that the last node becomes the head and the direction of the “next” pointer changes.</a:t>
            </a:r>
          </a:p>
          <a:p>
            <a:endParaRPr lang="en-IN" sz="2400" b="1" u="sng" dirty="0" smtClean="0">
              <a:latin typeface="Arial" pitchFamily="34" charset="0"/>
              <a:cs typeface="Arial" pitchFamily="34" charset="0"/>
            </a:endParaRPr>
          </a:p>
          <a:p>
            <a:pPr marL="457200" indent="-457200"/>
            <a:r>
              <a:rPr lang="en-IN" sz="2400" b="1" dirty="0" smtClean="0">
                <a:latin typeface="Arial" pitchFamily="34" charset="0"/>
                <a:cs typeface="Arial" pitchFamily="34" charset="0"/>
              </a:rPr>
              <a:t>Sorting the nodes (Bubble sort)</a:t>
            </a:r>
          </a:p>
          <a:p>
            <a:pPr marL="457200" indent="-457200"/>
            <a:r>
              <a:rPr lang="en-IN" sz="2400" dirty="0" smtClean="0">
                <a:latin typeface="Arial" pitchFamily="34" charset="0"/>
                <a:cs typeface="Arial" pitchFamily="34" charset="0"/>
              </a:rPr>
              <a:t>Sort the nodes in the increasing order of “data”. </a:t>
            </a:r>
            <a:endParaRPr lang="en-IN" sz="2400" dirty="0" smtClean="0">
              <a:latin typeface="Arial" pitchFamily="34" charset="0"/>
              <a:cs typeface="Arial" pitchFamily="34" charset="0"/>
            </a:endParaRPr>
          </a:p>
          <a:p>
            <a:pPr marL="457200" indent="-457200">
              <a:buFont typeface="Arial" pitchFamily="34" charset="0"/>
              <a:buChar char="•"/>
            </a:pPr>
            <a:r>
              <a:rPr lang="en-US" sz="2400" dirty="0" smtClean="0">
                <a:latin typeface="Arial" pitchFamily="34" charset="0"/>
                <a:cs typeface="Arial" pitchFamily="34" charset="0"/>
              </a:rPr>
              <a:t>This sorting algorithm is </a:t>
            </a:r>
            <a:r>
              <a:rPr lang="en-US" sz="2400" dirty="0" smtClean="0">
                <a:latin typeface="Arial" pitchFamily="34" charset="0"/>
                <a:cs typeface="Arial" pitchFamily="34" charset="0"/>
              </a:rPr>
              <a:t>a comparison-based </a:t>
            </a:r>
            <a:r>
              <a:rPr lang="en-US" sz="2400" dirty="0" smtClean="0">
                <a:latin typeface="Arial" pitchFamily="34" charset="0"/>
                <a:cs typeface="Arial" pitchFamily="34" charset="0"/>
              </a:rPr>
              <a:t>algorithm in which </a:t>
            </a:r>
            <a:r>
              <a:rPr lang="en-US" sz="2400" dirty="0" smtClean="0">
                <a:latin typeface="Arial" pitchFamily="34" charset="0"/>
                <a:cs typeface="Arial" pitchFamily="34" charset="0"/>
              </a:rPr>
              <a:t>each </a:t>
            </a:r>
            <a:r>
              <a:rPr lang="en-US" sz="2400" dirty="0" smtClean="0">
                <a:latin typeface="Arial" pitchFamily="34" charset="0"/>
                <a:cs typeface="Arial" pitchFamily="34" charset="0"/>
              </a:rPr>
              <a:t>pair of adjacent elements is compared and the elements are swapped if they are not in order.</a:t>
            </a:r>
            <a:endParaRPr lang="en-IN" sz="2400" dirty="0" smtClean="0">
              <a:latin typeface="Arial" pitchFamily="34" charset="0"/>
              <a:cs typeface="Arial" pitchFamily="34" charset="0"/>
            </a:endParaRPr>
          </a:p>
          <a:p>
            <a:pPr marL="457200" indent="-457200"/>
            <a:endParaRPr lang="en-IN"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00042"/>
            <a:ext cx="8010580" cy="461665"/>
          </a:xfrm>
          <a:prstGeom prst="rect">
            <a:avLst/>
          </a:prstGeom>
          <a:noFill/>
        </p:spPr>
        <p:txBody>
          <a:bodyPr wrap="square" rtlCol="0">
            <a:spAutoFit/>
          </a:bodyPr>
          <a:lstStyle/>
          <a:p>
            <a:pPr marL="457200" indent="-457200"/>
            <a:r>
              <a:rPr lang="en-IN" sz="2400" dirty="0" smtClean="0">
                <a:latin typeface="Arial" pitchFamily="34" charset="0"/>
                <a:cs typeface="Arial" pitchFamily="34" charset="0"/>
              </a:rPr>
              <a:t>An example</a:t>
            </a:r>
            <a:endParaRPr lang="en-IN"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Bubble So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Bubble Sort"/>
          <p:cNvPicPr>
            <a:picLocks noChangeAspect="1" noChangeArrowheads="1"/>
          </p:cNvPicPr>
          <p:nvPr/>
        </p:nvPicPr>
        <p:blipFill>
          <a:blip r:embed="rId3"/>
          <a:srcRect/>
          <a:stretch>
            <a:fillRect/>
          </a:stretch>
        </p:blipFill>
        <p:spPr bwMode="auto">
          <a:xfrm>
            <a:off x="285720" y="1285860"/>
            <a:ext cx="2904720" cy="642942"/>
          </a:xfrm>
          <a:prstGeom prst="rect">
            <a:avLst/>
          </a:prstGeom>
          <a:noFill/>
        </p:spPr>
      </p:pic>
      <p:pic>
        <p:nvPicPr>
          <p:cNvPr id="1030" name="Picture 6" descr="Bubble Sort"/>
          <p:cNvPicPr>
            <a:picLocks noChangeAspect="1" noChangeArrowheads="1"/>
          </p:cNvPicPr>
          <p:nvPr/>
        </p:nvPicPr>
        <p:blipFill>
          <a:blip r:embed="rId4"/>
          <a:srcRect/>
          <a:stretch>
            <a:fillRect/>
          </a:stretch>
        </p:blipFill>
        <p:spPr bwMode="auto">
          <a:xfrm>
            <a:off x="3286116" y="1285860"/>
            <a:ext cx="2904720" cy="642942"/>
          </a:xfrm>
          <a:prstGeom prst="rect">
            <a:avLst/>
          </a:prstGeom>
          <a:noFill/>
        </p:spPr>
      </p:pic>
      <p:pic>
        <p:nvPicPr>
          <p:cNvPr id="1032" name="Picture 8" descr="Bubble Sort"/>
          <p:cNvPicPr>
            <a:picLocks noChangeAspect="1" noChangeArrowheads="1"/>
          </p:cNvPicPr>
          <p:nvPr/>
        </p:nvPicPr>
        <p:blipFill>
          <a:blip r:embed="rId5"/>
          <a:srcRect/>
          <a:stretch>
            <a:fillRect/>
          </a:stretch>
        </p:blipFill>
        <p:spPr bwMode="auto">
          <a:xfrm>
            <a:off x="6286512" y="1285860"/>
            <a:ext cx="2904720" cy="642942"/>
          </a:xfrm>
          <a:prstGeom prst="rect">
            <a:avLst/>
          </a:prstGeom>
          <a:noFill/>
        </p:spPr>
      </p:pic>
      <p:pic>
        <p:nvPicPr>
          <p:cNvPr id="1034" name="Picture 10" descr="Bubble Sort"/>
          <p:cNvPicPr>
            <a:picLocks noChangeAspect="1" noChangeArrowheads="1"/>
          </p:cNvPicPr>
          <p:nvPr/>
        </p:nvPicPr>
        <p:blipFill>
          <a:blip r:embed="rId6"/>
          <a:srcRect/>
          <a:stretch>
            <a:fillRect/>
          </a:stretch>
        </p:blipFill>
        <p:spPr bwMode="auto">
          <a:xfrm>
            <a:off x="214283" y="2428868"/>
            <a:ext cx="3071834" cy="679932"/>
          </a:xfrm>
          <a:prstGeom prst="rect">
            <a:avLst/>
          </a:prstGeom>
          <a:noFill/>
        </p:spPr>
      </p:pic>
      <p:pic>
        <p:nvPicPr>
          <p:cNvPr id="1036" name="Picture 12" descr="Bubble Sort"/>
          <p:cNvPicPr>
            <a:picLocks noChangeAspect="1" noChangeArrowheads="1"/>
          </p:cNvPicPr>
          <p:nvPr/>
        </p:nvPicPr>
        <p:blipFill>
          <a:blip r:embed="rId7"/>
          <a:srcRect/>
          <a:stretch>
            <a:fillRect/>
          </a:stretch>
        </p:blipFill>
        <p:spPr bwMode="auto">
          <a:xfrm>
            <a:off x="3286116" y="2428868"/>
            <a:ext cx="2904720" cy="642942"/>
          </a:xfrm>
          <a:prstGeom prst="rect">
            <a:avLst/>
          </a:prstGeom>
          <a:noFill/>
        </p:spPr>
      </p:pic>
      <p:pic>
        <p:nvPicPr>
          <p:cNvPr id="1038" name="Picture 14" descr="Bubble Sort"/>
          <p:cNvPicPr>
            <a:picLocks noChangeAspect="1" noChangeArrowheads="1"/>
          </p:cNvPicPr>
          <p:nvPr/>
        </p:nvPicPr>
        <p:blipFill>
          <a:blip r:embed="rId8"/>
          <a:srcRect/>
          <a:stretch>
            <a:fillRect/>
          </a:stretch>
        </p:blipFill>
        <p:spPr bwMode="auto">
          <a:xfrm>
            <a:off x="6286512" y="2500306"/>
            <a:ext cx="2904720" cy="642942"/>
          </a:xfrm>
          <a:prstGeom prst="rect">
            <a:avLst/>
          </a:prstGeom>
          <a:noFill/>
        </p:spPr>
      </p:pic>
      <p:pic>
        <p:nvPicPr>
          <p:cNvPr id="1040" name="Picture 16" descr="Bubble Sort"/>
          <p:cNvPicPr>
            <a:picLocks noChangeAspect="1" noChangeArrowheads="1"/>
          </p:cNvPicPr>
          <p:nvPr/>
        </p:nvPicPr>
        <p:blipFill>
          <a:blip r:embed="rId9"/>
          <a:srcRect/>
          <a:stretch>
            <a:fillRect/>
          </a:stretch>
        </p:blipFill>
        <p:spPr bwMode="auto">
          <a:xfrm>
            <a:off x="214282" y="3643314"/>
            <a:ext cx="2904720" cy="642942"/>
          </a:xfrm>
          <a:prstGeom prst="rect">
            <a:avLst/>
          </a:prstGeom>
          <a:noFill/>
        </p:spPr>
      </p:pic>
      <p:pic>
        <p:nvPicPr>
          <p:cNvPr id="1042" name="Picture 18" descr="Bubble Sort"/>
          <p:cNvPicPr>
            <a:picLocks noChangeAspect="1" noChangeArrowheads="1"/>
          </p:cNvPicPr>
          <p:nvPr/>
        </p:nvPicPr>
        <p:blipFill>
          <a:blip r:embed="rId10"/>
          <a:srcRect/>
          <a:stretch>
            <a:fillRect/>
          </a:stretch>
        </p:blipFill>
        <p:spPr bwMode="auto">
          <a:xfrm>
            <a:off x="3286116" y="3714752"/>
            <a:ext cx="2581973" cy="571504"/>
          </a:xfrm>
          <a:prstGeom prst="rect">
            <a:avLst/>
          </a:prstGeom>
          <a:noFill/>
        </p:spPr>
      </p:pic>
      <p:pic>
        <p:nvPicPr>
          <p:cNvPr id="1044" name="Picture 20" descr="Bubble Sort"/>
          <p:cNvPicPr>
            <a:picLocks noChangeAspect="1" noChangeArrowheads="1"/>
          </p:cNvPicPr>
          <p:nvPr/>
        </p:nvPicPr>
        <p:blipFill>
          <a:blip r:embed="rId11"/>
          <a:srcRect/>
          <a:stretch>
            <a:fillRect/>
          </a:stretch>
        </p:blipFill>
        <p:spPr bwMode="auto">
          <a:xfrm>
            <a:off x="6143636" y="3714752"/>
            <a:ext cx="2904720" cy="642942"/>
          </a:xfrm>
          <a:prstGeom prst="rect">
            <a:avLst/>
          </a:prstGeom>
          <a:noFill/>
        </p:spPr>
      </p:pic>
      <p:pic>
        <p:nvPicPr>
          <p:cNvPr id="1046" name="Picture 22" descr="Bubble Sort"/>
          <p:cNvPicPr>
            <a:picLocks noChangeAspect="1" noChangeArrowheads="1"/>
          </p:cNvPicPr>
          <p:nvPr/>
        </p:nvPicPr>
        <p:blipFill>
          <a:blip r:embed="rId12"/>
          <a:srcRect/>
          <a:stretch>
            <a:fillRect/>
          </a:stretch>
        </p:blipFill>
        <p:spPr bwMode="auto">
          <a:xfrm>
            <a:off x="214282" y="4857760"/>
            <a:ext cx="2904720" cy="642942"/>
          </a:xfrm>
          <a:prstGeom prst="rect">
            <a:avLst/>
          </a:prstGeom>
          <a:noFill/>
        </p:spPr>
      </p:pic>
      <p:pic>
        <p:nvPicPr>
          <p:cNvPr id="1048" name="Picture 24" descr="Bubble Sort"/>
          <p:cNvPicPr>
            <a:picLocks noChangeAspect="1" noChangeArrowheads="1"/>
          </p:cNvPicPr>
          <p:nvPr/>
        </p:nvPicPr>
        <p:blipFill>
          <a:blip r:embed="rId13"/>
          <a:srcRect/>
          <a:stretch>
            <a:fillRect/>
          </a:stretch>
        </p:blipFill>
        <p:spPr bwMode="auto">
          <a:xfrm>
            <a:off x="3500430" y="4929198"/>
            <a:ext cx="2904720" cy="642942"/>
          </a:xfrm>
          <a:prstGeom prst="rect">
            <a:avLst/>
          </a:prstGeom>
          <a:noFill/>
        </p:spPr>
      </p:pic>
      <p:pic>
        <p:nvPicPr>
          <p:cNvPr id="1050" name="Picture 26" descr="Bubble Sort"/>
          <p:cNvPicPr>
            <a:picLocks noChangeAspect="1" noChangeArrowheads="1"/>
          </p:cNvPicPr>
          <p:nvPr/>
        </p:nvPicPr>
        <p:blipFill>
          <a:blip r:embed="rId14"/>
          <a:srcRect/>
          <a:stretch>
            <a:fillRect/>
          </a:stretch>
        </p:blipFill>
        <p:spPr bwMode="auto">
          <a:xfrm>
            <a:off x="6500826" y="4786322"/>
            <a:ext cx="2581973" cy="5715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938992"/>
          </a:xfrm>
          <a:prstGeom prst="rect">
            <a:avLst/>
          </a:prstGeom>
          <a:noFill/>
        </p:spPr>
        <p:txBody>
          <a:bodyPr wrap="square" rtlCol="0">
            <a:spAutoFit/>
          </a:bodyPr>
          <a:lstStyle/>
          <a:p>
            <a:pPr marL="457200" indent="-457200"/>
            <a:r>
              <a:rPr lang="en-IN" sz="2400" b="1" dirty="0" smtClean="0">
                <a:latin typeface="Arial" pitchFamily="34" charset="0"/>
                <a:cs typeface="Arial" pitchFamily="34" charset="0"/>
              </a:rPr>
              <a:t>Linear </a:t>
            </a:r>
            <a:r>
              <a:rPr lang="en-IN" sz="2400" b="1" dirty="0" smtClean="0">
                <a:latin typeface="Arial" pitchFamily="34" charset="0"/>
                <a:cs typeface="Arial" pitchFamily="34" charset="0"/>
              </a:rPr>
              <a:t>Search</a:t>
            </a:r>
          </a:p>
          <a:p>
            <a:pPr marL="457200" indent="-457200"/>
            <a:r>
              <a:rPr lang="en-IN" sz="2400" dirty="0" smtClean="0">
                <a:latin typeface="Arial" pitchFamily="34" charset="0"/>
                <a:cs typeface="Arial" pitchFamily="34" charset="0"/>
              </a:rPr>
              <a:t>Brute force method – Compare the key with data in all the</a:t>
            </a:r>
          </a:p>
          <a:p>
            <a:pPr marL="457200" indent="-457200"/>
            <a:r>
              <a:rPr lang="en-IN" sz="2400" dirty="0" smtClean="0">
                <a:latin typeface="Arial" pitchFamily="34" charset="0"/>
                <a:cs typeface="Arial" pitchFamily="34" charset="0"/>
              </a:rPr>
              <a:t> nodes. If found, return true, else false.</a:t>
            </a:r>
          </a:p>
          <a:p>
            <a:pPr marL="457200" indent="-457200"/>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The program </a:t>
            </a:r>
            <a:r>
              <a:rPr lang="en-IN" sz="2400" dirty="0" smtClean="0">
                <a:latin typeface="Arial" pitchFamily="34" charset="0"/>
                <a:cs typeface="Arial" pitchFamily="34" charset="0"/>
              </a:rPr>
              <a:t>will be discussed now</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Dynamic memory allocation</a:t>
            </a:r>
          </a:p>
          <a:p>
            <a:r>
              <a:rPr lang="en-IN" sz="2000" u="sng" dirty="0" smtClean="0">
                <a:latin typeface="Arial" pitchFamily="34" charset="0"/>
                <a:cs typeface="Arial" pitchFamily="34" charset="0"/>
              </a:rPr>
              <a:t>Using Memory As You Go</a:t>
            </a:r>
          </a:p>
          <a:p>
            <a:r>
              <a:rPr lang="en-IN" sz="2000" dirty="0" smtClean="0">
                <a:latin typeface="Arial" pitchFamily="34" charset="0"/>
                <a:cs typeface="Arial" pitchFamily="34" charset="0"/>
              </a:rPr>
              <a:t>Pointers are an extremely flexible and powerful tool for programming over a wide range of applications. The majority of programs in C use pointers to some extent. C also has a further facility called </a:t>
            </a:r>
            <a:r>
              <a:rPr lang="en-IN" sz="2000" i="1" dirty="0" smtClean="0">
                <a:latin typeface="Arial" pitchFamily="34" charset="0"/>
                <a:cs typeface="Arial" pitchFamily="34" charset="0"/>
              </a:rPr>
              <a:t>dynamic memory allocation that </a:t>
            </a:r>
            <a:r>
              <a:rPr lang="en-IN" sz="2000" dirty="0" smtClean="0">
                <a:latin typeface="Arial" pitchFamily="34" charset="0"/>
                <a:cs typeface="Arial" pitchFamily="34" charset="0"/>
              </a:rPr>
              <a:t>depends on the concept of a pointer and provides a strong incentive to use pointers in your code. </a:t>
            </a:r>
            <a:r>
              <a:rPr lang="en-IN" sz="2000" u="sng" dirty="0" smtClean="0">
                <a:latin typeface="Arial" pitchFamily="34" charset="0"/>
                <a:cs typeface="Arial" pitchFamily="34" charset="0"/>
              </a:rPr>
              <a:t>Dynamic memory allocation allows memory for storing data to be allocated dynamically when your program executes</a:t>
            </a:r>
            <a:r>
              <a:rPr lang="en-IN" sz="2000" dirty="0" smtClean="0">
                <a:latin typeface="Arial" pitchFamily="34" charset="0"/>
                <a:cs typeface="Arial" pitchFamily="34" charset="0"/>
              </a:rPr>
              <a:t>. Allocating memory dynamically is possible only because you have pointers available.</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An example</a:t>
            </a:r>
          </a:p>
          <a:p>
            <a:r>
              <a:rPr lang="en-IN" sz="2000" dirty="0" smtClean="0">
                <a:latin typeface="Arial" pitchFamily="34" charset="0"/>
                <a:cs typeface="Arial" pitchFamily="34" charset="0"/>
              </a:rPr>
              <a:t>The majority of production programs will use dynamic memory allocation. Your e-mail client does, for example. When you retrieve your e-mail, the program has no prior knowledge of how many e-mails there will be or how much memory each requires. The e-mail client will obtain sufficient memory at runtime to manage the number and size of your e-mails.</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r>
              <a:rPr lang="en-IN" sz="2400" dirty="0" smtClean="0">
                <a:latin typeface="Arial" pitchFamily="34" charset="0"/>
                <a:cs typeface="Arial" pitchFamily="34" charset="0"/>
              </a:rPr>
              <a:t>When you explicitly allocate memory at runtime in a program, space is reserved for you in a memory area called the </a:t>
            </a:r>
            <a:r>
              <a:rPr lang="en-IN" sz="2400" i="1" dirty="0" smtClean="0">
                <a:latin typeface="Arial" pitchFamily="34" charset="0"/>
                <a:cs typeface="Arial" pitchFamily="34" charset="0"/>
              </a:rPr>
              <a:t>heap. There’s another memory area called the stack associated with a program in which space to store function </a:t>
            </a:r>
            <a:r>
              <a:rPr lang="en-IN" sz="2400" dirty="0" smtClean="0">
                <a:latin typeface="Arial" pitchFamily="34" charset="0"/>
                <a:cs typeface="Arial" pitchFamily="34" charset="0"/>
              </a:rPr>
              <a:t>arguments and local variables in a function is allocated. When the execution of a function ends, the space allocated to store arguments and local variables is freed. </a:t>
            </a:r>
          </a:p>
          <a:p>
            <a:endParaRPr lang="en-IN" sz="2400" u="sng" dirty="0" smtClean="0">
              <a:latin typeface="Arial" pitchFamily="34" charset="0"/>
              <a:cs typeface="Arial" pitchFamily="34" charset="0"/>
            </a:endParaRPr>
          </a:p>
          <a:p>
            <a:r>
              <a:rPr lang="en-IN" sz="2400" u="sng" dirty="0" smtClean="0">
                <a:latin typeface="Arial" pitchFamily="34" charset="0"/>
                <a:cs typeface="Arial" pitchFamily="34" charset="0"/>
              </a:rPr>
              <a:t>The memory in the heap is different in that it is controlled by you. When you allocate memory on the heap, it is up to you to keep track of when the memory you have allocated is no longer required and free the space you have allocated to allow it to be reused</a:t>
            </a:r>
            <a:r>
              <a:rPr lang="en-IN"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pPr fontAlgn="base"/>
            <a:r>
              <a:rPr lang="en-US" sz="2000" b="1" dirty="0" smtClean="0">
                <a:latin typeface="Arial" pitchFamily="34" charset="0"/>
                <a:cs typeface="Arial" pitchFamily="34" charset="0"/>
              </a:rPr>
              <a:t>Key Differences Between Stack and Heap Allocations</a:t>
            </a:r>
          </a:p>
          <a:p>
            <a:pPr marL="457200" indent="-457200" fontAlgn="base">
              <a:buFont typeface="+mj-lt"/>
              <a:buAutoNum type="arabicPeriod"/>
            </a:pPr>
            <a:r>
              <a:rPr lang="en-US" sz="2000" dirty="0" smtClean="0">
                <a:latin typeface="Arial" pitchFamily="34" charset="0"/>
                <a:cs typeface="Arial" pitchFamily="34" charset="0"/>
              </a:rPr>
              <a:t>In a stack, the allocation and de-allocation is automatically done whereas, in heap, it needs to be done by the programmer manually.</a:t>
            </a:r>
          </a:p>
          <a:p>
            <a:pPr marL="457200" indent="-457200" fontAlgn="base">
              <a:buFont typeface="+mj-lt"/>
              <a:buAutoNum type="arabicPeriod"/>
            </a:pPr>
            <a:r>
              <a:rPr lang="en-US" sz="2000" dirty="0" smtClean="0">
                <a:latin typeface="Arial" pitchFamily="34" charset="0"/>
                <a:cs typeface="Arial" pitchFamily="34" charset="0"/>
              </a:rPr>
              <a:t>Handling of Heap frame is costlier than handling of stack frame.</a:t>
            </a:r>
          </a:p>
          <a:p>
            <a:pPr marL="457200" indent="-457200" fontAlgn="base">
              <a:buFont typeface="+mj-lt"/>
              <a:buAutoNum type="arabicPeriod"/>
            </a:pPr>
            <a:r>
              <a:rPr lang="en-US" sz="2000" dirty="0" smtClean="0">
                <a:latin typeface="Arial" pitchFamily="34" charset="0"/>
                <a:cs typeface="Arial" pitchFamily="34" charset="0"/>
              </a:rPr>
              <a:t>Memory shortage problem is more likely to happen in stack whereas the main issue in heap memory is fragmentation.</a:t>
            </a:r>
          </a:p>
          <a:p>
            <a:pPr marL="457200" indent="-457200" fontAlgn="base">
              <a:buFont typeface="+mj-lt"/>
              <a:buAutoNum type="arabicPeriod"/>
            </a:pPr>
            <a:r>
              <a:rPr lang="en-US" sz="2000" dirty="0" smtClean="0">
                <a:latin typeface="Arial" pitchFamily="34" charset="0"/>
                <a:cs typeface="Arial" pitchFamily="34" charset="0"/>
              </a:rPr>
              <a:t>Stack frame access is easier than the heap frame as the stack has small region of memory and is cache friendly, but in case of heap, frames are dispersed throughout the memory so it causes more cache misses.</a:t>
            </a:r>
          </a:p>
          <a:p>
            <a:pPr marL="457200" indent="-457200" fontAlgn="base">
              <a:buFont typeface="+mj-lt"/>
              <a:buAutoNum type="arabicPeriod"/>
            </a:pPr>
            <a:r>
              <a:rPr lang="en-US" sz="2000" dirty="0" smtClean="0">
                <a:latin typeface="Arial" pitchFamily="34" charset="0"/>
                <a:cs typeface="Arial" pitchFamily="34" charset="0"/>
              </a:rPr>
              <a:t>Stack is not flexible, the memory size allotted cannot be changed whereas a heap is flexible, and the allotted memory can be altered.</a:t>
            </a:r>
          </a:p>
          <a:p>
            <a:pPr marL="457200" indent="-457200" fontAlgn="base">
              <a:buFont typeface="+mj-lt"/>
              <a:buAutoNum type="arabicPeriod"/>
            </a:pPr>
            <a:r>
              <a:rPr lang="en-US" sz="2000" dirty="0" smtClean="0">
                <a:latin typeface="Arial" pitchFamily="34" charset="0"/>
                <a:cs typeface="Arial" pitchFamily="34" charset="0"/>
              </a:rPr>
              <a:t>Accessing time of heap is more than a stack.</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descr="Image result for memory map of a c program"/>
          <p:cNvPicPr>
            <a:picLocks noChangeAspect="1" noChangeArrowheads="1"/>
          </p:cNvPicPr>
          <p:nvPr/>
        </p:nvPicPr>
        <p:blipFill>
          <a:blip r:embed="rId2"/>
          <a:srcRect/>
          <a:stretch>
            <a:fillRect/>
          </a:stretch>
        </p:blipFill>
        <p:spPr bwMode="auto">
          <a:xfrm>
            <a:off x="1214414" y="1000107"/>
            <a:ext cx="6286544" cy="4803087"/>
          </a:xfrm>
          <a:prstGeom prst="rect">
            <a:avLst/>
          </a:prstGeom>
          <a:noFill/>
        </p:spPr>
      </p:pic>
      <p:sp>
        <p:nvSpPr>
          <p:cNvPr id="8" name="TextBox 7"/>
          <p:cNvSpPr txBox="1"/>
          <p:nvPr/>
        </p:nvSpPr>
        <p:spPr>
          <a:xfrm>
            <a:off x="1785918" y="6000768"/>
            <a:ext cx="4500594" cy="369332"/>
          </a:xfrm>
          <a:prstGeom prst="rect">
            <a:avLst/>
          </a:prstGeom>
          <a:noFill/>
        </p:spPr>
        <p:txBody>
          <a:bodyPr wrap="square" rtlCol="0">
            <a:spAutoFit/>
          </a:bodyPr>
          <a:lstStyle/>
          <a:p>
            <a:pPr algn="ctr"/>
            <a:r>
              <a:rPr lang="en-GB" b="1" dirty="0" smtClean="0"/>
              <a:t>Memory layout of a C program</a:t>
            </a:r>
            <a:endParaRPr lang="en-US" b="1"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dirty="0" smtClean="0">
                <a:latin typeface="Arial" pitchFamily="34" charset="0"/>
                <a:cs typeface="Arial" pitchFamily="34" charset="0"/>
              </a:rPr>
              <a:t>The function </a:t>
            </a:r>
            <a:r>
              <a:rPr lang="en-IN" sz="2400" dirty="0" err="1" smtClean="0">
                <a:latin typeface="Arial" pitchFamily="34" charset="0"/>
                <a:cs typeface="Arial" pitchFamily="34" charset="0"/>
              </a:rPr>
              <a:t>malloc</a:t>
            </a:r>
            <a:r>
              <a:rPr lang="en-IN" sz="2400" dirty="0" smtClean="0">
                <a:latin typeface="Arial" pitchFamily="34" charset="0"/>
                <a:cs typeface="Arial" pitchFamily="34" charset="0"/>
              </a:rPr>
              <a:t>() is a general-purpose function that is used to allocate memory for any type of data. The function has no knowledge of what you want to use the memory for, so it returns a pointer of type pointer to void, which is written as void*. Pointers of type void* can point to any kind of data. </a:t>
            </a:r>
          </a:p>
          <a:p>
            <a:endParaRPr lang="en-IN" sz="2400" u="sng" dirty="0" smtClean="0">
              <a:latin typeface="Arial" pitchFamily="34" charset="0"/>
              <a:cs typeface="Arial" pitchFamily="34" charset="0"/>
            </a:endParaRPr>
          </a:p>
          <a:p>
            <a:r>
              <a:rPr lang="en-IN" sz="2400" u="sng" dirty="0" smtClean="0">
                <a:latin typeface="Arial" pitchFamily="34" charset="0"/>
                <a:cs typeface="Arial" pitchFamily="34" charset="0"/>
              </a:rPr>
              <a:t>However, you can’t dereference a pointer of type pointer to void because what it points to is unspecified. Your compiler will always arrange for the address returned by </a:t>
            </a:r>
            <a:r>
              <a:rPr lang="en-IN" sz="2400" u="sng" dirty="0" err="1" smtClean="0">
                <a:latin typeface="Arial" pitchFamily="34" charset="0"/>
                <a:cs typeface="Arial" pitchFamily="34" charset="0"/>
              </a:rPr>
              <a:t>malloc</a:t>
            </a:r>
            <a:r>
              <a:rPr lang="en-IN" sz="2400" u="sng" dirty="0" smtClean="0">
                <a:latin typeface="Arial" pitchFamily="34" charset="0"/>
                <a:cs typeface="Arial" pitchFamily="34" charset="0"/>
              </a:rPr>
              <a:t>() to be automatically converted to the pointer type on the left of the assignment, but it doesn’t hurt to put an explicit cast</a:t>
            </a:r>
            <a:r>
              <a:rPr lang="en-IN"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pPr fontAlgn="base"/>
            <a:r>
              <a:rPr lang="en-IN" sz="2000" b="1" u="sng" dirty="0" smtClean="0">
                <a:latin typeface="Arial" pitchFamily="34" charset="0"/>
                <a:cs typeface="Arial" pitchFamily="34" charset="0"/>
              </a:rPr>
              <a:t>Dynamic memory allocation in C</a:t>
            </a:r>
          </a:p>
          <a:p>
            <a:pPr fontAlgn="base"/>
            <a:endParaRPr lang="en-IN" sz="1600" dirty="0" smtClean="0">
              <a:latin typeface="Arial" pitchFamily="34" charset="0"/>
              <a:cs typeface="Arial" pitchFamily="34" charset="0"/>
            </a:endParaRPr>
          </a:p>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malloc</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function allocates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bytes and returns a pointer to the allocated memory. </a:t>
            </a:r>
            <a:r>
              <a:rPr lang="en-IN" sz="2000" i="1" dirty="0" smtClean="0">
                <a:latin typeface="Arial" pitchFamily="34" charset="0"/>
                <a:cs typeface="Arial" pitchFamily="34" charset="0"/>
              </a:rPr>
              <a:t>The memory is not initialized</a:t>
            </a:r>
            <a:r>
              <a:rPr lang="en-IN" sz="2000" dirty="0" smtClean="0">
                <a:latin typeface="Arial" pitchFamily="34" charset="0"/>
                <a:cs typeface="Arial" pitchFamily="34" charset="0"/>
              </a:rPr>
              <a:t>. If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is 0, then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returns either NULL, or a unique pointer value that can later be successfully passed to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function returns a pointer to the allocated memory that is suitably aligned for any kind of variable. On error, it  returns NULL. NULL may also be returned by a successful call to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with a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of zero.</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Note: Assume </a:t>
            </a:r>
            <a:r>
              <a:rPr lang="en-IN" sz="2000" u="sng" dirty="0" err="1" smtClean="0">
                <a:latin typeface="Arial" pitchFamily="34" charset="0"/>
                <a:cs typeface="Arial" pitchFamily="34" charset="0"/>
              </a:rPr>
              <a:t>size_t</a:t>
            </a:r>
            <a:r>
              <a:rPr lang="en-IN" sz="2000" dirty="0" smtClean="0">
                <a:latin typeface="Arial" pitchFamily="34" charset="0"/>
                <a:cs typeface="Arial" pitchFamily="34" charset="0"/>
              </a:rPr>
              <a:t> is same as </a:t>
            </a:r>
            <a:r>
              <a:rPr lang="en-IN" sz="2000" b="1" dirty="0" smtClean="0">
                <a:latin typeface="Arial" pitchFamily="34" charset="0"/>
                <a:cs typeface="Arial" pitchFamily="34" charset="0"/>
              </a:rPr>
              <a:t>int</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calloc</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err="1" smtClean="0">
                <a:latin typeface="Arial" pitchFamily="34" charset="0"/>
                <a:cs typeface="Arial" pitchFamily="34" charset="0"/>
              </a:rPr>
              <a:t>nmemb</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function allocates memory for an array of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elements of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bytes each and returns a pointer to the allocated memory. The memory is set to zero. If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or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is 0, then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returns either NULL, or a unique pointer value that can later be successfully passed to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function returns a pointer to the allocated memory that is suitably aligned for any kind of variable. On error, the function returns NULL. NULL may also be returned  by a successful call to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with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or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equal to zero.</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1343</Words>
  <Application>Microsoft Office PowerPoint</Application>
  <PresentationFormat>On-screen Show (4:3)</PresentationFormat>
  <Paragraphs>177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anandms</dc:creator>
  <cp:lastModifiedBy>Anand</cp:lastModifiedBy>
  <cp:revision>136</cp:revision>
  <dcterms:created xsi:type="dcterms:W3CDTF">2020-02-02T10:00:11Z</dcterms:created>
  <dcterms:modified xsi:type="dcterms:W3CDTF">2020-03-19T00:25:34Z</dcterms:modified>
</cp:coreProperties>
</file>