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658" r:id="rId4"/>
    <p:sldId id="659" r:id="rId5"/>
    <p:sldId id="660" r:id="rId6"/>
    <p:sldId id="661" r:id="rId7"/>
    <p:sldId id="662" r:id="rId8"/>
    <p:sldId id="663" r:id="rId9"/>
    <p:sldId id="671" r:id="rId10"/>
    <p:sldId id="664" r:id="rId11"/>
    <p:sldId id="665" r:id="rId12"/>
    <p:sldId id="713" r:id="rId13"/>
    <p:sldId id="715" r:id="rId14"/>
    <p:sldId id="666" r:id="rId15"/>
    <p:sldId id="667" r:id="rId16"/>
    <p:sldId id="668" r:id="rId17"/>
    <p:sldId id="669" r:id="rId18"/>
    <p:sldId id="672" r:id="rId19"/>
    <p:sldId id="673" r:id="rId20"/>
    <p:sldId id="674" r:id="rId21"/>
    <p:sldId id="69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snapVertSplitter="1" vertBarState="minimized" horzBarState="maximized">
    <p:restoredLeft sz="15620"/>
    <p:restoredTop sz="94660"/>
  </p:normalViewPr>
  <p:slideViewPr>
    <p:cSldViewPr>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4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E22421-8B4B-4BE1-AB9B-CBB3E144BA25}" type="datetimeFigureOut">
              <a:rPr lang="en-US" smtClean="0"/>
              <a:pPr/>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22421-8B4B-4BE1-AB9B-CBB3E144BA25}" type="datetimeFigureOut">
              <a:rPr lang="en-US" smtClean="0"/>
              <a:pPr/>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22421-8B4B-4BE1-AB9B-CBB3E144BA25}" type="datetimeFigureOut">
              <a:rPr lang="en-US" smtClean="0"/>
              <a:pPr/>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22421-8B4B-4BE1-AB9B-CBB3E144BA25}" type="datetimeFigureOut">
              <a:rPr lang="en-US" smtClean="0"/>
              <a:pPr/>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E22421-8B4B-4BE1-AB9B-CBB3E144BA25}" type="datetimeFigureOut">
              <a:rPr lang="en-US" smtClean="0"/>
              <a:pPr/>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E22421-8B4B-4BE1-AB9B-CBB3E144BA25}" type="datetimeFigureOut">
              <a:rPr lang="en-US" smtClean="0"/>
              <a:pPr/>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E22421-8B4B-4BE1-AB9B-CBB3E144BA25}" type="datetimeFigureOut">
              <a:rPr lang="en-US" smtClean="0"/>
              <a:pPr/>
              <a:t>3/19/2020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E22421-8B4B-4BE1-AB9B-CBB3E144BA25}" type="datetimeFigureOut">
              <a:rPr lang="en-US" smtClean="0"/>
              <a:pPr/>
              <a:t>3/19/2020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22421-8B4B-4BE1-AB9B-CBB3E144BA25}" type="datetimeFigureOut">
              <a:rPr lang="en-US" smtClean="0"/>
              <a:pPr/>
              <a:t>3/19/2020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22421-8B4B-4BE1-AB9B-CBB3E144BA25}" type="datetimeFigureOut">
              <a:rPr lang="en-US" smtClean="0"/>
              <a:pPr/>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22421-8B4B-4BE1-AB9B-CBB3E144BA25}" type="datetimeFigureOut">
              <a:rPr lang="en-US" smtClean="0"/>
              <a:pPr/>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22421-8B4B-4BE1-AB9B-CBB3E144BA25}" type="datetimeFigureOut">
              <a:rPr lang="en-US" smtClean="0"/>
              <a:pPr/>
              <a:t>3/19/2020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97CCF-D808-427D-A01F-B643DAC4C7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FileSize.c" TargetMode="External"/><Relationship Id="rId2" Type="http://schemas.openxmlformats.org/officeDocument/2006/relationships/hyperlink" Target="FileCopy.c"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MoreMimic.c"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685800" y="2514600"/>
            <a:ext cx="7770600" cy="914400"/>
          </a:xfrm>
          <a:prstGeom prst="rect">
            <a:avLst/>
          </a:prstGeom>
          <a:noFill/>
          <a:ln>
            <a:noFill/>
          </a:ln>
        </p:spPr>
        <p:txBody>
          <a:bodyPr lIns="90000" tIns="45000" rIns="90000" bIns="45000" anchor="ctr"/>
          <a:lstStyle/>
          <a:p>
            <a:pPr algn="ctr">
              <a:lnSpc>
                <a:spcPct val="100000"/>
              </a:lnSpc>
            </a:pPr>
            <a:r>
              <a:rPr lang="en-IN" sz="3600" b="1" dirty="0" smtClean="0">
                <a:solidFill>
                  <a:srgbClr val="000000"/>
                </a:solidFill>
                <a:latin typeface="Arial"/>
                <a:ea typeface="DejaVu Sans"/>
              </a:rPr>
              <a:t>Problem Solving with C</a:t>
            </a:r>
            <a:endParaRPr dirty="0"/>
          </a:p>
        </p:txBody>
      </p:sp>
      <p:sp>
        <p:nvSpPr>
          <p:cNvPr id="37" name="CustomShape 2"/>
          <p:cNvSpPr/>
          <p:nvPr/>
        </p:nvSpPr>
        <p:spPr>
          <a:xfrm>
            <a:off x="1371600" y="3886200"/>
            <a:ext cx="6399000" cy="1750680"/>
          </a:xfrm>
          <a:prstGeom prst="rect">
            <a:avLst/>
          </a:prstGeom>
          <a:noFill/>
          <a:ln>
            <a:noFill/>
          </a:ln>
        </p:spPr>
      </p:sp>
      <p:sp>
        <p:nvSpPr>
          <p:cNvPr id="41" name="CustomShape 5"/>
          <p:cNvSpPr/>
          <p:nvPr/>
        </p:nvSpPr>
        <p:spPr>
          <a:xfrm>
            <a:off x="1944000" y="4104000"/>
            <a:ext cx="5326920" cy="842040"/>
          </a:xfrm>
          <a:prstGeom prst="rect">
            <a:avLst/>
          </a:prstGeom>
          <a:noFill/>
          <a:ln>
            <a:noFill/>
          </a:ln>
        </p:spPr>
        <p:txBody>
          <a:bodyPr lIns="90000" tIns="45000" rIns="90000" bIns="45000"/>
          <a:lstStyle/>
          <a:p>
            <a:pPr algn="ctr">
              <a:lnSpc>
                <a:spcPct val="100000"/>
              </a:lnSpc>
            </a:pPr>
            <a:r>
              <a:rPr lang="en-IN" sz="1300" dirty="0">
                <a:solidFill>
                  <a:srgbClr val="000000"/>
                </a:solidFill>
                <a:latin typeface="Arial"/>
                <a:ea typeface="DejaVu Sans"/>
              </a:rPr>
              <a:t>Compiled by</a:t>
            </a:r>
            <a:endParaRPr dirty="0"/>
          </a:p>
          <a:p>
            <a:pPr algn="ctr">
              <a:lnSpc>
                <a:spcPct val="100000"/>
              </a:lnSpc>
            </a:pPr>
            <a:endParaRPr dirty="0"/>
          </a:p>
          <a:p>
            <a:pPr algn="ctr">
              <a:lnSpc>
                <a:spcPct val="100000"/>
              </a:lnSpc>
            </a:pPr>
            <a:r>
              <a:rPr lang="en-IN" sz="2200" dirty="0">
                <a:solidFill>
                  <a:srgbClr val="000000"/>
                </a:solidFill>
                <a:latin typeface="Arial"/>
                <a:ea typeface="DejaVu Sans"/>
              </a:rPr>
              <a:t>M S </a:t>
            </a:r>
            <a:r>
              <a:rPr lang="en-IN" sz="2200" dirty="0" err="1">
                <a:solidFill>
                  <a:srgbClr val="000000"/>
                </a:solidFill>
                <a:latin typeface="Arial"/>
                <a:ea typeface="DejaVu Sans"/>
              </a:rPr>
              <a:t>Anand</a:t>
            </a:r>
            <a:r>
              <a:rPr lang="en-IN" sz="2200" dirty="0">
                <a:solidFill>
                  <a:srgbClr val="000000"/>
                </a:solidFill>
                <a:latin typeface="Arial"/>
                <a:ea typeface="DejaVu Sans"/>
              </a:rPr>
              <a:t> (anandms@pes.edu)</a:t>
            </a:r>
            <a:endParaRPr dirty="0"/>
          </a:p>
        </p:txBody>
      </p:sp>
      <p:sp>
        <p:nvSpPr>
          <p:cNvPr id="42"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a:p>
        </p:txBody>
      </p:sp>
      <p:sp>
        <p:nvSpPr>
          <p:cNvPr id="43" name="CustomShape 7"/>
          <p:cNvSpPr/>
          <p:nvPr/>
        </p:nvSpPr>
        <p:spPr>
          <a:xfrm>
            <a:off x="7931160" y="6192000"/>
            <a:ext cx="1220400" cy="428400"/>
          </a:xfrm>
          <a:prstGeom prst="rect">
            <a:avLst/>
          </a:prstGeom>
          <a:noFill/>
          <a:ln>
            <a:noFill/>
          </a:ln>
        </p:spPr>
      </p:sp>
      <p:sp>
        <p:nvSpPr>
          <p:cNvPr id="10" name="TextBox 9"/>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b="1" u="sng" dirty="0" smtClean="0">
                <a:latin typeface="Arial" pitchFamily="34" charset="0"/>
                <a:cs typeface="Arial" pitchFamily="34" charset="0"/>
              </a:rPr>
              <a:t>Opening a File</a:t>
            </a:r>
          </a:p>
          <a:p>
            <a:r>
              <a:rPr lang="en-IN" sz="2000" dirty="0" smtClean="0">
                <a:latin typeface="Arial" pitchFamily="34" charset="0"/>
                <a:cs typeface="Arial" pitchFamily="34" charset="0"/>
              </a:rPr>
              <a:t>You associate a specific external file name with an internal file pointer variable through a process referred to as </a:t>
            </a:r>
            <a:r>
              <a:rPr lang="en-IN" sz="2000" i="1" dirty="0" smtClean="0">
                <a:latin typeface="Arial" pitchFamily="34" charset="0"/>
                <a:cs typeface="Arial" pitchFamily="34" charset="0"/>
              </a:rPr>
              <a:t>opening a file. One way to open a file is by calling the </a:t>
            </a:r>
            <a:r>
              <a:rPr lang="en-IN" sz="2000" i="1" dirty="0" err="1" smtClean="0">
                <a:latin typeface="Arial" pitchFamily="34" charset="0"/>
                <a:cs typeface="Arial" pitchFamily="34" charset="0"/>
              </a:rPr>
              <a:t>fopen</a:t>
            </a:r>
            <a:r>
              <a:rPr lang="en-IN" sz="2000" i="1" dirty="0" smtClean="0">
                <a:latin typeface="Arial" pitchFamily="34" charset="0"/>
                <a:cs typeface="Arial" pitchFamily="34" charset="0"/>
              </a:rPr>
              <a:t>() function that returns the file pointer for a specific </a:t>
            </a:r>
            <a:r>
              <a:rPr lang="en-IN" sz="2000" dirty="0" smtClean="0">
                <a:latin typeface="Arial" pitchFamily="34" charset="0"/>
                <a:cs typeface="Arial" pitchFamily="34" charset="0"/>
              </a:rPr>
              <a:t>external file. The </a:t>
            </a:r>
            <a:r>
              <a:rPr lang="en-IN" sz="2000" dirty="0" err="1" smtClean="0">
                <a:latin typeface="Arial" pitchFamily="34" charset="0"/>
                <a:cs typeface="Arial" pitchFamily="34" charset="0"/>
              </a:rPr>
              <a:t>fopen</a:t>
            </a:r>
            <a:r>
              <a:rPr lang="en-IN" sz="2000" dirty="0" smtClean="0">
                <a:latin typeface="Arial" pitchFamily="34" charset="0"/>
                <a:cs typeface="Arial" pitchFamily="34" charset="0"/>
              </a:rPr>
              <a:t>() function is defined in </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 and it has this prototype:</a:t>
            </a:r>
          </a:p>
          <a:p>
            <a:endParaRPr lang="en-IN" sz="2000" dirty="0" smtClean="0">
              <a:latin typeface="Arial" pitchFamily="34" charset="0"/>
              <a:cs typeface="Arial" pitchFamily="34" charset="0"/>
            </a:endParaRPr>
          </a:p>
          <a:p>
            <a:r>
              <a:rPr lang="en-IN" b="1" dirty="0" smtClean="0">
                <a:latin typeface="Arial" pitchFamily="34" charset="0"/>
                <a:cs typeface="Arial" pitchFamily="34" charset="0"/>
              </a:rPr>
              <a:t>FILE *</a:t>
            </a:r>
            <a:r>
              <a:rPr lang="en-IN" b="1" dirty="0" err="1" smtClean="0">
                <a:latin typeface="Arial" pitchFamily="34" charset="0"/>
                <a:cs typeface="Arial" pitchFamily="34" charset="0"/>
              </a:rPr>
              <a:t>fopen</a:t>
            </a:r>
            <a:r>
              <a:rPr lang="en-IN" b="1" dirty="0" smtClean="0">
                <a:latin typeface="Arial" pitchFamily="34" charset="0"/>
                <a:cs typeface="Arial" pitchFamily="34" charset="0"/>
              </a:rPr>
              <a:t>(const char *name, const char *mode);</a:t>
            </a:r>
          </a:p>
          <a:p>
            <a:endParaRPr lang="en-IN" sz="2000" dirty="0" smtClean="0">
              <a:latin typeface="Arial" pitchFamily="34" charset="0"/>
              <a:cs typeface="Arial" pitchFamily="34" charset="0"/>
            </a:endParaRPr>
          </a:p>
          <a:p>
            <a:r>
              <a:rPr lang="en-IN" u="sng" dirty="0" smtClean="0">
                <a:latin typeface="Arial" pitchFamily="34" charset="0"/>
                <a:cs typeface="Arial" pitchFamily="34" charset="0"/>
              </a:rPr>
              <a:t>The first argument to the function is a pointer to a string that is the name of the external file you want to process</a:t>
            </a:r>
            <a:r>
              <a:rPr lang="en-IN" dirty="0" smtClean="0">
                <a:latin typeface="Arial" pitchFamily="34" charset="0"/>
                <a:cs typeface="Arial" pitchFamily="34" charset="0"/>
              </a:rPr>
              <a:t>. You can specify the name explicitly as an argument, or you can use an array or a variable of type pointer to char that contains the address of the character string that defines the file name. You would typically obtain the file name through some external means, such as from the command line when the program is started, or you could arrange to read it in from the keyboard. Of course, you can also define a file name as a constant at the beginning of a program when the program always works with the same file.</a:t>
            </a:r>
            <a:endParaRPr lang="en-US"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1015663"/>
          </a:xfrm>
          <a:prstGeom prst="rect">
            <a:avLst/>
          </a:prstGeom>
          <a:noFill/>
        </p:spPr>
        <p:txBody>
          <a:bodyPr wrap="square" rtlCol="0">
            <a:spAutoFit/>
          </a:bodyPr>
          <a:lstStyle/>
          <a:p>
            <a:r>
              <a:rPr lang="en-IN" sz="2000" dirty="0" smtClean="0">
                <a:latin typeface="Arial" pitchFamily="34" charset="0"/>
                <a:cs typeface="Arial" pitchFamily="34" charset="0"/>
              </a:rPr>
              <a:t>The second argument to the </a:t>
            </a:r>
            <a:r>
              <a:rPr lang="en-IN" sz="2000" dirty="0" err="1" smtClean="0">
                <a:latin typeface="Arial" pitchFamily="34" charset="0"/>
                <a:cs typeface="Arial" pitchFamily="34" charset="0"/>
              </a:rPr>
              <a:t>fopen</a:t>
            </a:r>
            <a:r>
              <a:rPr lang="en-IN" sz="2000" dirty="0" smtClean="0">
                <a:latin typeface="Arial" pitchFamily="34" charset="0"/>
                <a:cs typeface="Arial" pitchFamily="34" charset="0"/>
              </a:rPr>
              <a:t>() function is a character string that represents the file mode. The file mode specifies what you want to do with the file</a:t>
            </a:r>
            <a:r>
              <a:rPr lang="en-IN" sz="2000" dirty="0" smtClean="0"/>
              <a:t>.</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graphicFrame>
        <p:nvGraphicFramePr>
          <p:cNvPr id="8" name="Table 7"/>
          <p:cNvGraphicFramePr>
            <a:graphicFrameLocks noGrp="1"/>
          </p:cNvGraphicFramePr>
          <p:nvPr/>
        </p:nvGraphicFramePr>
        <p:xfrm>
          <a:off x="609600" y="1905000"/>
          <a:ext cx="7848600" cy="2194560"/>
        </p:xfrm>
        <a:graphic>
          <a:graphicData uri="http://schemas.openxmlformats.org/drawingml/2006/table">
            <a:tbl>
              <a:tblPr firstRow="1" bandRow="1">
                <a:tableStyleId>{5C22544A-7EE6-4342-B048-85BDC9FD1C3A}</a:tableStyleId>
              </a:tblPr>
              <a:tblGrid>
                <a:gridCol w="914400"/>
                <a:gridCol w="6934200"/>
              </a:tblGrid>
              <a:tr h="370840">
                <a:tc>
                  <a:txBody>
                    <a:bodyPr/>
                    <a:lstStyle/>
                    <a:p>
                      <a:r>
                        <a:rPr lang="en-IN" sz="2000" dirty="0" smtClean="0">
                          <a:latin typeface="Arial" pitchFamily="34" charset="0"/>
                          <a:cs typeface="Arial" pitchFamily="34" charset="0"/>
                        </a:rPr>
                        <a:t>Mode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Description</a:t>
                      </a:r>
                      <a:endParaRPr lang="en-IN" sz="2000" dirty="0">
                        <a:latin typeface="Arial" pitchFamily="34" charset="0"/>
                        <a:cs typeface="Arial" pitchFamily="34" charset="0"/>
                      </a:endParaRPr>
                    </a:p>
                  </a:txBody>
                  <a:tcPr/>
                </a:tc>
              </a:tr>
              <a:tr h="370840">
                <a:tc>
                  <a:txBody>
                    <a:bodyPr/>
                    <a:lstStyle/>
                    <a:p>
                      <a:r>
                        <a:rPr lang="en-IN" sz="2000" dirty="0" smtClean="0">
                          <a:latin typeface="Arial" pitchFamily="34" charset="0"/>
                          <a:cs typeface="Arial" pitchFamily="34" charset="0"/>
                        </a:rPr>
                        <a:t>“w”</a:t>
                      </a:r>
                      <a:endParaRPr lang="en-IN" sz="2000" dirty="0">
                        <a:latin typeface="Arial" pitchFamily="34" charset="0"/>
                        <a:cs typeface="Arial" pitchFamily="34" charset="0"/>
                      </a:endParaRPr>
                    </a:p>
                  </a:txBody>
                  <a:tcPr/>
                </a:tc>
                <a:tc>
                  <a:txBody>
                    <a:bodyPr/>
                    <a:lstStyle/>
                    <a:p>
                      <a:r>
                        <a:rPr lang="en-IN" sz="2000" kern="1200" baseline="0" dirty="0" smtClean="0">
                          <a:solidFill>
                            <a:schemeClr val="dk1"/>
                          </a:solidFill>
                          <a:latin typeface="Arial" pitchFamily="34" charset="0"/>
                          <a:ea typeface="+mn-ea"/>
                          <a:cs typeface="Arial" pitchFamily="34" charset="0"/>
                        </a:rPr>
                        <a:t>Open a text file for </a:t>
                      </a:r>
                      <a:r>
                        <a:rPr lang="en-IN" sz="2000" i="1" kern="1200" baseline="0" dirty="0" smtClean="0">
                          <a:solidFill>
                            <a:schemeClr val="dk1"/>
                          </a:solidFill>
                          <a:latin typeface="Arial" pitchFamily="34" charset="0"/>
                          <a:ea typeface="+mn-ea"/>
                          <a:cs typeface="Arial" pitchFamily="34" charset="0"/>
                        </a:rPr>
                        <a:t>write operations. If the file exists, its current contents are discarded.</a:t>
                      </a:r>
                      <a:endParaRPr lang="en-IN" sz="2000" dirty="0">
                        <a:latin typeface="Arial" pitchFamily="34" charset="0"/>
                        <a:cs typeface="Arial" pitchFamily="34" charset="0"/>
                      </a:endParaRPr>
                    </a:p>
                  </a:txBody>
                  <a:tcPr/>
                </a:tc>
              </a:tr>
              <a:tr h="370840">
                <a:tc>
                  <a:txBody>
                    <a:bodyPr/>
                    <a:lstStyle/>
                    <a:p>
                      <a:r>
                        <a:rPr lang="en-IN" sz="2000" dirty="0" smtClean="0">
                          <a:latin typeface="Arial" pitchFamily="34" charset="0"/>
                          <a:cs typeface="Arial" pitchFamily="34" charset="0"/>
                        </a:rPr>
                        <a:t>“a”</a:t>
                      </a:r>
                      <a:endParaRPr lang="en-IN" sz="2000" dirty="0">
                        <a:latin typeface="Arial" pitchFamily="34" charset="0"/>
                        <a:cs typeface="Arial" pitchFamily="34" charset="0"/>
                      </a:endParaRPr>
                    </a:p>
                  </a:txBody>
                  <a:tcPr/>
                </a:tc>
                <a:tc>
                  <a:txBody>
                    <a:bodyPr/>
                    <a:lstStyle/>
                    <a:p>
                      <a:r>
                        <a:rPr lang="en-IN" sz="2000" kern="1200" baseline="0" dirty="0" smtClean="0">
                          <a:solidFill>
                            <a:schemeClr val="dk1"/>
                          </a:solidFill>
                          <a:latin typeface="Arial" pitchFamily="34" charset="0"/>
                          <a:ea typeface="+mn-ea"/>
                          <a:cs typeface="Arial" pitchFamily="34" charset="0"/>
                        </a:rPr>
                        <a:t>Open a text file for </a:t>
                      </a:r>
                      <a:r>
                        <a:rPr lang="en-IN" sz="2000" i="1" kern="1200" baseline="0" dirty="0" smtClean="0">
                          <a:solidFill>
                            <a:schemeClr val="dk1"/>
                          </a:solidFill>
                          <a:latin typeface="Arial" pitchFamily="34" charset="0"/>
                          <a:ea typeface="+mn-ea"/>
                          <a:cs typeface="Arial" pitchFamily="34" charset="0"/>
                        </a:rPr>
                        <a:t>append operations. All writes are to the end of the file.</a:t>
                      </a:r>
                      <a:endParaRPr lang="en-IN" sz="2000" dirty="0">
                        <a:latin typeface="Arial" pitchFamily="34" charset="0"/>
                        <a:cs typeface="Arial" pitchFamily="34" charset="0"/>
                      </a:endParaRPr>
                    </a:p>
                  </a:txBody>
                  <a:tcPr/>
                </a:tc>
              </a:tr>
              <a:tr h="370840">
                <a:tc>
                  <a:txBody>
                    <a:bodyPr/>
                    <a:lstStyle/>
                    <a:p>
                      <a:r>
                        <a:rPr lang="en-IN" sz="2000" dirty="0" smtClean="0">
                          <a:latin typeface="Arial" pitchFamily="34" charset="0"/>
                          <a:cs typeface="Arial" pitchFamily="34" charset="0"/>
                        </a:rPr>
                        <a:t>“r”</a:t>
                      </a:r>
                      <a:endParaRPr lang="en-IN" sz="2000" dirty="0">
                        <a:latin typeface="Arial" pitchFamily="34" charset="0"/>
                        <a:cs typeface="Arial" pitchFamily="34" charset="0"/>
                      </a:endParaRPr>
                    </a:p>
                  </a:txBody>
                  <a:tcPr/>
                </a:tc>
                <a:tc>
                  <a:txBody>
                    <a:bodyPr/>
                    <a:lstStyle/>
                    <a:p>
                      <a:r>
                        <a:rPr lang="en-IN" sz="2000" kern="1200" baseline="0" dirty="0" smtClean="0">
                          <a:solidFill>
                            <a:schemeClr val="dk1"/>
                          </a:solidFill>
                          <a:latin typeface="Arial" pitchFamily="34" charset="0"/>
                          <a:ea typeface="+mn-ea"/>
                          <a:cs typeface="Arial" pitchFamily="34" charset="0"/>
                        </a:rPr>
                        <a:t>Open a text file for </a:t>
                      </a:r>
                      <a:r>
                        <a:rPr lang="en-IN" sz="2000" i="1" kern="1200" baseline="0" dirty="0" smtClean="0">
                          <a:solidFill>
                            <a:schemeClr val="dk1"/>
                          </a:solidFill>
                          <a:latin typeface="Arial" pitchFamily="34" charset="0"/>
                          <a:ea typeface="+mn-ea"/>
                          <a:cs typeface="Arial" pitchFamily="34" charset="0"/>
                        </a:rPr>
                        <a:t>read operations.</a:t>
                      </a:r>
                      <a:endParaRPr lang="en-IN" sz="2000" dirty="0">
                        <a:latin typeface="Arial" pitchFamily="34" charset="0"/>
                        <a:cs typeface="Arial" pitchFamily="34" charset="0"/>
                      </a:endParaRPr>
                    </a:p>
                  </a:txBody>
                  <a:tcPr/>
                </a:tc>
              </a:tr>
            </a:tbl>
          </a:graphicData>
        </a:graphic>
      </p:graphicFrame>
      <p:sp>
        <p:nvSpPr>
          <p:cNvPr id="9" name="Rectangle 8"/>
          <p:cNvSpPr/>
          <p:nvPr/>
        </p:nvSpPr>
        <p:spPr>
          <a:xfrm>
            <a:off x="609600" y="4343400"/>
            <a:ext cx="7696200" cy="1938992"/>
          </a:xfrm>
          <a:prstGeom prst="rect">
            <a:avLst/>
          </a:prstGeom>
        </p:spPr>
        <p:txBody>
          <a:bodyPr wrap="square">
            <a:spAutoFit/>
          </a:bodyPr>
          <a:lstStyle/>
          <a:p>
            <a:r>
              <a:rPr lang="en-IN" sz="2000" b="1" u="sng" dirty="0" smtClean="0">
                <a:latin typeface="Arial" pitchFamily="34" charset="0"/>
                <a:cs typeface="Arial" pitchFamily="34" charset="0"/>
              </a:rPr>
              <a:t>Note </a:t>
            </a:r>
          </a:p>
          <a:p>
            <a:r>
              <a:rPr lang="en-IN" sz="2000" dirty="0" smtClean="0">
                <a:latin typeface="Arial" pitchFamily="34" charset="0"/>
                <a:cs typeface="Arial" pitchFamily="34" charset="0"/>
              </a:rPr>
              <a:t>Notice that a file mode specification is a character string between double quotes, not a single character between single quotes.</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These three modes only apply to text files, which are files that are written as characters</a:t>
            </a:r>
            <a:r>
              <a:rPr lang="en-IN" sz="2000" dirty="0" smtClean="0"/>
              <a:t>.</a:t>
            </a:r>
            <a:endParaRPr lang="en-IN" sz="2000" dirty="0">
              <a:latin typeface="Arial" pitchFamily="34" charset="0"/>
              <a:cs typeface="Arial" pitchFamily="34" charset="0"/>
            </a:endParaRPr>
          </a:p>
        </p:txBody>
      </p:sp>
      <p:pic>
        <p:nvPicPr>
          <p:cNvPr id="10"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262979"/>
          </a:xfrm>
          <a:prstGeom prst="rect">
            <a:avLst/>
          </a:prstGeom>
          <a:noFill/>
        </p:spPr>
        <p:txBody>
          <a:bodyPr wrap="square" rtlCol="0">
            <a:spAutoFit/>
          </a:bodyPr>
          <a:lstStyle/>
          <a:p>
            <a:r>
              <a:rPr lang="en-US" sz="2400" dirty="0" smtClean="0">
                <a:latin typeface="Arial" pitchFamily="34" charset="0"/>
                <a:cs typeface="Arial" pitchFamily="34" charset="0"/>
              </a:rPr>
              <a:t>Some of the most commonly used modes for opening or creating a file.</a:t>
            </a:r>
          </a:p>
          <a:p>
            <a:r>
              <a:rPr lang="en-US" sz="2400" b="1" dirty="0" smtClean="0">
                <a:latin typeface="Arial" pitchFamily="34" charset="0"/>
                <a:cs typeface="Arial" pitchFamily="34" charset="0"/>
              </a:rPr>
              <a:t>r</a:t>
            </a:r>
            <a:r>
              <a:rPr lang="en-US" sz="2400" dirty="0" smtClean="0">
                <a:latin typeface="Arial" pitchFamily="34" charset="0"/>
                <a:cs typeface="Arial" pitchFamily="34" charset="0"/>
              </a:rPr>
              <a:t> : opens a text file in reading mode.</a:t>
            </a:r>
          </a:p>
          <a:p>
            <a:r>
              <a:rPr lang="en-US" sz="2400" b="1" dirty="0" smtClean="0">
                <a:latin typeface="Arial" pitchFamily="34" charset="0"/>
                <a:cs typeface="Arial" pitchFamily="34" charset="0"/>
              </a:rPr>
              <a:t>w</a:t>
            </a:r>
            <a:r>
              <a:rPr lang="en-US" sz="2400" dirty="0" smtClean="0">
                <a:latin typeface="Arial" pitchFamily="34" charset="0"/>
                <a:cs typeface="Arial" pitchFamily="34" charset="0"/>
              </a:rPr>
              <a:t> : opens or creates a text file in writing mode.</a:t>
            </a:r>
          </a:p>
          <a:p>
            <a:r>
              <a:rPr lang="en-US" sz="2400" b="1" dirty="0" smtClean="0">
                <a:latin typeface="Arial" pitchFamily="34" charset="0"/>
                <a:cs typeface="Arial" pitchFamily="34" charset="0"/>
              </a:rPr>
              <a:t>a</a:t>
            </a:r>
            <a:r>
              <a:rPr lang="en-US" sz="2400" dirty="0" smtClean="0">
                <a:latin typeface="Arial" pitchFamily="34" charset="0"/>
                <a:cs typeface="Arial" pitchFamily="34" charset="0"/>
              </a:rPr>
              <a:t> : opens a text file in append mode.</a:t>
            </a:r>
          </a:p>
          <a:p>
            <a:r>
              <a:rPr lang="en-US" sz="2400" b="1" dirty="0" smtClean="0">
                <a:latin typeface="Arial" pitchFamily="34" charset="0"/>
                <a:cs typeface="Arial" pitchFamily="34" charset="0"/>
              </a:rPr>
              <a:t>r+</a:t>
            </a:r>
            <a:r>
              <a:rPr lang="en-US" sz="2400" dirty="0" smtClean="0">
                <a:latin typeface="Arial" pitchFamily="34" charset="0"/>
                <a:cs typeface="Arial" pitchFamily="34" charset="0"/>
              </a:rPr>
              <a:t> : opens a text file in both reading and writing mode. </a:t>
            </a:r>
            <a:r>
              <a:rPr lang="en-US" sz="2400" b="1" dirty="0" smtClean="0">
                <a:latin typeface="Arial" pitchFamily="34" charset="0"/>
                <a:cs typeface="Arial" pitchFamily="34" charset="0"/>
              </a:rPr>
              <a:t>The file must exist</a:t>
            </a:r>
            <a:r>
              <a:rPr lang="en-US" sz="2400" dirty="0" smtClean="0">
                <a:latin typeface="Arial" pitchFamily="34" charset="0"/>
                <a:cs typeface="Arial" pitchFamily="34" charset="0"/>
              </a:rPr>
              <a:t>.</a:t>
            </a:r>
          </a:p>
          <a:p>
            <a:r>
              <a:rPr lang="en-US" sz="2400" b="1" dirty="0" smtClean="0">
                <a:latin typeface="Arial" pitchFamily="34" charset="0"/>
                <a:cs typeface="Arial" pitchFamily="34" charset="0"/>
              </a:rPr>
              <a:t>w+</a:t>
            </a:r>
            <a:r>
              <a:rPr lang="en-US" sz="2400" dirty="0" smtClean="0">
                <a:latin typeface="Arial" pitchFamily="34" charset="0"/>
                <a:cs typeface="Arial" pitchFamily="34" charset="0"/>
              </a:rPr>
              <a:t> : opens a text file in both reading and writing mode. </a:t>
            </a:r>
            <a:r>
              <a:rPr lang="en-US" sz="2400" u="sng" dirty="0" smtClean="0">
                <a:latin typeface="Arial" pitchFamily="34" charset="0"/>
                <a:cs typeface="Arial" pitchFamily="34" charset="0"/>
              </a:rPr>
              <a:t>If the file exists, it's truncated first before overwriting</a:t>
            </a:r>
            <a:r>
              <a:rPr lang="en-US" sz="2400" dirty="0" smtClean="0">
                <a:latin typeface="Arial" pitchFamily="34" charset="0"/>
                <a:cs typeface="Arial" pitchFamily="34" charset="0"/>
              </a:rPr>
              <a:t>. Any old data will be lost. </a:t>
            </a:r>
            <a:r>
              <a:rPr lang="en-US" sz="2400" u="sng" dirty="0" smtClean="0">
                <a:latin typeface="Arial" pitchFamily="34" charset="0"/>
                <a:cs typeface="Arial" pitchFamily="34" charset="0"/>
              </a:rPr>
              <a:t>If the file doesn't exist, a new file will be created</a:t>
            </a:r>
            <a:r>
              <a:rPr lang="en-US" sz="2400" dirty="0" smtClean="0">
                <a:latin typeface="Arial" pitchFamily="34" charset="0"/>
                <a:cs typeface="Arial" pitchFamily="34" charset="0"/>
              </a:rPr>
              <a:t>.</a:t>
            </a:r>
          </a:p>
          <a:p>
            <a:r>
              <a:rPr lang="en-US" sz="2400" b="1" dirty="0" smtClean="0">
                <a:latin typeface="Arial" pitchFamily="34" charset="0"/>
                <a:cs typeface="Arial" pitchFamily="34" charset="0"/>
              </a:rPr>
              <a:t>a+</a:t>
            </a:r>
            <a:r>
              <a:rPr lang="en-US" sz="2400" dirty="0" smtClean="0">
                <a:latin typeface="Arial" pitchFamily="34" charset="0"/>
                <a:cs typeface="Arial" pitchFamily="34" charset="0"/>
              </a:rPr>
              <a:t> : opens a text file in both reading and appending mode. New data is appended at the end of the file and </a:t>
            </a:r>
            <a:r>
              <a:rPr lang="en-US" sz="2400" u="sng" dirty="0" smtClean="0">
                <a:latin typeface="Arial" pitchFamily="34" charset="0"/>
                <a:cs typeface="Arial" pitchFamily="34" charset="0"/>
              </a:rPr>
              <a:t>does not overwrite the existing content</a:t>
            </a:r>
            <a:r>
              <a:rPr lang="en-US" sz="2400" dirty="0" smtClean="0">
                <a:latin typeface="Arial" pitchFamily="34" charset="0"/>
                <a:cs typeface="Arial" pitchFamily="34" charset="0"/>
              </a:rPr>
              <a: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154984"/>
          </a:xfrm>
          <a:prstGeom prst="rect">
            <a:avLst/>
          </a:prstGeom>
          <a:noFill/>
        </p:spPr>
        <p:txBody>
          <a:bodyPr wrap="square" rtlCol="0">
            <a:spAutoFit/>
          </a:bodyPr>
          <a:lstStyle/>
          <a:p>
            <a:r>
              <a:rPr lang="en-US" sz="2400" b="1" dirty="0" err="1" smtClean="0">
                <a:latin typeface="Arial" pitchFamily="34" charset="0"/>
                <a:cs typeface="Arial" pitchFamily="34" charset="0"/>
              </a:rPr>
              <a:t>rb</a:t>
            </a:r>
            <a:r>
              <a:rPr lang="en-US" sz="2400" dirty="0" smtClean="0">
                <a:latin typeface="Arial" pitchFamily="34" charset="0"/>
                <a:cs typeface="Arial" pitchFamily="34" charset="0"/>
              </a:rPr>
              <a:t> : opens a binary file in reading mode.</a:t>
            </a:r>
          </a:p>
          <a:p>
            <a:r>
              <a:rPr lang="en-US" sz="2400" b="1" dirty="0" err="1" smtClean="0">
                <a:latin typeface="Arial" pitchFamily="34" charset="0"/>
                <a:cs typeface="Arial" pitchFamily="34" charset="0"/>
              </a:rPr>
              <a:t>wb</a:t>
            </a:r>
            <a:r>
              <a:rPr lang="en-US" sz="2400" dirty="0" smtClean="0">
                <a:latin typeface="Arial" pitchFamily="34" charset="0"/>
                <a:cs typeface="Arial" pitchFamily="34" charset="0"/>
              </a:rPr>
              <a:t> : opens or creates a binary file in writing mode.</a:t>
            </a:r>
          </a:p>
          <a:p>
            <a:r>
              <a:rPr lang="en-US" sz="2400" b="1" dirty="0" err="1" smtClean="0">
                <a:latin typeface="Arial" pitchFamily="34" charset="0"/>
                <a:cs typeface="Arial" pitchFamily="34" charset="0"/>
              </a:rPr>
              <a:t>ab</a:t>
            </a:r>
            <a:r>
              <a:rPr lang="en-US" sz="2400" dirty="0" smtClean="0">
                <a:latin typeface="Arial" pitchFamily="34" charset="0"/>
                <a:cs typeface="Arial" pitchFamily="34" charset="0"/>
              </a:rPr>
              <a:t> : opens a binary file in append mode.</a:t>
            </a:r>
          </a:p>
          <a:p>
            <a:r>
              <a:rPr lang="en-US" sz="2400" b="1" dirty="0" err="1" smtClean="0">
                <a:latin typeface="Arial" pitchFamily="34" charset="0"/>
                <a:cs typeface="Arial" pitchFamily="34" charset="0"/>
              </a:rPr>
              <a:t>rb</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 opens a binary file in both reading and writing mode, and the original content is overwritten if the file exists.</a:t>
            </a:r>
          </a:p>
          <a:p>
            <a:r>
              <a:rPr lang="en-US" sz="2400" b="1" dirty="0" err="1" smtClean="0">
                <a:latin typeface="Arial" pitchFamily="34" charset="0"/>
                <a:cs typeface="Arial" pitchFamily="34" charset="0"/>
              </a:rPr>
              <a:t>wb</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opens a binary file in both reading and writing mode and works similar to the w+ mode for binary files. The file content is deleted first and then new content is added.</a:t>
            </a:r>
          </a:p>
          <a:p>
            <a:r>
              <a:rPr lang="en-US" sz="2400" b="1" dirty="0" err="1" smtClean="0">
                <a:latin typeface="Arial" pitchFamily="34" charset="0"/>
                <a:cs typeface="Arial" pitchFamily="34" charset="0"/>
              </a:rPr>
              <a:t>ab</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opens a binary file in both reading and appending mode and appends data at the end of the file without overwriting the existing content.</a:t>
            </a:r>
            <a:endParaRPr lang="en-US"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2554545"/>
          </a:xfrm>
          <a:prstGeom prst="rect">
            <a:avLst/>
          </a:prstGeom>
          <a:noFill/>
        </p:spPr>
        <p:txBody>
          <a:bodyPr wrap="square" rtlCol="0">
            <a:spAutoFit/>
          </a:bodyPr>
          <a:lstStyle/>
          <a:p>
            <a:r>
              <a:rPr lang="en-IN" sz="2000" dirty="0" smtClean="0">
                <a:latin typeface="Arial" pitchFamily="34" charset="0"/>
                <a:cs typeface="Arial" pitchFamily="34" charset="0"/>
              </a:rPr>
              <a:t>Assuming the call to </a:t>
            </a:r>
            <a:r>
              <a:rPr lang="en-IN" sz="2000" dirty="0" err="1" smtClean="0">
                <a:latin typeface="Arial" pitchFamily="34" charset="0"/>
                <a:cs typeface="Arial" pitchFamily="34" charset="0"/>
              </a:rPr>
              <a:t>fopen</a:t>
            </a:r>
            <a:r>
              <a:rPr lang="en-IN" sz="2000" dirty="0" smtClean="0">
                <a:latin typeface="Arial" pitchFamily="34" charset="0"/>
                <a:cs typeface="Arial" pitchFamily="34" charset="0"/>
              </a:rPr>
              <a:t>() is successful, the function </a:t>
            </a:r>
            <a:r>
              <a:rPr lang="en-IN" sz="2000" b="1" dirty="0" smtClean="0">
                <a:latin typeface="Arial" pitchFamily="34" charset="0"/>
                <a:cs typeface="Arial" pitchFamily="34" charset="0"/>
              </a:rPr>
              <a:t>returns a pointer of type FILE* that you can use to reference the file in further input/output operations using other functions in the library</a:t>
            </a:r>
            <a:r>
              <a:rPr lang="en-IN" sz="2000" dirty="0" smtClean="0">
                <a:latin typeface="Arial" pitchFamily="34" charset="0"/>
                <a:cs typeface="Arial" pitchFamily="34" charset="0"/>
              </a:rPr>
              <a:t>. If the file cannot be opened for some reason, </a:t>
            </a:r>
            <a:r>
              <a:rPr lang="en-IN" sz="2000" dirty="0" err="1" smtClean="0">
                <a:latin typeface="Arial" pitchFamily="34" charset="0"/>
                <a:cs typeface="Arial" pitchFamily="34" charset="0"/>
              </a:rPr>
              <a:t>fopen</a:t>
            </a:r>
            <a:r>
              <a:rPr lang="en-IN" sz="2000" dirty="0" smtClean="0">
                <a:latin typeface="Arial" pitchFamily="34" charset="0"/>
                <a:cs typeface="Arial" pitchFamily="34" charset="0"/>
              </a:rPr>
              <a:t>() returns NULL.</a:t>
            </a:r>
          </a:p>
          <a:p>
            <a:endParaRPr lang="en-IN" sz="2000" b="1" u="sng" dirty="0" smtClean="0">
              <a:latin typeface="Arial" pitchFamily="34" charset="0"/>
              <a:cs typeface="Arial" pitchFamily="34" charset="0"/>
            </a:endParaRPr>
          </a:p>
          <a:p>
            <a:r>
              <a:rPr lang="en-IN" sz="2000" dirty="0" smtClean="0">
                <a:latin typeface="Arial" pitchFamily="34" charset="0"/>
                <a:cs typeface="Arial" pitchFamily="34" charset="0"/>
              </a:rPr>
              <a:t>The pointer returned by </a:t>
            </a:r>
            <a:r>
              <a:rPr lang="en-IN" sz="2000" dirty="0" err="1" smtClean="0">
                <a:latin typeface="Arial" pitchFamily="34" charset="0"/>
                <a:cs typeface="Arial" pitchFamily="34" charset="0"/>
              </a:rPr>
              <a:t>fopen</a:t>
            </a:r>
            <a:r>
              <a:rPr lang="en-IN" sz="2000" dirty="0" smtClean="0">
                <a:latin typeface="Arial" pitchFamily="34" charset="0"/>
                <a:cs typeface="Arial" pitchFamily="34" charset="0"/>
              </a:rPr>
              <a:t>() is referred to as either a </a:t>
            </a:r>
            <a:r>
              <a:rPr lang="en-IN" sz="2000" i="1" dirty="0" smtClean="0">
                <a:latin typeface="Arial" pitchFamily="34" charset="0"/>
                <a:cs typeface="Arial" pitchFamily="34" charset="0"/>
              </a:rPr>
              <a:t>file pointer or a stream pointer.</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IN" sz="2000" dirty="0" smtClean="0">
                <a:latin typeface="Arial" pitchFamily="34" charset="0"/>
                <a:cs typeface="Arial" pitchFamily="34" charset="0"/>
              </a:rPr>
              <a:t>A call to </a:t>
            </a:r>
            <a:r>
              <a:rPr lang="en-IN" sz="2000" dirty="0" err="1" smtClean="0">
                <a:latin typeface="Arial" pitchFamily="34" charset="0"/>
                <a:cs typeface="Arial" pitchFamily="34" charset="0"/>
              </a:rPr>
              <a:t>fopen</a:t>
            </a:r>
            <a:r>
              <a:rPr lang="en-IN" sz="2000" dirty="0" smtClean="0">
                <a:latin typeface="Arial" pitchFamily="34" charset="0"/>
                <a:cs typeface="Arial" pitchFamily="34" charset="0"/>
              </a:rPr>
              <a:t>() does two things: </a:t>
            </a:r>
          </a:p>
          <a:p>
            <a:r>
              <a:rPr lang="en-IN" sz="2000" u="sng" dirty="0" smtClean="0">
                <a:latin typeface="Arial" pitchFamily="34" charset="0"/>
                <a:cs typeface="Arial" pitchFamily="34" charset="0"/>
              </a:rPr>
              <a:t>it creates a file pointer—an address—that identifies the specific file on a disk from the name argument you supply, and it determines what you can do with that file.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When you want to have several files open at once, they must each have their own file pointer variable, and you open each of them with a separate call to </a:t>
            </a:r>
            <a:r>
              <a:rPr lang="en-IN" sz="2000" dirty="0" err="1" smtClean="0">
                <a:latin typeface="Arial" pitchFamily="34" charset="0"/>
                <a:cs typeface="Arial" pitchFamily="34" charset="0"/>
              </a:rPr>
              <a:t>fopen</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How many files can you keep open at a given time?</a:t>
            </a:r>
          </a:p>
          <a:p>
            <a:r>
              <a:rPr lang="en-IN" sz="2000" dirty="0" smtClean="0">
                <a:latin typeface="Arial" pitchFamily="34" charset="0"/>
                <a:cs typeface="Arial" pitchFamily="34" charset="0"/>
              </a:rPr>
              <a:t>There’s a limit to the number of files you can have open at one time, which will be determined by the value of the symbol FOPEN_MAX that’s defined in </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 The C standard requires that the value of FOPEN_MAX be at least eight, including </a:t>
            </a:r>
            <a:r>
              <a:rPr lang="en-IN" sz="2000" dirty="0" err="1" smtClean="0">
                <a:latin typeface="Arial" pitchFamily="34" charset="0"/>
                <a:cs typeface="Arial" pitchFamily="34" charset="0"/>
              </a:rPr>
              <a:t>stdin</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stdout</a:t>
            </a:r>
            <a:r>
              <a:rPr lang="en-IN" sz="2000" dirty="0" smtClean="0">
                <a:latin typeface="Arial" pitchFamily="34" charset="0"/>
                <a:cs typeface="Arial" pitchFamily="34" charset="0"/>
              </a:rPr>
              <a:t>, and </a:t>
            </a:r>
            <a:r>
              <a:rPr lang="en-IN" sz="2000" dirty="0" err="1" smtClean="0">
                <a:latin typeface="Arial" pitchFamily="34" charset="0"/>
                <a:cs typeface="Arial" pitchFamily="34" charset="0"/>
              </a:rPr>
              <a:t>stderr</a:t>
            </a:r>
            <a:r>
              <a:rPr lang="en-IN" sz="2000" dirty="0" smtClean="0">
                <a:latin typeface="Arial" pitchFamily="34" charset="0"/>
                <a:cs typeface="Arial" pitchFamily="34" charset="0"/>
              </a:rPr>
              <a:t>, so as a minimum you will be able to be working with up to five files simultaneously but typically it’s many more, often 256, for example.</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632311"/>
          </a:xfrm>
          <a:prstGeom prst="rect">
            <a:avLst/>
          </a:prstGeom>
          <a:noFill/>
        </p:spPr>
        <p:txBody>
          <a:bodyPr wrap="square" rtlCol="0">
            <a:spAutoFit/>
          </a:bodyPr>
          <a:lstStyle/>
          <a:p>
            <a:r>
              <a:rPr lang="en-IN" sz="2000" b="1" u="sng" dirty="0" smtClean="0">
                <a:latin typeface="Arial" pitchFamily="34" charset="0"/>
                <a:cs typeface="Arial" pitchFamily="34" charset="0"/>
              </a:rPr>
              <a:t>Closing a file</a:t>
            </a:r>
          </a:p>
          <a:p>
            <a:r>
              <a:rPr lang="en-IN" sz="2000" dirty="0" smtClean="0">
                <a:latin typeface="Arial" pitchFamily="34" charset="0"/>
                <a:cs typeface="Arial" pitchFamily="34" charset="0"/>
              </a:rPr>
              <a:t>When you’ve finished with a file, you need to tell the operating system that this is the case and free up the file so it can be used by others. This is referred to as </a:t>
            </a:r>
            <a:r>
              <a:rPr lang="en-IN" sz="2000" i="1" dirty="0" smtClean="0">
                <a:latin typeface="Arial" pitchFamily="34" charset="0"/>
                <a:cs typeface="Arial" pitchFamily="34" charset="0"/>
              </a:rPr>
              <a:t>closing a file. You do this by calling the </a:t>
            </a:r>
            <a:r>
              <a:rPr lang="en-IN" sz="2000" i="1" dirty="0" err="1" smtClean="0">
                <a:latin typeface="Arial" pitchFamily="34" charset="0"/>
                <a:cs typeface="Arial" pitchFamily="34" charset="0"/>
              </a:rPr>
              <a:t>fclose</a:t>
            </a:r>
            <a:r>
              <a:rPr lang="en-IN" sz="2000" i="1" dirty="0" smtClean="0">
                <a:latin typeface="Arial" pitchFamily="34" charset="0"/>
                <a:cs typeface="Arial" pitchFamily="34" charset="0"/>
              </a:rPr>
              <a:t>() function that accepts a </a:t>
            </a:r>
            <a:r>
              <a:rPr lang="en-IN" sz="2000" dirty="0" smtClean="0">
                <a:latin typeface="Arial" pitchFamily="34" charset="0"/>
                <a:cs typeface="Arial" pitchFamily="34" charset="0"/>
              </a:rPr>
              <a:t>file pointer as an argument and returns a value of type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which will be EOF if an error occurs and 0 otherwise. </a:t>
            </a:r>
          </a:p>
          <a:p>
            <a:r>
              <a:rPr lang="en-IN" sz="2000" dirty="0" smtClean="0">
                <a:latin typeface="Arial" pitchFamily="34" charset="0"/>
                <a:cs typeface="Arial" pitchFamily="34" charset="0"/>
              </a:rPr>
              <a:t>The typical usage of the </a:t>
            </a:r>
            <a:r>
              <a:rPr lang="en-IN" sz="2000" dirty="0" err="1" smtClean="0">
                <a:latin typeface="Arial" pitchFamily="34" charset="0"/>
                <a:cs typeface="Arial" pitchFamily="34" charset="0"/>
              </a:rPr>
              <a:t>fclose</a:t>
            </a:r>
            <a:r>
              <a:rPr lang="en-IN" sz="2000" dirty="0" smtClean="0">
                <a:latin typeface="Arial" pitchFamily="34" charset="0"/>
                <a:cs typeface="Arial" pitchFamily="34" charset="0"/>
              </a:rPr>
              <a:t>() function is as follows:</a:t>
            </a:r>
          </a:p>
          <a:p>
            <a:pPr lvl="1"/>
            <a:r>
              <a:rPr lang="en-IN" sz="2000" b="1" dirty="0" err="1" smtClean="0">
                <a:latin typeface="Arial" pitchFamily="34" charset="0"/>
                <a:cs typeface="Arial" pitchFamily="34" charset="0"/>
              </a:rPr>
              <a:t>fclose</a:t>
            </a:r>
            <a:r>
              <a:rPr lang="en-IN" sz="2000" b="1" dirty="0" smtClean="0">
                <a:latin typeface="Arial" pitchFamily="34" charset="0"/>
                <a:cs typeface="Arial" pitchFamily="34" charset="0"/>
              </a:rPr>
              <a:t>(</a:t>
            </a:r>
            <a:r>
              <a:rPr lang="en-IN" sz="2000" b="1" dirty="0" err="1" smtClean="0">
                <a:latin typeface="Arial" pitchFamily="34" charset="0"/>
                <a:cs typeface="Arial" pitchFamily="34" charset="0"/>
              </a:rPr>
              <a:t>pfile</a:t>
            </a:r>
            <a:r>
              <a:rPr lang="en-IN" sz="2000" b="1" dirty="0" smtClean="0">
                <a:latin typeface="Arial" pitchFamily="34" charset="0"/>
                <a:cs typeface="Arial" pitchFamily="34" charset="0"/>
              </a:rPr>
              <a:t>); // Close the file associated with </a:t>
            </a:r>
            <a:r>
              <a:rPr lang="en-IN" sz="2000" b="1" dirty="0" err="1" smtClean="0">
                <a:latin typeface="Arial" pitchFamily="34" charset="0"/>
                <a:cs typeface="Arial" pitchFamily="34" charset="0"/>
              </a:rPr>
              <a:t>pfile</a:t>
            </a:r>
            <a:endParaRPr lang="en-IN" sz="2000" b="1" dirty="0" smtClean="0">
              <a:latin typeface="Arial" pitchFamily="34" charset="0"/>
              <a:cs typeface="Arial" pitchFamily="34" charset="0"/>
            </a:endParaRPr>
          </a:p>
          <a:p>
            <a:pPr lvl="1"/>
            <a:r>
              <a:rPr lang="en-IN" sz="2000" b="1" dirty="0" err="1" smtClean="0">
                <a:latin typeface="Arial" pitchFamily="34" charset="0"/>
                <a:cs typeface="Arial" pitchFamily="34" charset="0"/>
              </a:rPr>
              <a:t>pfile</a:t>
            </a:r>
            <a:r>
              <a:rPr lang="en-IN" sz="2000" b="1" dirty="0" smtClean="0">
                <a:latin typeface="Arial" pitchFamily="34" charset="0"/>
                <a:cs typeface="Arial" pitchFamily="34" charset="0"/>
              </a:rPr>
              <a:t> = NULL;</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result of calling </a:t>
            </a:r>
            <a:r>
              <a:rPr lang="en-IN" sz="2000" dirty="0" err="1" smtClean="0">
                <a:latin typeface="Arial" pitchFamily="34" charset="0"/>
                <a:cs typeface="Arial" pitchFamily="34" charset="0"/>
              </a:rPr>
              <a:t>fclose</a:t>
            </a:r>
            <a:r>
              <a:rPr lang="en-IN" sz="2000" dirty="0" smtClean="0">
                <a:latin typeface="Arial" pitchFamily="34" charset="0"/>
                <a:cs typeface="Arial" pitchFamily="34" charset="0"/>
              </a:rPr>
              <a:t>() is that the connection between the pointer, </a:t>
            </a:r>
            <a:r>
              <a:rPr lang="en-IN" sz="2000" dirty="0" err="1" smtClean="0">
                <a:latin typeface="Arial" pitchFamily="34" charset="0"/>
                <a:cs typeface="Arial" pitchFamily="34" charset="0"/>
              </a:rPr>
              <a:t>pfile</a:t>
            </a:r>
            <a:r>
              <a:rPr lang="en-IN" sz="2000" dirty="0" smtClean="0">
                <a:latin typeface="Arial" pitchFamily="34" charset="0"/>
                <a:cs typeface="Arial" pitchFamily="34" charset="0"/>
              </a:rPr>
              <a:t>, and the physical file is broken, so </a:t>
            </a:r>
            <a:r>
              <a:rPr lang="en-IN" sz="2000" dirty="0" err="1" smtClean="0">
                <a:latin typeface="Arial" pitchFamily="34" charset="0"/>
                <a:cs typeface="Arial" pitchFamily="34" charset="0"/>
              </a:rPr>
              <a:t>pfile</a:t>
            </a:r>
            <a:r>
              <a:rPr lang="en-IN" sz="2000" dirty="0" smtClean="0">
                <a:latin typeface="Arial" pitchFamily="34" charset="0"/>
                <a:cs typeface="Arial" pitchFamily="34" charset="0"/>
              </a:rPr>
              <a:t> can no longer be used to access the file it represented.</a:t>
            </a:r>
          </a:p>
          <a:p>
            <a:r>
              <a:rPr lang="en-IN" sz="2000" u="sng" dirty="0" smtClean="0">
                <a:latin typeface="Arial" pitchFamily="34" charset="0"/>
                <a:cs typeface="Arial" pitchFamily="34" charset="0"/>
              </a:rPr>
              <a:t>If the file was being written, the current contents of the output buffer are written to the file to ensure that data are not lost</a:t>
            </a:r>
            <a:r>
              <a:rPr lang="en-IN" sz="2000" dirty="0" smtClean="0">
                <a:latin typeface="Arial" pitchFamily="34" charset="0"/>
                <a:cs typeface="Arial" pitchFamily="34" charset="0"/>
              </a:rPr>
              <a:t>. It’s good practice to always set the file pointer to NULL when you have closed a file.</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55312"/>
          </a:xfrm>
          <a:prstGeom prst="rect">
            <a:avLst/>
          </a:prstGeom>
          <a:noFill/>
        </p:spPr>
        <p:txBody>
          <a:bodyPr wrap="square" rtlCol="0">
            <a:spAutoFit/>
          </a:bodyPr>
          <a:lstStyle/>
          <a:p>
            <a:r>
              <a:rPr lang="en-IN" b="1" u="sng" dirty="0" smtClean="0">
                <a:latin typeface="Arial" pitchFamily="34" charset="0"/>
                <a:cs typeface="Arial" pitchFamily="34" charset="0"/>
              </a:rPr>
              <a:t>Note </a:t>
            </a:r>
          </a:p>
          <a:p>
            <a:r>
              <a:rPr lang="en-IN" dirty="0" smtClean="0">
                <a:latin typeface="Arial" pitchFamily="34" charset="0"/>
                <a:cs typeface="Arial" pitchFamily="34" charset="0"/>
              </a:rPr>
              <a:t>EOF is a special character called the </a:t>
            </a:r>
            <a:r>
              <a:rPr lang="en-IN" i="1" dirty="0" smtClean="0">
                <a:latin typeface="Arial" pitchFamily="34" charset="0"/>
                <a:cs typeface="Arial" pitchFamily="34" charset="0"/>
              </a:rPr>
              <a:t>end-of-file character. In fact, the symbol EOF is defined in </a:t>
            </a:r>
            <a:r>
              <a:rPr lang="en-IN" i="1" dirty="0" err="1" smtClean="0">
                <a:latin typeface="Arial" pitchFamily="34" charset="0"/>
                <a:cs typeface="Arial" pitchFamily="34" charset="0"/>
              </a:rPr>
              <a:t>stdio.h</a:t>
            </a:r>
            <a:r>
              <a:rPr lang="en-IN" i="1" dirty="0" smtClean="0">
                <a:latin typeface="Arial" pitchFamily="34" charset="0"/>
                <a:cs typeface="Arial" pitchFamily="34" charset="0"/>
              </a:rPr>
              <a:t> as a </a:t>
            </a:r>
            <a:r>
              <a:rPr lang="en-IN" dirty="0" smtClean="0">
                <a:latin typeface="Arial" pitchFamily="34" charset="0"/>
                <a:cs typeface="Arial" pitchFamily="34" charset="0"/>
              </a:rPr>
              <a:t>negative integer that is usually equivalent to the value –1. However, it isn’t necessarily always this value, so you should use EOF rather than an explicit value. EOF indicates that no more data are available from a stream.</a:t>
            </a:r>
          </a:p>
          <a:p>
            <a:endParaRPr lang="en-IN" u="sng" dirty="0" smtClean="0">
              <a:latin typeface="Arial" pitchFamily="34" charset="0"/>
              <a:cs typeface="Arial" pitchFamily="34" charset="0"/>
            </a:endParaRPr>
          </a:p>
          <a:p>
            <a:r>
              <a:rPr lang="en-IN" u="sng" dirty="0" smtClean="0">
                <a:latin typeface="Arial" pitchFamily="34" charset="0"/>
                <a:cs typeface="Arial" pitchFamily="34" charset="0"/>
              </a:rPr>
              <a:t>It’s good programming practice to close a file as soon as you’ve finished with it. This protects against output data loss, which could occur if an error in another part of your program caused the execution to be stopped in an abnormal fashion. This could result in the contents of the output buffer being lost, as the file wouldn’t be closed properly. </a:t>
            </a:r>
            <a:r>
              <a:rPr lang="en-IN" b="1" u="sng" dirty="0" smtClean="0">
                <a:latin typeface="Arial" pitchFamily="34" charset="0"/>
                <a:cs typeface="Arial" pitchFamily="34" charset="0"/>
              </a:rPr>
              <a:t>You must also close a file before attempting to rename it or remove it.</a:t>
            </a:r>
          </a:p>
          <a:p>
            <a:endParaRPr lang="en-IN" b="1" u="sng" dirty="0" smtClean="0">
              <a:latin typeface="Arial" pitchFamily="34" charset="0"/>
              <a:cs typeface="Arial" pitchFamily="34" charset="0"/>
            </a:endParaRPr>
          </a:p>
          <a:p>
            <a:r>
              <a:rPr lang="en-IN" b="1" u="sng" dirty="0" smtClean="0">
                <a:latin typeface="Arial" pitchFamily="34" charset="0"/>
                <a:cs typeface="Arial" pitchFamily="34" charset="0"/>
              </a:rPr>
              <a:t>Note </a:t>
            </a:r>
          </a:p>
          <a:p>
            <a:r>
              <a:rPr lang="en-IN" dirty="0" smtClean="0">
                <a:latin typeface="Arial" pitchFamily="34" charset="0"/>
                <a:cs typeface="Arial" pitchFamily="34" charset="0"/>
              </a:rPr>
              <a:t>Another reason for closing files as soon as you’ve finished with them is that the operating system will usually limit the number of files you may have open at one time. Closing files as soon as you’ve finished with them minimizes the chances of you falling foul of the operating system in this respect.</a:t>
            </a:r>
            <a:endParaRPr lang="en-US"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dirty="0" smtClean="0">
                <a:latin typeface="Arial" pitchFamily="34" charset="0"/>
                <a:cs typeface="Arial" pitchFamily="34" charset="0"/>
              </a:rPr>
              <a:t>Calling the </a:t>
            </a:r>
            <a:r>
              <a:rPr lang="en-IN" sz="2000" dirty="0" err="1" smtClean="0">
                <a:latin typeface="Arial" pitchFamily="34" charset="0"/>
                <a:cs typeface="Arial" pitchFamily="34" charset="0"/>
              </a:rPr>
              <a:t>fflush</a:t>
            </a:r>
            <a:r>
              <a:rPr lang="en-IN" sz="2000" dirty="0" smtClean="0">
                <a:latin typeface="Arial" pitchFamily="34" charset="0"/>
                <a:cs typeface="Arial" pitchFamily="34" charset="0"/>
              </a:rPr>
              <a:t>() function will force any unwritten data left in an output buffer to be written to a file. With your file pointer </a:t>
            </a:r>
            <a:r>
              <a:rPr lang="en-IN" sz="2000" dirty="0" err="1" smtClean="0">
                <a:latin typeface="Arial" pitchFamily="34" charset="0"/>
                <a:cs typeface="Arial" pitchFamily="34" charset="0"/>
              </a:rPr>
              <a:t>pfile</a:t>
            </a:r>
            <a:r>
              <a:rPr lang="en-IN" sz="2000" dirty="0" smtClean="0">
                <a:latin typeface="Arial" pitchFamily="34" charset="0"/>
                <a:cs typeface="Arial" pitchFamily="34" charset="0"/>
              </a:rPr>
              <a:t>, you could force any data left in the output buffer to be written to the file by using this statement:</a:t>
            </a:r>
          </a:p>
          <a:p>
            <a:r>
              <a:rPr lang="en-IN" sz="2000" dirty="0" err="1" smtClean="0">
                <a:latin typeface="Arial" pitchFamily="34" charset="0"/>
                <a:cs typeface="Arial" pitchFamily="34" charset="0"/>
              </a:rPr>
              <a:t>fflush</a:t>
            </a:r>
            <a:r>
              <a:rPr lang="en-IN" sz="2000" dirty="0" smtClean="0">
                <a:latin typeface="Arial" pitchFamily="34" charset="0"/>
                <a:cs typeface="Arial" pitchFamily="34" charset="0"/>
              </a:rPr>
              <a:t>(</a:t>
            </a:r>
            <a:r>
              <a:rPr lang="en-IN" sz="2000" dirty="0" err="1" smtClean="0">
                <a:latin typeface="Arial" pitchFamily="34" charset="0"/>
                <a:cs typeface="Arial" pitchFamily="34" charset="0"/>
              </a:rPr>
              <a:t>pfile</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fflush</a:t>
            </a:r>
            <a:r>
              <a:rPr lang="en-IN" sz="2000" dirty="0" smtClean="0">
                <a:latin typeface="Arial" pitchFamily="34" charset="0"/>
                <a:cs typeface="Arial" pitchFamily="34" charset="0"/>
              </a:rPr>
              <a:t>() function returns a value of type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which is normally 0 but will be EOF if an error occurs.</a:t>
            </a:r>
          </a:p>
          <a:p>
            <a:endParaRPr lang="en-IN" sz="2000" u="sng" dirty="0" smtClean="0">
              <a:latin typeface="Arial" pitchFamily="34" charset="0"/>
              <a:cs typeface="Arial" pitchFamily="34" charset="0"/>
            </a:endParaRPr>
          </a:p>
          <a:p>
            <a:r>
              <a:rPr lang="en-IN" sz="2000" b="1" u="sng" dirty="0" smtClean="0">
                <a:latin typeface="Arial" pitchFamily="34" charset="0"/>
                <a:cs typeface="Arial" pitchFamily="34" charset="0"/>
              </a:rPr>
              <a:t>Deleting a File</a:t>
            </a:r>
          </a:p>
          <a:p>
            <a:r>
              <a:rPr lang="en-IN" sz="2000" dirty="0" smtClean="0">
                <a:latin typeface="Arial" pitchFamily="34" charset="0"/>
                <a:cs typeface="Arial" pitchFamily="34" charset="0"/>
              </a:rPr>
              <a:t>The remove() function that’s declared in </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 deletes a file</a:t>
            </a:r>
          </a:p>
          <a:p>
            <a:r>
              <a:rPr lang="en-IN" sz="2000" dirty="0" smtClean="0">
                <a:latin typeface="Arial" pitchFamily="34" charset="0"/>
                <a:cs typeface="Arial" pitchFamily="34" charset="0"/>
              </a:rPr>
              <a:t>remove("myfile.txt");</a:t>
            </a:r>
          </a:p>
          <a:p>
            <a:r>
              <a:rPr lang="en-IN" sz="2000" dirty="0" smtClean="0">
                <a:latin typeface="Arial" pitchFamily="34" charset="0"/>
                <a:cs typeface="Arial" pitchFamily="34" charset="0"/>
              </a:rPr>
              <a:t>This will delete the file that has the name myfile.txt from the current directory. Note that the file cannot be open when you try to delete it. </a:t>
            </a:r>
            <a:r>
              <a:rPr lang="en-IN" sz="2000" u="sng" dirty="0" smtClean="0">
                <a:latin typeface="Arial" pitchFamily="34" charset="0"/>
                <a:cs typeface="Arial" pitchFamily="34" charset="0"/>
              </a:rPr>
              <a:t>If the file is open, the effect of calling remove() is implementation defined.</a:t>
            </a:r>
            <a:r>
              <a:rPr lang="en-IN" sz="2000" dirty="0" smtClean="0">
                <a:latin typeface="Arial" pitchFamily="34" charset="0"/>
                <a:cs typeface="Arial" pitchFamily="34" charset="0"/>
              </a:rPr>
              <a:t> You always need to double check any operations on files, but you need to take particular care with operations that delete files. You could wreck your system if you don’t.</a:t>
            </a:r>
            <a:endParaRPr lang="en-US" sz="2000"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IN" sz="2000" b="1" u="sng" dirty="0" smtClean="0">
                <a:latin typeface="Arial" pitchFamily="34" charset="0"/>
                <a:cs typeface="Arial" pitchFamily="34" charset="0"/>
              </a:rPr>
              <a:t>Writing to a Text File</a:t>
            </a:r>
          </a:p>
          <a:p>
            <a:r>
              <a:rPr lang="en-IN" sz="2000" dirty="0" smtClean="0">
                <a:latin typeface="Arial" pitchFamily="34" charset="0"/>
                <a:cs typeface="Arial" pitchFamily="34" charset="0"/>
              </a:rPr>
              <a:t>The simplest write operation is provided by the function </a:t>
            </a:r>
            <a:r>
              <a:rPr lang="en-IN" sz="2000" dirty="0" err="1" smtClean="0">
                <a:latin typeface="Arial" pitchFamily="34" charset="0"/>
                <a:cs typeface="Arial" pitchFamily="34" charset="0"/>
              </a:rPr>
              <a:t>fputc</a:t>
            </a:r>
            <a:r>
              <a:rPr lang="en-IN" sz="2000" dirty="0" smtClean="0">
                <a:latin typeface="Arial" pitchFamily="34" charset="0"/>
                <a:cs typeface="Arial" pitchFamily="34" charset="0"/>
              </a:rPr>
              <a:t>(), which writes a single character to a text file. It has the following prototype:</a:t>
            </a:r>
          </a:p>
          <a:p>
            <a:endParaRPr lang="fr-FR" sz="2000" dirty="0" smtClean="0">
              <a:latin typeface="Arial" pitchFamily="34" charset="0"/>
              <a:cs typeface="Arial" pitchFamily="34" charset="0"/>
            </a:endParaRPr>
          </a:p>
          <a:p>
            <a:r>
              <a:rPr lang="fr-FR" sz="2000" dirty="0" err="1" smtClean="0">
                <a:latin typeface="Arial" pitchFamily="34" charset="0"/>
                <a:cs typeface="Arial" pitchFamily="34" charset="0"/>
              </a:rPr>
              <a:t>int</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fputc</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int</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ch</a:t>
            </a:r>
            <a:r>
              <a:rPr lang="fr-FR" sz="2000" dirty="0" smtClean="0">
                <a:latin typeface="Arial" pitchFamily="34" charset="0"/>
                <a:cs typeface="Arial" pitchFamily="34" charset="0"/>
              </a:rPr>
              <a:t>, FILE *</a:t>
            </a:r>
            <a:r>
              <a:rPr lang="fr-FR" sz="2000" dirty="0" err="1" smtClean="0">
                <a:latin typeface="Arial" pitchFamily="34" charset="0"/>
                <a:cs typeface="Arial" pitchFamily="34" charset="0"/>
              </a:rPr>
              <a:t>pfile</a:t>
            </a:r>
            <a:r>
              <a:rPr lang="fr-FR"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function writes the character specified by the first argument to the file identified by the second argument, which is a file pointer. </a:t>
            </a:r>
            <a:r>
              <a:rPr lang="en-IN" sz="2000" u="sng" dirty="0" smtClean="0">
                <a:latin typeface="Arial" pitchFamily="34" charset="0"/>
                <a:cs typeface="Arial" pitchFamily="34" charset="0"/>
              </a:rPr>
              <a:t>If the write is successful, it returns the character that was written, otherwise it returns EOF</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In practice, characters aren’t usually written to a physical file one by one. This would be extremely inefficient. </a:t>
            </a:r>
            <a:r>
              <a:rPr lang="en-IN" sz="2000" b="1" dirty="0" smtClean="0">
                <a:latin typeface="Arial" pitchFamily="34" charset="0"/>
                <a:cs typeface="Arial" pitchFamily="34" charset="0"/>
              </a:rPr>
              <a:t>Hidden from your program and managed by the output routine, output characters are written to a buffer until a reasonable number have been accumulated; they are then all written to the file in one go</a:t>
            </a:r>
            <a:r>
              <a:rPr lang="en-IN" sz="2000" dirty="0" smtClean="0">
                <a:latin typeface="Arial" pitchFamily="34" charset="0"/>
                <a:cs typeface="Arial" pitchFamily="34" charset="0"/>
              </a:rPr>
              <a:t>.</a:t>
            </a:r>
            <a:endParaRPr lang="en-US" sz="2000"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2"/>
          <p:cNvSpPr/>
          <p:nvPr/>
        </p:nvSpPr>
        <p:spPr>
          <a:xfrm>
            <a:off x="872640" y="936000"/>
            <a:ext cx="7694280" cy="475092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p:txBody>
      </p:sp>
      <p:sp>
        <p:nvSpPr>
          <p:cNvPr id="48" name="CustomShape 4"/>
          <p:cNvSpPr/>
          <p:nvPr/>
        </p:nvSpPr>
        <p:spPr>
          <a:xfrm>
            <a:off x="8101440" y="6192000"/>
            <a:ext cx="1220400" cy="428400"/>
          </a:xfrm>
          <a:prstGeom prst="rect">
            <a:avLst/>
          </a:prstGeom>
          <a:noFill/>
          <a:ln>
            <a:noFill/>
          </a:ln>
        </p:spPr>
      </p:sp>
      <p:sp>
        <p:nvSpPr>
          <p:cNvPr id="49" name="CustomShape 5"/>
          <p:cNvSpPr/>
          <p:nvPr/>
        </p:nvSpPr>
        <p:spPr>
          <a:xfrm>
            <a:off x="432000" y="864000"/>
            <a:ext cx="8206920" cy="5163120"/>
          </a:xfrm>
          <a:prstGeom prst="rect">
            <a:avLst/>
          </a:prstGeom>
          <a:noFill/>
          <a:ln>
            <a:noFill/>
          </a:ln>
        </p:spPr>
        <p:txBody>
          <a:bodyPr lIns="90000" tIns="45000" rIns="90000" bIns="45000"/>
          <a:lstStyle/>
          <a:p>
            <a:pPr>
              <a:lnSpc>
                <a:spcPct val="100000"/>
              </a:lnSpc>
            </a:pPr>
            <a:r>
              <a:rPr lang="en-IN" sz="2000" b="1" dirty="0" smtClean="0">
                <a:solidFill>
                  <a:srgbClr val="000000"/>
                </a:solidFill>
                <a:latin typeface="Arial"/>
                <a:ea typeface="DejaVu Sans"/>
              </a:rPr>
              <a:t>Text </a:t>
            </a:r>
            <a:r>
              <a:rPr lang="en-IN" sz="2000" b="1" dirty="0">
                <a:solidFill>
                  <a:srgbClr val="000000"/>
                </a:solidFill>
                <a:latin typeface="Arial"/>
                <a:ea typeface="DejaVu Sans"/>
              </a:rPr>
              <a:t>Book(s):</a:t>
            </a:r>
            <a:endParaRPr dirty="0"/>
          </a:p>
          <a:p>
            <a:pPr marL="457200" indent="-457200">
              <a:buFont typeface="+mj-lt"/>
              <a:buAutoNum type="arabicPeriod"/>
            </a:pPr>
            <a:r>
              <a:rPr lang="en-US" sz="2000" dirty="0" smtClean="0">
                <a:latin typeface="Arial" pitchFamily="34" charset="0"/>
                <a:cs typeface="Arial" pitchFamily="34" charset="0"/>
              </a:rPr>
              <a:t>“How To Solve It By Computer”, R G </a:t>
            </a:r>
            <a:r>
              <a:rPr lang="en-US" sz="2000" dirty="0" err="1" smtClean="0">
                <a:latin typeface="Arial" pitchFamily="34" charset="0"/>
                <a:cs typeface="Arial" pitchFamily="34" charset="0"/>
              </a:rPr>
              <a:t>Dromey</a:t>
            </a:r>
            <a:r>
              <a:rPr lang="en-US" sz="2000" dirty="0" smtClean="0">
                <a:latin typeface="Arial" pitchFamily="34" charset="0"/>
                <a:cs typeface="Arial" pitchFamily="34" charset="0"/>
              </a:rPr>
              <a:t>, Pearson, 2011. </a:t>
            </a:r>
          </a:p>
          <a:p>
            <a:pPr marL="457200" indent="-457200">
              <a:buFont typeface="+mj-lt"/>
              <a:buAutoNum type="arabicPeriod"/>
            </a:pPr>
            <a:r>
              <a:rPr lang="en-US" sz="2000" dirty="0" smtClean="0">
                <a:latin typeface="Arial" pitchFamily="34" charset="0"/>
                <a:cs typeface="Arial" pitchFamily="34" charset="0"/>
              </a:rPr>
              <a:t>“The C Programming Language”, Brian Kernighan, Dennis Ritchie, 2nd Edition, Prentice Hall PTR, 1988. </a:t>
            </a:r>
          </a:p>
          <a:p>
            <a:pPr marL="457200" indent="-457200"/>
            <a:endParaRPr lang="en-US" sz="2000" dirty="0" smtClean="0">
              <a:latin typeface="Arial" pitchFamily="34" charset="0"/>
              <a:cs typeface="Arial" pitchFamily="34" charset="0"/>
            </a:endParaRPr>
          </a:p>
          <a:p>
            <a:pPr>
              <a:lnSpc>
                <a:spcPct val="100000"/>
              </a:lnSpc>
            </a:pPr>
            <a:r>
              <a:rPr lang="en-IN" sz="2000" b="1" dirty="0" smtClean="0">
                <a:solidFill>
                  <a:srgbClr val="000000"/>
                </a:solidFill>
                <a:latin typeface="Arial"/>
                <a:ea typeface="DejaVu Sans"/>
              </a:rPr>
              <a:t>Reference Book(s):</a:t>
            </a:r>
            <a:endParaRPr lang="en-IN" sz="2000" dirty="0" smtClean="0"/>
          </a:p>
          <a:p>
            <a:pPr marL="457200" indent="-457200">
              <a:buFont typeface="+mj-lt"/>
              <a:buAutoNum type="arabicPeriod"/>
            </a:pPr>
            <a:r>
              <a:rPr lang="nl-NL" sz="2000" dirty="0" smtClean="0">
                <a:latin typeface="Arial" pitchFamily="34" charset="0"/>
                <a:cs typeface="Arial" pitchFamily="34" charset="0"/>
              </a:rPr>
              <a:t>“Expert C Programming; Deep C secrets”, Peter van der Linden</a:t>
            </a:r>
          </a:p>
          <a:p>
            <a:pPr marL="457200" indent="-457200">
              <a:buFont typeface="+mj-lt"/>
              <a:buAutoNum type="arabicPeriod"/>
            </a:pPr>
            <a:r>
              <a:rPr lang="en-IN" sz="2000" dirty="0" smtClean="0">
                <a:latin typeface="Arial" pitchFamily="34" charset="0"/>
                <a:cs typeface="Arial" pitchFamily="34" charset="0"/>
              </a:rPr>
              <a:t>“ The C puzzle Book”, Alan R </a:t>
            </a:r>
            <a:r>
              <a:rPr lang="en-IN" sz="2000" dirty="0" err="1" smtClean="0">
                <a:latin typeface="Arial" pitchFamily="34" charset="0"/>
                <a:cs typeface="Arial" pitchFamily="34" charset="0"/>
              </a:rPr>
              <a:t>Feuer</a:t>
            </a:r>
            <a:endParaRPr lang="en-US" sz="2000" dirty="0" smtClean="0">
              <a:latin typeface="Arial" pitchFamily="34" charset="0"/>
              <a:cs typeface="Arial" pitchFamily="34" charset="0"/>
            </a:endParaRPr>
          </a:p>
          <a:p>
            <a:pPr>
              <a:lnSpc>
                <a:spcPct val="100000"/>
              </a:lnSpc>
            </a:pPr>
            <a:endParaRPr dirty="0"/>
          </a:p>
        </p:txBody>
      </p:sp>
      <p:sp>
        <p:nvSpPr>
          <p:cNvPr id="8"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a:p>
        </p:txBody>
      </p:sp>
      <p:sp>
        <p:nvSpPr>
          <p:cNvPr id="7" name="TextBox 6"/>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
                                            <p:txEl>
                                              <p:pRg st="1" end="1"/>
                                            </p:txEl>
                                          </p:spTgt>
                                        </p:tgtEl>
                                        <p:attrNameLst>
                                          <p:attrName>style.visibility</p:attrName>
                                        </p:attrNameLst>
                                      </p:cBhvr>
                                      <p:to>
                                        <p:strVal val="visible"/>
                                      </p:to>
                                    </p:set>
                                    <p:anim calcmode="lin" valueType="num">
                                      <p:cBhvr additive="base">
                                        <p:cTn id="13" dur="500" fill="hold"/>
                                        <p:tgtEl>
                                          <p:spTgt spid="4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
                                            <p:txEl>
                                              <p:pRg st="2" end="2"/>
                                            </p:txEl>
                                          </p:spTgt>
                                        </p:tgtEl>
                                        <p:attrNameLst>
                                          <p:attrName>style.visibility</p:attrName>
                                        </p:attrNameLst>
                                      </p:cBhvr>
                                      <p:to>
                                        <p:strVal val="visible"/>
                                      </p:to>
                                    </p:set>
                                    <p:anim calcmode="lin" valueType="num">
                                      <p:cBhvr additive="base">
                                        <p:cTn id="19" dur="500" fill="hold"/>
                                        <p:tgtEl>
                                          <p:spTgt spid="4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
                                            <p:txEl>
                                              <p:pRg st="4" end="4"/>
                                            </p:txEl>
                                          </p:spTgt>
                                        </p:tgtEl>
                                        <p:attrNameLst>
                                          <p:attrName>style.visibility</p:attrName>
                                        </p:attrNameLst>
                                      </p:cBhvr>
                                      <p:to>
                                        <p:strVal val="visible"/>
                                      </p:to>
                                    </p:set>
                                    <p:anim calcmode="lin" valueType="num">
                                      <p:cBhvr additive="base">
                                        <p:cTn id="25" dur="500" fill="hold"/>
                                        <p:tgtEl>
                                          <p:spTgt spid="4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
                                            <p:txEl>
                                              <p:pRg st="5" end="5"/>
                                            </p:txEl>
                                          </p:spTgt>
                                        </p:tgtEl>
                                        <p:attrNameLst>
                                          <p:attrName>style.visibility</p:attrName>
                                        </p:attrNameLst>
                                      </p:cBhvr>
                                      <p:to>
                                        <p:strVal val="visible"/>
                                      </p:to>
                                    </p:set>
                                    <p:anim calcmode="lin" valueType="num">
                                      <p:cBhvr additive="base">
                                        <p:cTn id="31" dur="500" fill="hold"/>
                                        <p:tgtEl>
                                          <p:spTgt spid="4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
                                            <p:txEl>
                                              <p:pRg st="6" end="6"/>
                                            </p:txEl>
                                          </p:spTgt>
                                        </p:tgtEl>
                                        <p:attrNameLst>
                                          <p:attrName>style.visibility</p:attrName>
                                        </p:attrNameLst>
                                      </p:cBhvr>
                                      <p:to>
                                        <p:strVal val="visible"/>
                                      </p:to>
                                    </p:set>
                                    <p:anim calcmode="lin" valueType="num">
                                      <p:cBhvr additive="base">
                                        <p:cTn id="37" dur="500" fill="hold"/>
                                        <p:tgtEl>
                                          <p:spTgt spid="4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416868"/>
          </a:xfrm>
          <a:prstGeom prst="rect">
            <a:avLst/>
          </a:prstGeom>
          <a:noFill/>
        </p:spPr>
        <p:txBody>
          <a:bodyPr wrap="square" rtlCol="0">
            <a:spAutoFit/>
          </a:bodyPr>
          <a:lstStyle/>
          <a:p>
            <a:r>
              <a:rPr lang="en-IN" sz="2000" b="1" u="sng" dirty="0" smtClean="0">
                <a:latin typeface="Arial" pitchFamily="34" charset="0"/>
                <a:cs typeface="Arial" pitchFamily="34" charset="0"/>
              </a:rPr>
              <a:t>Reading from a Text File</a:t>
            </a: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fgetc</a:t>
            </a:r>
            <a:r>
              <a:rPr lang="en-IN" sz="2000" dirty="0" smtClean="0">
                <a:latin typeface="Arial" pitchFamily="34" charset="0"/>
                <a:cs typeface="Arial" pitchFamily="34" charset="0"/>
              </a:rPr>
              <a:t>() takes a file pointer as its only argument and returns the character read as type int. The typical use of </a:t>
            </a:r>
            <a:r>
              <a:rPr lang="en-IN" sz="2000" dirty="0" err="1" smtClean="0">
                <a:latin typeface="Arial" pitchFamily="34" charset="0"/>
                <a:cs typeface="Arial" pitchFamily="34" charset="0"/>
              </a:rPr>
              <a:t>fgetc</a:t>
            </a:r>
            <a:r>
              <a:rPr lang="en-IN" sz="2000" dirty="0" smtClean="0">
                <a:latin typeface="Arial" pitchFamily="34" charset="0"/>
                <a:cs typeface="Arial" pitchFamily="34" charset="0"/>
              </a:rPr>
              <a:t>() is illustrated by the following statement:</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mchar</a:t>
            </a:r>
            <a:r>
              <a:rPr lang="en-IN" sz="2000" dirty="0" smtClean="0">
                <a:latin typeface="Arial" pitchFamily="34" charset="0"/>
                <a:cs typeface="Arial" pitchFamily="34" charset="0"/>
              </a:rPr>
              <a:t> = </a:t>
            </a:r>
            <a:r>
              <a:rPr lang="en-IN" sz="2000" dirty="0" err="1" smtClean="0">
                <a:latin typeface="Arial" pitchFamily="34" charset="0"/>
                <a:cs typeface="Arial" pitchFamily="34" charset="0"/>
              </a:rPr>
              <a:t>fgetc</a:t>
            </a:r>
            <a:r>
              <a:rPr lang="en-IN" sz="2000" dirty="0" smtClean="0">
                <a:latin typeface="Arial" pitchFamily="34" charset="0"/>
                <a:cs typeface="Arial" pitchFamily="34" charset="0"/>
              </a:rPr>
              <a:t>(</a:t>
            </a:r>
            <a:r>
              <a:rPr lang="en-IN" sz="2000" dirty="0" err="1" smtClean="0">
                <a:latin typeface="Arial" pitchFamily="34" charset="0"/>
                <a:cs typeface="Arial" pitchFamily="34" charset="0"/>
              </a:rPr>
              <a:t>pfile</a:t>
            </a:r>
            <a:r>
              <a:rPr lang="en-IN" sz="2000" dirty="0" smtClean="0">
                <a:latin typeface="Arial" pitchFamily="34" charset="0"/>
                <a:cs typeface="Arial" pitchFamily="34" charset="0"/>
              </a:rPr>
              <a:t>); // </a:t>
            </a:r>
            <a:r>
              <a:rPr lang="en-IN" sz="2000" b="1" dirty="0" smtClean="0">
                <a:latin typeface="Arial" pitchFamily="34" charset="0"/>
                <a:cs typeface="Arial" pitchFamily="34" charset="0"/>
              </a:rPr>
              <a:t>Reads a character into </a:t>
            </a:r>
            <a:r>
              <a:rPr lang="en-IN" sz="2000" b="1" dirty="0" err="1" smtClean="0">
                <a:latin typeface="Arial" pitchFamily="34" charset="0"/>
                <a:cs typeface="Arial" pitchFamily="34" charset="0"/>
              </a:rPr>
              <a:t>mchar</a:t>
            </a:r>
            <a:endParaRPr lang="en-IN" sz="2000" b="1" dirty="0" smtClean="0">
              <a:latin typeface="Arial" pitchFamily="34" charset="0"/>
              <a:cs typeface="Arial" pitchFamily="34" charset="0"/>
            </a:endParaRP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mchar</a:t>
            </a:r>
            <a:r>
              <a:rPr lang="en-IN" sz="2000" dirty="0" smtClean="0">
                <a:latin typeface="Arial" pitchFamily="34" charset="0"/>
                <a:cs typeface="Arial" pitchFamily="34" charset="0"/>
              </a:rPr>
              <a:t> is type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because EOF will be returned if the end of the file has been reached. EOF is a negative integer that cannot be returned or stored as type char when char is an unsigned type. </a:t>
            </a:r>
          </a:p>
          <a:p>
            <a:endParaRPr lang="en-IN" sz="2000" dirty="0" smtClean="0">
              <a:latin typeface="Arial" pitchFamily="34" charset="0"/>
              <a:cs typeface="Arial" pitchFamily="34" charset="0"/>
            </a:endParaRPr>
          </a:p>
          <a:p>
            <a:r>
              <a:rPr lang="en-IN" dirty="0" smtClean="0">
                <a:latin typeface="Arial" pitchFamily="34" charset="0"/>
                <a:cs typeface="Arial" pitchFamily="34" charset="0"/>
              </a:rPr>
              <a:t>Behind the scenes, the actual mechanism for reading a file is the inverse of writing to a file. </a:t>
            </a:r>
            <a:r>
              <a:rPr lang="en-IN" b="1" dirty="0" smtClean="0">
                <a:latin typeface="Arial" pitchFamily="34" charset="0"/>
                <a:cs typeface="Arial" pitchFamily="34" charset="0"/>
              </a:rPr>
              <a:t>A whole block of characters is read into a buffer in one go. The characters are then handed over to your program one at a time as you request them, until the buffer is empty, whereupon another block is read. This makes the process very fast, because most </a:t>
            </a:r>
            <a:r>
              <a:rPr lang="en-IN" b="1" dirty="0" err="1" smtClean="0">
                <a:latin typeface="Arial" pitchFamily="34" charset="0"/>
                <a:cs typeface="Arial" pitchFamily="34" charset="0"/>
              </a:rPr>
              <a:t>fgetc</a:t>
            </a:r>
            <a:r>
              <a:rPr lang="en-IN" b="1" dirty="0" smtClean="0">
                <a:latin typeface="Arial" pitchFamily="34" charset="0"/>
                <a:cs typeface="Arial" pitchFamily="34" charset="0"/>
              </a:rPr>
              <a:t>() operations won’t involve reading the file but simply moving a character from the buffer in main memory to the place where you want to store it</a:t>
            </a:r>
            <a:r>
              <a:rPr lang="en-IN" dirty="0" smtClean="0">
                <a:latin typeface="Arial" pitchFamily="34" charset="0"/>
                <a:cs typeface="Arial" pitchFamily="34" charset="0"/>
              </a:rPr>
              <a:t>.</a:t>
            </a:r>
            <a:endParaRPr lang="en-US"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2831544"/>
          </a:xfrm>
          <a:prstGeom prst="rect">
            <a:avLst/>
          </a:prstGeom>
          <a:noFill/>
        </p:spPr>
        <p:txBody>
          <a:bodyPr wrap="square" rtlCol="0">
            <a:spAutoFit/>
          </a:bodyPr>
          <a:lstStyle/>
          <a:p>
            <a:r>
              <a:rPr lang="en-IN" sz="2000" b="1" u="sng" dirty="0" smtClean="0">
                <a:latin typeface="Arial" pitchFamily="34" charset="0"/>
                <a:cs typeface="Arial" pitchFamily="34" charset="0"/>
              </a:rPr>
              <a:t>A few sample programs</a:t>
            </a:r>
          </a:p>
          <a:p>
            <a:endParaRPr lang="en-IN" sz="2000" b="1" u="sng" dirty="0" smtClean="0">
              <a:latin typeface="Arial" pitchFamily="34" charset="0"/>
              <a:cs typeface="Arial" pitchFamily="34" charset="0"/>
            </a:endParaRPr>
          </a:p>
          <a:p>
            <a:r>
              <a:rPr lang="en-IN" sz="2000" dirty="0" smtClean="0">
                <a:latin typeface="Arial" pitchFamily="34" charset="0"/>
                <a:cs typeface="Arial" pitchFamily="34" charset="0"/>
              </a:rPr>
              <a:t>Program to copy one file to another – </a:t>
            </a:r>
            <a:r>
              <a:rPr lang="en-IN" sz="2000" dirty="0" smtClean="0">
                <a:latin typeface="Arial" pitchFamily="34" charset="0"/>
                <a:cs typeface="Arial" pitchFamily="34" charset="0"/>
                <a:hlinkClick r:id="rId2" action="ppaction://hlinkfile"/>
              </a:rPr>
              <a:t>sample1</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Program to find the size of a given file – </a:t>
            </a:r>
            <a:r>
              <a:rPr lang="en-IN" sz="2000" dirty="0" smtClean="0">
                <a:latin typeface="Arial" pitchFamily="34" charset="0"/>
                <a:cs typeface="Arial" pitchFamily="34" charset="0"/>
                <a:hlinkClick r:id="rId3" action="ppaction://hlinkfile"/>
              </a:rPr>
              <a:t>sample2</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Program to mimic the “more” command in Linux – </a:t>
            </a:r>
            <a:r>
              <a:rPr lang="en-IN" sz="2000" dirty="0" smtClean="0">
                <a:latin typeface="Arial" pitchFamily="34" charset="0"/>
                <a:cs typeface="Arial" pitchFamily="34" charset="0"/>
                <a:hlinkClick r:id="rId4" action="ppaction://hlinkfile"/>
              </a:rPr>
              <a:t>sample3</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5"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62000"/>
            <a:ext cx="8010580" cy="5632311"/>
          </a:xfrm>
          <a:prstGeom prst="rect">
            <a:avLst/>
          </a:prstGeom>
          <a:noFill/>
        </p:spPr>
        <p:txBody>
          <a:bodyPr wrap="square" rtlCol="0">
            <a:spAutoFit/>
          </a:bodyPr>
          <a:lstStyle/>
          <a:p>
            <a:r>
              <a:rPr lang="en-IN" sz="2000" b="1" u="sng" dirty="0" smtClean="0">
                <a:latin typeface="Arial" pitchFamily="34" charset="0"/>
                <a:cs typeface="Arial" pitchFamily="34" charset="0"/>
              </a:rPr>
              <a:t>What is a file?</a:t>
            </a:r>
          </a:p>
          <a:p>
            <a:r>
              <a:rPr lang="en-US" sz="2000" dirty="0" smtClean="0">
                <a:latin typeface="Arial" pitchFamily="34" charset="0"/>
                <a:cs typeface="Arial" pitchFamily="34" charset="0"/>
              </a:rPr>
              <a:t>A </a:t>
            </a:r>
            <a:r>
              <a:rPr lang="en-US" sz="2000" b="1" dirty="0" smtClean="0">
                <a:latin typeface="Arial" pitchFamily="34" charset="0"/>
                <a:cs typeface="Arial" pitchFamily="34" charset="0"/>
              </a:rPr>
              <a:t>computer file</a:t>
            </a:r>
            <a:r>
              <a:rPr lang="en-US" sz="2000" dirty="0" smtClean="0">
                <a:latin typeface="Arial" pitchFamily="34" charset="0"/>
                <a:cs typeface="Arial" pitchFamily="34" charset="0"/>
              </a:rPr>
              <a:t> is a computer resource for recording data discretely in a computer storage device</a:t>
            </a:r>
            <a:r>
              <a:rPr lang="en-US" sz="2000" dirty="0" smtClean="0"/>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If your computer could only ever process data stored within the main memory of the machine, the scope and variety of applications you could deal with would be severely limited. Virtually all serious business applications require more data than would fit into main memory and depend on the ability to process data that’s persistent and stored on an external device such as a disk drive. Now, we will explore how we can process data stored in files.</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C provides a range of functions in the header file </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 for writing to and reading from external devices. The external device you would use for storing and retrieving data is typically a disk drive, but not exclusively. </a:t>
            </a:r>
            <a:r>
              <a:rPr lang="en-IN" sz="2000" b="1" u="sng" dirty="0" smtClean="0">
                <a:latin typeface="Arial" pitchFamily="34" charset="0"/>
                <a:cs typeface="Arial" pitchFamily="34" charset="0"/>
              </a:rPr>
              <a:t>Because, consistent with the philosophy of C, the library facilities you’ll use for working with files are device independent, they apply to virtually any external storage device</a:t>
            </a:r>
            <a:r>
              <a:rPr lang="en-IN" sz="2000" dirty="0" smtClean="0">
                <a:latin typeface="Arial" pitchFamily="34" charset="0"/>
                <a:cs typeface="Arial" pitchFamily="34" charset="0"/>
              </a:rPr>
              <a: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b="1" u="sng" dirty="0" smtClean="0">
                <a:latin typeface="Arial" pitchFamily="34" charset="0"/>
                <a:cs typeface="Arial" pitchFamily="34" charset="0"/>
              </a:rPr>
              <a:t>The Concept of a File</a:t>
            </a:r>
          </a:p>
          <a:p>
            <a:r>
              <a:rPr lang="en-IN" sz="2000" dirty="0" smtClean="0">
                <a:latin typeface="Arial" pitchFamily="34" charset="0"/>
                <a:cs typeface="Arial" pitchFamily="34" charset="0"/>
              </a:rPr>
              <a:t>With all the examples up to now, any data that the user enters are lost once the program ends. If the user wants to run the program with the same data, he or she must enter it again each time. There are a lot of occasions when this is not only inconvenient, but it also makes the programming task impossible.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If you want to maintain a directory of names, addresses, and telephone numbers, for instance, a program in which you have to enter all the names, addresses, and telephone numbers each time you run it is worse than useless! The answer is to store data on permanent storage that continues to be maintained after your computer is switched off. This storage is called a </a:t>
            </a:r>
            <a:r>
              <a:rPr lang="en-IN" sz="2000" i="1" dirty="0" smtClean="0">
                <a:latin typeface="Arial" pitchFamily="34" charset="0"/>
                <a:cs typeface="Arial" pitchFamily="34" charset="0"/>
              </a:rPr>
              <a:t>file, and a file is usually stored on a disk.</a:t>
            </a:r>
          </a:p>
          <a:p>
            <a:endParaRPr lang="en-IN" sz="2000" b="1" i="1" u="sng" dirty="0" smtClean="0">
              <a:latin typeface="Arial" pitchFamily="34" charset="0"/>
              <a:cs typeface="Arial" pitchFamily="34" charset="0"/>
            </a:endParaRPr>
          </a:p>
          <a:p>
            <a:r>
              <a:rPr lang="en-IN" sz="2000" b="1" u="sng" dirty="0" smtClean="0">
                <a:latin typeface="Arial" pitchFamily="34" charset="0"/>
                <a:cs typeface="Arial" pitchFamily="34" charset="0"/>
              </a:rPr>
              <a:t>A file is essentially a serial sequence of bytes stored on a medium</a:t>
            </a:r>
            <a:r>
              <a:rPr lang="en-IN" sz="2000" dirty="0" smtClean="0">
                <a:latin typeface="Arial" pitchFamily="34" charset="0"/>
                <a:cs typeface="Arial" pitchFamily="34" charset="0"/>
              </a:rPr>
              <a:t>.</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401205"/>
          </a:xfrm>
          <a:prstGeom prst="rect">
            <a:avLst/>
          </a:prstGeom>
          <a:noFill/>
        </p:spPr>
        <p:txBody>
          <a:bodyPr wrap="square" rtlCol="0">
            <a:spAutoFit/>
          </a:bodyPr>
          <a:lstStyle/>
          <a:p>
            <a:r>
              <a:rPr lang="en-IN" sz="2000" b="1" u="sng" dirty="0" smtClean="0">
                <a:latin typeface="Arial" pitchFamily="34" charset="0"/>
                <a:cs typeface="Arial" pitchFamily="34" charset="0"/>
              </a:rPr>
              <a:t>Positions in a File</a:t>
            </a:r>
          </a:p>
          <a:p>
            <a:r>
              <a:rPr lang="en-IN" sz="2000" dirty="0" smtClean="0">
                <a:latin typeface="Arial" pitchFamily="34" charset="0"/>
                <a:cs typeface="Arial" pitchFamily="34" charset="0"/>
              </a:rPr>
              <a:t>A file has a </a:t>
            </a:r>
            <a:r>
              <a:rPr lang="en-IN" sz="2000" b="1" dirty="0" smtClean="0">
                <a:latin typeface="Arial" pitchFamily="34" charset="0"/>
                <a:cs typeface="Arial" pitchFamily="34" charset="0"/>
              </a:rPr>
              <a:t>beginning</a:t>
            </a:r>
            <a:r>
              <a:rPr lang="en-IN" sz="2000" dirty="0" smtClean="0">
                <a:latin typeface="Arial" pitchFamily="34" charset="0"/>
                <a:cs typeface="Arial" pitchFamily="34" charset="0"/>
              </a:rPr>
              <a:t> and an </a:t>
            </a:r>
            <a:r>
              <a:rPr lang="en-IN" sz="2000" b="1" dirty="0" smtClean="0">
                <a:latin typeface="Arial" pitchFamily="34" charset="0"/>
                <a:cs typeface="Arial" pitchFamily="34" charset="0"/>
              </a:rPr>
              <a:t>end</a:t>
            </a:r>
            <a:r>
              <a:rPr lang="en-IN" sz="2000" dirty="0" smtClean="0">
                <a:latin typeface="Arial" pitchFamily="34" charset="0"/>
                <a:cs typeface="Arial" pitchFamily="34" charset="0"/>
              </a:rPr>
              <a:t>, and it has a </a:t>
            </a:r>
            <a:r>
              <a:rPr lang="en-IN" sz="2000" b="1" i="1" dirty="0" smtClean="0">
                <a:latin typeface="Arial" pitchFamily="34" charset="0"/>
                <a:cs typeface="Arial" pitchFamily="34" charset="0"/>
              </a:rPr>
              <a:t>current position</a:t>
            </a:r>
            <a:r>
              <a:rPr lang="en-IN" sz="2000" i="1" dirty="0" smtClean="0">
                <a:latin typeface="Arial" pitchFamily="34" charset="0"/>
                <a:cs typeface="Arial" pitchFamily="34" charset="0"/>
              </a:rPr>
              <a:t>, typically defined as so many bytes from the beginning</a:t>
            </a:r>
            <a:r>
              <a:rPr lang="en-IN" sz="2000" dirty="0" smtClean="0">
                <a:latin typeface="Arial" pitchFamily="34" charset="0"/>
                <a:cs typeface="Arial" pitchFamily="34" charset="0"/>
              </a:rPr>
              <a:t>. </a:t>
            </a:r>
          </a:p>
          <a:p>
            <a:endParaRPr lang="en-IN" sz="2000" b="1" u="sng" dirty="0" smtClean="0">
              <a:latin typeface="Arial" pitchFamily="34" charset="0"/>
              <a:cs typeface="Arial" pitchFamily="34" charset="0"/>
            </a:endParaRPr>
          </a:p>
          <a:p>
            <a:r>
              <a:rPr lang="en-IN" sz="2000" b="1" u="sng" dirty="0" smtClean="0">
                <a:latin typeface="Arial" pitchFamily="34" charset="0"/>
                <a:cs typeface="Arial" pitchFamily="34" charset="0"/>
              </a:rPr>
              <a:t>Why is the current position important?</a:t>
            </a:r>
          </a:p>
          <a:p>
            <a:r>
              <a:rPr lang="en-IN" sz="2000" b="1" u="sng" dirty="0" smtClean="0">
                <a:latin typeface="Arial" pitchFamily="34" charset="0"/>
                <a:cs typeface="Arial" pitchFamily="34" charset="0"/>
              </a:rPr>
              <a:t>The current position is where any file action (a read from the file or a write to the file) will take place</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Can I dictate the current position</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You can move the current position to any point in the file. A new current position can be specified as an offset from the beginning of the file or, in some circumstances, as a positive or negative offset from the previous current position. You can also move the position to the end of the file in some situations</a:t>
            </a:r>
            <a:r>
              <a:rPr lang="en-IN" sz="2000" dirty="0" smtClean="0"/>
              <a:t>.</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533400"/>
            <a:ext cx="8010580" cy="5940088"/>
          </a:xfrm>
          <a:prstGeom prst="rect">
            <a:avLst/>
          </a:prstGeom>
          <a:noFill/>
        </p:spPr>
        <p:txBody>
          <a:bodyPr wrap="square" rtlCol="0">
            <a:spAutoFit/>
          </a:bodyPr>
          <a:lstStyle/>
          <a:p>
            <a:r>
              <a:rPr lang="en-IN" sz="2000" b="1" u="sng" dirty="0" smtClean="0">
                <a:latin typeface="Arial" pitchFamily="34" charset="0"/>
                <a:cs typeface="Arial" pitchFamily="34" charset="0"/>
              </a:rPr>
              <a:t>File Streams</a:t>
            </a:r>
          </a:p>
          <a:p>
            <a:r>
              <a:rPr lang="en-IN" sz="2000" dirty="0" smtClean="0">
                <a:latin typeface="Arial" pitchFamily="34" charset="0"/>
                <a:cs typeface="Arial" pitchFamily="34" charset="0"/>
              </a:rPr>
              <a:t>The C library provides functions for reading and writing to or from data streams. A stream is an abstract representation of any external source or destination for data, so </a:t>
            </a:r>
            <a:r>
              <a:rPr lang="en-IN" sz="2000" u="sng" dirty="0" smtClean="0">
                <a:latin typeface="Arial" pitchFamily="34" charset="0"/>
                <a:cs typeface="Arial" pitchFamily="34" charset="0"/>
              </a:rPr>
              <a:t>the keyboard, the command line on your display, and files on a disk are all examples of things you can work with as streams. </a:t>
            </a:r>
            <a:r>
              <a:rPr lang="en-IN" sz="2000" b="1" u="sng" dirty="0" smtClean="0">
                <a:latin typeface="Arial" pitchFamily="34" charset="0"/>
                <a:cs typeface="Arial" pitchFamily="34" charset="0"/>
              </a:rPr>
              <a:t>You use the same input/output functions for reading and writing any external device that is mapped to a stream</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There are two ways of writing data to a stream that represents a file. First, you can write a file as a </a:t>
            </a:r>
            <a:r>
              <a:rPr lang="en-IN" sz="2000" i="1" dirty="0" smtClean="0">
                <a:latin typeface="Arial" pitchFamily="34" charset="0"/>
                <a:cs typeface="Arial" pitchFamily="34" charset="0"/>
              </a:rPr>
              <a:t>text file, in </a:t>
            </a:r>
            <a:r>
              <a:rPr lang="en-IN" sz="2000" dirty="0" smtClean="0">
                <a:latin typeface="Arial" pitchFamily="34" charset="0"/>
                <a:cs typeface="Arial" pitchFamily="34" charset="0"/>
              </a:rPr>
              <a:t>which case data is written as </a:t>
            </a:r>
            <a:r>
              <a:rPr lang="en-IN" sz="2000" u="sng" dirty="0" smtClean="0">
                <a:latin typeface="Arial" pitchFamily="34" charset="0"/>
                <a:cs typeface="Arial" pitchFamily="34" charset="0"/>
              </a:rPr>
              <a:t>a sequence of characters organized as lines, where each line is terminated by a newline character</a:t>
            </a:r>
            <a:r>
              <a:rPr lang="en-IN" sz="2000" dirty="0" smtClean="0">
                <a:latin typeface="Arial" pitchFamily="34" charset="0"/>
                <a:cs typeface="Arial" pitchFamily="34" charset="0"/>
              </a:rPr>
              <a:t>. Obviously, binary data such as values of type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or type double have to be converted to characters to allow them to be written to a text file.</a:t>
            </a:r>
          </a:p>
          <a:p>
            <a:r>
              <a:rPr lang="en-IN" sz="2000" dirty="0" smtClean="0">
                <a:latin typeface="Arial" pitchFamily="34" charset="0"/>
                <a:cs typeface="Arial" pitchFamily="34" charset="0"/>
              </a:rPr>
              <a:t>Second, you can write a file as a </a:t>
            </a:r>
            <a:r>
              <a:rPr lang="en-IN" sz="2000" i="1" dirty="0" smtClean="0">
                <a:latin typeface="Arial" pitchFamily="34" charset="0"/>
                <a:cs typeface="Arial" pitchFamily="34" charset="0"/>
              </a:rPr>
              <a:t>binary file. Data written to a binary file are written as a series </a:t>
            </a:r>
            <a:r>
              <a:rPr lang="en-IN" sz="2000" dirty="0" smtClean="0">
                <a:latin typeface="Arial" pitchFamily="34" charset="0"/>
                <a:cs typeface="Arial" pitchFamily="34" charset="0"/>
              </a:rPr>
              <a:t>of bytes exactly as they appear in memory, so a value of type double, for example, would be written as the 8 bytes that appear in memory.</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dirty="0" smtClean="0">
                <a:latin typeface="Arial" pitchFamily="34" charset="0"/>
                <a:cs typeface="Arial" pitchFamily="34" charset="0"/>
              </a:rPr>
              <a:t>Of course, you can write any data you like to a file, but</a:t>
            </a:r>
            <a:r>
              <a:rPr lang="en-IN" sz="2000" u="sng" dirty="0" smtClean="0">
                <a:latin typeface="Arial" pitchFamily="34" charset="0"/>
                <a:cs typeface="Arial" pitchFamily="34" charset="0"/>
              </a:rPr>
              <a:t> once a file has been written, it just consists of a series of bytes</a:t>
            </a:r>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Regardless of whether you write a file as a binary file or as a text file, it ultimately ends up as just a series of bytes. </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This means that the program must know what sort of data the file represents to read it correctly.</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What a series of bytes represents is dependent upon how you interpret it. A sequence of 12 bytes in a binary file could be 12 characters, 12 8-bit signed integers, 12 8-bit unsigned integers, 6 16-bit signed integers, a 32-bit integer followed by an 8-byte floating-point value, and so on.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All of these will be more or less valid interpretations of the data, so it’s important that a program that is reading a file has the correct assumptions about what was written.</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708981"/>
          </a:xfrm>
          <a:prstGeom prst="rect">
            <a:avLst/>
          </a:prstGeom>
          <a:noFill/>
        </p:spPr>
        <p:txBody>
          <a:bodyPr wrap="square" rtlCol="0">
            <a:spAutoFit/>
          </a:bodyPr>
          <a:lstStyle/>
          <a:p>
            <a:r>
              <a:rPr lang="en-IN" sz="2000" b="1" u="sng" dirty="0" smtClean="0">
                <a:latin typeface="Arial" pitchFamily="34" charset="0"/>
                <a:cs typeface="Arial" pitchFamily="34" charset="0"/>
              </a:rPr>
              <a:t>Accessing Files</a:t>
            </a:r>
          </a:p>
          <a:p>
            <a:r>
              <a:rPr lang="en-IN" sz="2000" dirty="0" smtClean="0">
                <a:latin typeface="Arial" pitchFamily="34" charset="0"/>
                <a:cs typeface="Arial" pitchFamily="34" charset="0"/>
              </a:rPr>
              <a:t>The files that are resident on your disk drive each have a </a:t>
            </a:r>
            <a:r>
              <a:rPr lang="en-IN" sz="2000" b="1" dirty="0" smtClean="0">
                <a:latin typeface="Arial" pitchFamily="34" charset="0"/>
                <a:cs typeface="Arial" pitchFamily="34" charset="0"/>
              </a:rPr>
              <a:t>name</a:t>
            </a:r>
            <a:r>
              <a:rPr lang="en-IN" sz="2000" dirty="0" smtClean="0">
                <a:latin typeface="Arial" pitchFamily="34" charset="0"/>
                <a:cs typeface="Arial" pitchFamily="34" charset="0"/>
              </a:rPr>
              <a:t>, and the rules for naming files are determined by your operating system.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It would not be particularly convenient if a program that processes a file would only work with a specific file with a particular name. If it did, you would need to produce a different program for each file you might want to process. For this reason your program references a file through a </a:t>
            </a:r>
            <a:r>
              <a:rPr lang="en-IN" sz="2000" i="1" dirty="0" smtClean="0">
                <a:latin typeface="Arial" pitchFamily="34" charset="0"/>
                <a:cs typeface="Arial" pitchFamily="34" charset="0"/>
              </a:rPr>
              <a:t>file pointer or more accurately a stream pointer. </a:t>
            </a:r>
          </a:p>
          <a:p>
            <a:endParaRPr lang="en-IN" sz="2000" i="1" dirty="0" smtClean="0">
              <a:latin typeface="Arial" pitchFamily="34" charset="0"/>
              <a:cs typeface="Arial" pitchFamily="34" charset="0"/>
            </a:endParaRPr>
          </a:p>
          <a:p>
            <a:r>
              <a:rPr lang="en-IN" sz="2000" i="1" dirty="0" smtClean="0">
                <a:latin typeface="Arial" pitchFamily="34" charset="0"/>
                <a:cs typeface="Arial" pitchFamily="34" charset="0"/>
              </a:rPr>
              <a:t>You associate a stream pointer with a </a:t>
            </a:r>
            <a:r>
              <a:rPr lang="en-IN" sz="2000" dirty="0" smtClean="0">
                <a:latin typeface="Arial" pitchFamily="34" charset="0"/>
                <a:cs typeface="Arial" pitchFamily="34" charset="0"/>
              </a:rPr>
              <a:t>particular file programmatically when the program is run. A program can associate a given stream pointer with different files on different occasions, so the same program can work with a different file each time it executes. A file pointer points to a </a:t>
            </a:r>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of type FILE that represents a stream.</a:t>
            </a:r>
            <a:endParaRPr lang="en-IN" sz="2000" dirty="0" smtClean="0"/>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170099"/>
          </a:xfrm>
          <a:prstGeom prst="rect">
            <a:avLst/>
          </a:prstGeom>
          <a:noFill/>
        </p:spPr>
        <p:txBody>
          <a:bodyPr wrap="square" rtlCol="0">
            <a:spAutoFit/>
          </a:bodyPr>
          <a:lstStyle/>
          <a:p>
            <a:r>
              <a:rPr lang="en-IN" sz="2000" dirty="0" smtClean="0">
                <a:latin typeface="Arial" pitchFamily="34" charset="0"/>
                <a:cs typeface="Arial" pitchFamily="34" charset="0"/>
              </a:rPr>
              <a:t>The FILE structure to which a file pointer points contains information about the file. This will be such things as whether </a:t>
            </a:r>
            <a:r>
              <a:rPr lang="en-IN" sz="2000" u="sng" dirty="0" smtClean="0">
                <a:latin typeface="Arial" pitchFamily="34" charset="0"/>
                <a:cs typeface="Arial" pitchFamily="34" charset="0"/>
              </a:rPr>
              <a:t>you want to read or write or update the file, the address of the buffer in memory to be used for data, and a pointer to the current position in the file for the next operation</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You don’t need to worry about the contents of this structure in practice. It’s all taken care of by the input/output functions. However, if you really want to know all the gory details of the FILE structure, you will find them in the code for the </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 library header file</a:t>
            </a:r>
            <a:r>
              <a:rPr lang="en-IN" sz="2000" dirty="0" smtClean="0"/>
              <a:t>.</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19-03-2020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12338</TotalTime>
  <Words>3007</Words>
  <Application>Microsoft Office PowerPoint</Application>
  <PresentationFormat>On-screen Show (4:3)</PresentationFormat>
  <Paragraphs>165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MYOWN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MSANAND</dc:creator>
  <cp:lastModifiedBy>Anand</cp:lastModifiedBy>
  <cp:revision>1080</cp:revision>
  <dcterms:created xsi:type="dcterms:W3CDTF">2018-08-31T06:24:12Z</dcterms:created>
  <dcterms:modified xsi:type="dcterms:W3CDTF">2020-03-19T10:32:43Z</dcterms:modified>
</cp:coreProperties>
</file>