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 u="heavy">
                <a:solidFill>
                  <a:srgbClr val="0563C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3939" y="4514595"/>
            <a:ext cx="5204121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24045" y="1791715"/>
            <a:ext cx="6915150" cy="3434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 u="heavy">
                <a:solidFill>
                  <a:srgbClr val="0563C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816772" y="6409754"/>
            <a:ext cx="330834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Relationship Id="rId4" Type="http://schemas.openxmlformats.org/officeDocument/2006/relationships/hyperlink" Target="http://www-bcf.usc.edu/~gareth/ISL/" TargetMode="External"/><Relationship Id="rId5" Type="http://schemas.openxmlformats.org/officeDocument/2006/relationships/image" Target="../media/image15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6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7.jpg"/><Relationship Id="rId4" Type="http://schemas.openxmlformats.org/officeDocument/2006/relationships/image" Target="../media/image18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9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Relationship Id="rId3" Type="http://schemas.openxmlformats.org/officeDocument/2006/relationships/image" Target="../media/image20.jpg"/><Relationship Id="rId4" Type="http://schemas.openxmlformats.org/officeDocument/2006/relationships/image" Target="../media/image21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2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hyperlink" Target="mailto:golnaz.taheri@dsv.su.se" TargetMode="External"/><Relationship Id="rId4" Type="http://schemas.openxmlformats.org/officeDocument/2006/relationships/hyperlink" Target="mailto:ioanna.miliou@dsv.su.se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23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24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25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26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27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28.jpg"/><Relationship Id="rId4" Type="http://schemas.openxmlformats.org/officeDocument/2006/relationships/image" Target="../media/image29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Relationship Id="rId3" Type="http://schemas.openxmlformats.org/officeDocument/2006/relationships/image" Target="../media/image30.jpg"/><Relationship Id="rId4" Type="http://schemas.openxmlformats.org/officeDocument/2006/relationships/image" Target="../media/image31.jpg"/><Relationship Id="rId5" Type="http://schemas.openxmlformats.org/officeDocument/2006/relationships/image" Target="../media/image32.jpg"/><Relationship Id="rId6" Type="http://schemas.openxmlformats.org/officeDocument/2006/relationships/image" Target="../media/image33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hyperlink" Target="mailto:golnaz.taheri@dsv.su.se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hyperlink" Target="mailto:luis-eduardo@dsv.su.se" TargetMode="External"/><Relationship Id="rId4" Type="http://schemas.openxmlformats.org/officeDocument/2006/relationships/hyperlink" Target="mailto:maria.bampa@dsv.su.se" TargetMode="External"/><Relationship Id="rId5" Type="http://schemas.openxmlformats.org/officeDocument/2006/relationships/hyperlink" Target="mailto:zed.lee@dsv.su.se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9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image" Target="../media/image10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55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92100"/>
            <a:ext cx="8747485" cy="65659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543731" y="0"/>
            <a:ext cx="2121535" cy="6651625"/>
            <a:chOff x="9543731" y="0"/>
            <a:chExt cx="2121535" cy="6651625"/>
          </a:xfrm>
        </p:grpSpPr>
        <p:sp>
          <p:nvSpPr>
            <p:cNvPr id="5" name="object 5"/>
            <p:cNvSpPr/>
            <p:nvPr/>
          </p:nvSpPr>
          <p:spPr>
            <a:xfrm>
              <a:off x="9558287" y="0"/>
              <a:ext cx="2092325" cy="6622415"/>
            </a:xfrm>
            <a:custGeom>
              <a:avLst/>
              <a:gdLst/>
              <a:ahLst/>
              <a:cxnLst/>
              <a:rect l="l" t="t" r="r" b="b"/>
              <a:pathLst>
                <a:path w="2092325" h="6622415">
                  <a:moveTo>
                    <a:pt x="0" y="6622052"/>
                  </a:moveTo>
                  <a:lnTo>
                    <a:pt x="2092225" y="6622052"/>
                  </a:lnTo>
                  <a:lnTo>
                    <a:pt x="2092225" y="0"/>
                  </a:lnTo>
                </a:path>
                <a:path w="2092325" h="6622415">
                  <a:moveTo>
                    <a:pt x="0" y="0"/>
                  </a:moveTo>
                  <a:lnTo>
                    <a:pt x="0" y="6622052"/>
                  </a:lnTo>
                </a:path>
              </a:pathLst>
            </a:custGeom>
            <a:ln w="28629">
              <a:solidFill>
                <a:srgbClr val="0025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72843" y="6002922"/>
              <a:ext cx="2063131" cy="6050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73686" y="4944382"/>
              <a:ext cx="1028317" cy="97308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76074" y="1055115"/>
            <a:ext cx="228536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dirty="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="1">
                <a:solidFill>
                  <a:srgbClr val="FFFFF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47912" y="3087116"/>
            <a:ext cx="894080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" b="1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r>
              <a:rPr dirty="0" sz="5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400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5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400" spc="-5" b="1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54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400" b="1">
                <a:solidFill>
                  <a:srgbClr val="FFFFFF"/>
                </a:solidFill>
                <a:latin typeface="Arial"/>
                <a:cs typeface="Arial"/>
              </a:rPr>
              <a:t>Mining</a:t>
            </a:r>
            <a:endParaRPr sz="5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89340" y="638810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25433" y="4889500"/>
            <a:ext cx="5963920" cy="885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solidFill>
                  <a:srgbClr val="FFFFFF"/>
                </a:solidFill>
                <a:latin typeface="Arial"/>
                <a:cs typeface="Arial"/>
              </a:rPr>
              <a:t>Golnaz</a:t>
            </a:r>
            <a:r>
              <a:rPr dirty="0" sz="2800" spc="-30" b="1">
                <a:solidFill>
                  <a:srgbClr val="FFFFFF"/>
                </a:solidFill>
                <a:latin typeface="Arial"/>
                <a:cs typeface="Arial"/>
              </a:rPr>
              <a:t> Taheri, </a:t>
            </a:r>
            <a:r>
              <a:rPr dirty="0" sz="2800" spc="-5" b="1">
                <a:solidFill>
                  <a:srgbClr val="FFFFFF"/>
                </a:solidFill>
                <a:latin typeface="Arial"/>
                <a:cs typeface="Arial"/>
              </a:rPr>
              <a:t>PhD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Senior</a:t>
            </a:r>
            <a:r>
              <a:rPr dirty="0" sz="2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Arial MT"/>
                <a:cs typeface="Arial MT"/>
              </a:rPr>
              <a:t>Lecturer,</a:t>
            </a:r>
            <a:r>
              <a:rPr dirty="0" sz="2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Stockholm</a:t>
            </a:r>
            <a:r>
              <a:rPr dirty="0" sz="2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University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1081" y="532891"/>
            <a:ext cx="656907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H</a:t>
            </a:r>
            <a:r>
              <a:rPr dirty="0" sz="4800" spc="5"/>
              <a:t>o</a:t>
            </a:r>
            <a:r>
              <a:rPr dirty="0" sz="4800"/>
              <a:t>m</a:t>
            </a:r>
            <a:r>
              <a:rPr dirty="0" sz="4800" spc="5"/>
              <a:t>e</a:t>
            </a:r>
            <a:r>
              <a:rPr dirty="0" sz="4800" spc="-5"/>
              <a:t>w</a:t>
            </a:r>
            <a:r>
              <a:rPr dirty="0" sz="4800" spc="5"/>
              <a:t>o</a:t>
            </a:r>
            <a:r>
              <a:rPr dirty="0" sz="4800"/>
              <a:t>rk</a:t>
            </a:r>
            <a:r>
              <a:rPr dirty="0" sz="4800" spc="-265"/>
              <a:t> </a:t>
            </a:r>
            <a:r>
              <a:rPr dirty="0" sz="4800" spc="-5"/>
              <a:t>A</a:t>
            </a:r>
            <a:r>
              <a:rPr dirty="0" sz="4800"/>
              <a:t>ss</a:t>
            </a:r>
            <a:r>
              <a:rPr dirty="0" sz="4800" spc="-5"/>
              <a:t>i</a:t>
            </a:r>
            <a:r>
              <a:rPr dirty="0" sz="4800" spc="5"/>
              <a:t>gn</a:t>
            </a:r>
            <a:r>
              <a:rPr dirty="0" sz="4800"/>
              <a:t>m</a:t>
            </a:r>
            <a:r>
              <a:rPr dirty="0" sz="4800" spc="5"/>
              <a:t>en</a:t>
            </a:r>
            <a:r>
              <a:rPr dirty="0" sz="4800"/>
              <a:t>ts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1049" y="5519888"/>
            <a:ext cx="1438264" cy="120158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56090" y="1648615"/>
            <a:ext cx="10080625" cy="19685"/>
          </a:xfrm>
          <a:custGeom>
            <a:avLst/>
            <a:gdLst/>
            <a:ahLst/>
            <a:cxnLst/>
            <a:rect l="l" t="t" r="r" b="b"/>
            <a:pathLst>
              <a:path w="10080625" h="19685">
                <a:moveTo>
                  <a:pt x="0" y="19566"/>
                </a:moveTo>
                <a:lnTo>
                  <a:pt x="1008017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260162" y="1706371"/>
            <a:ext cx="1062355" cy="3454400"/>
          </a:xfrm>
          <a:prstGeom prst="rect">
            <a:avLst/>
          </a:prstGeom>
        </p:spPr>
        <p:txBody>
          <a:bodyPr wrap="square" lIns="0" tIns="241300" rIns="0" bIns="0" rtlCol="0" vert="horz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900"/>
              </a:spcBef>
              <a:buAutoNum type="arabicPlain" startAt="4"/>
              <a:tabLst>
                <a:tab pos="330200" algn="l"/>
              </a:tabLst>
            </a:pPr>
            <a:r>
              <a:rPr dirty="0" sz="3000" spc="-5">
                <a:latin typeface="Arial MT"/>
                <a:cs typeface="Arial MT"/>
              </a:rPr>
              <a:t>pts</a:t>
            </a:r>
            <a:endParaRPr sz="3000">
              <a:latin typeface="Arial MT"/>
              <a:cs typeface="Arial MT"/>
            </a:endParaRPr>
          </a:p>
          <a:p>
            <a:pPr marL="329565" indent="-317500">
              <a:lnSpc>
                <a:spcPct val="100000"/>
              </a:lnSpc>
              <a:spcBef>
                <a:spcPts val="1800"/>
              </a:spcBef>
              <a:buAutoNum type="arabicPlain" startAt="4"/>
              <a:tabLst>
                <a:tab pos="330200" algn="l"/>
              </a:tabLst>
            </a:pPr>
            <a:r>
              <a:rPr dirty="0" sz="3000" spc="-5">
                <a:latin typeface="Arial MT"/>
                <a:cs typeface="Arial MT"/>
              </a:rPr>
              <a:t>pts</a:t>
            </a:r>
            <a:endParaRPr sz="3000">
              <a:latin typeface="Arial MT"/>
              <a:cs typeface="Arial MT"/>
            </a:endParaRPr>
          </a:p>
          <a:p>
            <a:pPr marL="329565" indent="-317500">
              <a:lnSpc>
                <a:spcPct val="100000"/>
              </a:lnSpc>
              <a:spcBef>
                <a:spcPts val="1800"/>
              </a:spcBef>
              <a:buAutoNum type="arabicPlain" startAt="4"/>
              <a:tabLst>
                <a:tab pos="330200" algn="l"/>
              </a:tabLst>
            </a:pPr>
            <a:r>
              <a:rPr dirty="0" sz="3000" spc="-5">
                <a:latin typeface="Arial MT"/>
                <a:cs typeface="Arial MT"/>
              </a:rPr>
              <a:t>pts</a:t>
            </a: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3000">
                <a:latin typeface="Arial MT"/>
                <a:cs typeface="Arial MT"/>
              </a:rPr>
              <a:t>5</a:t>
            </a:r>
            <a:r>
              <a:rPr dirty="0" sz="3000" spc="-10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pts</a:t>
            </a: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3000" spc="-5">
                <a:latin typeface="Arial MT"/>
                <a:cs typeface="Arial MT"/>
              </a:rPr>
              <a:t>20</a:t>
            </a:r>
            <a:r>
              <a:rPr dirty="0" sz="3000" spc="-9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pts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953399" y="1706371"/>
            <a:ext cx="4608195" cy="4826000"/>
          </a:xfrm>
          <a:prstGeom prst="rect">
            <a:avLst/>
          </a:prstGeom>
        </p:spPr>
        <p:txBody>
          <a:bodyPr wrap="square" lIns="0" tIns="2413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90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3000" spc="-5">
                <a:latin typeface="Arial MT"/>
                <a:cs typeface="Arial MT"/>
              </a:rPr>
              <a:t>HW1:</a:t>
            </a:r>
            <a:endParaRPr sz="30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180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3000" spc="-5">
                <a:latin typeface="Arial MT"/>
                <a:cs typeface="Arial MT"/>
              </a:rPr>
              <a:t>HW2:</a:t>
            </a:r>
            <a:endParaRPr sz="30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180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3000" spc="-5">
                <a:latin typeface="Arial MT"/>
                <a:cs typeface="Arial MT"/>
              </a:rPr>
              <a:t>HW3:</a:t>
            </a:r>
            <a:endParaRPr sz="30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180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3000" spc="-5">
                <a:latin typeface="Arial MT"/>
                <a:cs typeface="Arial MT"/>
              </a:rPr>
              <a:t>Quizzes:</a:t>
            </a:r>
            <a:endParaRPr sz="30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180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3000" spc="-70">
                <a:latin typeface="Arial MT"/>
                <a:cs typeface="Arial MT"/>
              </a:rPr>
              <a:t>Total</a:t>
            </a:r>
            <a:r>
              <a:rPr dirty="0" sz="3000" spc="-5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points:</a:t>
            </a:r>
            <a:endParaRPr sz="30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180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3000" spc="-165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dirty="0" sz="3000" spc="-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3000" spc="-5">
                <a:solidFill>
                  <a:srgbClr val="FF0000"/>
                </a:solidFill>
                <a:latin typeface="Arial MT"/>
                <a:cs typeface="Arial MT"/>
              </a:rPr>
              <a:t>pass</a:t>
            </a:r>
            <a:r>
              <a:rPr dirty="0" sz="30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3000" spc="-5">
                <a:solidFill>
                  <a:srgbClr val="FF0000"/>
                </a:solidFill>
                <a:latin typeface="Arial MT"/>
                <a:cs typeface="Arial MT"/>
              </a:rPr>
              <a:t>you</a:t>
            </a:r>
            <a:r>
              <a:rPr dirty="0" sz="30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3000" spc="-10">
                <a:solidFill>
                  <a:srgbClr val="FF0000"/>
                </a:solidFill>
                <a:latin typeface="Arial MT"/>
                <a:cs typeface="Arial MT"/>
              </a:rPr>
              <a:t>need</a:t>
            </a:r>
            <a:r>
              <a:rPr dirty="0" sz="30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3000" spc="-5">
                <a:solidFill>
                  <a:srgbClr val="FF0000"/>
                </a:solidFill>
                <a:latin typeface="Arial MT"/>
                <a:cs typeface="Arial MT"/>
              </a:rPr>
              <a:t>12</a:t>
            </a:r>
            <a:r>
              <a:rPr dirty="0" sz="30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3000" spc="-5">
                <a:solidFill>
                  <a:srgbClr val="FF0000"/>
                </a:solidFill>
                <a:latin typeface="Arial MT"/>
                <a:cs typeface="Arial MT"/>
              </a:rPr>
              <a:t>pts</a:t>
            </a:r>
            <a:endParaRPr sz="30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180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3000" spc="-5">
                <a:latin typeface="Arial MT"/>
                <a:cs typeface="Arial MT"/>
              </a:rPr>
              <a:t>Grading</a:t>
            </a:r>
            <a:r>
              <a:rPr dirty="0" sz="3000" spc="-25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scheme:</a:t>
            </a:r>
            <a:r>
              <a:rPr dirty="0" sz="3000" spc="-180"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dirty="0" sz="3000" spc="-18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FF0000"/>
                </a:solidFill>
                <a:latin typeface="Arial MT"/>
                <a:cs typeface="Arial MT"/>
              </a:rPr>
              <a:t>–</a:t>
            </a:r>
            <a:r>
              <a:rPr dirty="0" sz="3000" spc="-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FF0000"/>
                </a:solidFill>
                <a:latin typeface="Arial MT"/>
                <a:cs typeface="Arial MT"/>
              </a:rPr>
              <a:t>F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8947" y="615188"/>
            <a:ext cx="15843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E</a:t>
            </a:r>
            <a:r>
              <a:rPr dirty="0" sz="4800"/>
              <a:t>x</a:t>
            </a:r>
            <a:r>
              <a:rPr dirty="0" sz="4800" spc="5"/>
              <a:t>a</a:t>
            </a:r>
            <a:r>
              <a:rPr dirty="0" sz="4800"/>
              <a:t>m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842172" y="6388100"/>
            <a:ext cx="2501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5">
                <a:latin typeface="Arial MT"/>
                <a:cs typeface="Arial MT"/>
              </a:rPr>
              <a:t>11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0970" y="5586643"/>
            <a:ext cx="1238000" cy="105290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56090" y="1648615"/>
            <a:ext cx="10080625" cy="19685"/>
          </a:xfrm>
          <a:custGeom>
            <a:avLst/>
            <a:gdLst/>
            <a:ahLst/>
            <a:cxnLst/>
            <a:rect l="l" t="t" r="r" b="b"/>
            <a:pathLst>
              <a:path w="10080625" h="19685">
                <a:moveTo>
                  <a:pt x="0" y="19566"/>
                </a:moveTo>
                <a:lnTo>
                  <a:pt x="1008017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28204" y="1596643"/>
            <a:ext cx="7813040" cy="4981575"/>
          </a:xfrm>
          <a:prstGeom prst="rect">
            <a:avLst/>
          </a:prstGeom>
        </p:spPr>
        <p:txBody>
          <a:bodyPr wrap="square" lIns="0" tIns="20764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635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2400" spc="-50">
                <a:latin typeface="Arial MT"/>
                <a:cs typeface="Arial MT"/>
              </a:rPr>
              <a:t>Two </a:t>
            </a:r>
            <a:r>
              <a:rPr dirty="0" sz="2400">
                <a:latin typeface="Arial MT"/>
                <a:cs typeface="Arial MT"/>
              </a:rPr>
              <a:t>versions:</a:t>
            </a:r>
            <a:endParaRPr sz="2400">
              <a:latin typeface="Arial MT"/>
              <a:cs typeface="Arial MT"/>
            </a:endParaRPr>
          </a:p>
          <a:p>
            <a:pPr lvl="1" marL="927100" indent="-457834">
              <a:lnSpc>
                <a:spcPct val="100000"/>
              </a:lnSpc>
              <a:spcBef>
                <a:spcPts val="1535"/>
              </a:spcBef>
              <a:buFont typeface="Courier New"/>
              <a:buChar char="o"/>
              <a:tabLst>
                <a:tab pos="927100" algn="l"/>
              </a:tabLst>
            </a:pPr>
            <a:r>
              <a:rPr dirty="0" sz="2400" spc="-5" b="1">
                <a:solidFill>
                  <a:srgbClr val="0070C1"/>
                </a:solidFill>
                <a:latin typeface="Arial"/>
                <a:cs typeface="Arial"/>
              </a:rPr>
              <a:t>DAMI</a:t>
            </a:r>
            <a:r>
              <a:rPr dirty="0" sz="2400" spc="-5">
                <a:solidFill>
                  <a:srgbClr val="0070C1"/>
                </a:solidFill>
                <a:latin typeface="Arial MT"/>
                <a:cs typeface="Arial MT"/>
              </a:rPr>
              <a:t>:</a:t>
            </a:r>
            <a:r>
              <a:rPr dirty="0" sz="2400" spc="-50">
                <a:solidFill>
                  <a:srgbClr val="0070C1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70C1"/>
                </a:solidFill>
                <a:latin typeface="Arial MT"/>
                <a:cs typeface="Arial MT"/>
              </a:rPr>
              <a:t>on-campus</a:t>
            </a:r>
            <a:endParaRPr sz="2400">
              <a:latin typeface="Arial MT"/>
              <a:cs typeface="Arial MT"/>
            </a:endParaRPr>
          </a:p>
          <a:p>
            <a:pPr lvl="1" marL="927100" indent="-457834">
              <a:lnSpc>
                <a:spcPct val="100000"/>
              </a:lnSpc>
              <a:spcBef>
                <a:spcPts val="1415"/>
              </a:spcBef>
              <a:buFont typeface="Courier New"/>
              <a:buChar char="o"/>
              <a:tabLst>
                <a:tab pos="927100" algn="l"/>
              </a:tabLst>
            </a:pPr>
            <a:r>
              <a:rPr dirty="0" sz="2400" spc="-5" b="1">
                <a:solidFill>
                  <a:srgbClr val="0070C1"/>
                </a:solidFill>
                <a:latin typeface="Arial"/>
                <a:cs typeface="Arial"/>
              </a:rPr>
              <a:t>DAMI-DIST</a:t>
            </a:r>
            <a:r>
              <a:rPr dirty="0" sz="2400" spc="-5">
                <a:solidFill>
                  <a:srgbClr val="0070C1"/>
                </a:solidFill>
                <a:latin typeface="Arial MT"/>
                <a:cs typeface="Arial MT"/>
              </a:rPr>
              <a:t>:</a:t>
            </a:r>
            <a:r>
              <a:rPr dirty="0" sz="2400" spc="-45">
                <a:solidFill>
                  <a:srgbClr val="0070C1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70C1"/>
                </a:solidFill>
                <a:latin typeface="Arial MT"/>
                <a:cs typeface="Arial MT"/>
              </a:rPr>
              <a:t>online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4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45">
                <a:latin typeface="Arial MT"/>
                <a:cs typeface="Arial MT"/>
              </a:rPr>
              <a:t>Two </a:t>
            </a:r>
            <a:r>
              <a:rPr dirty="0" sz="2400" spc="-5">
                <a:latin typeface="Arial MT"/>
                <a:cs typeface="Arial MT"/>
              </a:rPr>
              <a:t>parts:</a:t>
            </a:r>
            <a:endParaRPr sz="2400">
              <a:latin typeface="Arial MT"/>
              <a:cs typeface="Arial MT"/>
            </a:endParaRPr>
          </a:p>
          <a:p>
            <a:pPr marL="469265" marR="2910205">
              <a:lnSpc>
                <a:spcPct val="149200"/>
              </a:lnSpc>
            </a:pPr>
            <a:r>
              <a:rPr dirty="0" u="heavy" sz="2400" spc="-5">
                <a:solidFill>
                  <a:srgbClr val="548235"/>
                </a:solidFill>
                <a:uFill>
                  <a:solidFill>
                    <a:srgbClr val="548235"/>
                  </a:solidFill>
                </a:uFill>
                <a:latin typeface="Arial MT"/>
                <a:cs typeface="Arial MT"/>
              </a:rPr>
              <a:t>Part</a:t>
            </a:r>
            <a:r>
              <a:rPr dirty="0" u="heavy" sz="2400" spc="-155">
                <a:solidFill>
                  <a:srgbClr val="548235"/>
                </a:solidFill>
                <a:uFill>
                  <a:solidFill>
                    <a:srgbClr val="548235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400" spc="-5">
                <a:solidFill>
                  <a:srgbClr val="548235"/>
                </a:solidFill>
                <a:uFill>
                  <a:solidFill>
                    <a:srgbClr val="548235"/>
                  </a:solidFill>
                </a:uFill>
                <a:latin typeface="Arial MT"/>
                <a:cs typeface="Arial MT"/>
              </a:rPr>
              <a:t>A:</a:t>
            </a:r>
            <a:r>
              <a:rPr dirty="0" sz="2400" spc="-25">
                <a:solidFill>
                  <a:srgbClr val="548235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548235"/>
                </a:solidFill>
                <a:latin typeface="Arial MT"/>
                <a:cs typeface="Arial MT"/>
              </a:rPr>
              <a:t>multiple-choice</a:t>
            </a:r>
            <a:r>
              <a:rPr dirty="0" sz="2400" spc="-15">
                <a:solidFill>
                  <a:srgbClr val="548235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548235"/>
                </a:solidFill>
                <a:latin typeface="Arial MT"/>
                <a:cs typeface="Arial MT"/>
              </a:rPr>
              <a:t>questions </a:t>
            </a:r>
            <a:r>
              <a:rPr dirty="0" sz="2400" spc="-655">
                <a:solidFill>
                  <a:srgbClr val="548235"/>
                </a:solidFill>
                <a:latin typeface="Arial MT"/>
                <a:cs typeface="Arial MT"/>
              </a:rPr>
              <a:t> </a:t>
            </a:r>
            <a:r>
              <a:rPr dirty="0" u="heavy" sz="2400" spc="-5">
                <a:solidFill>
                  <a:srgbClr val="548235"/>
                </a:solidFill>
                <a:uFill>
                  <a:solidFill>
                    <a:srgbClr val="548235"/>
                  </a:solidFill>
                </a:uFill>
                <a:latin typeface="Arial MT"/>
                <a:cs typeface="Arial MT"/>
              </a:rPr>
              <a:t>Part</a:t>
            </a:r>
            <a:r>
              <a:rPr dirty="0" u="heavy" sz="2400" spc="-20">
                <a:solidFill>
                  <a:srgbClr val="548235"/>
                </a:solidFill>
                <a:uFill>
                  <a:solidFill>
                    <a:srgbClr val="548235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400" spc="-5">
                <a:solidFill>
                  <a:srgbClr val="548235"/>
                </a:solidFill>
                <a:uFill>
                  <a:solidFill>
                    <a:srgbClr val="548235"/>
                  </a:solidFill>
                </a:uFill>
                <a:latin typeface="Arial MT"/>
                <a:cs typeface="Arial MT"/>
              </a:rPr>
              <a:t>B:</a:t>
            </a:r>
            <a:r>
              <a:rPr dirty="0" sz="2400" spc="-10">
                <a:solidFill>
                  <a:srgbClr val="548235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548235"/>
                </a:solidFill>
                <a:latin typeface="Arial MT"/>
                <a:cs typeface="Arial MT"/>
              </a:rPr>
              <a:t>free text</a:t>
            </a:r>
            <a:r>
              <a:rPr dirty="0" sz="2400" spc="-10">
                <a:solidFill>
                  <a:srgbClr val="548235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548235"/>
                </a:solidFill>
                <a:latin typeface="Arial MT"/>
                <a:cs typeface="Arial MT"/>
              </a:rPr>
              <a:t>questions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53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This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will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examine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your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ability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on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what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you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have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learned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41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135">
                <a:latin typeface="Arial MT"/>
                <a:cs typeface="Arial MT"/>
              </a:rPr>
              <a:t>To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pass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you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need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at</a:t>
            </a:r>
            <a:r>
              <a:rPr dirty="0" sz="24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least</a:t>
            </a:r>
            <a:r>
              <a:rPr dirty="0" sz="24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60%</a:t>
            </a:r>
            <a:r>
              <a:rPr dirty="0" sz="24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dirty="0" sz="24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dirty="0" sz="24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points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41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Grade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scheme:</a:t>
            </a:r>
            <a:r>
              <a:rPr dirty="0" sz="2400" spc="-155"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dirty="0" sz="2400" spc="-15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–</a:t>
            </a:r>
            <a:r>
              <a:rPr dirty="0" sz="24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F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4345" y="609091"/>
            <a:ext cx="44704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Course</a:t>
            </a:r>
            <a:r>
              <a:rPr dirty="0" sz="4800" spc="-65"/>
              <a:t> </a:t>
            </a:r>
            <a:r>
              <a:rPr dirty="0" sz="4800"/>
              <a:t>textbook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1049" y="5519888"/>
            <a:ext cx="1438264" cy="120158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46565" y="1639090"/>
            <a:ext cx="10781030" cy="2499360"/>
            <a:chOff x="846565" y="1639090"/>
            <a:chExt cx="10781030" cy="2499360"/>
          </a:xfrm>
        </p:grpSpPr>
        <p:sp>
          <p:nvSpPr>
            <p:cNvPr id="5" name="object 5"/>
            <p:cNvSpPr/>
            <p:nvPr/>
          </p:nvSpPr>
          <p:spPr>
            <a:xfrm>
              <a:off x="856090" y="1648615"/>
              <a:ext cx="10080625" cy="19685"/>
            </a:xfrm>
            <a:custGeom>
              <a:avLst/>
              <a:gdLst/>
              <a:ahLst/>
              <a:cxnLst/>
              <a:rect l="l" t="t" r="r" b="b"/>
              <a:pathLst>
                <a:path w="10080625" h="19685">
                  <a:moveTo>
                    <a:pt x="0" y="19566"/>
                  </a:moveTo>
                  <a:lnTo>
                    <a:pt x="10080171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1787" y="1668181"/>
              <a:ext cx="1875674" cy="246973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058453" y="1806955"/>
            <a:ext cx="8484870" cy="4606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Main:</a:t>
            </a:r>
            <a:endParaRPr sz="2400">
              <a:latin typeface="Arial"/>
              <a:cs typeface="Arial"/>
            </a:endParaRPr>
          </a:p>
          <a:p>
            <a:pPr marL="469265" marR="1512570" indent="-469265">
              <a:lnSpc>
                <a:spcPct val="100800"/>
              </a:lnSpc>
              <a:buChar char="•"/>
              <a:tabLst>
                <a:tab pos="469265" algn="l"/>
                <a:tab pos="469900" algn="l"/>
              </a:tabLst>
            </a:pPr>
            <a:r>
              <a:rPr dirty="0" sz="2400" spc="-5">
                <a:latin typeface="Arial MT"/>
                <a:cs typeface="Arial MT"/>
              </a:rPr>
              <a:t>Introduction to </a:t>
            </a:r>
            <a:r>
              <a:rPr dirty="0" sz="2400">
                <a:latin typeface="Arial MT"/>
                <a:cs typeface="Arial MT"/>
              </a:rPr>
              <a:t>Machine Learning </a:t>
            </a:r>
            <a:r>
              <a:rPr dirty="0" sz="2400" spc="-5">
                <a:latin typeface="Arial MT"/>
                <a:cs typeface="Arial MT"/>
              </a:rPr>
              <a:t>(fourth edition)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Publisher: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MIT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Press</a:t>
            </a:r>
            <a:endParaRPr sz="24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</a:pPr>
            <a:r>
              <a:rPr dirty="0" sz="2400" spc="-45">
                <a:latin typeface="Arial MT"/>
                <a:cs typeface="Arial MT"/>
              </a:rPr>
              <a:t>Year: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2022</a:t>
            </a:r>
            <a:endParaRPr sz="24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  <a:spcBef>
                <a:spcPts val="25"/>
              </a:spcBef>
            </a:pPr>
            <a:r>
              <a:rPr dirty="0" sz="2400" spc="-5">
                <a:latin typeface="Arial MT"/>
                <a:cs typeface="Arial MT"/>
              </a:rPr>
              <a:t>ISBN: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978-0-2620-4379-3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Arial MT"/>
              <a:cs typeface="Arial MT"/>
            </a:endParaRPr>
          </a:p>
          <a:p>
            <a:pPr marL="12700">
              <a:lnSpc>
                <a:spcPts val="2845"/>
              </a:lnSpc>
            </a:pPr>
            <a:r>
              <a:rPr dirty="0" sz="2400" spc="-5" b="1">
                <a:latin typeface="Arial"/>
                <a:cs typeface="Arial"/>
              </a:rPr>
              <a:t>Additional:</a:t>
            </a:r>
            <a:endParaRPr sz="2400">
              <a:latin typeface="Arial"/>
              <a:cs typeface="Arial"/>
            </a:endParaRPr>
          </a:p>
          <a:p>
            <a:pPr marL="469265" marR="5080" indent="-469265">
              <a:lnSpc>
                <a:spcPts val="2900"/>
              </a:lnSpc>
              <a:spcBef>
                <a:spcPts val="45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2400" spc="-5">
                <a:latin typeface="Arial MT"/>
                <a:cs typeface="Arial MT"/>
              </a:rPr>
              <a:t>An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Introduction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to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Statistical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Learning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with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applications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 R </a:t>
            </a:r>
            <a:r>
              <a:rPr dirty="0" sz="2400" spc="-65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Publisher: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Springer</a:t>
            </a:r>
            <a:endParaRPr sz="2400">
              <a:latin typeface="Arial MT"/>
              <a:cs typeface="Arial MT"/>
            </a:endParaRPr>
          </a:p>
          <a:p>
            <a:pPr marL="926465">
              <a:lnSpc>
                <a:spcPts val="2810"/>
              </a:lnSpc>
            </a:pPr>
            <a:r>
              <a:rPr dirty="0" sz="2400" spc="-45">
                <a:latin typeface="Arial MT"/>
                <a:cs typeface="Arial MT"/>
              </a:rPr>
              <a:t>Year: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2013</a:t>
            </a:r>
            <a:endParaRPr sz="24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</a:pPr>
            <a:r>
              <a:rPr dirty="0" sz="2400" spc="-5">
                <a:latin typeface="Arial MT"/>
                <a:cs typeface="Arial MT"/>
              </a:rPr>
              <a:t>ISBN: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978-1-4614-7138-7</a:t>
            </a:r>
            <a:endParaRPr sz="24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latin typeface="Arial MT"/>
                <a:cs typeface="Arial MT"/>
              </a:rPr>
              <a:t>URL: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  <a:hlinkClick r:id="rId4"/>
              </a:rPr>
              <a:t>http://www-bcf.usc.edu/~gareth/ISL/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80365" y="4194343"/>
            <a:ext cx="1876982" cy="261806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6090" y="609091"/>
            <a:ext cx="54197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Learning</a:t>
            </a:r>
            <a:r>
              <a:rPr dirty="0" sz="4800" spc="-65"/>
              <a:t> </a:t>
            </a:r>
            <a:r>
              <a:rPr dirty="0" sz="4800"/>
              <a:t>Objectives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1049" y="5519888"/>
            <a:ext cx="1438264" cy="120158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56090" y="1648615"/>
            <a:ext cx="10080625" cy="19685"/>
          </a:xfrm>
          <a:custGeom>
            <a:avLst/>
            <a:gdLst/>
            <a:ahLst/>
            <a:cxnLst/>
            <a:rect l="l" t="t" r="r" b="b"/>
            <a:pathLst>
              <a:path w="10080625" h="19685">
                <a:moveTo>
                  <a:pt x="0" y="19566"/>
                </a:moveTo>
                <a:lnTo>
                  <a:pt x="1008017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34831" y="1734820"/>
            <a:ext cx="9733915" cy="4500245"/>
          </a:xfrm>
          <a:prstGeom prst="rect">
            <a:avLst/>
          </a:prstGeom>
        </p:spPr>
        <p:txBody>
          <a:bodyPr wrap="square" lIns="0" tIns="22288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55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2800">
                <a:latin typeface="Arial MT"/>
                <a:cs typeface="Arial MT"/>
              </a:rPr>
              <a:t>Become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familiar</a:t>
            </a:r>
            <a:r>
              <a:rPr dirty="0" sz="28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with</a:t>
            </a:r>
            <a:r>
              <a:rPr dirty="0" sz="2800">
                <a:latin typeface="Arial MT"/>
                <a:cs typeface="Arial MT"/>
              </a:rPr>
              <a:t> data science and </a:t>
            </a:r>
            <a:r>
              <a:rPr dirty="0" sz="2800" spc="-5">
                <a:latin typeface="Arial MT"/>
                <a:cs typeface="Arial MT"/>
              </a:rPr>
              <a:t>its </a:t>
            </a:r>
            <a:r>
              <a:rPr dirty="0" sz="2800">
                <a:latin typeface="Arial MT"/>
                <a:cs typeface="Arial MT"/>
              </a:rPr>
              <a:t>algorithms</a:t>
            </a:r>
            <a:endParaRPr sz="2800">
              <a:latin typeface="Arial MT"/>
              <a:cs typeface="Arial MT"/>
            </a:endParaRPr>
          </a:p>
          <a:p>
            <a:pPr marL="469265" marR="5080" indent="-457200">
              <a:lnSpc>
                <a:spcPts val="5090"/>
              </a:lnSpc>
              <a:spcBef>
                <a:spcPts val="385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2800" spc="-5">
                <a:latin typeface="Arial MT"/>
                <a:cs typeface="Arial MT"/>
              </a:rPr>
              <a:t>Be</a:t>
            </a:r>
            <a:r>
              <a:rPr dirty="0" sz="2800" spc="1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able</a:t>
            </a:r>
            <a:r>
              <a:rPr dirty="0" sz="2800" spc="114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to</a:t>
            </a:r>
            <a:r>
              <a:rPr dirty="0" sz="2800" spc="114"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identify</a:t>
            </a:r>
            <a:r>
              <a:rPr dirty="0" sz="2800" spc="10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</a:t>
            </a:r>
            <a:r>
              <a:rPr dirty="0" sz="2800" spc="114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correct</a:t>
            </a:r>
            <a:r>
              <a:rPr dirty="0" sz="2800" spc="10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algorithmic</a:t>
            </a:r>
            <a:r>
              <a:rPr dirty="0" sz="2800" spc="1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solution</a:t>
            </a:r>
            <a:r>
              <a:rPr dirty="0" sz="2800" spc="114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to</a:t>
            </a:r>
            <a:r>
              <a:rPr dirty="0" sz="2800" spc="114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</a:t>
            </a:r>
            <a:r>
              <a:rPr dirty="0" sz="2800" spc="114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given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problem</a:t>
            </a:r>
            <a:endParaRPr sz="2800">
              <a:latin typeface="Arial MT"/>
              <a:cs typeface="Arial MT"/>
            </a:endParaRPr>
          </a:p>
          <a:p>
            <a:pPr marL="469265" marR="5080" indent="-457200">
              <a:lnSpc>
                <a:spcPts val="4990"/>
              </a:lnSpc>
              <a:buChar char="•"/>
              <a:tabLst>
                <a:tab pos="469265" algn="l"/>
                <a:tab pos="469900" algn="l"/>
                <a:tab pos="1137285" algn="l"/>
                <a:tab pos="2044700" algn="l"/>
                <a:tab pos="2574290" algn="l"/>
                <a:tab pos="3659504" algn="l"/>
                <a:tab pos="4763770" algn="l"/>
                <a:tab pos="6720840" algn="l"/>
                <a:tab pos="8359775" algn="l"/>
                <a:tab pos="8889365" algn="l"/>
              </a:tabLst>
            </a:pPr>
            <a:r>
              <a:rPr dirty="0" sz="2800" spc="-5">
                <a:latin typeface="Arial MT"/>
                <a:cs typeface="Arial MT"/>
              </a:rPr>
              <a:t>B</a:t>
            </a:r>
            <a:r>
              <a:rPr dirty="0" sz="2800">
                <a:latin typeface="Arial MT"/>
                <a:cs typeface="Arial MT"/>
              </a:rPr>
              <a:t>e	</a:t>
            </a:r>
            <a:r>
              <a:rPr dirty="0" sz="2800" spc="5">
                <a:latin typeface="Arial MT"/>
                <a:cs typeface="Arial MT"/>
              </a:rPr>
              <a:t>ab</a:t>
            </a:r>
            <a:r>
              <a:rPr dirty="0" sz="2800">
                <a:latin typeface="Arial MT"/>
                <a:cs typeface="Arial MT"/>
              </a:rPr>
              <a:t>le	</a:t>
            </a:r>
            <a:r>
              <a:rPr dirty="0" sz="2800" spc="-5">
                <a:latin typeface="Arial MT"/>
                <a:cs typeface="Arial MT"/>
              </a:rPr>
              <a:t>t</a:t>
            </a:r>
            <a:r>
              <a:rPr dirty="0" sz="2800">
                <a:latin typeface="Arial MT"/>
                <a:cs typeface="Arial MT"/>
              </a:rPr>
              <a:t>o	</a:t>
            </a:r>
            <a:r>
              <a:rPr dirty="0" sz="2800" spc="5">
                <a:solidFill>
                  <a:srgbClr val="FF0000"/>
                </a:solidFill>
                <a:latin typeface="Arial MT"/>
                <a:cs typeface="Arial MT"/>
              </a:rPr>
              <a:t>app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ly	</a:t>
            </a:r>
            <a:r>
              <a:rPr dirty="0" sz="2800" spc="-5">
                <a:latin typeface="Arial MT"/>
                <a:cs typeface="Arial MT"/>
              </a:rPr>
              <a:t>t</a:t>
            </a:r>
            <a:r>
              <a:rPr dirty="0" sz="2800" spc="5">
                <a:latin typeface="Arial MT"/>
                <a:cs typeface="Arial MT"/>
              </a:rPr>
              <a:t>he</a:t>
            </a:r>
            <a:r>
              <a:rPr dirty="0" sz="2800">
                <a:latin typeface="Arial MT"/>
                <a:cs typeface="Arial MT"/>
              </a:rPr>
              <a:t>se	</a:t>
            </a:r>
            <a:r>
              <a:rPr dirty="0" sz="2800" spc="5">
                <a:latin typeface="Arial MT"/>
                <a:cs typeface="Arial MT"/>
              </a:rPr>
              <a:t>a</a:t>
            </a:r>
            <a:r>
              <a:rPr dirty="0" sz="2800">
                <a:latin typeface="Arial MT"/>
                <a:cs typeface="Arial MT"/>
              </a:rPr>
              <a:t>l</a:t>
            </a:r>
            <a:r>
              <a:rPr dirty="0" sz="2800" spc="5">
                <a:latin typeface="Arial MT"/>
                <a:cs typeface="Arial MT"/>
              </a:rPr>
              <a:t>gor</a:t>
            </a:r>
            <a:r>
              <a:rPr dirty="0" sz="2800">
                <a:latin typeface="Arial MT"/>
                <a:cs typeface="Arial MT"/>
              </a:rPr>
              <a:t>i</a:t>
            </a:r>
            <a:r>
              <a:rPr dirty="0" sz="2800" spc="-5">
                <a:latin typeface="Arial MT"/>
                <a:cs typeface="Arial MT"/>
              </a:rPr>
              <a:t>t</a:t>
            </a:r>
            <a:r>
              <a:rPr dirty="0" sz="2800" spc="5">
                <a:latin typeface="Arial MT"/>
                <a:cs typeface="Arial MT"/>
              </a:rPr>
              <a:t>hm</a:t>
            </a:r>
            <a:r>
              <a:rPr dirty="0" sz="2800">
                <a:latin typeface="Arial MT"/>
                <a:cs typeface="Arial MT"/>
              </a:rPr>
              <a:t>ic	s</a:t>
            </a:r>
            <a:r>
              <a:rPr dirty="0" sz="2800" spc="5">
                <a:latin typeface="Arial MT"/>
                <a:cs typeface="Arial MT"/>
              </a:rPr>
              <a:t>o</a:t>
            </a:r>
            <a:r>
              <a:rPr dirty="0" sz="2800">
                <a:latin typeface="Arial MT"/>
                <a:cs typeface="Arial MT"/>
              </a:rPr>
              <a:t>l</a:t>
            </a:r>
            <a:r>
              <a:rPr dirty="0" sz="2800" spc="5">
                <a:latin typeface="Arial MT"/>
                <a:cs typeface="Arial MT"/>
              </a:rPr>
              <a:t>u</a:t>
            </a:r>
            <a:r>
              <a:rPr dirty="0" sz="2800" spc="-5">
                <a:latin typeface="Arial MT"/>
                <a:cs typeface="Arial MT"/>
              </a:rPr>
              <a:t>t</a:t>
            </a:r>
            <a:r>
              <a:rPr dirty="0" sz="2800">
                <a:latin typeface="Arial MT"/>
                <a:cs typeface="Arial MT"/>
              </a:rPr>
              <a:t>i</a:t>
            </a:r>
            <a:r>
              <a:rPr dirty="0" sz="2800" spc="5">
                <a:latin typeface="Arial MT"/>
                <a:cs typeface="Arial MT"/>
              </a:rPr>
              <a:t>on</a:t>
            </a:r>
            <a:r>
              <a:rPr dirty="0" sz="2800">
                <a:latin typeface="Arial MT"/>
                <a:cs typeface="Arial MT"/>
              </a:rPr>
              <a:t>s	</a:t>
            </a:r>
            <a:r>
              <a:rPr dirty="0" sz="2800" spc="-5">
                <a:latin typeface="Arial MT"/>
                <a:cs typeface="Arial MT"/>
              </a:rPr>
              <a:t>t</a:t>
            </a:r>
            <a:r>
              <a:rPr dirty="0" sz="2800">
                <a:latin typeface="Arial MT"/>
                <a:cs typeface="Arial MT"/>
              </a:rPr>
              <a:t>o	s</a:t>
            </a:r>
            <a:r>
              <a:rPr dirty="0" sz="2800" spc="5">
                <a:latin typeface="Arial MT"/>
                <a:cs typeface="Arial MT"/>
              </a:rPr>
              <a:t>o</a:t>
            </a:r>
            <a:r>
              <a:rPr dirty="0" sz="2800">
                <a:latin typeface="Arial MT"/>
                <a:cs typeface="Arial MT"/>
              </a:rPr>
              <a:t>lve  </a:t>
            </a:r>
            <a:r>
              <a:rPr dirty="0" sz="2800">
                <a:latin typeface="Arial MT"/>
                <a:cs typeface="Arial MT"/>
              </a:rPr>
              <a:t>practical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problems</a:t>
            </a:r>
            <a:endParaRPr sz="2800">
              <a:latin typeface="Arial MT"/>
              <a:cs typeface="Arial MT"/>
            </a:endParaRPr>
          </a:p>
          <a:p>
            <a:pPr marL="469265" marR="1236980" indent="-469265">
              <a:lnSpc>
                <a:spcPts val="5020"/>
              </a:lnSpc>
              <a:buChar char="•"/>
              <a:tabLst>
                <a:tab pos="469265" algn="l"/>
                <a:tab pos="469900" algn="l"/>
              </a:tabLst>
            </a:pPr>
            <a:r>
              <a:rPr dirty="0" sz="2800" spc="-5">
                <a:latin typeface="Arial MT"/>
                <a:cs typeface="Arial MT"/>
              </a:rPr>
              <a:t>Be </a:t>
            </a:r>
            <a:r>
              <a:rPr dirty="0" sz="2800">
                <a:latin typeface="Arial MT"/>
                <a:cs typeface="Arial MT"/>
              </a:rPr>
              <a:t>able </a:t>
            </a:r>
            <a:r>
              <a:rPr dirty="0" sz="2800" spc="-5">
                <a:latin typeface="Arial MT"/>
                <a:cs typeface="Arial MT"/>
              </a:rPr>
              <a:t>to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perform </a:t>
            </a:r>
            <a:r>
              <a:rPr dirty="0" sz="2800">
                <a:latin typeface="Arial MT"/>
                <a:cs typeface="Arial MT"/>
              </a:rPr>
              <a:t>basic data analysis on </a:t>
            </a:r>
            <a:r>
              <a:rPr dirty="0" sz="2800">
                <a:solidFill>
                  <a:srgbClr val="548235"/>
                </a:solidFill>
                <a:latin typeface="Arial MT"/>
                <a:cs typeface="Arial MT"/>
              </a:rPr>
              <a:t>real data </a:t>
            </a:r>
            <a:r>
              <a:rPr dirty="0" sz="2800" spc="-765">
                <a:solidFill>
                  <a:srgbClr val="548235"/>
                </a:solidFill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using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Python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7816" y="609091"/>
            <a:ext cx="321564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I</a:t>
            </a:r>
            <a:r>
              <a:rPr dirty="0" sz="4800" spc="5"/>
              <a:t>n</a:t>
            </a:r>
            <a:r>
              <a:rPr dirty="0" sz="4800"/>
              <a:t>tr</a:t>
            </a:r>
            <a:r>
              <a:rPr dirty="0" sz="4800" spc="5"/>
              <a:t>odu</a:t>
            </a:r>
            <a:r>
              <a:rPr dirty="0" sz="4800"/>
              <a:t>ct</a:t>
            </a:r>
            <a:r>
              <a:rPr dirty="0" sz="4800" spc="-5"/>
              <a:t>i</a:t>
            </a:r>
            <a:r>
              <a:rPr dirty="0" sz="4800" spc="5"/>
              <a:t>o</a:t>
            </a:r>
            <a:r>
              <a:rPr dirty="0" sz="4800"/>
              <a:t>n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1049" y="5519888"/>
            <a:ext cx="1438264" cy="120158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56090" y="1648615"/>
            <a:ext cx="10080625" cy="19685"/>
          </a:xfrm>
          <a:custGeom>
            <a:avLst/>
            <a:gdLst/>
            <a:ahLst/>
            <a:cxnLst/>
            <a:rect l="l" t="t" r="r" b="b"/>
            <a:pathLst>
              <a:path w="10080625" h="19685">
                <a:moveTo>
                  <a:pt x="0" y="19566"/>
                </a:moveTo>
                <a:lnTo>
                  <a:pt x="1008017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58453" y="1807971"/>
            <a:ext cx="5765165" cy="38658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2800" spc="-5">
                <a:latin typeface="Arial MT"/>
                <a:cs typeface="Arial MT"/>
              </a:rPr>
              <a:t>Why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we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need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Data</a:t>
            </a:r>
            <a:r>
              <a:rPr dirty="0" sz="2800" spc="-16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Analysis</a:t>
            </a:r>
            <a:r>
              <a:rPr dirty="0" sz="2800">
                <a:latin typeface="Arial MT"/>
                <a:cs typeface="Arial MT"/>
              </a:rPr>
              <a:t>?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9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dirty="0" sz="2800">
                <a:latin typeface="Arial MT"/>
                <a:cs typeface="Arial MT"/>
              </a:rPr>
              <a:t>What</a:t>
            </a:r>
            <a:r>
              <a:rPr dirty="0" sz="2800" spc="-3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is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Data</a:t>
            </a:r>
            <a:r>
              <a:rPr dirty="0" sz="28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Science</a:t>
            </a:r>
            <a:r>
              <a:rPr dirty="0" sz="28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(DS)</a:t>
            </a:r>
            <a:r>
              <a:rPr dirty="0" sz="28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?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95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dirty="0" sz="2800">
                <a:latin typeface="Arial MT"/>
                <a:cs typeface="Arial MT"/>
              </a:rPr>
              <a:t>What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is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Data</a:t>
            </a:r>
            <a:r>
              <a:rPr dirty="0" sz="28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Mining</a:t>
            </a:r>
            <a:r>
              <a:rPr dirty="0" sz="28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(DM)</a:t>
            </a:r>
            <a:r>
              <a:rPr dirty="0" sz="2800" spc="-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?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9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dirty="0" sz="2800">
                <a:latin typeface="Arial MT"/>
                <a:cs typeface="Arial MT"/>
              </a:rPr>
              <a:t>What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is</a:t>
            </a:r>
            <a:r>
              <a:rPr dirty="0" sz="2800" spc="-165"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Arial MT"/>
                <a:cs typeface="Arial MT"/>
              </a:rPr>
              <a:t>Artificial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Intelligence</a:t>
            </a:r>
            <a:r>
              <a:rPr dirty="0" sz="2800" spc="-5">
                <a:solidFill>
                  <a:srgbClr val="FF0000"/>
                </a:solidFill>
                <a:latin typeface="Arial MT"/>
                <a:cs typeface="Arial MT"/>
              </a:rPr>
              <a:t> (AI)</a:t>
            </a:r>
            <a:r>
              <a:rPr dirty="0" sz="2800" spc="-5">
                <a:latin typeface="Arial MT"/>
                <a:cs typeface="Arial MT"/>
              </a:rPr>
              <a:t>?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9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dirty="0" sz="2800">
                <a:latin typeface="Arial MT"/>
                <a:cs typeface="Arial MT"/>
              </a:rPr>
              <a:t>What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is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Machine</a:t>
            </a:r>
            <a:r>
              <a:rPr dirty="0" sz="2800" spc="-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Learning</a:t>
            </a:r>
            <a:r>
              <a:rPr dirty="0" sz="28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(ML)</a:t>
            </a:r>
            <a:r>
              <a:rPr dirty="0" sz="2800" spc="-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?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2346" y="609091"/>
            <a:ext cx="792734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Why</a:t>
            </a:r>
            <a:r>
              <a:rPr dirty="0" sz="4800" spc="-10"/>
              <a:t> </a:t>
            </a:r>
            <a:r>
              <a:rPr dirty="0" sz="4800" spc="-5"/>
              <a:t>we </a:t>
            </a:r>
            <a:r>
              <a:rPr dirty="0" sz="4800"/>
              <a:t>need Data</a:t>
            </a:r>
            <a:r>
              <a:rPr dirty="0" sz="4800" spc="-265"/>
              <a:t> </a:t>
            </a:r>
            <a:r>
              <a:rPr dirty="0" sz="4800" spc="-5"/>
              <a:t>Analysis?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1049" y="5519888"/>
            <a:ext cx="1438264" cy="120158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56090" y="1648615"/>
            <a:ext cx="10080625" cy="19685"/>
          </a:xfrm>
          <a:custGeom>
            <a:avLst/>
            <a:gdLst/>
            <a:ahLst/>
            <a:cxnLst/>
            <a:rect l="l" t="t" r="r" b="b"/>
            <a:pathLst>
              <a:path w="10080625" h="19685">
                <a:moveTo>
                  <a:pt x="0" y="19566"/>
                </a:moveTo>
                <a:lnTo>
                  <a:pt x="1008017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58453" y="1750059"/>
            <a:ext cx="7687309" cy="1068070"/>
          </a:xfrm>
          <a:prstGeom prst="rect">
            <a:avLst/>
          </a:prstGeom>
        </p:spPr>
        <p:txBody>
          <a:bodyPr wrap="square" lIns="0" tIns="10731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45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2800">
                <a:latin typeface="Arial MT"/>
                <a:cs typeface="Arial MT"/>
              </a:rPr>
              <a:t>Computational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power</a:t>
            </a:r>
            <a:endParaRPr sz="2800">
              <a:latin typeface="Arial MT"/>
              <a:cs typeface="Arial MT"/>
            </a:endParaRPr>
          </a:p>
          <a:p>
            <a:pPr lvl="1" marL="927100" indent="-457834">
              <a:lnSpc>
                <a:spcPct val="100000"/>
              </a:lnSpc>
              <a:spcBef>
                <a:spcPts val="740"/>
              </a:spcBef>
              <a:buChar char="•"/>
              <a:tabLst>
                <a:tab pos="926465" algn="l"/>
                <a:tab pos="927100" algn="l"/>
              </a:tabLst>
            </a:pPr>
            <a:r>
              <a:rPr dirty="0" sz="2800">
                <a:latin typeface="Arial MT"/>
                <a:cs typeface="Arial MT"/>
              </a:rPr>
              <a:t>More</a:t>
            </a:r>
            <a:r>
              <a:rPr dirty="0" sz="2800" spc="-5">
                <a:latin typeface="Arial MT"/>
                <a:cs typeface="Arial MT"/>
              </a:rPr>
              <a:t> efficient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processors,</a:t>
            </a:r>
            <a:r>
              <a:rPr dirty="0" sz="28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larger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memories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03639" y="2868842"/>
            <a:ext cx="5309419" cy="373269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2346" y="609091"/>
            <a:ext cx="792734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Why</a:t>
            </a:r>
            <a:r>
              <a:rPr dirty="0" sz="4800" spc="-10"/>
              <a:t> </a:t>
            </a:r>
            <a:r>
              <a:rPr dirty="0" sz="4800" spc="-5"/>
              <a:t>we </a:t>
            </a:r>
            <a:r>
              <a:rPr dirty="0" sz="4800"/>
              <a:t>need Data</a:t>
            </a:r>
            <a:r>
              <a:rPr dirty="0" sz="4800" spc="-265"/>
              <a:t> </a:t>
            </a:r>
            <a:r>
              <a:rPr dirty="0" sz="4800" spc="-5"/>
              <a:t>Analysis?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1049" y="5519888"/>
            <a:ext cx="1438264" cy="120158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56090" y="1648615"/>
            <a:ext cx="10080625" cy="19685"/>
          </a:xfrm>
          <a:custGeom>
            <a:avLst/>
            <a:gdLst/>
            <a:ahLst/>
            <a:cxnLst/>
            <a:rect l="l" t="t" r="r" b="b"/>
            <a:pathLst>
              <a:path w="10080625" h="19685">
                <a:moveTo>
                  <a:pt x="0" y="19566"/>
                </a:moveTo>
                <a:lnTo>
                  <a:pt x="1008017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58453" y="1750059"/>
            <a:ext cx="9359265" cy="3113405"/>
          </a:xfrm>
          <a:prstGeom prst="rect">
            <a:avLst/>
          </a:prstGeom>
        </p:spPr>
        <p:txBody>
          <a:bodyPr wrap="square" lIns="0" tIns="10731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45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2800">
                <a:latin typeface="Arial MT"/>
                <a:cs typeface="Arial MT"/>
              </a:rPr>
              <a:t>Data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collection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transfer</a:t>
            </a:r>
            <a:endParaRPr sz="2800">
              <a:latin typeface="Arial MT"/>
              <a:cs typeface="Arial MT"/>
            </a:endParaRPr>
          </a:p>
          <a:p>
            <a:pPr lvl="1" marL="926465" marR="5080" indent="-457200">
              <a:lnSpc>
                <a:spcPct val="119300"/>
              </a:lnSpc>
              <a:spcBef>
                <a:spcPts val="95"/>
              </a:spcBef>
              <a:buChar char="•"/>
              <a:tabLst>
                <a:tab pos="926465" algn="l"/>
                <a:tab pos="927100" algn="l"/>
              </a:tabLst>
            </a:pP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Communication </a:t>
            </a:r>
            <a:r>
              <a:rPr dirty="0" sz="2800">
                <a:latin typeface="Arial MT"/>
                <a:cs typeface="Arial MT"/>
              </a:rPr>
              <a:t>and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measurement </a:t>
            </a:r>
            <a:r>
              <a:rPr dirty="0" sz="2800">
                <a:latin typeface="Arial MT"/>
                <a:cs typeface="Arial MT"/>
              </a:rPr>
              <a:t>technologies have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improved</a:t>
            </a:r>
            <a:endParaRPr sz="28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62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2800">
                <a:latin typeface="Arial MT"/>
                <a:cs typeface="Arial MT"/>
              </a:rPr>
              <a:t>Data</a:t>
            </a:r>
            <a:r>
              <a:rPr dirty="0" sz="2800" spc="-4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storage</a:t>
            </a:r>
            <a:endParaRPr sz="2800">
              <a:latin typeface="Arial MT"/>
              <a:cs typeface="Arial MT"/>
            </a:endParaRPr>
          </a:p>
          <a:p>
            <a:pPr lvl="1" marL="927100" indent="-457834">
              <a:lnSpc>
                <a:spcPct val="100000"/>
              </a:lnSpc>
              <a:spcBef>
                <a:spcPts val="745"/>
              </a:spcBef>
              <a:buChar char="•"/>
              <a:tabLst>
                <a:tab pos="926465" algn="l"/>
                <a:tab pos="927100" algn="l"/>
              </a:tabLst>
            </a:pPr>
            <a:r>
              <a:rPr dirty="0" sz="2800">
                <a:latin typeface="Arial MT"/>
                <a:cs typeface="Arial MT"/>
              </a:rPr>
              <a:t>Huge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hard</a:t>
            </a:r>
            <a:r>
              <a:rPr dirty="0" sz="28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disks</a:t>
            </a:r>
            <a:endParaRPr sz="2800">
              <a:latin typeface="Arial MT"/>
              <a:cs typeface="Arial MT"/>
            </a:endParaRPr>
          </a:p>
          <a:p>
            <a:pPr lvl="1" marL="927100" indent="-457834">
              <a:lnSpc>
                <a:spcPct val="100000"/>
              </a:lnSpc>
              <a:spcBef>
                <a:spcPts val="650"/>
              </a:spcBef>
              <a:buChar char="•"/>
              <a:tabLst>
                <a:tab pos="926465" algn="l"/>
                <a:tab pos="927100" algn="l"/>
              </a:tabLst>
            </a:pPr>
            <a:r>
              <a:rPr dirty="0" sz="2800">
                <a:latin typeface="Arial MT"/>
                <a:cs typeface="Arial MT"/>
              </a:rPr>
              <a:t>Data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on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the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cloud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52877" y="4185250"/>
            <a:ext cx="2490960" cy="26698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47836" y="3044869"/>
            <a:ext cx="2870964" cy="238695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2346" y="609091"/>
            <a:ext cx="792734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Why</a:t>
            </a:r>
            <a:r>
              <a:rPr dirty="0" sz="4800" spc="-10"/>
              <a:t> </a:t>
            </a:r>
            <a:r>
              <a:rPr dirty="0" sz="4800" spc="-5"/>
              <a:t>we </a:t>
            </a:r>
            <a:r>
              <a:rPr dirty="0" sz="4800"/>
              <a:t>need Data</a:t>
            </a:r>
            <a:r>
              <a:rPr dirty="0" sz="4800" spc="-265"/>
              <a:t> </a:t>
            </a:r>
            <a:r>
              <a:rPr dirty="0" sz="4800" spc="-5"/>
              <a:t>Analysis?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1049" y="5519888"/>
            <a:ext cx="1438264" cy="120158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56090" y="1648615"/>
            <a:ext cx="10080625" cy="19685"/>
          </a:xfrm>
          <a:custGeom>
            <a:avLst/>
            <a:gdLst/>
            <a:ahLst/>
            <a:cxnLst/>
            <a:rect l="l" t="t" r="r" b="b"/>
            <a:pathLst>
              <a:path w="10080625" h="19685">
                <a:moveTo>
                  <a:pt x="0" y="19566"/>
                </a:moveTo>
                <a:lnTo>
                  <a:pt x="1008017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15653" y="1750059"/>
            <a:ext cx="8481695" cy="1577340"/>
          </a:xfrm>
          <a:prstGeom prst="rect">
            <a:avLst/>
          </a:prstGeom>
        </p:spPr>
        <p:txBody>
          <a:bodyPr wrap="square" lIns="0" tIns="10731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45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2800" spc="-5">
                <a:latin typeface="Arial MT"/>
                <a:cs typeface="Arial MT"/>
              </a:rPr>
              <a:t>It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is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possible </a:t>
            </a:r>
            <a:r>
              <a:rPr dirty="0" sz="2800" spc="-5">
                <a:latin typeface="Arial MT"/>
                <a:cs typeface="Arial MT"/>
              </a:rPr>
              <a:t>to </a:t>
            </a:r>
            <a:r>
              <a:rPr dirty="0" sz="2800">
                <a:latin typeface="Arial MT"/>
                <a:cs typeface="Arial MT"/>
              </a:rPr>
              <a:t>collect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store lots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of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raw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data</a:t>
            </a:r>
            <a:endParaRPr sz="28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74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2800">
                <a:latin typeface="Arial MT"/>
                <a:cs typeface="Arial MT"/>
              </a:rPr>
              <a:t>But…data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analysis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methods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are lagging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behind</a:t>
            </a:r>
            <a:endParaRPr sz="28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65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Need</a:t>
            </a:r>
            <a:r>
              <a:rPr dirty="0" sz="2800" spc="-5">
                <a:solidFill>
                  <a:srgbClr val="FF0000"/>
                </a:solidFill>
                <a:latin typeface="Arial MT"/>
                <a:cs typeface="Arial MT"/>
              </a:rPr>
              <a:t> to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 analyze</a:t>
            </a:r>
            <a:r>
              <a:rPr dirty="0" sz="2800" spc="-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the raw data</a:t>
            </a:r>
            <a:r>
              <a:rPr dirty="0" sz="2800" spc="-5">
                <a:solidFill>
                  <a:srgbClr val="FF0000"/>
                </a:solidFill>
                <a:latin typeface="Arial MT"/>
                <a:cs typeface="Arial MT"/>
              </a:rPr>
              <a:t> to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 extract</a:t>
            </a:r>
            <a:r>
              <a:rPr dirty="0" sz="28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knowledge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79384" y="3552761"/>
            <a:ext cx="4679092" cy="315027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6902" y="609091"/>
            <a:ext cx="531622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Data</a:t>
            </a:r>
            <a:r>
              <a:rPr dirty="0" sz="4800" spc="-40"/>
              <a:t> </a:t>
            </a:r>
            <a:r>
              <a:rPr dirty="0" sz="4800"/>
              <a:t>Never</a:t>
            </a:r>
            <a:r>
              <a:rPr dirty="0" sz="4800" spc="-40"/>
              <a:t> </a:t>
            </a:r>
            <a:r>
              <a:rPr dirty="0" sz="4800"/>
              <a:t>Sleeps!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1049" y="5519888"/>
            <a:ext cx="1438264" cy="120158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56090" y="1648615"/>
            <a:ext cx="10080625" cy="19685"/>
          </a:xfrm>
          <a:custGeom>
            <a:avLst/>
            <a:gdLst/>
            <a:ahLst/>
            <a:cxnLst/>
            <a:rect l="l" t="t" r="r" b="b"/>
            <a:pathLst>
              <a:path w="10080625" h="19685">
                <a:moveTo>
                  <a:pt x="0" y="19566"/>
                </a:moveTo>
                <a:lnTo>
                  <a:pt x="1008017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1828683"/>
            <a:ext cx="4903530" cy="45276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95295" y="3579641"/>
            <a:ext cx="5544018" cy="120158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1402" y="609091"/>
            <a:ext cx="668782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The</a:t>
            </a:r>
            <a:r>
              <a:rPr dirty="0" sz="4800" spc="-5"/>
              <a:t> </a:t>
            </a:r>
            <a:r>
              <a:rPr dirty="0" sz="4800"/>
              <a:t>Four</a:t>
            </a:r>
            <a:r>
              <a:rPr dirty="0" sz="4800" spc="-15"/>
              <a:t> </a:t>
            </a:r>
            <a:r>
              <a:rPr dirty="0" sz="4800" spc="-5">
                <a:solidFill>
                  <a:srgbClr val="C00000"/>
                </a:solidFill>
              </a:rPr>
              <a:t>V's </a:t>
            </a:r>
            <a:r>
              <a:rPr dirty="0" sz="4800"/>
              <a:t>of</a:t>
            </a:r>
            <a:r>
              <a:rPr dirty="0" sz="4800" spc="-15"/>
              <a:t> </a:t>
            </a:r>
            <a:r>
              <a:rPr dirty="0" sz="4800" spc="-5"/>
              <a:t>Big </a:t>
            </a:r>
            <a:r>
              <a:rPr dirty="0" sz="4800"/>
              <a:t>Data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842172" y="6388100"/>
            <a:ext cx="280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19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1049" y="5519888"/>
            <a:ext cx="1438264" cy="120158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56090" y="1648615"/>
            <a:ext cx="10080625" cy="19685"/>
          </a:xfrm>
          <a:custGeom>
            <a:avLst/>
            <a:gdLst/>
            <a:ahLst/>
            <a:cxnLst/>
            <a:rect l="l" t="t" r="r" b="b"/>
            <a:pathLst>
              <a:path w="10080625" h="19685">
                <a:moveTo>
                  <a:pt x="0" y="19566"/>
                </a:moveTo>
                <a:lnTo>
                  <a:pt x="1008017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64504" y="1896364"/>
            <a:ext cx="6207125" cy="3713479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63880">
              <a:lnSpc>
                <a:spcPct val="102699"/>
              </a:lnSpc>
              <a:spcBef>
                <a:spcPts val="25"/>
              </a:spcBef>
            </a:pPr>
            <a:r>
              <a:rPr dirty="0" sz="2200" spc="-20">
                <a:solidFill>
                  <a:srgbClr val="C00000"/>
                </a:solidFill>
                <a:latin typeface="Arial MT"/>
                <a:cs typeface="Arial MT"/>
              </a:rPr>
              <a:t>Volume</a:t>
            </a:r>
            <a:r>
              <a:rPr dirty="0" sz="2200" spc="-20">
                <a:latin typeface="Arial MT"/>
                <a:cs typeface="Arial MT"/>
              </a:rPr>
              <a:t>: </a:t>
            </a:r>
            <a:r>
              <a:rPr dirty="0" sz="2200">
                <a:latin typeface="Arial MT"/>
                <a:cs typeface="Arial MT"/>
              </a:rPr>
              <a:t>The </a:t>
            </a:r>
            <a:r>
              <a:rPr dirty="0" sz="2200" spc="-5">
                <a:latin typeface="Arial MT"/>
                <a:cs typeface="Arial MT"/>
              </a:rPr>
              <a:t>first </a:t>
            </a:r>
            <a:r>
              <a:rPr dirty="0" sz="2200">
                <a:latin typeface="Arial MT"/>
                <a:cs typeface="Arial MT"/>
              </a:rPr>
              <a:t>V of </a:t>
            </a:r>
            <a:r>
              <a:rPr dirty="0" sz="2200" spc="-5">
                <a:latin typeface="Arial MT"/>
                <a:cs typeface="Arial MT"/>
              </a:rPr>
              <a:t>big </a:t>
            </a:r>
            <a:r>
              <a:rPr dirty="0" sz="2200">
                <a:latin typeface="Arial MT"/>
                <a:cs typeface="Arial MT"/>
              </a:rPr>
              <a:t>data </a:t>
            </a:r>
            <a:r>
              <a:rPr dirty="0" sz="2200" spc="-5">
                <a:latin typeface="Arial MT"/>
                <a:cs typeface="Arial MT"/>
              </a:rPr>
              <a:t>is all </a:t>
            </a:r>
            <a:r>
              <a:rPr dirty="0" sz="2200">
                <a:latin typeface="Arial MT"/>
                <a:cs typeface="Arial MT"/>
              </a:rPr>
              <a:t>about the </a:t>
            </a:r>
            <a:r>
              <a:rPr dirty="0" sz="2200" spc="-6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amount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of data.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Arial MT"/>
              <a:cs typeface="Arial MT"/>
            </a:endParaRPr>
          </a:p>
          <a:p>
            <a:pPr marL="12700" marR="5080">
              <a:lnSpc>
                <a:spcPts val="2620"/>
              </a:lnSpc>
            </a:pPr>
            <a:r>
              <a:rPr dirty="0" sz="2200" spc="-20">
                <a:solidFill>
                  <a:srgbClr val="ED7D31"/>
                </a:solidFill>
                <a:latin typeface="Arial MT"/>
                <a:cs typeface="Arial MT"/>
              </a:rPr>
              <a:t>Velocity</a:t>
            </a:r>
            <a:r>
              <a:rPr dirty="0" sz="2200" spc="-20">
                <a:latin typeface="Arial MT"/>
                <a:cs typeface="Arial MT"/>
              </a:rPr>
              <a:t>: </a:t>
            </a:r>
            <a:r>
              <a:rPr dirty="0" sz="2200">
                <a:latin typeface="Arial MT"/>
                <a:cs typeface="Arial MT"/>
              </a:rPr>
              <a:t>The second V of </a:t>
            </a:r>
            <a:r>
              <a:rPr dirty="0" sz="2200" spc="-5">
                <a:latin typeface="Arial MT"/>
                <a:cs typeface="Arial MT"/>
              </a:rPr>
              <a:t>big </a:t>
            </a:r>
            <a:r>
              <a:rPr dirty="0" sz="2200">
                <a:latin typeface="Arial MT"/>
                <a:cs typeface="Arial MT"/>
              </a:rPr>
              <a:t>data, </a:t>
            </a:r>
            <a:r>
              <a:rPr dirty="0" sz="2200" spc="-5">
                <a:latin typeface="Arial MT"/>
                <a:cs typeface="Arial MT"/>
              </a:rPr>
              <a:t>is all </a:t>
            </a:r>
            <a:r>
              <a:rPr dirty="0" sz="2200">
                <a:latin typeface="Arial MT"/>
                <a:cs typeface="Arial MT"/>
              </a:rPr>
              <a:t>about the </a:t>
            </a:r>
            <a:r>
              <a:rPr dirty="0" sz="2200" spc="-6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speed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new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data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is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generated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and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moves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around.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Arial MT"/>
              <a:cs typeface="Arial MT"/>
            </a:endParaRPr>
          </a:p>
          <a:p>
            <a:pPr marL="12700" marR="120650">
              <a:lnSpc>
                <a:spcPct val="99300"/>
              </a:lnSpc>
            </a:pPr>
            <a:r>
              <a:rPr dirty="0" sz="2200" spc="-25">
                <a:solidFill>
                  <a:srgbClr val="00B0F0"/>
                </a:solidFill>
                <a:latin typeface="Arial MT"/>
                <a:cs typeface="Arial MT"/>
              </a:rPr>
              <a:t>Variety</a:t>
            </a:r>
            <a:r>
              <a:rPr dirty="0" sz="2200" spc="-25">
                <a:latin typeface="Arial MT"/>
                <a:cs typeface="Arial MT"/>
              </a:rPr>
              <a:t>:</a:t>
            </a:r>
            <a:r>
              <a:rPr dirty="0" sz="2200" spc="-5">
                <a:latin typeface="Arial MT"/>
                <a:cs typeface="Arial MT"/>
              </a:rPr>
              <a:t> Data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is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generally</a:t>
            </a:r>
            <a:r>
              <a:rPr dirty="0" sz="2200">
                <a:latin typeface="Arial MT"/>
                <a:cs typeface="Arial MT"/>
              </a:rPr>
              <a:t> one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of three types: 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unstructured, </a:t>
            </a:r>
            <a:r>
              <a:rPr dirty="0" sz="2200" spc="-5">
                <a:latin typeface="Arial MT"/>
                <a:cs typeface="Arial MT"/>
              </a:rPr>
              <a:t>semi-structured </a:t>
            </a:r>
            <a:r>
              <a:rPr dirty="0" sz="2200">
                <a:latin typeface="Arial MT"/>
                <a:cs typeface="Arial MT"/>
              </a:rPr>
              <a:t>and structured and </a:t>
            </a:r>
            <a:r>
              <a:rPr dirty="0" sz="2200" spc="-6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algorithms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required</a:t>
            </a:r>
            <a:r>
              <a:rPr dirty="0" sz="2200">
                <a:latin typeface="Arial MT"/>
                <a:cs typeface="Arial MT"/>
              </a:rPr>
              <a:t> to process the </a:t>
            </a:r>
            <a:r>
              <a:rPr dirty="0" sz="2200" spc="-5">
                <a:latin typeface="Arial MT"/>
                <a:cs typeface="Arial MT"/>
              </a:rPr>
              <a:t>variety</a:t>
            </a:r>
            <a:r>
              <a:rPr dirty="0" sz="2200">
                <a:latin typeface="Arial MT"/>
                <a:cs typeface="Arial MT"/>
              </a:rPr>
              <a:t> of data </a:t>
            </a:r>
            <a:r>
              <a:rPr dirty="0" sz="2200" spc="-59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generated </a:t>
            </a:r>
            <a:r>
              <a:rPr dirty="0" sz="2200" spc="-5">
                <a:latin typeface="Arial MT"/>
                <a:cs typeface="Arial MT"/>
              </a:rPr>
              <a:t>varies </a:t>
            </a:r>
            <a:r>
              <a:rPr dirty="0" sz="2200">
                <a:latin typeface="Arial MT"/>
                <a:cs typeface="Arial MT"/>
              </a:rPr>
              <a:t>based on the type of data to be </a:t>
            </a:r>
            <a:r>
              <a:rPr dirty="0" sz="2200" spc="-6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processed.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504" y="5922772"/>
            <a:ext cx="6120130" cy="70231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50"/>
              </a:spcBef>
            </a:pPr>
            <a:r>
              <a:rPr dirty="0" sz="2200" spc="-20">
                <a:solidFill>
                  <a:srgbClr val="548235"/>
                </a:solidFill>
                <a:latin typeface="Arial MT"/>
                <a:cs typeface="Arial MT"/>
              </a:rPr>
              <a:t>Veracity</a:t>
            </a:r>
            <a:r>
              <a:rPr dirty="0" sz="2200" spc="-20">
                <a:latin typeface="Arial MT"/>
                <a:cs typeface="Arial MT"/>
              </a:rPr>
              <a:t>: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Denotes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the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trustworthiness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of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the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data. </a:t>
            </a:r>
            <a:r>
              <a:rPr dirty="0" sz="2200" spc="-59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Is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the data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accurate and</a:t>
            </a:r>
            <a:r>
              <a:rPr dirty="0" sz="2200" spc="-5">
                <a:latin typeface="Arial MT"/>
                <a:cs typeface="Arial MT"/>
              </a:rPr>
              <a:t> high-quality?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2914" y="1997444"/>
            <a:ext cx="3425868" cy="31462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4517" y="609091"/>
            <a:ext cx="453580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Course</a:t>
            </a:r>
            <a:r>
              <a:rPr dirty="0" sz="4800" spc="-80"/>
              <a:t> </a:t>
            </a:r>
            <a:r>
              <a:rPr dirty="0" sz="4800"/>
              <a:t>Logistics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0970" y="5586643"/>
            <a:ext cx="1238000" cy="105290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Courier New"/>
              <a:buChar char="o"/>
              <a:tabLst>
                <a:tab pos="355600" algn="l"/>
              </a:tabLst>
            </a:pPr>
            <a:r>
              <a:rPr dirty="0" spc="-10"/>
              <a:t>https://ilearn.dsv.su.se/course/view.php?id=1678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Courier New"/>
              <a:buChar char="o"/>
            </a:pPr>
            <a:endParaRPr sz="2500"/>
          </a:p>
          <a:p>
            <a:pPr algn="r" lvl="1" marL="342265" marR="3382645" indent="-342265">
              <a:lnSpc>
                <a:spcPct val="100000"/>
              </a:lnSpc>
              <a:buChar char="•"/>
              <a:tabLst>
                <a:tab pos="342265" algn="l"/>
                <a:tab pos="342900" algn="l"/>
              </a:tabLst>
            </a:pPr>
            <a:r>
              <a:rPr dirty="0" sz="2800">
                <a:solidFill>
                  <a:srgbClr val="4472C4"/>
                </a:solidFill>
                <a:latin typeface="Arial MT"/>
                <a:cs typeface="Arial MT"/>
              </a:rPr>
              <a:t>Course</a:t>
            </a:r>
            <a:r>
              <a:rPr dirty="0" sz="2800" spc="-85">
                <a:solidFill>
                  <a:srgbClr val="4472C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4472C4"/>
                </a:solidFill>
                <a:latin typeface="Arial MT"/>
                <a:cs typeface="Arial MT"/>
              </a:rPr>
              <a:t>activities:</a:t>
            </a:r>
            <a:endParaRPr sz="2800">
              <a:latin typeface="Arial MT"/>
              <a:cs typeface="Arial MT"/>
            </a:endParaRPr>
          </a:p>
          <a:p>
            <a:pPr algn="r" lvl="2" marL="342900" marR="3400425" indent="-342900">
              <a:lnSpc>
                <a:spcPts val="2845"/>
              </a:lnSpc>
              <a:spcBef>
                <a:spcPts val="40"/>
              </a:spcBef>
              <a:buFont typeface="Courier New"/>
              <a:buChar char="o"/>
              <a:tabLst>
                <a:tab pos="342900" algn="l"/>
              </a:tabLst>
            </a:pPr>
            <a:r>
              <a:rPr dirty="0" sz="2400">
                <a:latin typeface="Arial MT"/>
                <a:cs typeface="Arial MT"/>
              </a:rPr>
              <a:t>7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weeks: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35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-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41</a:t>
            </a:r>
            <a:endParaRPr sz="2400">
              <a:latin typeface="Arial MT"/>
              <a:cs typeface="Arial MT"/>
            </a:endParaRPr>
          </a:p>
          <a:p>
            <a:pPr lvl="2" marL="1270000" indent="-342900">
              <a:lnSpc>
                <a:spcPts val="2845"/>
              </a:lnSpc>
              <a:buFont typeface="Courier New"/>
              <a:buChar char="o"/>
              <a:tabLst>
                <a:tab pos="1270000" algn="l"/>
              </a:tabLst>
            </a:pPr>
            <a:r>
              <a:rPr dirty="0" sz="2400">
                <a:latin typeface="Arial MT"/>
                <a:cs typeface="Arial MT"/>
              </a:rPr>
              <a:t>12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Lectures:</a:t>
            </a:r>
            <a:r>
              <a:rPr dirty="0" sz="2400" spc="-15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Aug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28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–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Oct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13</a:t>
            </a:r>
            <a:endParaRPr sz="2400">
              <a:latin typeface="Arial MT"/>
              <a:cs typeface="Arial MT"/>
            </a:endParaRPr>
          </a:p>
          <a:p>
            <a:pPr lvl="2" marL="1270000" indent="-342900">
              <a:lnSpc>
                <a:spcPct val="100000"/>
              </a:lnSpc>
              <a:buFont typeface="Courier New"/>
              <a:buChar char="o"/>
              <a:tabLst>
                <a:tab pos="1270000" algn="l"/>
                <a:tab pos="2640965" algn="l"/>
              </a:tabLst>
            </a:pPr>
            <a:r>
              <a:rPr dirty="0" sz="2400">
                <a:latin typeface="Arial MT"/>
                <a:cs typeface="Arial MT"/>
              </a:rPr>
              <a:t>6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Labs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&amp;	</a:t>
            </a:r>
            <a:r>
              <a:rPr dirty="0" sz="2400" spc="-5">
                <a:latin typeface="Arial MT"/>
                <a:cs typeface="Arial MT"/>
              </a:rPr>
              <a:t>Q</a:t>
            </a:r>
            <a:r>
              <a:rPr dirty="0" sz="2400">
                <a:latin typeface="Arial MT"/>
                <a:cs typeface="Arial MT"/>
              </a:rPr>
              <a:t>&amp;A</a:t>
            </a:r>
            <a:r>
              <a:rPr dirty="0" sz="2400" spc="-1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sessions</a:t>
            </a:r>
            <a:endParaRPr sz="2400">
              <a:latin typeface="Arial MT"/>
              <a:cs typeface="Arial MT"/>
            </a:endParaRPr>
          </a:p>
          <a:p>
            <a:pPr lvl="2" marL="1270000" indent="-342900">
              <a:lnSpc>
                <a:spcPct val="100000"/>
              </a:lnSpc>
              <a:spcBef>
                <a:spcPts val="25"/>
              </a:spcBef>
              <a:buFont typeface="Courier New"/>
              <a:buChar char="o"/>
              <a:tabLst>
                <a:tab pos="1270000" algn="l"/>
              </a:tabLst>
            </a:pPr>
            <a:r>
              <a:rPr dirty="0" sz="2400" spc="-10">
                <a:latin typeface="Arial MT"/>
                <a:cs typeface="Arial MT"/>
              </a:rPr>
              <a:t>Written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Exam: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Oct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20</a:t>
            </a:r>
            <a:endParaRPr sz="24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55"/>
              </a:spcBef>
              <a:buFont typeface="Courier New"/>
              <a:buChar char="o"/>
            </a:pPr>
          </a:p>
          <a:p>
            <a:pPr lvl="1" marL="812800" indent="-342900">
              <a:lnSpc>
                <a:spcPct val="100000"/>
              </a:lnSpc>
              <a:buChar char="•"/>
              <a:tabLst>
                <a:tab pos="812165" algn="l"/>
                <a:tab pos="812800" algn="l"/>
              </a:tabLst>
            </a:pPr>
            <a:r>
              <a:rPr dirty="0" sz="2800">
                <a:solidFill>
                  <a:srgbClr val="4472C4"/>
                </a:solidFill>
                <a:latin typeface="Arial MT"/>
                <a:cs typeface="Arial MT"/>
              </a:rPr>
              <a:t>Instructor</a:t>
            </a:r>
            <a:r>
              <a:rPr dirty="0" sz="2800" spc="-10">
                <a:solidFill>
                  <a:srgbClr val="4472C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4472C4"/>
                </a:solidFill>
                <a:latin typeface="Arial MT"/>
                <a:cs typeface="Arial MT"/>
              </a:rPr>
              <a:t>and</a:t>
            </a:r>
            <a:r>
              <a:rPr dirty="0" sz="2800" spc="-10">
                <a:solidFill>
                  <a:srgbClr val="4472C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4472C4"/>
                </a:solidFill>
                <a:latin typeface="Arial MT"/>
                <a:cs typeface="Arial MT"/>
              </a:rPr>
              <a:t>Responsible</a:t>
            </a:r>
            <a:r>
              <a:rPr dirty="0" sz="2800" spc="-10">
                <a:solidFill>
                  <a:srgbClr val="4472C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4472C4"/>
                </a:solidFill>
                <a:latin typeface="Arial MT"/>
                <a:cs typeface="Arial MT"/>
              </a:rPr>
              <a:t>teachers: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8445" y="5205476"/>
            <a:ext cx="2244725" cy="76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Golnaz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45">
                <a:latin typeface="Arial MT"/>
                <a:cs typeface="Arial MT"/>
              </a:rPr>
              <a:t>Taheri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Courier New"/>
              <a:buChar char="o"/>
              <a:tabLst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Ioanna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Miliou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8488" y="5205476"/>
            <a:ext cx="3423285" cy="7600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5560" marR="5080" indent="-23495">
              <a:lnSpc>
                <a:spcPct val="100800"/>
              </a:lnSpc>
              <a:spcBef>
                <a:spcPts val="75"/>
              </a:spcBef>
            </a:pPr>
            <a:r>
              <a:rPr dirty="0" u="heavy" sz="2400" spc="-10">
                <a:solidFill>
                  <a:srgbClr val="4472C4"/>
                </a:solidFill>
                <a:uFill>
                  <a:solidFill>
                    <a:srgbClr val="4472C4"/>
                  </a:solidFill>
                </a:uFill>
                <a:latin typeface="Arial MT"/>
                <a:cs typeface="Arial MT"/>
                <a:hlinkClick r:id="rId3"/>
              </a:rPr>
              <a:t>golnaz.taheri@dsv.su.se </a:t>
            </a:r>
            <a:r>
              <a:rPr dirty="0" sz="2400" spc="-655">
                <a:solidFill>
                  <a:srgbClr val="4472C4"/>
                </a:solidFill>
                <a:latin typeface="Arial MT"/>
                <a:cs typeface="Arial MT"/>
              </a:rPr>
              <a:t> </a:t>
            </a:r>
            <a:r>
              <a:rPr dirty="0" u="heavy" sz="2400">
                <a:solidFill>
                  <a:srgbClr val="4472C4"/>
                </a:solidFill>
                <a:uFill>
                  <a:solidFill>
                    <a:srgbClr val="4472C4"/>
                  </a:solidFill>
                </a:uFill>
                <a:latin typeface="Arial MT"/>
                <a:cs typeface="Arial MT"/>
                <a:hlinkClick r:id="rId4"/>
              </a:rPr>
              <a:t>ioanna</a:t>
            </a:r>
            <a:r>
              <a:rPr dirty="0" u="heavy" sz="2400" spc="-5">
                <a:solidFill>
                  <a:srgbClr val="4472C4"/>
                </a:solidFill>
                <a:uFill>
                  <a:solidFill>
                    <a:srgbClr val="4472C4"/>
                  </a:solidFill>
                </a:uFill>
                <a:latin typeface="Arial MT"/>
                <a:cs typeface="Arial MT"/>
                <a:hlinkClick r:id="rId4"/>
              </a:rPr>
              <a:t>.</a:t>
            </a:r>
            <a:r>
              <a:rPr dirty="0" u="heavy" sz="2400">
                <a:solidFill>
                  <a:srgbClr val="4472C4"/>
                </a:solidFill>
                <a:uFill>
                  <a:solidFill>
                    <a:srgbClr val="4472C4"/>
                  </a:solidFill>
                </a:uFill>
                <a:latin typeface="Arial MT"/>
                <a:cs typeface="Arial MT"/>
                <a:hlinkClick r:id="rId4"/>
              </a:rPr>
              <a:t>miliou@ds</a:t>
            </a:r>
            <a:r>
              <a:rPr dirty="0" u="heavy" sz="2400" spc="-180">
                <a:solidFill>
                  <a:srgbClr val="4472C4"/>
                </a:solidFill>
                <a:uFill>
                  <a:solidFill>
                    <a:srgbClr val="4472C4"/>
                  </a:solidFill>
                </a:uFill>
                <a:latin typeface="Arial MT"/>
                <a:cs typeface="Arial MT"/>
                <a:hlinkClick r:id="rId4"/>
              </a:rPr>
              <a:t>v</a:t>
            </a:r>
            <a:r>
              <a:rPr dirty="0" u="heavy" sz="2400" spc="-5">
                <a:solidFill>
                  <a:srgbClr val="4472C4"/>
                </a:solidFill>
                <a:uFill>
                  <a:solidFill>
                    <a:srgbClr val="4472C4"/>
                  </a:solidFill>
                </a:uFill>
                <a:latin typeface="Arial MT"/>
                <a:cs typeface="Arial MT"/>
                <a:hlinkClick r:id="rId4"/>
              </a:rPr>
              <a:t>.</a:t>
            </a:r>
            <a:r>
              <a:rPr dirty="0" u="heavy" sz="2400">
                <a:solidFill>
                  <a:srgbClr val="4472C4"/>
                </a:solidFill>
                <a:uFill>
                  <a:solidFill>
                    <a:srgbClr val="4472C4"/>
                  </a:solidFill>
                </a:uFill>
                <a:latin typeface="Arial MT"/>
                <a:cs typeface="Arial MT"/>
                <a:hlinkClick r:id="rId4"/>
              </a:rPr>
              <a:t>su</a:t>
            </a:r>
            <a:r>
              <a:rPr dirty="0" u="heavy" sz="2400" spc="-5">
                <a:solidFill>
                  <a:srgbClr val="4472C4"/>
                </a:solidFill>
                <a:uFill>
                  <a:solidFill>
                    <a:srgbClr val="4472C4"/>
                  </a:solidFill>
                </a:uFill>
                <a:latin typeface="Arial MT"/>
                <a:cs typeface="Arial MT"/>
                <a:hlinkClick r:id="rId4"/>
              </a:rPr>
              <a:t>.</a:t>
            </a:r>
            <a:r>
              <a:rPr dirty="0" u="heavy" sz="2400">
                <a:solidFill>
                  <a:srgbClr val="4472C4"/>
                </a:solidFill>
                <a:uFill>
                  <a:solidFill>
                    <a:srgbClr val="4472C4"/>
                  </a:solidFill>
                </a:uFill>
                <a:latin typeface="Arial MT"/>
                <a:cs typeface="Arial MT"/>
                <a:hlinkClick r:id="rId4"/>
              </a:rPr>
              <a:t>se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7719" y="3044951"/>
            <a:ext cx="917448" cy="91744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62000" y="1639090"/>
            <a:ext cx="10184130" cy="946150"/>
            <a:chOff x="762000" y="1639090"/>
            <a:chExt cx="10184130" cy="94615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2000" y="1667256"/>
              <a:ext cx="917448" cy="91744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56090" y="1648615"/>
              <a:ext cx="10080625" cy="19685"/>
            </a:xfrm>
            <a:custGeom>
              <a:avLst/>
              <a:gdLst/>
              <a:ahLst/>
              <a:cxnLst/>
              <a:rect l="l" t="t" r="r" b="b"/>
              <a:pathLst>
                <a:path w="10080625" h="19685">
                  <a:moveTo>
                    <a:pt x="0" y="19566"/>
                  </a:moveTo>
                  <a:lnTo>
                    <a:pt x="10080171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8472" y="4602479"/>
            <a:ext cx="917447" cy="91744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816772" y="6409754"/>
            <a:ext cx="203835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 sz="1800">
                <a:latin typeface="Arial MT"/>
                <a:cs typeface="Arial MT"/>
              </a:rPr>
              <a:t>2</a:t>
            </a:fld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5141" y="609091"/>
            <a:ext cx="585787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What</a:t>
            </a:r>
            <a:r>
              <a:rPr dirty="0" sz="4800" spc="-30"/>
              <a:t> </a:t>
            </a:r>
            <a:r>
              <a:rPr dirty="0" sz="4800" spc="-5"/>
              <a:t>is</a:t>
            </a:r>
            <a:r>
              <a:rPr dirty="0" sz="4800" spc="-30"/>
              <a:t> </a:t>
            </a:r>
            <a:r>
              <a:rPr dirty="0" sz="4800"/>
              <a:t>Data</a:t>
            </a:r>
            <a:r>
              <a:rPr dirty="0" sz="4800" spc="-25"/>
              <a:t> </a:t>
            </a:r>
            <a:r>
              <a:rPr dirty="0" sz="4800"/>
              <a:t>Science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1049" y="5519888"/>
            <a:ext cx="1438264" cy="120158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56090" y="1648615"/>
            <a:ext cx="10080625" cy="19685"/>
          </a:xfrm>
          <a:custGeom>
            <a:avLst/>
            <a:gdLst/>
            <a:ahLst/>
            <a:cxnLst/>
            <a:rect l="l" t="t" r="r" b="b"/>
            <a:pathLst>
              <a:path w="10080625" h="19685">
                <a:moveTo>
                  <a:pt x="0" y="19566"/>
                </a:moveTo>
                <a:lnTo>
                  <a:pt x="1008017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70436" y="1768347"/>
            <a:ext cx="9805035" cy="17354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69900" marR="5080" indent="-457200">
              <a:lnSpc>
                <a:spcPct val="100200"/>
              </a:lnSpc>
              <a:spcBef>
                <a:spcPts val="9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2800">
                <a:solidFill>
                  <a:srgbClr val="7030A0"/>
                </a:solidFill>
                <a:latin typeface="Arial MT"/>
                <a:cs typeface="Arial MT"/>
              </a:rPr>
              <a:t>Data science </a:t>
            </a:r>
            <a:r>
              <a:rPr dirty="0" sz="2800">
                <a:latin typeface="Arial MT"/>
                <a:cs typeface="Arial MT"/>
              </a:rPr>
              <a:t>is an </a:t>
            </a:r>
            <a:r>
              <a:rPr dirty="0" sz="2800">
                <a:solidFill>
                  <a:srgbClr val="C00000"/>
                </a:solidFill>
                <a:latin typeface="Arial MT"/>
                <a:cs typeface="Arial MT"/>
              </a:rPr>
              <a:t>interdisciplinary </a:t>
            </a:r>
            <a:r>
              <a:rPr dirty="0" sz="2800">
                <a:latin typeface="Arial MT"/>
                <a:cs typeface="Arial MT"/>
              </a:rPr>
              <a:t>field that uses </a:t>
            </a:r>
            <a:r>
              <a:rPr dirty="0" sz="2800" spc="-5">
                <a:solidFill>
                  <a:srgbClr val="548235"/>
                </a:solidFill>
                <a:latin typeface="Arial MT"/>
                <a:cs typeface="Arial MT"/>
              </a:rPr>
              <a:t>statistics</a:t>
            </a:r>
            <a:r>
              <a:rPr dirty="0" sz="2800" spc="-5">
                <a:latin typeface="Arial MT"/>
                <a:cs typeface="Arial MT"/>
              </a:rPr>
              <a:t>,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548235"/>
                </a:solidFill>
                <a:latin typeface="Arial MT"/>
                <a:cs typeface="Arial MT"/>
              </a:rPr>
              <a:t>scientific computing</a:t>
            </a:r>
            <a:r>
              <a:rPr dirty="0" sz="2800">
                <a:latin typeface="Arial MT"/>
                <a:cs typeface="Arial MT"/>
              </a:rPr>
              <a:t>, </a:t>
            </a:r>
            <a:r>
              <a:rPr dirty="0" sz="2800">
                <a:solidFill>
                  <a:srgbClr val="548235"/>
                </a:solidFill>
                <a:latin typeface="Arial MT"/>
                <a:cs typeface="Arial MT"/>
              </a:rPr>
              <a:t>scientific methods</a:t>
            </a:r>
            <a:r>
              <a:rPr dirty="0" sz="2800">
                <a:latin typeface="Arial MT"/>
                <a:cs typeface="Arial MT"/>
              </a:rPr>
              <a:t>, </a:t>
            </a:r>
            <a:r>
              <a:rPr dirty="0" sz="2800">
                <a:solidFill>
                  <a:srgbClr val="548235"/>
                </a:solidFill>
                <a:latin typeface="Arial MT"/>
                <a:cs typeface="Arial MT"/>
              </a:rPr>
              <a:t>algorithms </a:t>
            </a:r>
            <a:r>
              <a:rPr dirty="0" sz="2800">
                <a:latin typeface="Arial MT"/>
                <a:cs typeface="Arial MT"/>
              </a:rPr>
              <a:t>and 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systems </a:t>
            </a:r>
            <a:r>
              <a:rPr dirty="0" sz="2800" spc="-5">
                <a:latin typeface="Arial MT"/>
                <a:cs typeface="Arial MT"/>
              </a:rPr>
              <a:t>to </a:t>
            </a:r>
            <a:r>
              <a:rPr dirty="0" sz="2800">
                <a:solidFill>
                  <a:srgbClr val="ED7D31"/>
                </a:solidFill>
                <a:latin typeface="Arial MT"/>
                <a:cs typeface="Arial MT"/>
              </a:rPr>
              <a:t>extract </a:t>
            </a:r>
            <a:r>
              <a:rPr dirty="0" sz="2800">
                <a:latin typeface="Arial MT"/>
                <a:cs typeface="Arial MT"/>
              </a:rPr>
              <a:t>knowledge and insights from structured,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unstructured data.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54031" y="3813225"/>
            <a:ext cx="4204966" cy="292665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21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9700" y="4530725"/>
            <a:ext cx="1054100" cy="279400"/>
          </a:xfrm>
          <a:custGeom>
            <a:avLst/>
            <a:gdLst/>
            <a:ahLst/>
            <a:cxnLst/>
            <a:rect l="l" t="t" r="r" b="b"/>
            <a:pathLst>
              <a:path w="1054100" h="279400">
                <a:moveTo>
                  <a:pt x="1054100" y="0"/>
                </a:moveTo>
                <a:lnTo>
                  <a:pt x="88900" y="0"/>
                </a:lnTo>
                <a:lnTo>
                  <a:pt x="0" y="0"/>
                </a:lnTo>
                <a:lnTo>
                  <a:pt x="0" y="279400"/>
                </a:lnTo>
                <a:lnTo>
                  <a:pt x="88900" y="279400"/>
                </a:lnTo>
                <a:lnTo>
                  <a:pt x="1054100" y="279400"/>
                </a:lnTo>
                <a:lnTo>
                  <a:pt x="1054100" y="0"/>
                </a:lnTo>
                <a:close/>
              </a:path>
            </a:pathLst>
          </a:custGeom>
          <a:solidFill>
            <a:srgbClr val="FFE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6900" y="4530725"/>
            <a:ext cx="8343900" cy="279400"/>
          </a:xfrm>
          <a:custGeom>
            <a:avLst/>
            <a:gdLst/>
            <a:ahLst/>
            <a:cxnLst/>
            <a:rect l="l" t="t" r="r" b="b"/>
            <a:pathLst>
              <a:path w="8343900" h="279400">
                <a:moveTo>
                  <a:pt x="8343900" y="0"/>
                </a:moveTo>
                <a:lnTo>
                  <a:pt x="0" y="0"/>
                </a:lnTo>
                <a:lnTo>
                  <a:pt x="0" y="279400"/>
                </a:lnTo>
                <a:lnTo>
                  <a:pt x="8343900" y="279400"/>
                </a:lnTo>
                <a:lnTo>
                  <a:pt x="8343900" y="0"/>
                </a:lnTo>
                <a:close/>
              </a:path>
            </a:pathLst>
          </a:custGeom>
          <a:solidFill>
            <a:srgbClr val="FFE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09700" y="5876925"/>
            <a:ext cx="9220200" cy="279400"/>
          </a:xfrm>
          <a:custGeom>
            <a:avLst/>
            <a:gdLst/>
            <a:ahLst/>
            <a:cxnLst/>
            <a:rect l="l" t="t" r="r" b="b"/>
            <a:pathLst>
              <a:path w="9220200" h="279400">
                <a:moveTo>
                  <a:pt x="9220200" y="0"/>
                </a:moveTo>
                <a:lnTo>
                  <a:pt x="0" y="0"/>
                </a:lnTo>
                <a:lnTo>
                  <a:pt x="0" y="279400"/>
                </a:lnTo>
                <a:lnTo>
                  <a:pt x="9220200" y="279400"/>
                </a:lnTo>
                <a:lnTo>
                  <a:pt x="9220200" y="0"/>
                </a:lnTo>
                <a:close/>
              </a:path>
            </a:pathLst>
          </a:custGeom>
          <a:solidFill>
            <a:srgbClr val="FFE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00360" y="609091"/>
            <a:ext cx="870712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Why</a:t>
            </a:r>
            <a:r>
              <a:rPr dirty="0" sz="4800" spc="-20"/>
              <a:t> </a:t>
            </a:r>
            <a:r>
              <a:rPr dirty="0" sz="4800"/>
              <a:t>Data</a:t>
            </a:r>
            <a:r>
              <a:rPr dirty="0" sz="4800" spc="-10"/>
              <a:t> </a:t>
            </a:r>
            <a:r>
              <a:rPr dirty="0" sz="4800"/>
              <a:t>Science</a:t>
            </a:r>
            <a:r>
              <a:rPr dirty="0" sz="4800" spc="-15"/>
              <a:t> </a:t>
            </a:r>
            <a:r>
              <a:rPr dirty="0" sz="4800" spc="-5"/>
              <a:t>is</a:t>
            </a:r>
            <a:r>
              <a:rPr dirty="0" sz="4800" spc="-15"/>
              <a:t> </a:t>
            </a:r>
            <a:r>
              <a:rPr dirty="0" sz="4800"/>
              <a:t>important?</a:t>
            </a:r>
            <a:endParaRPr sz="4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1049" y="5519888"/>
            <a:ext cx="1438264" cy="120158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56090" y="1648615"/>
            <a:ext cx="10080625" cy="19685"/>
          </a:xfrm>
          <a:custGeom>
            <a:avLst/>
            <a:gdLst/>
            <a:ahLst/>
            <a:cxnLst/>
            <a:rect l="l" t="t" r="r" b="b"/>
            <a:pathLst>
              <a:path w="10080625" h="19685">
                <a:moveTo>
                  <a:pt x="0" y="19566"/>
                </a:moveTo>
                <a:lnTo>
                  <a:pt x="1008017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34831" y="1740915"/>
            <a:ext cx="9830435" cy="3076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2800">
                <a:solidFill>
                  <a:srgbClr val="7030A0"/>
                </a:solidFill>
                <a:latin typeface="Arial MT"/>
                <a:cs typeface="Arial MT"/>
              </a:rPr>
              <a:t>Data science </a:t>
            </a:r>
            <a:r>
              <a:rPr dirty="0" sz="2800">
                <a:latin typeface="Arial MT"/>
                <a:cs typeface="Arial MT"/>
              </a:rPr>
              <a:t>is revolutionizing the way companies operate.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Many businesses, regardless of size, need a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robust data </a:t>
            </a:r>
            <a:r>
              <a:rPr dirty="0" sz="28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science strategy </a:t>
            </a:r>
            <a:r>
              <a:rPr dirty="0" sz="2800" spc="-5">
                <a:latin typeface="Arial MT"/>
                <a:cs typeface="Arial MT"/>
              </a:rPr>
              <a:t>to </a:t>
            </a:r>
            <a:r>
              <a:rPr dirty="0" sz="2800">
                <a:latin typeface="Arial MT"/>
                <a:cs typeface="Arial MT"/>
              </a:rPr>
              <a:t>drive </a:t>
            </a:r>
            <a:r>
              <a:rPr dirty="0" sz="2800">
                <a:solidFill>
                  <a:srgbClr val="70AD47"/>
                </a:solidFill>
                <a:latin typeface="Arial MT"/>
                <a:cs typeface="Arial MT"/>
              </a:rPr>
              <a:t>growth </a:t>
            </a:r>
            <a:r>
              <a:rPr dirty="0" sz="2800">
                <a:latin typeface="Arial MT"/>
                <a:cs typeface="Arial MT"/>
              </a:rPr>
              <a:t>and maintain a </a:t>
            </a:r>
            <a:r>
              <a:rPr dirty="0" sz="2800">
                <a:solidFill>
                  <a:srgbClr val="7030A0"/>
                </a:solidFill>
                <a:latin typeface="Arial MT"/>
                <a:cs typeface="Arial MT"/>
              </a:rPr>
              <a:t>competitive </a:t>
            </a:r>
            <a:r>
              <a:rPr dirty="0" sz="2800" spc="-765">
                <a:solidFill>
                  <a:srgbClr val="7030A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7030A0"/>
                </a:solidFill>
                <a:latin typeface="Arial MT"/>
                <a:cs typeface="Arial MT"/>
              </a:rPr>
              <a:t>edge</a:t>
            </a:r>
            <a:r>
              <a:rPr dirty="0" sz="2800">
                <a:latin typeface="Arial MT"/>
                <a:cs typeface="Arial MT"/>
              </a:rPr>
              <a:t>.</a:t>
            </a:r>
            <a:endParaRPr sz="2800">
              <a:latin typeface="Arial MT"/>
              <a:cs typeface="Arial MT"/>
            </a:endParaRPr>
          </a:p>
          <a:p>
            <a:pPr lvl="1" marL="926465" marR="376555" indent="-457200">
              <a:lnSpc>
                <a:spcPts val="2590"/>
              </a:lnSpc>
              <a:spcBef>
                <a:spcPts val="175"/>
              </a:spcBef>
              <a:buChar char="•"/>
              <a:tabLst>
                <a:tab pos="926465" algn="l"/>
                <a:tab pos="927100" algn="l"/>
              </a:tabLst>
            </a:pPr>
            <a:r>
              <a:rPr dirty="0" sz="2200" spc="-5">
                <a:latin typeface="Arial MT"/>
                <a:cs typeface="Arial MT"/>
              </a:rPr>
              <a:t>DS allows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businesses</a:t>
            </a:r>
            <a:r>
              <a:rPr dirty="0" sz="2200">
                <a:latin typeface="Arial MT"/>
                <a:cs typeface="Arial MT"/>
              </a:rPr>
              <a:t> to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70AD47"/>
                </a:solidFill>
                <a:latin typeface="Arial MT"/>
                <a:cs typeface="Arial MT"/>
              </a:rPr>
              <a:t>uncover</a:t>
            </a:r>
            <a:r>
              <a:rPr dirty="0" sz="2200" spc="5">
                <a:solidFill>
                  <a:srgbClr val="70AD47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70AD47"/>
                </a:solidFill>
                <a:latin typeface="Arial MT"/>
                <a:cs typeface="Arial MT"/>
              </a:rPr>
              <a:t>new patterns</a:t>
            </a:r>
            <a:r>
              <a:rPr dirty="0" sz="2200" spc="5">
                <a:solidFill>
                  <a:srgbClr val="70AD47"/>
                </a:solidFill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and </a:t>
            </a:r>
            <a:r>
              <a:rPr dirty="0" sz="2200" spc="-5">
                <a:latin typeface="Arial MT"/>
                <a:cs typeface="Arial MT"/>
              </a:rPr>
              <a:t>relationships</a:t>
            </a:r>
            <a:r>
              <a:rPr dirty="0" sz="2200">
                <a:latin typeface="Arial MT"/>
                <a:cs typeface="Arial MT"/>
              </a:rPr>
              <a:t> that </a:t>
            </a:r>
            <a:r>
              <a:rPr dirty="0" sz="2200" spc="-59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have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the </a:t>
            </a:r>
            <a:r>
              <a:rPr dirty="0" sz="2200" spc="-5">
                <a:latin typeface="Arial MT"/>
                <a:cs typeface="Arial MT"/>
              </a:rPr>
              <a:t>potential</a:t>
            </a:r>
            <a:r>
              <a:rPr dirty="0" sz="2200">
                <a:latin typeface="Arial MT"/>
                <a:cs typeface="Arial MT"/>
              </a:rPr>
              <a:t> to </a:t>
            </a:r>
            <a:r>
              <a:rPr dirty="0" sz="2200">
                <a:solidFill>
                  <a:srgbClr val="ED7D31"/>
                </a:solidFill>
                <a:latin typeface="Arial MT"/>
                <a:cs typeface="Arial MT"/>
              </a:rPr>
              <a:t>transform</a:t>
            </a:r>
            <a:r>
              <a:rPr dirty="0" sz="2200" spc="5">
                <a:solidFill>
                  <a:srgbClr val="ED7D31"/>
                </a:solidFill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the </a:t>
            </a:r>
            <a:r>
              <a:rPr dirty="0" sz="2200" spc="-5">
                <a:latin typeface="Arial MT"/>
                <a:cs typeface="Arial MT"/>
              </a:rPr>
              <a:t>organization</a:t>
            </a: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250">
              <a:latin typeface="Arial MT"/>
              <a:cs typeface="Arial MT"/>
            </a:endParaRPr>
          </a:p>
          <a:p>
            <a:pPr lvl="1" marL="927100" indent="-457834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dirty="0" sz="2200" spc="-5">
                <a:latin typeface="Arial MT"/>
                <a:cs typeface="Arial MT"/>
              </a:rPr>
              <a:t>DS </a:t>
            </a:r>
            <a:r>
              <a:rPr dirty="0" sz="2200">
                <a:latin typeface="Arial MT"/>
                <a:cs typeface="Arial MT"/>
              </a:rPr>
              <a:t>can reveal </a:t>
            </a:r>
            <a:r>
              <a:rPr dirty="0" sz="2200" spc="-5">
                <a:latin typeface="Arial MT"/>
                <a:cs typeface="Arial MT"/>
              </a:rPr>
              <a:t>unnoticed</a:t>
            </a:r>
            <a:r>
              <a:rPr dirty="0" sz="2200">
                <a:latin typeface="Arial MT"/>
                <a:cs typeface="Arial MT"/>
              </a:rPr>
              <a:t> gaps and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problems.</a:t>
            </a:r>
            <a:r>
              <a:rPr dirty="0" sz="2200">
                <a:latin typeface="Arial MT"/>
                <a:cs typeface="Arial MT"/>
              </a:rPr>
              <a:t> Greater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insight</a:t>
            </a:r>
            <a:r>
              <a:rPr dirty="0" sz="2200">
                <a:latin typeface="Arial MT"/>
                <a:cs typeface="Arial MT"/>
              </a:rPr>
              <a:t> about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21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1866900" y="4860925"/>
            <a:ext cx="8674100" cy="279400"/>
          </a:xfrm>
          <a:prstGeom prst="rect">
            <a:avLst/>
          </a:prstGeom>
          <a:solidFill>
            <a:srgbClr val="FFEF66">
              <a:alpha val="75000"/>
            </a:srgbClr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175"/>
              </a:lnSpc>
            </a:pPr>
            <a:r>
              <a:rPr dirty="0" sz="2200">
                <a:latin typeface="Arial MT"/>
                <a:cs typeface="Arial MT"/>
              </a:rPr>
              <a:t>purchase</a:t>
            </a:r>
            <a:r>
              <a:rPr dirty="0" sz="2200" spc="-5">
                <a:latin typeface="Arial MT"/>
                <a:cs typeface="Arial MT"/>
              </a:rPr>
              <a:t> decisions, </a:t>
            </a:r>
            <a:r>
              <a:rPr dirty="0" sz="2200">
                <a:latin typeface="Arial MT"/>
                <a:cs typeface="Arial MT"/>
              </a:rPr>
              <a:t>customer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feedback,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and</a:t>
            </a:r>
            <a:r>
              <a:rPr dirty="0" sz="2200" spc="-5">
                <a:latin typeface="Arial MT"/>
                <a:cs typeface="Arial MT"/>
              </a:rPr>
              <a:t> business</a:t>
            </a:r>
            <a:r>
              <a:rPr dirty="0" sz="2200">
                <a:latin typeface="Arial MT"/>
                <a:cs typeface="Arial MT"/>
              </a:rPr>
              <a:t> processes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can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6900" y="5203825"/>
            <a:ext cx="7505700" cy="279400"/>
          </a:xfrm>
          <a:prstGeom prst="rect">
            <a:avLst/>
          </a:prstGeom>
          <a:solidFill>
            <a:srgbClr val="FFEF66">
              <a:alpha val="75000"/>
            </a:srgbClr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160"/>
              </a:lnSpc>
            </a:pPr>
            <a:r>
              <a:rPr dirty="0" sz="2200" spc="-5">
                <a:latin typeface="Arial MT"/>
                <a:cs typeface="Arial MT"/>
              </a:rPr>
              <a:t>drive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innovation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in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ED7D31"/>
                </a:solidFill>
                <a:latin typeface="Arial MT"/>
                <a:cs typeface="Arial MT"/>
              </a:rPr>
              <a:t>internal</a:t>
            </a:r>
            <a:r>
              <a:rPr dirty="0" sz="2200" spc="10">
                <a:solidFill>
                  <a:srgbClr val="ED7D31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ED7D31"/>
                </a:solidFill>
                <a:latin typeface="Arial MT"/>
                <a:cs typeface="Arial MT"/>
              </a:rPr>
              <a:t>operations</a:t>
            </a:r>
            <a:r>
              <a:rPr dirty="0" sz="2200" spc="10">
                <a:solidFill>
                  <a:srgbClr val="ED7D31"/>
                </a:solidFill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and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ED7D31"/>
                </a:solidFill>
                <a:latin typeface="Arial MT"/>
                <a:cs typeface="Arial MT"/>
              </a:rPr>
              <a:t>external</a:t>
            </a:r>
            <a:r>
              <a:rPr dirty="0" sz="2200" spc="10">
                <a:solidFill>
                  <a:srgbClr val="ED7D31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ED7D31"/>
                </a:solidFill>
                <a:latin typeface="Arial MT"/>
                <a:cs typeface="Arial MT"/>
              </a:rPr>
              <a:t>solutions</a:t>
            </a:r>
            <a:r>
              <a:rPr dirty="0" sz="2200" spc="-5"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04731" y="5803900"/>
            <a:ext cx="915670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6565" indent="-456565">
              <a:lnSpc>
                <a:spcPct val="100000"/>
              </a:lnSpc>
              <a:spcBef>
                <a:spcPts val="100"/>
              </a:spcBef>
              <a:buChar char="•"/>
              <a:tabLst>
                <a:tab pos="456565" algn="l"/>
                <a:tab pos="457200" algn="l"/>
              </a:tabLst>
            </a:pPr>
            <a:r>
              <a:rPr dirty="0" sz="2200" spc="-5">
                <a:latin typeface="Arial MT"/>
                <a:cs typeface="Arial MT"/>
              </a:rPr>
              <a:t>DS </a:t>
            </a:r>
            <a:r>
              <a:rPr dirty="0" sz="2200">
                <a:latin typeface="Arial MT"/>
                <a:cs typeface="Arial MT"/>
              </a:rPr>
              <a:t>can </a:t>
            </a:r>
            <a:r>
              <a:rPr dirty="0" sz="2200" spc="-5">
                <a:latin typeface="Arial MT"/>
                <a:cs typeface="Arial MT"/>
              </a:rPr>
              <a:t>help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companies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predict</a:t>
            </a:r>
            <a:r>
              <a:rPr dirty="0" sz="2200">
                <a:latin typeface="Arial MT"/>
                <a:cs typeface="Arial MT"/>
              </a:rPr>
              <a:t> change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and </a:t>
            </a:r>
            <a:r>
              <a:rPr dirty="0" sz="2200">
                <a:solidFill>
                  <a:srgbClr val="ED7D31"/>
                </a:solidFill>
                <a:latin typeface="Arial MT"/>
                <a:cs typeface="Arial MT"/>
              </a:rPr>
              <a:t>react</a:t>
            </a:r>
            <a:r>
              <a:rPr dirty="0" sz="2200" spc="5">
                <a:solidFill>
                  <a:srgbClr val="ED7D31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ED7D31"/>
                </a:solidFill>
                <a:latin typeface="Arial MT"/>
                <a:cs typeface="Arial MT"/>
              </a:rPr>
              <a:t>optimally</a:t>
            </a:r>
            <a:r>
              <a:rPr dirty="0" sz="2200">
                <a:solidFill>
                  <a:srgbClr val="ED7D31"/>
                </a:solidFill>
                <a:latin typeface="Arial MT"/>
                <a:cs typeface="Arial MT"/>
              </a:rPr>
              <a:t> to </a:t>
            </a:r>
            <a:r>
              <a:rPr dirty="0" sz="2200" spc="-5">
                <a:solidFill>
                  <a:srgbClr val="ED7D31"/>
                </a:solidFill>
                <a:latin typeface="Arial MT"/>
                <a:cs typeface="Arial MT"/>
              </a:rPr>
              <a:t>different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66900" y="6219825"/>
            <a:ext cx="1790700" cy="304800"/>
          </a:xfrm>
          <a:prstGeom prst="rect">
            <a:avLst/>
          </a:prstGeom>
          <a:solidFill>
            <a:srgbClr val="FFEF66">
              <a:alpha val="75000"/>
            </a:srgbClr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75"/>
              </a:lnSpc>
            </a:pPr>
            <a:r>
              <a:rPr dirty="0" sz="2200" spc="-5">
                <a:solidFill>
                  <a:srgbClr val="ED7D31"/>
                </a:solidFill>
                <a:latin typeface="Arial MT"/>
                <a:cs typeface="Arial MT"/>
              </a:rPr>
              <a:t>circumstances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36756" y="6135115"/>
            <a:ext cx="11048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ED7D31"/>
                </a:solidFill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3769" y="609091"/>
            <a:ext cx="548449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What</a:t>
            </a:r>
            <a:r>
              <a:rPr dirty="0" sz="4800" spc="-30"/>
              <a:t> </a:t>
            </a:r>
            <a:r>
              <a:rPr dirty="0" sz="4800" spc="-5"/>
              <a:t>is</a:t>
            </a:r>
            <a:r>
              <a:rPr dirty="0" sz="4800" spc="-30"/>
              <a:t> </a:t>
            </a:r>
            <a:r>
              <a:rPr dirty="0" sz="4800"/>
              <a:t>Data</a:t>
            </a:r>
            <a:r>
              <a:rPr dirty="0" sz="4800" spc="-25"/>
              <a:t> </a:t>
            </a:r>
            <a:r>
              <a:rPr dirty="0" sz="4800">
                <a:solidFill>
                  <a:srgbClr val="0E101A"/>
                </a:solidFill>
              </a:rPr>
              <a:t>mining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1049" y="5519888"/>
            <a:ext cx="1438264" cy="120158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56090" y="1648615"/>
            <a:ext cx="10080625" cy="19685"/>
          </a:xfrm>
          <a:custGeom>
            <a:avLst/>
            <a:gdLst/>
            <a:ahLst/>
            <a:cxnLst/>
            <a:rect l="l" t="t" r="r" b="b"/>
            <a:pathLst>
              <a:path w="10080625" h="19685">
                <a:moveTo>
                  <a:pt x="0" y="19566"/>
                </a:moveTo>
                <a:lnTo>
                  <a:pt x="1008017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34831" y="1749044"/>
            <a:ext cx="10063480" cy="25888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469265" marR="516255" indent="-457200">
              <a:lnSpc>
                <a:spcPct val="100800"/>
              </a:lnSpc>
              <a:spcBef>
                <a:spcPts val="75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2400" spc="-5">
                <a:solidFill>
                  <a:srgbClr val="7030A0"/>
                </a:solidFill>
                <a:latin typeface="Arial MT"/>
                <a:cs typeface="Arial MT"/>
              </a:rPr>
              <a:t>Data </a:t>
            </a:r>
            <a:r>
              <a:rPr dirty="0" sz="2400">
                <a:solidFill>
                  <a:srgbClr val="7030A0"/>
                </a:solidFill>
                <a:latin typeface="Arial MT"/>
                <a:cs typeface="Arial MT"/>
              </a:rPr>
              <a:t>mining </a:t>
            </a:r>
            <a:r>
              <a:rPr dirty="0" sz="2400">
                <a:latin typeface="Arial MT"/>
                <a:cs typeface="Arial MT"/>
              </a:rPr>
              <a:t>is </a:t>
            </a:r>
            <a:r>
              <a:rPr dirty="0" sz="2400" spc="-5">
                <a:latin typeface="Arial MT"/>
                <a:cs typeface="Arial MT"/>
              </a:rPr>
              <a:t>the </a:t>
            </a:r>
            <a:r>
              <a:rPr dirty="0" sz="2400">
                <a:solidFill>
                  <a:srgbClr val="C00000"/>
                </a:solidFill>
                <a:latin typeface="Arial MT"/>
                <a:cs typeface="Arial MT"/>
              </a:rPr>
              <a:t>process </a:t>
            </a:r>
            <a:r>
              <a:rPr dirty="0" sz="2400">
                <a:latin typeface="Arial MT"/>
                <a:cs typeface="Arial MT"/>
              </a:rPr>
              <a:t>of </a:t>
            </a:r>
            <a:r>
              <a:rPr dirty="0" sz="2400" spc="-5">
                <a:solidFill>
                  <a:srgbClr val="C00000"/>
                </a:solidFill>
                <a:latin typeface="Arial MT"/>
                <a:cs typeface="Arial MT"/>
              </a:rPr>
              <a:t>extracting </a:t>
            </a:r>
            <a:r>
              <a:rPr dirty="0" sz="2400">
                <a:latin typeface="Arial MT"/>
                <a:cs typeface="Arial MT"/>
              </a:rPr>
              <a:t>and </a:t>
            </a:r>
            <a:r>
              <a:rPr dirty="0" sz="2400">
                <a:solidFill>
                  <a:srgbClr val="C00000"/>
                </a:solidFill>
                <a:latin typeface="Arial MT"/>
                <a:cs typeface="Arial MT"/>
              </a:rPr>
              <a:t>discovering </a:t>
            </a:r>
            <a:r>
              <a:rPr dirty="0" sz="2400" spc="-5">
                <a:latin typeface="Arial MT"/>
                <a:cs typeface="Arial MT"/>
              </a:rPr>
              <a:t>patterns </a:t>
            </a:r>
            <a:r>
              <a:rPr dirty="0" sz="2400">
                <a:latin typeface="Arial MT"/>
                <a:cs typeface="Arial MT"/>
              </a:rPr>
              <a:t>in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548235"/>
                </a:solidFill>
                <a:latin typeface="Arial MT"/>
                <a:cs typeface="Arial MT"/>
              </a:rPr>
              <a:t>large</a:t>
            </a:r>
            <a:r>
              <a:rPr dirty="0" sz="2400" spc="-10">
                <a:solidFill>
                  <a:srgbClr val="548235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548235"/>
                </a:solidFill>
                <a:latin typeface="Arial MT"/>
                <a:cs typeface="Arial MT"/>
              </a:rPr>
              <a:t>data sets.</a:t>
            </a:r>
            <a:endParaRPr sz="2400">
              <a:latin typeface="Arial MT"/>
              <a:cs typeface="Arial MT"/>
            </a:endParaRPr>
          </a:p>
          <a:p>
            <a:pPr marL="469265" marR="5080" indent="-457200">
              <a:lnSpc>
                <a:spcPts val="2900"/>
              </a:lnSpc>
              <a:spcBef>
                <a:spcPts val="8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2400" spc="-5">
                <a:latin typeface="Arial MT"/>
                <a:cs typeface="Arial MT"/>
              </a:rPr>
              <a:t>The</a:t>
            </a:r>
            <a:r>
              <a:rPr dirty="0" sz="2400">
                <a:latin typeface="Arial MT"/>
                <a:cs typeface="Arial MT"/>
              </a:rPr>
              <a:t> overall </a:t>
            </a:r>
            <a:r>
              <a:rPr dirty="0" sz="2400">
                <a:solidFill>
                  <a:srgbClr val="548235"/>
                </a:solidFill>
                <a:latin typeface="Arial MT"/>
                <a:cs typeface="Arial MT"/>
              </a:rPr>
              <a:t>goal</a:t>
            </a:r>
            <a:r>
              <a:rPr dirty="0" sz="2400" spc="10">
                <a:solidFill>
                  <a:srgbClr val="548235"/>
                </a:solidFill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5">
                <a:latin typeface="Arial MT"/>
                <a:cs typeface="Arial MT"/>
              </a:rPr>
              <a:t> data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mining is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C00000"/>
                </a:solidFill>
                <a:latin typeface="Arial MT"/>
                <a:cs typeface="Arial MT"/>
              </a:rPr>
              <a:t>extracting</a:t>
            </a:r>
            <a:r>
              <a:rPr dirty="0" sz="240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information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(with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C00000"/>
                </a:solidFill>
                <a:latin typeface="Arial MT"/>
                <a:cs typeface="Arial MT"/>
              </a:rPr>
              <a:t>intelligent </a:t>
            </a:r>
            <a:r>
              <a:rPr dirty="0" sz="2400" spc="-65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C00000"/>
                </a:solidFill>
                <a:latin typeface="Arial MT"/>
                <a:cs typeface="Arial MT"/>
              </a:rPr>
              <a:t>methods</a:t>
            </a:r>
            <a:r>
              <a:rPr dirty="0" sz="2400" spc="-5">
                <a:latin typeface="Arial MT"/>
                <a:cs typeface="Arial MT"/>
              </a:rPr>
              <a:t>) from</a:t>
            </a:r>
            <a:r>
              <a:rPr dirty="0" sz="2400">
                <a:latin typeface="Arial MT"/>
                <a:cs typeface="Arial MT"/>
              </a:rPr>
              <a:t> a </a:t>
            </a:r>
            <a:r>
              <a:rPr dirty="0" sz="2400" spc="-5">
                <a:latin typeface="Arial MT"/>
                <a:cs typeface="Arial MT"/>
              </a:rPr>
              <a:t>data</a:t>
            </a:r>
            <a:r>
              <a:rPr dirty="0" sz="2400">
                <a:latin typeface="Arial MT"/>
                <a:cs typeface="Arial MT"/>
              </a:rPr>
              <a:t> set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 </a:t>
            </a:r>
            <a:r>
              <a:rPr dirty="0" sz="2400" spc="-5">
                <a:latin typeface="Arial MT"/>
                <a:cs typeface="Arial MT"/>
              </a:rPr>
              <a:t>transforming the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information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into</a:t>
            </a:r>
            <a:r>
              <a:rPr dirty="0" sz="2400">
                <a:latin typeface="Arial MT"/>
                <a:cs typeface="Arial MT"/>
              </a:rPr>
              <a:t> an 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548235"/>
                </a:solidFill>
                <a:latin typeface="Arial MT"/>
                <a:cs typeface="Arial MT"/>
              </a:rPr>
              <a:t>understandable </a:t>
            </a:r>
            <a:r>
              <a:rPr dirty="0" sz="2400" spc="-5">
                <a:latin typeface="Arial MT"/>
                <a:cs typeface="Arial MT"/>
              </a:rPr>
              <a:t>structure.</a:t>
            </a:r>
            <a:endParaRPr sz="2400">
              <a:latin typeface="Arial MT"/>
              <a:cs typeface="Arial MT"/>
            </a:endParaRPr>
          </a:p>
          <a:p>
            <a:pPr marL="469900" indent="-457200">
              <a:lnSpc>
                <a:spcPts val="2715"/>
              </a:lnSpc>
              <a:buChar char="•"/>
              <a:tabLst>
                <a:tab pos="469265" algn="l"/>
                <a:tab pos="469900" algn="l"/>
              </a:tabLst>
            </a:pPr>
            <a:r>
              <a:rPr dirty="0" sz="2400" spc="-5">
                <a:latin typeface="Arial MT"/>
                <a:cs typeface="Arial MT"/>
              </a:rPr>
              <a:t>Data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mining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5">
                <a:latin typeface="Arial MT"/>
                <a:cs typeface="Arial MT"/>
              </a:rPr>
              <a:t> the </a:t>
            </a:r>
            <a:r>
              <a:rPr dirty="0" sz="2400">
                <a:solidFill>
                  <a:srgbClr val="C00000"/>
                </a:solidFill>
                <a:latin typeface="Arial MT"/>
                <a:cs typeface="Arial MT"/>
              </a:rPr>
              <a:t>analysis</a:t>
            </a:r>
            <a:r>
              <a:rPr dirty="0" sz="2400" spc="-5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step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the "knowledge </a:t>
            </a:r>
            <a:r>
              <a:rPr dirty="0" sz="2400">
                <a:latin typeface="Arial MT"/>
                <a:cs typeface="Arial MT"/>
              </a:rPr>
              <a:t>discovery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</a:t>
            </a:r>
            <a:endParaRPr sz="24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25"/>
              </a:spcBef>
            </a:pPr>
            <a:r>
              <a:rPr dirty="0" sz="2400" spc="-5">
                <a:latin typeface="Arial MT"/>
                <a:cs typeface="Arial MT"/>
              </a:rPr>
              <a:t>databases"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process,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or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C00000"/>
                </a:solidFill>
                <a:latin typeface="Arial MT"/>
                <a:cs typeface="Arial MT"/>
              </a:rPr>
              <a:t>KDD.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1252" y="4317281"/>
            <a:ext cx="3901521" cy="239664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21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1559" y="609091"/>
            <a:ext cx="351536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What</a:t>
            </a:r>
            <a:r>
              <a:rPr dirty="0" sz="4800" spc="-40"/>
              <a:t> </a:t>
            </a:r>
            <a:r>
              <a:rPr dirty="0" sz="4800" spc="-5"/>
              <a:t>is</a:t>
            </a:r>
            <a:r>
              <a:rPr dirty="0" sz="4800" spc="-45"/>
              <a:t> </a:t>
            </a:r>
            <a:r>
              <a:rPr dirty="0" sz="4800" spc="-5"/>
              <a:t>KDD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1049" y="5519888"/>
            <a:ext cx="1438264" cy="120158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56090" y="1648615"/>
            <a:ext cx="10080625" cy="19685"/>
          </a:xfrm>
          <a:custGeom>
            <a:avLst/>
            <a:gdLst/>
            <a:ahLst/>
            <a:cxnLst/>
            <a:rect l="l" t="t" r="r" b="b"/>
            <a:pathLst>
              <a:path w="10080625" h="19685">
                <a:moveTo>
                  <a:pt x="0" y="19566"/>
                </a:moveTo>
                <a:lnTo>
                  <a:pt x="1008017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34831" y="1742947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7030A0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9700" y="1825625"/>
            <a:ext cx="9817100" cy="304800"/>
          </a:xfrm>
          <a:prstGeom prst="rect">
            <a:avLst/>
          </a:prstGeom>
          <a:solidFill>
            <a:srgbClr val="FFEF66">
              <a:alpha val="75000"/>
            </a:srgbClr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30"/>
              </a:lnSpc>
            </a:pPr>
            <a:r>
              <a:rPr dirty="0" sz="2400" spc="-5">
                <a:solidFill>
                  <a:srgbClr val="7030A0"/>
                </a:solidFill>
                <a:latin typeface="Arial MT"/>
                <a:cs typeface="Arial MT"/>
              </a:rPr>
              <a:t>Knowledge </a:t>
            </a:r>
            <a:r>
              <a:rPr dirty="0" sz="2400">
                <a:solidFill>
                  <a:srgbClr val="7030A0"/>
                </a:solidFill>
                <a:latin typeface="Arial MT"/>
                <a:cs typeface="Arial MT"/>
              </a:rPr>
              <a:t>Discovery</a:t>
            </a:r>
            <a:r>
              <a:rPr dirty="0" sz="2400" spc="-5">
                <a:solidFill>
                  <a:srgbClr val="7030A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7030A0"/>
                </a:solidFill>
                <a:latin typeface="Arial MT"/>
                <a:cs typeface="Arial MT"/>
              </a:rPr>
              <a:t>in </a:t>
            </a:r>
            <a:r>
              <a:rPr dirty="0" sz="2400" spc="-5">
                <a:solidFill>
                  <a:srgbClr val="7030A0"/>
                </a:solidFill>
                <a:latin typeface="Arial MT"/>
                <a:cs typeface="Arial MT"/>
              </a:rPr>
              <a:t>Databases</a:t>
            </a:r>
            <a:r>
              <a:rPr dirty="0" sz="2400" spc="-10">
                <a:solidFill>
                  <a:srgbClr val="7030A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(KDD)</a:t>
            </a:r>
            <a:r>
              <a:rPr dirty="0" sz="2400">
                <a:latin typeface="Arial MT"/>
                <a:cs typeface="Arial MT"/>
              </a:rPr>
              <a:t> is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 process</a:t>
            </a:r>
            <a:r>
              <a:rPr dirty="0" sz="2400" spc="-5">
                <a:latin typeface="Arial MT"/>
                <a:cs typeface="Arial MT"/>
              </a:rPr>
              <a:t> that </a:t>
            </a:r>
            <a:r>
              <a:rPr dirty="0" sz="2400">
                <a:latin typeface="Arial MT"/>
                <a:cs typeface="Arial MT"/>
              </a:rPr>
              <a:t>involves</a:t>
            </a:r>
            <a:r>
              <a:rPr dirty="0" sz="2400" spc="-5">
                <a:latin typeface="Arial MT"/>
                <a:cs typeface="Arial MT"/>
              </a:rPr>
              <a:t> the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9700" y="2193925"/>
            <a:ext cx="8851900" cy="304800"/>
          </a:xfrm>
          <a:prstGeom prst="rect">
            <a:avLst/>
          </a:prstGeom>
          <a:solidFill>
            <a:srgbClr val="FFEF66">
              <a:alpha val="75000"/>
            </a:srgbClr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35"/>
              </a:lnSpc>
            </a:pPr>
            <a:r>
              <a:rPr dirty="0" sz="2400" spc="-5">
                <a:latin typeface="Arial MT"/>
                <a:cs typeface="Arial MT"/>
              </a:rPr>
              <a:t>extraction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useful, </a:t>
            </a:r>
            <a:r>
              <a:rPr dirty="0" sz="2400">
                <a:solidFill>
                  <a:srgbClr val="C00000"/>
                </a:solidFill>
                <a:latin typeface="Arial MT"/>
                <a:cs typeface="Arial MT"/>
              </a:rPr>
              <a:t>previously</a:t>
            </a:r>
            <a:r>
              <a:rPr dirty="0" sz="2400" spc="-5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C00000"/>
                </a:solidFill>
                <a:latin typeface="Arial MT"/>
                <a:cs typeface="Arial MT"/>
              </a:rPr>
              <a:t>unknown</a:t>
            </a:r>
            <a:r>
              <a:rPr dirty="0" sz="2400">
                <a:latin typeface="Arial MT"/>
                <a:cs typeface="Arial MT"/>
              </a:rPr>
              <a:t>,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 </a:t>
            </a:r>
            <a:r>
              <a:rPr dirty="0" sz="2400" spc="-5">
                <a:solidFill>
                  <a:srgbClr val="C00000"/>
                </a:solidFill>
                <a:latin typeface="Arial MT"/>
                <a:cs typeface="Arial MT"/>
              </a:rPr>
              <a:t>potentially </a:t>
            </a:r>
            <a:r>
              <a:rPr dirty="0" sz="2400">
                <a:solidFill>
                  <a:srgbClr val="C00000"/>
                </a:solidFill>
                <a:latin typeface="Arial MT"/>
                <a:cs typeface="Arial MT"/>
              </a:rPr>
              <a:t>valuable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9700" y="2562225"/>
            <a:ext cx="4292600" cy="304800"/>
          </a:xfrm>
          <a:prstGeom prst="rect">
            <a:avLst/>
          </a:prstGeom>
          <a:solidFill>
            <a:srgbClr val="FFEF66">
              <a:alpha val="75000"/>
            </a:srgbClr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15"/>
              </a:lnSpc>
            </a:pPr>
            <a:r>
              <a:rPr dirty="0" sz="2400" spc="-5">
                <a:latin typeface="Arial MT"/>
                <a:cs typeface="Arial MT"/>
              </a:rPr>
              <a:t>information from</a:t>
            </a:r>
            <a:r>
              <a:rPr dirty="0" sz="2400">
                <a:latin typeface="Arial MT"/>
                <a:cs typeface="Arial MT"/>
              </a:rPr>
              <a:t> large </a:t>
            </a:r>
            <a:r>
              <a:rPr dirty="0" sz="2400" spc="-5">
                <a:latin typeface="Arial MT"/>
                <a:cs typeface="Arial MT"/>
              </a:rPr>
              <a:t>datasets.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4831" y="2846323"/>
            <a:ext cx="9990455" cy="11169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just" marL="469265" marR="5080" indent="-457200">
              <a:lnSpc>
                <a:spcPct val="99200"/>
              </a:lnSpc>
              <a:spcBef>
                <a:spcPts val="120"/>
              </a:spcBef>
              <a:buChar char="•"/>
              <a:tabLst>
                <a:tab pos="469900" algn="l"/>
              </a:tabLst>
            </a:pPr>
            <a:r>
              <a:rPr dirty="0" sz="2400" spc="-5">
                <a:latin typeface="Arial MT"/>
                <a:cs typeface="Arial MT"/>
              </a:rPr>
              <a:t>KDD </a:t>
            </a:r>
            <a:r>
              <a:rPr dirty="0" sz="2400">
                <a:latin typeface="Arial MT"/>
                <a:cs typeface="Arial MT"/>
              </a:rPr>
              <a:t>is a </a:t>
            </a:r>
            <a:r>
              <a:rPr dirty="0" sz="2400" spc="-5">
                <a:solidFill>
                  <a:srgbClr val="548235"/>
                </a:solidFill>
                <a:latin typeface="Arial MT"/>
                <a:cs typeface="Arial MT"/>
              </a:rPr>
              <a:t>multi-step </a:t>
            </a:r>
            <a:r>
              <a:rPr dirty="0" sz="2400">
                <a:latin typeface="Arial MT"/>
                <a:cs typeface="Arial MT"/>
              </a:rPr>
              <a:t>process </a:t>
            </a:r>
            <a:r>
              <a:rPr dirty="0" sz="2400" spc="-5">
                <a:latin typeface="Arial MT"/>
                <a:cs typeface="Arial MT"/>
              </a:rPr>
              <a:t>that </a:t>
            </a:r>
            <a:r>
              <a:rPr dirty="0" sz="2400">
                <a:latin typeface="Arial MT"/>
                <a:cs typeface="Arial MT"/>
              </a:rPr>
              <a:t>encourages </a:t>
            </a:r>
            <a:r>
              <a:rPr dirty="0" sz="2400" spc="-5">
                <a:latin typeface="Arial MT"/>
                <a:cs typeface="Arial MT"/>
              </a:rPr>
              <a:t>the </a:t>
            </a:r>
            <a:r>
              <a:rPr dirty="0" sz="2400">
                <a:latin typeface="Arial MT"/>
                <a:cs typeface="Arial MT"/>
              </a:rPr>
              <a:t>conversion of </a:t>
            </a:r>
            <a:r>
              <a:rPr dirty="0" sz="2400" spc="-5">
                <a:latin typeface="Arial MT"/>
                <a:cs typeface="Arial MT"/>
              </a:rPr>
              <a:t>data to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useful information. Data </a:t>
            </a:r>
            <a:r>
              <a:rPr dirty="0" sz="2400">
                <a:latin typeface="Arial MT"/>
                <a:cs typeface="Arial MT"/>
              </a:rPr>
              <a:t>mining is </a:t>
            </a:r>
            <a:r>
              <a:rPr dirty="0" sz="2400">
                <a:solidFill>
                  <a:srgbClr val="548235"/>
                </a:solidFill>
                <a:latin typeface="Arial MT"/>
                <a:cs typeface="Arial MT"/>
              </a:rPr>
              <a:t>one of </a:t>
            </a:r>
            <a:r>
              <a:rPr dirty="0" sz="2400" spc="-5">
                <a:solidFill>
                  <a:srgbClr val="548235"/>
                </a:solidFill>
                <a:latin typeface="Arial MT"/>
                <a:cs typeface="Arial MT"/>
              </a:rPr>
              <a:t>the steps </a:t>
            </a:r>
            <a:r>
              <a:rPr dirty="0" sz="2400">
                <a:latin typeface="Arial MT"/>
                <a:cs typeface="Arial MT"/>
              </a:rPr>
              <a:t>of </a:t>
            </a:r>
            <a:r>
              <a:rPr dirty="0" sz="2400" spc="-5">
                <a:latin typeface="Arial MT"/>
                <a:cs typeface="Arial MT"/>
              </a:rPr>
              <a:t>KDD </a:t>
            </a:r>
            <a:r>
              <a:rPr dirty="0" sz="2400">
                <a:latin typeface="Arial MT"/>
                <a:cs typeface="Arial MT"/>
              </a:rPr>
              <a:t>which is </a:t>
            </a:r>
            <a:r>
              <a:rPr dirty="0" sz="2400" spc="-5">
                <a:latin typeface="Arial MT"/>
                <a:cs typeface="Arial MT"/>
              </a:rPr>
              <a:t>the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ED7D31"/>
                </a:solidFill>
                <a:latin typeface="Arial MT"/>
                <a:cs typeface="Arial MT"/>
              </a:rPr>
              <a:t>pattern</a:t>
            </a:r>
            <a:r>
              <a:rPr dirty="0" sz="2400" spc="-10">
                <a:solidFill>
                  <a:srgbClr val="ED7D31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ED7D31"/>
                </a:solidFill>
                <a:latin typeface="Arial MT"/>
                <a:cs typeface="Arial MT"/>
              </a:rPr>
              <a:t>extraction </a:t>
            </a:r>
            <a:r>
              <a:rPr dirty="0" sz="2400">
                <a:latin typeface="Arial MT"/>
                <a:cs typeface="Arial MT"/>
              </a:rPr>
              <a:t>phase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KDD.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032" y="4264813"/>
            <a:ext cx="7772398" cy="251015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21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8071" y="609091"/>
            <a:ext cx="75863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85640" algn="l"/>
              </a:tabLst>
            </a:pPr>
            <a:r>
              <a:rPr dirty="0" sz="4800" spc="-10"/>
              <a:t>W</a:t>
            </a:r>
            <a:r>
              <a:rPr dirty="0" sz="4800" spc="5"/>
              <a:t>ha</a:t>
            </a:r>
            <a:r>
              <a:rPr dirty="0" sz="4800"/>
              <a:t>t</a:t>
            </a:r>
            <a:r>
              <a:rPr dirty="0" sz="4800" spc="5"/>
              <a:t> </a:t>
            </a:r>
            <a:r>
              <a:rPr dirty="0" sz="4800" spc="-5"/>
              <a:t>i</a:t>
            </a:r>
            <a:r>
              <a:rPr dirty="0" sz="4800"/>
              <a:t>s</a:t>
            </a:r>
            <a:r>
              <a:rPr dirty="0" sz="4800" spc="-265"/>
              <a:t> </a:t>
            </a:r>
            <a:r>
              <a:rPr dirty="0" sz="4800" spc="-5"/>
              <a:t>A</a:t>
            </a:r>
            <a:r>
              <a:rPr dirty="0" sz="4800"/>
              <a:t>rt</a:t>
            </a:r>
            <a:r>
              <a:rPr dirty="0" sz="4800" spc="-5"/>
              <a:t>i</a:t>
            </a:r>
            <a:r>
              <a:rPr dirty="0" sz="4800"/>
              <a:t>f</a:t>
            </a:r>
            <a:r>
              <a:rPr dirty="0" sz="4800" spc="-5"/>
              <a:t>i</a:t>
            </a:r>
            <a:r>
              <a:rPr dirty="0" sz="4800"/>
              <a:t>c</a:t>
            </a:r>
            <a:r>
              <a:rPr dirty="0" sz="4800" spc="-5"/>
              <a:t>i</a:t>
            </a:r>
            <a:r>
              <a:rPr dirty="0" sz="4800" spc="5"/>
              <a:t>a</a:t>
            </a:r>
            <a:r>
              <a:rPr dirty="0" sz="4800"/>
              <a:t>l	I</a:t>
            </a:r>
            <a:r>
              <a:rPr dirty="0" sz="4800" spc="5"/>
              <a:t>n</a:t>
            </a:r>
            <a:r>
              <a:rPr dirty="0" sz="4800"/>
              <a:t>t</a:t>
            </a:r>
            <a:r>
              <a:rPr dirty="0" sz="4800" spc="5"/>
              <a:t>e</a:t>
            </a:r>
            <a:r>
              <a:rPr dirty="0" sz="4800" spc="-5"/>
              <a:t>lli</a:t>
            </a:r>
            <a:r>
              <a:rPr dirty="0" sz="4800" spc="5"/>
              <a:t>gen</a:t>
            </a:r>
            <a:r>
              <a:rPr dirty="0" sz="4800"/>
              <a:t>ce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1049" y="5519888"/>
            <a:ext cx="1438264" cy="120158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56090" y="1648615"/>
            <a:ext cx="10080625" cy="19685"/>
          </a:xfrm>
          <a:custGeom>
            <a:avLst/>
            <a:gdLst/>
            <a:ahLst/>
            <a:cxnLst/>
            <a:rect l="l" t="t" r="r" b="b"/>
            <a:pathLst>
              <a:path w="10080625" h="19685">
                <a:moveTo>
                  <a:pt x="0" y="19566"/>
                </a:moveTo>
                <a:lnTo>
                  <a:pt x="1008017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34831" y="1749044"/>
            <a:ext cx="16065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829310" algn="l"/>
              </a:tabLst>
            </a:pPr>
            <a:r>
              <a:rPr dirty="0" sz="2400" spc="-5">
                <a:latin typeface="Arial MT"/>
                <a:cs typeface="Arial MT"/>
              </a:rPr>
              <a:t>I</a:t>
            </a:r>
            <a:r>
              <a:rPr dirty="0" sz="2400">
                <a:latin typeface="Arial MT"/>
                <a:cs typeface="Arial MT"/>
              </a:rPr>
              <a:t>n	1956,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35118" y="1749044"/>
            <a:ext cx="8449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5955" algn="l"/>
                <a:tab pos="1485900" algn="l"/>
                <a:tab pos="2773680" algn="l"/>
                <a:tab pos="4538345" algn="l"/>
                <a:tab pos="5248910" algn="l"/>
                <a:tab pos="6011545" algn="l"/>
                <a:tab pos="7233284" algn="l"/>
                <a:tab pos="7774940" algn="l"/>
              </a:tabLst>
            </a:pPr>
            <a:r>
              <a:rPr dirty="0" sz="2400" spc="-5">
                <a:latin typeface="Arial MT"/>
                <a:cs typeface="Arial MT"/>
              </a:rPr>
              <a:t>t</a:t>
            </a:r>
            <a:r>
              <a:rPr dirty="0" sz="2400">
                <a:latin typeface="Arial MT"/>
                <a:cs typeface="Arial MT"/>
              </a:rPr>
              <a:t>he	</a:t>
            </a:r>
            <a:r>
              <a:rPr dirty="0" sz="2400" spc="-5">
                <a:latin typeface="Arial MT"/>
                <a:cs typeface="Arial MT"/>
              </a:rPr>
              <a:t>t</a:t>
            </a:r>
            <a:r>
              <a:rPr dirty="0" sz="2400">
                <a:latin typeface="Arial MT"/>
                <a:cs typeface="Arial MT"/>
              </a:rPr>
              <a:t>erm	</a:t>
            </a:r>
            <a:r>
              <a:rPr dirty="0" sz="2400" spc="-5">
                <a:solidFill>
                  <a:srgbClr val="7030A0"/>
                </a:solidFill>
                <a:latin typeface="Arial MT"/>
                <a:cs typeface="Arial MT"/>
              </a:rPr>
              <a:t>A</a:t>
            </a:r>
            <a:r>
              <a:rPr dirty="0" sz="2400">
                <a:solidFill>
                  <a:srgbClr val="7030A0"/>
                </a:solidFill>
                <a:latin typeface="Arial MT"/>
                <a:cs typeface="Arial MT"/>
              </a:rPr>
              <a:t>r</a:t>
            </a:r>
            <a:r>
              <a:rPr dirty="0" sz="2400" spc="-5">
                <a:solidFill>
                  <a:srgbClr val="7030A0"/>
                </a:solidFill>
                <a:latin typeface="Arial MT"/>
                <a:cs typeface="Arial MT"/>
              </a:rPr>
              <a:t>t</a:t>
            </a:r>
            <a:r>
              <a:rPr dirty="0" sz="2400">
                <a:solidFill>
                  <a:srgbClr val="7030A0"/>
                </a:solidFill>
                <a:latin typeface="Arial MT"/>
                <a:cs typeface="Arial MT"/>
              </a:rPr>
              <a:t>i</a:t>
            </a:r>
            <a:r>
              <a:rPr dirty="0" sz="2400" spc="-5">
                <a:solidFill>
                  <a:srgbClr val="7030A0"/>
                </a:solidFill>
                <a:latin typeface="Arial MT"/>
                <a:cs typeface="Arial MT"/>
              </a:rPr>
              <a:t>f</a:t>
            </a:r>
            <a:r>
              <a:rPr dirty="0" sz="2400">
                <a:solidFill>
                  <a:srgbClr val="7030A0"/>
                </a:solidFill>
                <a:latin typeface="Arial MT"/>
                <a:cs typeface="Arial MT"/>
              </a:rPr>
              <a:t>icial	</a:t>
            </a:r>
            <a:r>
              <a:rPr dirty="0" sz="2400" spc="-5">
                <a:solidFill>
                  <a:srgbClr val="7030A0"/>
                </a:solidFill>
                <a:latin typeface="Arial MT"/>
                <a:cs typeface="Arial MT"/>
              </a:rPr>
              <a:t>I</a:t>
            </a:r>
            <a:r>
              <a:rPr dirty="0" sz="2400">
                <a:solidFill>
                  <a:srgbClr val="7030A0"/>
                </a:solidFill>
                <a:latin typeface="Arial MT"/>
                <a:cs typeface="Arial MT"/>
              </a:rPr>
              <a:t>n</a:t>
            </a:r>
            <a:r>
              <a:rPr dirty="0" sz="2400" spc="-5">
                <a:solidFill>
                  <a:srgbClr val="7030A0"/>
                </a:solidFill>
                <a:latin typeface="Arial MT"/>
                <a:cs typeface="Arial MT"/>
              </a:rPr>
              <a:t>t</a:t>
            </a:r>
            <a:r>
              <a:rPr dirty="0" sz="2400">
                <a:solidFill>
                  <a:srgbClr val="7030A0"/>
                </a:solidFill>
                <a:latin typeface="Arial MT"/>
                <a:cs typeface="Arial MT"/>
              </a:rPr>
              <a:t>elligence	(</a:t>
            </a:r>
            <a:r>
              <a:rPr dirty="0" sz="2400" spc="-5">
                <a:solidFill>
                  <a:srgbClr val="7030A0"/>
                </a:solidFill>
                <a:latin typeface="Arial MT"/>
                <a:cs typeface="Arial MT"/>
              </a:rPr>
              <a:t>AI</a:t>
            </a:r>
            <a:r>
              <a:rPr dirty="0" sz="2400">
                <a:solidFill>
                  <a:srgbClr val="7030A0"/>
                </a:solidFill>
                <a:latin typeface="Arial MT"/>
                <a:cs typeface="Arial MT"/>
              </a:rPr>
              <a:t>)	</a:t>
            </a:r>
            <a:r>
              <a:rPr dirty="0" sz="2400">
                <a:latin typeface="Arial MT"/>
                <a:cs typeface="Arial MT"/>
              </a:rPr>
              <a:t>was	de</a:t>
            </a:r>
            <a:r>
              <a:rPr dirty="0" sz="2400" spc="-5">
                <a:latin typeface="Arial MT"/>
                <a:cs typeface="Arial MT"/>
              </a:rPr>
              <a:t>f</a:t>
            </a:r>
            <a:r>
              <a:rPr dirty="0" sz="2400" spc="5">
                <a:latin typeface="Arial MT"/>
                <a:cs typeface="Arial MT"/>
              </a:rPr>
              <a:t>i</a:t>
            </a:r>
            <a:r>
              <a:rPr dirty="0" sz="2400">
                <a:latin typeface="Arial MT"/>
                <a:cs typeface="Arial MT"/>
              </a:rPr>
              <a:t>ned	by	John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7730" y="2117852"/>
            <a:ext cx="895032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 MT"/>
                <a:cs typeface="Arial MT"/>
              </a:rPr>
              <a:t>McCarthy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as:</a:t>
            </a:r>
            <a:endParaRPr sz="2400">
              <a:latin typeface="Arial MT"/>
              <a:cs typeface="Arial MT"/>
            </a:endParaRPr>
          </a:p>
          <a:p>
            <a:pPr marL="626110">
              <a:lnSpc>
                <a:spcPct val="100000"/>
              </a:lnSpc>
            </a:pPr>
            <a:r>
              <a:rPr dirty="0" sz="2400" spc="-5">
                <a:latin typeface="Arial MT"/>
                <a:cs typeface="Arial MT"/>
              </a:rPr>
              <a:t>‘</a:t>
            </a:r>
            <a:r>
              <a:rPr dirty="0" sz="2400" spc="-5">
                <a:solidFill>
                  <a:srgbClr val="ED7D31"/>
                </a:solidFill>
                <a:latin typeface="Arial MT"/>
                <a:cs typeface="Arial MT"/>
              </a:rPr>
              <a:t>The </a:t>
            </a:r>
            <a:r>
              <a:rPr dirty="0" sz="2400">
                <a:solidFill>
                  <a:srgbClr val="ED7D31"/>
                </a:solidFill>
                <a:latin typeface="Arial MT"/>
                <a:cs typeface="Arial MT"/>
              </a:rPr>
              <a:t>science</a:t>
            </a:r>
            <a:r>
              <a:rPr dirty="0" sz="2400" spc="-5">
                <a:solidFill>
                  <a:srgbClr val="ED7D31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ED7D31"/>
                </a:solidFill>
                <a:latin typeface="Arial MT"/>
                <a:cs typeface="Arial MT"/>
              </a:rPr>
              <a:t>and</a:t>
            </a:r>
            <a:r>
              <a:rPr dirty="0" sz="2400" spc="-5">
                <a:solidFill>
                  <a:srgbClr val="ED7D31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ED7D31"/>
                </a:solidFill>
                <a:latin typeface="Arial MT"/>
                <a:cs typeface="Arial MT"/>
              </a:rPr>
              <a:t>engineering</a:t>
            </a:r>
            <a:r>
              <a:rPr dirty="0" sz="2400" spc="-5">
                <a:solidFill>
                  <a:srgbClr val="ED7D31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ED7D31"/>
                </a:solidFill>
                <a:latin typeface="Arial MT"/>
                <a:cs typeface="Arial MT"/>
              </a:rPr>
              <a:t>of</a:t>
            </a:r>
            <a:r>
              <a:rPr dirty="0" sz="2400" spc="-10">
                <a:solidFill>
                  <a:srgbClr val="ED7D31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ED7D31"/>
                </a:solidFill>
                <a:latin typeface="Arial MT"/>
                <a:cs typeface="Arial MT"/>
              </a:rPr>
              <a:t>making</a:t>
            </a:r>
            <a:r>
              <a:rPr dirty="0" sz="2400" spc="-5">
                <a:solidFill>
                  <a:srgbClr val="ED7D31"/>
                </a:solidFill>
                <a:latin typeface="Arial MT"/>
                <a:cs typeface="Arial MT"/>
              </a:rPr>
              <a:t> intelligent</a:t>
            </a:r>
            <a:r>
              <a:rPr dirty="0" sz="2400" spc="-10">
                <a:solidFill>
                  <a:srgbClr val="ED7D31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ED7D31"/>
                </a:solidFill>
                <a:latin typeface="Arial MT"/>
                <a:cs typeface="Arial MT"/>
              </a:rPr>
              <a:t>machines</a:t>
            </a:r>
            <a:r>
              <a:rPr dirty="0" sz="2400" spc="-5">
                <a:latin typeface="Arial MT"/>
                <a:cs typeface="Arial MT"/>
              </a:rPr>
              <a:t>.’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4831" y="5050028"/>
            <a:ext cx="10066655" cy="11169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469265" marR="5080" indent="-457200">
              <a:lnSpc>
                <a:spcPct val="99200"/>
              </a:lnSpc>
              <a:spcBef>
                <a:spcPts val="12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2400" spc="-5">
                <a:solidFill>
                  <a:srgbClr val="7030A0"/>
                </a:solidFill>
                <a:latin typeface="Arial MT"/>
                <a:cs typeface="Arial MT"/>
              </a:rPr>
              <a:t>AI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70AD47"/>
                </a:solidFill>
                <a:latin typeface="Arial MT"/>
                <a:cs typeface="Arial MT"/>
              </a:rPr>
              <a:t>machine's </a:t>
            </a:r>
            <a:r>
              <a:rPr dirty="0" sz="2400" spc="-5">
                <a:solidFill>
                  <a:srgbClr val="70AD47"/>
                </a:solidFill>
                <a:latin typeface="Arial MT"/>
                <a:cs typeface="Arial MT"/>
              </a:rPr>
              <a:t>ability</a:t>
            </a:r>
            <a:r>
              <a:rPr dirty="0" sz="2400" spc="5">
                <a:solidFill>
                  <a:srgbClr val="70AD47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to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perform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cognitive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functions</a:t>
            </a:r>
            <a:r>
              <a:rPr dirty="0" sz="2400">
                <a:latin typeface="Arial MT"/>
                <a:cs typeface="Arial MT"/>
              </a:rPr>
              <a:t> we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associate </a:t>
            </a:r>
            <a:r>
              <a:rPr dirty="0" sz="2400" spc="-65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with </a:t>
            </a:r>
            <a:r>
              <a:rPr dirty="0" sz="2400">
                <a:latin typeface="Arial MT"/>
                <a:cs typeface="Arial MT"/>
              </a:rPr>
              <a:t>human minds, such as </a:t>
            </a:r>
            <a:r>
              <a:rPr dirty="0" sz="2400">
                <a:solidFill>
                  <a:srgbClr val="ED7D31"/>
                </a:solidFill>
                <a:latin typeface="Arial MT"/>
                <a:cs typeface="Arial MT"/>
              </a:rPr>
              <a:t>reasoning</a:t>
            </a:r>
            <a:r>
              <a:rPr dirty="0" sz="2400">
                <a:latin typeface="Arial MT"/>
                <a:cs typeface="Arial MT"/>
              </a:rPr>
              <a:t>, </a:t>
            </a:r>
            <a:r>
              <a:rPr dirty="0" sz="2400">
                <a:solidFill>
                  <a:srgbClr val="ED7D31"/>
                </a:solidFill>
                <a:latin typeface="Arial MT"/>
                <a:cs typeface="Arial MT"/>
              </a:rPr>
              <a:t>learning</a:t>
            </a:r>
            <a:r>
              <a:rPr dirty="0" sz="2400">
                <a:latin typeface="Arial MT"/>
                <a:cs typeface="Arial MT"/>
              </a:rPr>
              <a:t>, </a:t>
            </a:r>
            <a:r>
              <a:rPr dirty="0" sz="2400" spc="-5">
                <a:solidFill>
                  <a:srgbClr val="ED7D31"/>
                </a:solidFill>
                <a:latin typeface="Arial MT"/>
                <a:cs typeface="Arial MT"/>
              </a:rPr>
              <a:t>interacting with </a:t>
            </a:r>
            <a:r>
              <a:rPr dirty="0" sz="2400">
                <a:solidFill>
                  <a:srgbClr val="ED7D31"/>
                </a:solidFill>
                <a:latin typeface="Arial MT"/>
                <a:cs typeface="Arial MT"/>
              </a:rPr>
              <a:t>an </a:t>
            </a:r>
            <a:r>
              <a:rPr dirty="0" sz="2400" spc="5">
                <a:solidFill>
                  <a:srgbClr val="ED7D31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ED7D31"/>
                </a:solidFill>
                <a:latin typeface="Arial MT"/>
                <a:cs typeface="Arial MT"/>
              </a:rPr>
              <a:t>environment</a:t>
            </a:r>
            <a:r>
              <a:rPr dirty="0" sz="2400" spc="-5">
                <a:latin typeface="Arial MT"/>
                <a:cs typeface="Arial MT"/>
              </a:rPr>
              <a:t>,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ED7D31"/>
                </a:solidFill>
                <a:latin typeface="Arial MT"/>
                <a:cs typeface="Arial MT"/>
              </a:rPr>
              <a:t>problem</a:t>
            </a:r>
            <a:r>
              <a:rPr dirty="0" sz="2400" spc="-5">
                <a:solidFill>
                  <a:srgbClr val="ED7D31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ED7D31"/>
                </a:solidFill>
                <a:latin typeface="Arial MT"/>
                <a:cs typeface="Arial MT"/>
              </a:rPr>
              <a:t>solving</a:t>
            </a:r>
            <a:r>
              <a:rPr dirty="0" sz="2400">
                <a:latin typeface="Arial MT"/>
                <a:cs typeface="Arial MT"/>
              </a:rPr>
              <a:t>,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even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ED7D31"/>
                </a:solidFill>
                <a:latin typeface="Arial MT"/>
                <a:cs typeface="Arial MT"/>
              </a:rPr>
              <a:t>exercising</a:t>
            </a:r>
            <a:r>
              <a:rPr dirty="0" sz="2400" spc="-5">
                <a:solidFill>
                  <a:srgbClr val="ED7D31"/>
                </a:solidFill>
                <a:latin typeface="Arial MT"/>
                <a:cs typeface="Arial MT"/>
              </a:rPr>
              <a:t> </a:t>
            </a:r>
            <a:r>
              <a:rPr dirty="0" sz="2400" spc="-20">
                <a:solidFill>
                  <a:srgbClr val="ED7D31"/>
                </a:solidFill>
                <a:latin typeface="Arial MT"/>
                <a:cs typeface="Arial MT"/>
              </a:rPr>
              <a:t>creativity.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88870" y="3041414"/>
            <a:ext cx="4181387" cy="180285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4246244" y="118111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152400"/>
                </a:move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EF66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21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7094" y="609091"/>
            <a:ext cx="30778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AI</a:t>
            </a:r>
            <a:r>
              <a:rPr dirty="0" sz="4800" spc="-75"/>
              <a:t> </a:t>
            </a:r>
            <a:r>
              <a:rPr dirty="0" sz="4800"/>
              <a:t>example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1049" y="5519888"/>
            <a:ext cx="1438264" cy="120158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56090" y="1648615"/>
            <a:ext cx="10080625" cy="19685"/>
          </a:xfrm>
          <a:custGeom>
            <a:avLst/>
            <a:gdLst/>
            <a:ahLst/>
            <a:cxnLst/>
            <a:rect l="l" t="t" r="r" b="b"/>
            <a:pathLst>
              <a:path w="10080625" h="19685">
                <a:moveTo>
                  <a:pt x="0" y="19566"/>
                </a:moveTo>
                <a:lnTo>
                  <a:pt x="1008017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34831" y="1748028"/>
            <a:ext cx="10180320" cy="2346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0070C0"/>
                </a:solidFill>
                <a:latin typeface="Arial MT"/>
                <a:cs typeface="Arial MT"/>
              </a:rPr>
              <a:t>Chatbots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ts val="2845"/>
              </a:lnSpc>
              <a:spcBef>
                <a:spcPts val="29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Answering </a:t>
            </a:r>
            <a:r>
              <a:rPr dirty="0" sz="2400">
                <a:latin typeface="Arial MT"/>
                <a:cs typeface="Arial MT"/>
              </a:rPr>
              <a:t>a </a:t>
            </a:r>
            <a:r>
              <a:rPr dirty="0" sz="2400" spc="-5">
                <a:latin typeface="Arial MT"/>
                <a:cs typeface="Arial MT"/>
              </a:rPr>
              <a:t>customer's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inquiries</a:t>
            </a:r>
            <a:r>
              <a:rPr dirty="0" sz="2400">
                <a:latin typeface="Arial MT"/>
                <a:cs typeface="Arial MT"/>
              </a:rPr>
              <a:t> can </a:t>
            </a:r>
            <a:r>
              <a:rPr dirty="0" sz="2400" spc="-5">
                <a:latin typeface="Arial MT"/>
                <a:cs typeface="Arial MT"/>
              </a:rPr>
              <a:t>take</a:t>
            </a:r>
            <a:r>
              <a:rPr dirty="0" sz="2400">
                <a:latin typeface="Arial MT"/>
                <a:cs typeface="Arial MT"/>
              </a:rPr>
              <a:t> a long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time.</a:t>
            </a:r>
            <a:endParaRPr sz="2400">
              <a:latin typeface="Arial MT"/>
              <a:cs typeface="Arial MT"/>
            </a:endParaRPr>
          </a:p>
          <a:p>
            <a:pPr marL="354965" marR="5080" indent="-342900">
              <a:lnSpc>
                <a:spcPts val="2900"/>
              </a:lnSpc>
              <a:spcBef>
                <a:spcPts val="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The </a:t>
            </a:r>
            <a:r>
              <a:rPr dirty="0" sz="2400">
                <a:latin typeface="Arial MT"/>
                <a:cs typeface="Arial MT"/>
              </a:rPr>
              <a:t>use of</a:t>
            </a:r>
            <a:r>
              <a:rPr dirty="0" sz="2400" spc="-5">
                <a:latin typeface="Arial MT"/>
                <a:cs typeface="Arial MT"/>
              </a:rPr>
              <a:t> algorithms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to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train</a:t>
            </a:r>
            <a:r>
              <a:rPr dirty="0" sz="2400">
                <a:latin typeface="Arial MT"/>
                <a:cs typeface="Arial MT"/>
              </a:rPr>
              <a:t> machines </a:t>
            </a:r>
            <a:r>
              <a:rPr dirty="0" sz="2400" spc="-5">
                <a:latin typeface="Arial MT"/>
                <a:cs typeface="Arial MT"/>
              </a:rPr>
              <a:t>to</a:t>
            </a:r>
            <a:r>
              <a:rPr dirty="0" sz="2400">
                <a:latin typeface="Arial MT"/>
                <a:cs typeface="Arial MT"/>
              </a:rPr>
              <a:t> meet</a:t>
            </a:r>
            <a:r>
              <a:rPr dirty="0" sz="2400" spc="-5">
                <a:latin typeface="Arial MT"/>
                <a:cs typeface="Arial MT"/>
              </a:rPr>
              <a:t> customer </a:t>
            </a:r>
            <a:r>
              <a:rPr dirty="0" sz="2400">
                <a:latin typeface="Arial MT"/>
                <a:cs typeface="Arial MT"/>
              </a:rPr>
              <a:t>needs </a:t>
            </a:r>
            <a:r>
              <a:rPr dirty="0" sz="2400" spc="-5">
                <a:latin typeface="Arial MT"/>
                <a:cs typeface="Arial MT"/>
              </a:rPr>
              <a:t>through </a:t>
            </a:r>
            <a:r>
              <a:rPr dirty="0" sz="2400" spc="-65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chatbots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</a:t>
            </a:r>
            <a:r>
              <a:rPr dirty="0" sz="2400" spc="-13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AI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solution.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ts val="2785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This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allows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machines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to </a:t>
            </a:r>
            <a:r>
              <a:rPr dirty="0" sz="2400">
                <a:latin typeface="Arial MT"/>
                <a:cs typeface="Arial MT"/>
              </a:rPr>
              <a:t>answer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well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as</a:t>
            </a:r>
            <a:r>
              <a:rPr dirty="0" sz="2400" spc="-5">
                <a:latin typeface="Arial MT"/>
                <a:cs typeface="Arial MT"/>
              </a:rPr>
              <a:t> take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track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orders.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38042" y="4173137"/>
            <a:ext cx="4281170" cy="2548890"/>
            <a:chOff x="3338042" y="4173137"/>
            <a:chExt cx="4281170" cy="254889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8042" y="4173137"/>
              <a:ext cx="4281055" cy="254833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829424" y="5471161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w="0" h="152400">
                  <a:moveTo>
                    <a:pt x="0" y="152400"/>
                  </a:move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EF66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21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5256" y="609091"/>
            <a:ext cx="708152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What</a:t>
            </a:r>
            <a:r>
              <a:rPr dirty="0" sz="4800" spc="-20"/>
              <a:t> </a:t>
            </a:r>
            <a:r>
              <a:rPr dirty="0" sz="4800" spc="-5"/>
              <a:t>is</a:t>
            </a:r>
            <a:r>
              <a:rPr dirty="0" sz="4800" spc="-20"/>
              <a:t> </a:t>
            </a:r>
            <a:r>
              <a:rPr dirty="0" sz="4800"/>
              <a:t>Machine</a:t>
            </a:r>
            <a:r>
              <a:rPr dirty="0" sz="4800" spc="-15"/>
              <a:t> </a:t>
            </a:r>
            <a:r>
              <a:rPr dirty="0" sz="4800"/>
              <a:t>Learning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1049" y="5519888"/>
            <a:ext cx="1438264" cy="120158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56090" y="1648615"/>
            <a:ext cx="10080625" cy="19685"/>
          </a:xfrm>
          <a:custGeom>
            <a:avLst/>
            <a:gdLst/>
            <a:ahLst/>
            <a:cxnLst/>
            <a:rect l="l" t="t" r="r" b="b"/>
            <a:pathLst>
              <a:path w="10080625" h="19685">
                <a:moveTo>
                  <a:pt x="0" y="19566"/>
                </a:moveTo>
                <a:lnTo>
                  <a:pt x="1008017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34831" y="1749044"/>
            <a:ext cx="10146665" cy="112585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469265" marR="5080" indent="-457200">
              <a:lnSpc>
                <a:spcPct val="100400"/>
              </a:lnSpc>
              <a:spcBef>
                <a:spcPts val="85"/>
              </a:spcBef>
              <a:buChar char="•"/>
              <a:tabLst>
                <a:tab pos="469900" algn="l"/>
              </a:tabLst>
            </a:pPr>
            <a:r>
              <a:rPr dirty="0" sz="2400">
                <a:solidFill>
                  <a:srgbClr val="7030A0"/>
                </a:solidFill>
                <a:latin typeface="Arial MT"/>
                <a:cs typeface="Arial MT"/>
              </a:rPr>
              <a:t>Machine</a:t>
            </a:r>
            <a:r>
              <a:rPr dirty="0" sz="2400" spc="-10">
                <a:solidFill>
                  <a:srgbClr val="7030A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7030A0"/>
                </a:solidFill>
                <a:latin typeface="Arial MT"/>
                <a:cs typeface="Arial MT"/>
              </a:rPr>
              <a:t>learning</a:t>
            </a:r>
            <a:r>
              <a:rPr dirty="0" sz="2400" spc="-10">
                <a:solidFill>
                  <a:srgbClr val="7030A0"/>
                </a:solidFill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branch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150"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AI</a:t>
            </a:r>
            <a:r>
              <a:rPr dirty="0" sz="24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computer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science</a:t>
            </a:r>
            <a:r>
              <a:rPr dirty="0" sz="24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which</a:t>
            </a:r>
            <a:r>
              <a:rPr dirty="0" sz="2400" spc="-5">
                <a:latin typeface="Arial MT"/>
                <a:cs typeface="Arial MT"/>
              </a:rPr>
              <a:t> focuses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on </a:t>
            </a:r>
            <a:r>
              <a:rPr dirty="0" sz="2400" spc="-5">
                <a:latin typeface="Arial MT"/>
                <a:cs typeface="Arial MT"/>
              </a:rPr>
              <a:t>the </a:t>
            </a:r>
            <a:r>
              <a:rPr dirty="0" sz="2400">
                <a:latin typeface="Arial MT"/>
                <a:cs typeface="Arial MT"/>
              </a:rPr>
              <a:t>use of </a:t>
            </a:r>
            <a:r>
              <a:rPr dirty="0" sz="2400" spc="-5">
                <a:solidFill>
                  <a:srgbClr val="70AD47"/>
                </a:solidFill>
                <a:latin typeface="Arial MT"/>
                <a:cs typeface="Arial MT"/>
              </a:rPr>
              <a:t>data </a:t>
            </a:r>
            <a:r>
              <a:rPr dirty="0" sz="2400">
                <a:latin typeface="Arial MT"/>
                <a:cs typeface="Arial MT"/>
              </a:rPr>
              <a:t>and </a:t>
            </a:r>
            <a:r>
              <a:rPr dirty="0" sz="2400">
                <a:solidFill>
                  <a:srgbClr val="70AD47"/>
                </a:solidFill>
                <a:latin typeface="Arial MT"/>
                <a:cs typeface="Arial MT"/>
              </a:rPr>
              <a:t>algorithms </a:t>
            </a:r>
            <a:r>
              <a:rPr dirty="0" sz="2400" spc="-5">
                <a:latin typeface="Arial MT"/>
                <a:cs typeface="Arial MT"/>
              </a:rPr>
              <a:t>to imitate the </a:t>
            </a:r>
            <a:r>
              <a:rPr dirty="0" sz="2400">
                <a:latin typeface="Arial MT"/>
                <a:cs typeface="Arial MT"/>
              </a:rPr>
              <a:t>way </a:t>
            </a:r>
            <a:r>
              <a:rPr dirty="0" sz="2400" spc="-5">
                <a:latin typeface="Arial MT"/>
                <a:cs typeface="Arial MT"/>
              </a:rPr>
              <a:t>that </a:t>
            </a:r>
            <a:r>
              <a:rPr dirty="0" sz="2400">
                <a:latin typeface="Arial MT"/>
                <a:cs typeface="Arial MT"/>
              </a:rPr>
              <a:t>humans learn,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gradually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ED7D31"/>
                </a:solidFill>
                <a:latin typeface="Arial MT"/>
                <a:cs typeface="Arial MT"/>
              </a:rPr>
              <a:t>improving</a:t>
            </a:r>
            <a:r>
              <a:rPr dirty="0" sz="2400" spc="-5">
                <a:solidFill>
                  <a:srgbClr val="ED7D31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its </a:t>
            </a:r>
            <a:r>
              <a:rPr dirty="0" sz="2400" spc="-20">
                <a:solidFill>
                  <a:srgbClr val="ED7D31"/>
                </a:solidFill>
                <a:latin typeface="Arial MT"/>
                <a:cs typeface="Arial MT"/>
              </a:rPr>
              <a:t>accuracy</a:t>
            </a:r>
            <a:r>
              <a:rPr dirty="0" sz="2400" spc="-2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239" y="3244451"/>
            <a:ext cx="4691039" cy="211096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64980" y="3145650"/>
            <a:ext cx="3845372" cy="248160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21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8096" y="609091"/>
            <a:ext cx="735584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0"/>
              <a:t>Types</a:t>
            </a:r>
            <a:r>
              <a:rPr dirty="0" sz="4800" spc="-25"/>
              <a:t> </a:t>
            </a:r>
            <a:r>
              <a:rPr dirty="0" sz="4800"/>
              <a:t>of</a:t>
            </a:r>
            <a:r>
              <a:rPr dirty="0" sz="4800" spc="-15"/>
              <a:t> </a:t>
            </a:r>
            <a:r>
              <a:rPr dirty="0" sz="4800"/>
              <a:t>Machine</a:t>
            </a:r>
            <a:r>
              <a:rPr dirty="0" sz="4800" spc="-15"/>
              <a:t> </a:t>
            </a:r>
            <a:r>
              <a:rPr dirty="0" sz="4800"/>
              <a:t>Learning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1094620" y="1877842"/>
            <a:ext cx="10445115" cy="4843780"/>
            <a:chOff x="1094620" y="1877842"/>
            <a:chExt cx="10445115" cy="4843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01048" y="5519888"/>
              <a:ext cx="1438264" cy="12015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4620" y="1877842"/>
              <a:ext cx="9258792" cy="36328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0230" y="5562315"/>
              <a:ext cx="1232969" cy="109317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38487" y="5570582"/>
              <a:ext cx="823354" cy="110274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50216" y="5576349"/>
              <a:ext cx="1147870" cy="1065203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856090" y="1648615"/>
            <a:ext cx="10080625" cy="19685"/>
          </a:xfrm>
          <a:custGeom>
            <a:avLst/>
            <a:gdLst/>
            <a:ahLst/>
            <a:cxnLst/>
            <a:rect l="l" t="t" r="r" b="b"/>
            <a:pathLst>
              <a:path w="10080625" h="19685">
                <a:moveTo>
                  <a:pt x="0" y="19566"/>
                </a:moveTo>
                <a:lnTo>
                  <a:pt x="1008017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21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1049" y="5519888"/>
            <a:ext cx="1438264" cy="120158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6120" y="1807464"/>
            <a:ext cx="2374392" cy="240487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93939" y="4514595"/>
            <a:ext cx="183261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</a:t>
            </a:r>
            <a:r>
              <a:rPr dirty="0" spc="-5"/>
              <a:t>han</a:t>
            </a:r>
            <a:r>
              <a:rPr dirty="0"/>
              <a:t>ks!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74407" y="3413759"/>
            <a:ext cx="783335" cy="72542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76792" y="4711700"/>
            <a:ext cx="2515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 MT"/>
                <a:cs typeface="Arial MT"/>
                <a:hlinkClick r:id="rId5"/>
              </a:rPr>
              <a:t>golnaz.taheri@dsv.su.se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21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0698" y="609091"/>
            <a:ext cx="453580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Course</a:t>
            </a:r>
            <a:r>
              <a:rPr dirty="0" sz="4800" spc="-80"/>
              <a:t> </a:t>
            </a:r>
            <a:r>
              <a:rPr dirty="0" sz="4800"/>
              <a:t>Logistics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0970" y="5586643"/>
            <a:ext cx="1238000" cy="105290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78092" y="1807971"/>
            <a:ext cx="3430904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2800">
                <a:solidFill>
                  <a:srgbClr val="4472C4"/>
                </a:solidFill>
                <a:latin typeface="Arial MT"/>
                <a:cs typeface="Arial MT"/>
              </a:rPr>
              <a:t>Course</a:t>
            </a:r>
            <a:r>
              <a:rPr dirty="0" sz="2800" spc="-185">
                <a:solidFill>
                  <a:srgbClr val="4472C4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4472C4"/>
                </a:solidFill>
                <a:latin typeface="Arial MT"/>
                <a:cs typeface="Arial MT"/>
              </a:rPr>
              <a:t>Assistants: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8092" y="2608579"/>
            <a:ext cx="2183130" cy="1113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Luis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Quintero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ts val="2830"/>
              </a:lnSpc>
              <a:spcBef>
                <a:spcPts val="25"/>
              </a:spcBef>
              <a:buFont typeface="Courier New"/>
              <a:buChar char="o"/>
              <a:tabLst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Maria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Bampa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ts val="2830"/>
              </a:lnSpc>
              <a:buFont typeface="Courier New"/>
              <a:buChar char="o"/>
              <a:tabLst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Zed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Lee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0642" y="2608579"/>
            <a:ext cx="3420745" cy="11137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2069" marR="5080" indent="-40005">
              <a:lnSpc>
                <a:spcPct val="98800"/>
              </a:lnSpc>
              <a:spcBef>
                <a:spcPts val="135"/>
              </a:spcBef>
            </a:pPr>
            <a:r>
              <a:rPr dirty="0" u="heavy" sz="2400" spc="-10">
                <a:solidFill>
                  <a:srgbClr val="4472C4"/>
                </a:solidFill>
                <a:uFill>
                  <a:solidFill>
                    <a:srgbClr val="4472C4"/>
                  </a:solidFill>
                </a:uFill>
                <a:latin typeface="Arial MT"/>
                <a:cs typeface="Arial MT"/>
                <a:hlinkClick r:id="rId3"/>
              </a:rPr>
              <a:t>luis-eduardo@dsv.su.se </a:t>
            </a:r>
            <a:r>
              <a:rPr dirty="0" sz="2400" spc="-5">
                <a:solidFill>
                  <a:srgbClr val="4472C4"/>
                </a:solidFill>
                <a:latin typeface="Arial MT"/>
                <a:cs typeface="Arial MT"/>
              </a:rPr>
              <a:t> </a:t>
            </a:r>
            <a:r>
              <a:rPr dirty="0" u="heavy" sz="2400">
                <a:solidFill>
                  <a:srgbClr val="4472C4"/>
                </a:solidFill>
                <a:uFill>
                  <a:solidFill>
                    <a:srgbClr val="4472C4"/>
                  </a:solidFill>
                </a:uFill>
                <a:latin typeface="Arial MT"/>
                <a:cs typeface="Arial MT"/>
                <a:hlinkClick r:id="rId4"/>
              </a:rPr>
              <a:t>maria</a:t>
            </a:r>
            <a:r>
              <a:rPr dirty="0" u="heavy" sz="2400" spc="-5">
                <a:solidFill>
                  <a:srgbClr val="4472C4"/>
                </a:solidFill>
                <a:uFill>
                  <a:solidFill>
                    <a:srgbClr val="4472C4"/>
                  </a:solidFill>
                </a:uFill>
                <a:latin typeface="Arial MT"/>
                <a:cs typeface="Arial MT"/>
                <a:hlinkClick r:id="rId4"/>
              </a:rPr>
              <a:t>.</a:t>
            </a:r>
            <a:r>
              <a:rPr dirty="0" u="heavy" sz="2400">
                <a:solidFill>
                  <a:srgbClr val="4472C4"/>
                </a:solidFill>
                <a:uFill>
                  <a:solidFill>
                    <a:srgbClr val="4472C4"/>
                  </a:solidFill>
                </a:uFill>
                <a:latin typeface="Arial MT"/>
                <a:cs typeface="Arial MT"/>
                <a:hlinkClick r:id="rId4"/>
              </a:rPr>
              <a:t>bampa@ds</a:t>
            </a:r>
            <a:r>
              <a:rPr dirty="0" u="heavy" sz="2400" spc="-180">
                <a:solidFill>
                  <a:srgbClr val="4472C4"/>
                </a:solidFill>
                <a:uFill>
                  <a:solidFill>
                    <a:srgbClr val="4472C4"/>
                  </a:solidFill>
                </a:uFill>
                <a:latin typeface="Arial MT"/>
                <a:cs typeface="Arial MT"/>
                <a:hlinkClick r:id="rId4"/>
              </a:rPr>
              <a:t>v</a:t>
            </a:r>
            <a:r>
              <a:rPr dirty="0" u="heavy" sz="2400" spc="-5">
                <a:solidFill>
                  <a:srgbClr val="4472C4"/>
                </a:solidFill>
                <a:uFill>
                  <a:solidFill>
                    <a:srgbClr val="4472C4"/>
                  </a:solidFill>
                </a:uFill>
                <a:latin typeface="Arial MT"/>
                <a:cs typeface="Arial MT"/>
                <a:hlinkClick r:id="rId4"/>
              </a:rPr>
              <a:t>.</a:t>
            </a:r>
            <a:r>
              <a:rPr dirty="0" u="heavy" sz="2400">
                <a:solidFill>
                  <a:srgbClr val="4472C4"/>
                </a:solidFill>
                <a:uFill>
                  <a:solidFill>
                    <a:srgbClr val="4472C4"/>
                  </a:solidFill>
                </a:uFill>
                <a:latin typeface="Arial MT"/>
                <a:cs typeface="Arial MT"/>
                <a:hlinkClick r:id="rId4"/>
              </a:rPr>
              <a:t>su</a:t>
            </a:r>
            <a:r>
              <a:rPr dirty="0" u="heavy" sz="2400" spc="-5">
                <a:solidFill>
                  <a:srgbClr val="4472C4"/>
                </a:solidFill>
                <a:uFill>
                  <a:solidFill>
                    <a:srgbClr val="4472C4"/>
                  </a:solidFill>
                </a:uFill>
                <a:latin typeface="Arial MT"/>
                <a:cs typeface="Arial MT"/>
                <a:hlinkClick r:id="rId4"/>
              </a:rPr>
              <a:t>.</a:t>
            </a:r>
            <a:r>
              <a:rPr dirty="0" u="heavy" sz="2400">
                <a:solidFill>
                  <a:srgbClr val="4472C4"/>
                </a:solidFill>
                <a:uFill>
                  <a:solidFill>
                    <a:srgbClr val="4472C4"/>
                  </a:solidFill>
                </a:uFill>
                <a:latin typeface="Arial MT"/>
                <a:cs typeface="Arial MT"/>
                <a:hlinkClick r:id="rId4"/>
              </a:rPr>
              <a:t>se </a:t>
            </a:r>
            <a:r>
              <a:rPr dirty="0" sz="2400">
                <a:solidFill>
                  <a:srgbClr val="4472C4"/>
                </a:solidFill>
                <a:latin typeface="Arial MT"/>
                <a:cs typeface="Arial MT"/>
              </a:rPr>
              <a:t> </a:t>
            </a:r>
            <a:r>
              <a:rPr dirty="0" u="heavy" sz="2400" spc="-15">
                <a:solidFill>
                  <a:srgbClr val="4472C4"/>
                </a:solidFill>
                <a:uFill>
                  <a:solidFill>
                    <a:srgbClr val="4472C4"/>
                  </a:solidFill>
                </a:uFill>
                <a:latin typeface="Arial MT"/>
                <a:cs typeface="Arial MT"/>
                <a:hlinkClick r:id="rId5"/>
              </a:rPr>
              <a:t>zed.lee@dsv.su.se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19327" y="1624583"/>
            <a:ext cx="10226675" cy="4732020"/>
            <a:chOff x="719327" y="1624583"/>
            <a:chExt cx="10226675" cy="4732020"/>
          </a:xfrm>
        </p:grpSpPr>
        <p:sp>
          <p:nvSpPr>
            <p:cNvPr id="8" name="object 8"/>
            <p:cNvSpPr/>
            <p:nvPr/>
          </p:nvSpPr>
          <p:spPr>
            <a:xfrm>
              <a:off x="856090" y="1648615"/>
              <a:ext cx="10080625" cy="19685"/>
            </a:xfrm>
            <a:custGeom>
              <a:avLst/>
              <a:gdLst/>
              <a:ahLst/>
              <a:cxnLst/>
              <a:rect l="l" t="t" r="r" b="b"/>
              <a:pathLst>
                <a:path w="10080625" h="19685">
                  <a:moveTo>
                    <a:pt x="0" y="19566"/>
                  </a:moveTo>
                  <a:lnTo>
                    <a:pt x="10080171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9327" y="1624583"/>
              <a:ext cx="1060704" cy="10607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93975" y="1668268"/>
              <a:ext cx="1438264" cy="468808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9816772" y="6409754"/>
            <a:ext cx="203835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 sz="1800">
                <a:latin typeface="Arial MT"/>
                <a:cs typeface="Arial MT"/>
              </a:rPr>
              <a:t>2</a:t>
            </a:fld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9925" y="609091"/>
            <a:ext cx="60325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Course</a:t>
            </a:r>
            <a:r>
              <a:rPr dirty="0" sz="4800" spc="-20"/>
              <a:t> </a:t>
            </a:r>
            <a:r>
              <a:rPr dirty="0" sz="4800"/>
              <a:t>page</a:t>
            </a:r>
            <a:r>
              <a:rPr dirty="0" sz="4800" spc="-20"/>
              <a:t> </a:t>
            </a:r>
            <a:r>
              <a:rPr dirty="0" sz="4800"/>
              <a:t>on</a:t>
            </a:r>
            <a:r>
              <a:rPr dirty="0" sz="4800" spc="-20"/>
              <a:t> </a:t>
            </a:r>
            <a:r>
              <a:rPr dirty="0" sz="4800"/>
              <a:t>ilearn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879840" y="1787591"/>
            <a:ext cx="10629265" cy="4852035"/>
            <a:chOff x="879840" y="1787591"/>
            <a:chExt cx="10629265" cy="48520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70970" y="5586643"/>
              <a:ext cx="1238000" cy="105290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9840" y="1787591"/>
              <a:ext cx="9410699" cy="4372198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56090" y="1648615"/>
            <a:ext cx="10080625" cy="19685"/>
          </a:xfrm>
          <a:custGeom>
            <a:avLst/>
            <a:gdLst/>
            <a:ahLst/>
            <a:cxnLst/>
            <a:rect l="l" t="t" r="r" b="b"/>
            <a:pathLst>
              <a:path w="10080625" h="19685">
                <a:moveTo>
                  <a:pt x="0" y="19566"/>
                </a:moveTo>
                <a:lnTo>
                  <a:pt x="1008017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816772" y="6409754"/>
            <a:ext cx="203835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 sz="1800">
                <a:latin typeface="Arial MT"/>
                <a:cs typeface="Arial MT"/>
              </a:rPr>
              <a:t>2</a:t>
            </a:fld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2563" y="609091"/>
            <a:ext cx="446786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Course</a:t>
            </a:r>
            <a:r>
              <a:rPr dirty="0" sz="4800" spc="-85"/>
              <a:t> </a:t>
            </a:r>
            <a:r>
              <a:rPr dirty="0" sz="4800"/>
              <a:t>Syllabus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9779708" y="4513018"/>
            <a:ext cx="1739900" cy="2126615"/>
            <a:chOff x="9779708" y="4513018"/>
            <a:chExt cx="1739900" cy="21266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70970" y="5586643"/>
              <a:ext cx="1238000" cy="105290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786058" y="4519368"/>
              <a:ext cx="1727200" cy="1036319"/>
            </a:xfrm>
            <a:custGeom>
              <a:avLst/>
              <a:gdLst/>
              <a:ahLst/>
              <a:cxnLst/>
              <a:rect l="l" t="t" r="r" b="b"/>
              <a:pathLst>
                <a:path w="1727200" h="1036320">
                  <a:moveTo>
                    <a:pt x="1727075" y="0"/>
                  </a:moveTo>
                  <a:lnTo>
                    <a:pt x="0" y="0"/>
                  </a:lnTo>
                  <a:lnTo>
                    <a:pt x="0" y="1036245"/>
                  </a:lnTo>
                  <a:lnTo>
                    <a:pt x="1727075" y="1036245"/>
                  </a:lnTo>
                  <a:lnTo>
                    <a:pt x="172707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786058" y="4519368"/>
              <a:ext cx="1727200" cy="1036319"/>
            </a:xfrm>
            <a:custGeom>
              <a:avLst/>
              <a:gdLst/>
              <a:ahLst/>
              <a:cxnLst/>
              <a:rect l="l" t="t" r="r" b="b"/>
              <a:pathLst>
                <a:path w="1727200" h="1036320">
                  <a:moveTo>
                    <a:pt x="0" y="0"/>
                  </a:moveTo>
                  <a:lnTo>
                    <a:pt x="1727076" y="0"/>
                  </a:lnTo>
                  <a:lnTo>
                    <a:pt x="1727076" y="1036245"/>
                  </a:lnTo>
                  <a:lnTo>
                    <a:pt x="0" y="103624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856090" y="1648615"/>
            <a:ext cx="10080625" cy="19685"/>
          </a:xfrm>
          <a:custGeom>
            <a:avLst/>
            <a:gdLst/>
            <a:ahLst/>
            <a:cxnLst/>
            <a:rect l="l" t="t" r="r" b="b"/>
            <a:pathLst>
              <a:path w="10080625" h="19685">
                <a:moveTo>
                  <a:pt x="0" y="19566"/>
                </a:moveTo>
                <a:lnTo>
                  <a:pt x="1008017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28131" y="2148074"/>
            <a:ext cx="1718310" cy="1031240"/>
          </a:xfrm>
          <a:prstGeom prst="rect">
            <a:avLst/>
          </a:prstGeom>
          <a:solidFill>
            <a:srgbClr val="ED7D31"/>
          </a:solidFill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algn="ctr" marL="83185" marR="74930">
              <a:lnSpc>
                <a:spcPts val="1390"/>
              </a:lnSpc>
              <a:spcBef>
                <a:spcPts val="5"/>
              </a:spcBef>
            </a:pP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Introduction</a:t>
            </a:r>
            <a:r>
              <a:rPr dirty="0" sz="14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dirty="0" sz="1400" spc="-3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Mining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dirty="0" sz="1400" spc="-5">
                <a:latin typeface="Arial MT"/>
                <a:cs typeface="Arial MT"/>
              </a:rPr>
              <a:t>08/28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816772" y="6409754"/>
            <a:ext cx="203835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 sz="1800">
                <a:latin typeface="Arial MT"/>
                <a:cs typeface="Arial MT"/>
              </a:rPr>
              <a:t>2</a:t>
            </a:fld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7969" y="2148074"/>
            <a:ext cx="1718310" cy="1031240"/>
          </a:xfrm>
          <a:prstGeom prst="rect">
            <a:avLst/>
          </a:prstGeom>
          <a:solidFill>
            <a:srgbClr val="ED7D31"/>
          </a:solidFill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algn="ctr" marL="280670" marR="273050">
              <a:lnSpc>
                <a:spcPts val="1390"/>
              </a:lnSpc>
              <a:spcBef>
                <a:spcPts val="5"/>
              </a:spcBef>
            </a:pP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Dimen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si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onali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ty 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reduction</a:t>
            </a:r>
            <a:endParaRPr sz="1400">
              <a:latin typeface="Arial MT"/>
              <a:cs typeface="Arial MT"/>
            </a:endParaRPr>
          </a:p>
          <a:p>
            <a:pPr algn="ctr" marL="48895">
              <a:lnSpc>
                <a:spcPct val="100000"/>
              </a:lnSpc>
              <a:spcBef>
                <a:spcPts val="315"/>
              </a:spcBef>
            </a:pPr>
            <a:r>
              <a:rPr dirty="0" sz="1400" spc="-5">
                <a:latin typeface="Arial MT"/>
                <a:cs typeface="Arial MT"/>
              </a:rPr>
              <a:t>09/04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7807" y="2148074"/>
            <a:ext cx="1718310" cy="1031240"/>
          </a:xfrm>
          <a:prstGeom prst="rect">
            <a:avLst/>
          </a:prstGeom>
          <a:solidFill>
            <a:srgbClr val="ED7D31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642620" marR="379730" indent="-255270">
              <a:lnSpc>
                <a:spcPct val="118600"/>
              </a:lnSpc>
              <a:spcBef>
                <a:spcPts val="5"/>
              </a:spcBef>
            </a:pP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Clustering</a:t>
            </a:r>
            <a:r>
              <a:rPr dirty="0" sz="14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|| </a:t>
            </a:r>
            <a:r>
              <a:rPr dirty="0" sz="1400" spc="-3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09/11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7646" y="2148074"/>
            <a:ext cx="1718310" cy="1031240"/>
          </a:xfrm>
          <a:prstGeom prst="rect">
            <a:avLst/>
          </a:prstGeom>
          <a:solidFill>
            <a:srgbClr val="ED7D31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636270" marR="256540" indent="-372110">
              <a:lnSpc>
                <a:spcPct val="118600"/>
              </a:lnSpc>
              <a:spcBef>
                <a:spcPts val="5"/>
              </a:spcBef>
            </a:pP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Classification</a:t>
            </a:r>
            <a:r>
              <a:rPr dirty="0" sz="14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|| </a:t>
            </a:r>
            <a:r>
              <a:rPr dirty="0" sz="1400" spc="-3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09/25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87483" y="2148074"/>
            <a:ext cx="1718310" cy="1031240"/>
          </a:xfrm>
          <a:prstGeom prst="rect">
            <a:avLst/>
          </a:prstGeom>
          <a:solidFill>
            <a:srgbClr val="ED7D31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636270" marR="179070" indent="-450215">
              <a:lnSpc>
                <a:spcPct val="118600"/>
              </a:lnSpc>
              <a:spcBef>
                <a:spcPts val="5"/>
              </a:spcBef>
            </a:pP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r>
              <a:rPr dirty="0" sz="1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evaluation </a:t>
            </a:r>
            <a:r>
              <a:rPr dirty="0" sz="1400" spc="-3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10/02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8131" y="3350699"/>
            <a:ext cx="1718310" cy="1031240"/>
          </a:xfrm>
          <a:prstGeom prst="rect">
            <a:avLst/>
          </a:prstGeom>
          <a:solidFill>
            <a:srgbClr val="70AD47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algn="ctr" marL="295275" marR="287655">
              <a:lnSpc>
                <a:spcPts val="1420"/>
              </a:lnSpc>
              <a:spcBef>
                <a:spcPts val="5"/>
              </a:spcBef>
            </a:pP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Introduction</a:t>
            </a:r>
            <a:r>
              <a:rPr dirty="0" sz="14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dirty="0" sz="1400" spc="-3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Python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dirty="0" sz="1400" spc="-5">
                <a:latin typeface="Arial MT"/>
                <a:cs typeface="Arial MT"/>
              </a:rPr>
              <a:t>08/30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17969" y="3350699"/>
            <a:ext cx="1718310" cy="1031240"/>
          </a:xfrm>
          <a:prstGeom prst="rect">
            <a:avLst/>
          </a:prstGeom>
          <a:solidFill>
            <a:srgbClr val="70AD47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algn="ctr" marL="186690" marR="179070">
              <a:lnSpc>
                <a:spcPts val="1420"/>
              </a:lnSpc>
              <a:spcBef>
                <a:spcPts val="5"/>
              </a:spcBef>
            </a:pP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dirty="0" sz="14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Preparation </a:t>
            </a:r>
            <a:r>
              <a:rPr dirty="0" sz="1400" spc="-3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using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Python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dirty="0" sz="1400" spc="-5">
                <a:latin typeface="Arial MT"/>
                <a:cs typeface="Arial MT"/>
              </a:rPr>
              <a:t>09/06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07807" y="3350699"/>
            <a:ext cx="1718310" cy="1031240"/>
          </a:xfrm>
          <a:prstGeom prst="rect">
            <a:avLst/>
          </a:prstGeom>
          <a:solidFill>
            <a:srgbClr val="70AD47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algn="ctr" marL="221615" marR="213360">
              <a:lnSpc>
                <a:spcPts val="1420"/>
              </a:lnSpc>
              <a:spcBef>
                <a:spcPts val="5"/>
              </a:spcBef>
            </a:pP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Clustering</a:t>
            </a:r>
            <a:r>
              <a:rPr dirty="0" sz="1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using </a:t>
            </a:r>
            <a:r>
              <a:rPr dirty="0" sz="1400" spc="-3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Python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dirty="0" sz="1400" spc="-5">
                <a:latin typeface="Arial MT"/>
                <a:cs typeface="Arial MT"/>
              </a:rPr>
              <a:t>09/13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97646" y="3350699"/>
            <a:ext cx="1718310" cy="1031240"/>
          </a:xfrm>
          <a:prstGeom prst="rect">
            <a:avLst/>
          </a:prstGeom>
          <a:solidFill>
            <a:srgbClr val="70AD47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algn="ctr" marL="97790" marR="90170">
              <a:lnSpc>
                <a:spcPts val="1420"/>
              </a:lnSpc>
              <a:spcBef>
                <a:spcPts val="5"/>
              </a:spcBef>
            </a:pP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Classification using </a:t>
            </a:r>
            <a:r>
              <a:rPr dirty="0" sz="1400" spc="-3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Python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dirty="0" sz="1400" spc="-5">
                <a:latin typeface="Arial MT"/>
                <a:cs typeface="Arial MT"/>
              </a:rPr>
              <a:t>09/26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87483" y="3350699"/>
            <a:ext cx="1718310" cy="1031240"/>
          </a:xfrm>
          <a:prstGeom prst="rect">
            <a:avLst/>
          </a:prstGeom>
          <a:solidFill>
            <a:srgbClr val="ED7D31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algn="ctr" marL="184785" marR="177165">
              <a:lnSpc>
                <a:spcPts val="1420"/>
              </a:lnSpc>
              <a:spcBef>
                <a:spcPts val="5"/>
              </a:spcBef>
            </a:pP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Advanced</a:t>
            </a:r>
            <a:r>
              <a:rPr dirty="0" sz="1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35">
                <a:solidFill>
                  <a:srgbClr val="FFFFFF"/>
                </a:solidFill>
                <a:latin typeface="Arial MT"/>
                <a:cs typeface="Arial MT"/>
              </a:rPr>
              <a:t>Topic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dirty="0" sz="1400" spc="-3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Neural</a:t>
            </a:r>
            <a:r>
              <a:rPr dirty="0" sz="1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Network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dirty="0" sz="1400" spc="-5">
                <a:latin typeface="Arial MT"/>
                <a:cs typeface="Arial MT"/>
              </a:rPr>
              <a:t>10/03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8131" y="4553322"/>
            <a:ext cx="1718310" cy="1031240"/>
          </a:xfrm>
          <a:prstGeom prst="rect">
            <a:avLst/>
          </a:prstGeom>
          <a:solidFill>
            <a:srgbClr val="ED7D31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636270" marR="144145" indent="-484505">
              <a:lnSpc>
                <a:spcPct val="118600"/>
              </a:lnSpc>
            </a:pP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Association</a:t>
            </a:r>
            <a:r>
              <a:rPr dirty="0" sz="14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Rules </a:t>
            </a:r>
            <a:r>
              <a:rPr dirty="0" sz="1400" spc="-3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08/31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17969" y="4553322"/>
            <a:ext cx="1718310" cy="1031240"/>
          </a:xfrm>
          <a:prstGeom prst="rect">
            <a:avLst/>
          </a:prstGeom>
          <a:solidFill>
            <a:srgbClr val="ED7D31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636270" marR="403225" indent="-226060">
              <a:lnSpc>
                <a:spcPct val="118600"/>
              </a:lnSpc>
            </a:pP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Clustering</a:t>
            </a:r>
            <a:r>
              <a:rPr dirty="0" sz="14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dirty="0" sz="1400" spc="-3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09/07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07807" y="4553322"/>
            <a:ext cx="1718310" cy="1031240"/>
          </a:xfrm>
          <a:prstGeom prst="rect">
            <a:avLst/>
          </a:prstGeom>
          <a:solidFill>
            <a:srgbClr val="ED7D31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636270" marR="279400" indent="-349250">
              <a:lnSpc>
                <a:spcPct val="118600"/>
              </a:lnSpc>
            </a:pP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Classification</a:t>
            </a:r>
            <a:r>
              <a:rPr dirty="0" sz="14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dirty="0" sz="1400" spc="-3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09/15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97646" y="4553322"/>
            <a:ext cx="1718310" cy="1031240"/>
          </a:xfrm>
          <a:prstGeom prst="rect">
            <a:avLst/>
          </a:prstGeom>
          <a:solidFill>
            <a:srgbClr val="ED7D31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636270" marR="233679" indent="-395605">
              <a:lnSpc>
                <a:spcPct val="118600"/>
              </a:lnSpc>
            </a:pP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Classification</a:t>
            </a:r>
            <a:r>
              <a:rPr dirty="0" sz="14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||| </a:t>
            </a:r>
            <a:r>
              <a:rPr dirty="0" sz="1400" spc="-3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09/29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87483" y="4553322"/>
            <a:ext cx="1718310" cy="1031240"/>
          </a:xfrm>
          <a:prstGeom prst="rect">
            <a:avLst/>
          </a:prstGeom>
          <a:solidFill>
            <a:srgbClr val="70AD47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636270" marR="168910" indent="-459740">
              <a:lnSpc>
                <a:spcPct val="118600"/>
              </a:lnSpc>
            </a:pP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r>
              <a:rPr dirty="0" sz="14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Evaluation </a:t>
            </a:r>
            <a:r>
              <a:rPr dirty="0" sz="1400" spc="-3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10/05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4045" y="1707388"/>
            <a:ext cx="8242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Arial MT"/>
                <a:cs typeface="Arial MT"/>
              </a:rPr>
              <a:t>Week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35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25942" y="1707388"/>
            <a:ext cx="8242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Arial MT"/>
                <a:cs typeface="Arial MT"/>
              </a:rPr>
              <a:t>Week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36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10419" y="1707388"/>
            <a:ext cx="275209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39925" algn="l"/>
              </a:tabLst>
            </a:pPr>
            <a:r>
              <a:rPr dirty="0" sz="1600" spc="-10">
                <a:latin typeface="Arial MT"/>
                <a:cs typeface="Arial MT"/>
              </a:rPr>
              <a:t>Week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37	</a:t>
            </a:r>
            <a:r>
              <a:rPr dirty="0" sz="1600" spc="-10">
                <a:latin typeface="Arial MT"/>
                <a:cs typeface="Arial MT"/>
              </a:rPr>
              <a:t>Week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39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250255" y="1713484"/>
            <a:ext cx="8242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Arial MT"/>
                <a:cs typeface="Arial MT"/>
              </a:rPr>
              <a:t>Week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40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135662" y="1707388"/>
            <a:ext cx="8242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Arial MT"/>
                <a:cs typeface="Arial MT"/>
              </a:rPr>
              <a:t>Week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41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786058" y="2101461"/>
            <a:ext cx="1727200" cy="1036319"/>
          </a:xfrm>
          <a:prstGeom prst="rect">
            <a:avLst/>
          </a:prstGeom>
          <a:solidFill>
            <a:srgbClr val="ED7D31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algn="ctr" marL="118745" marR="111125">
              <a:lnSpc>
                <a:spcPts val="1420"/>
              </a:lnSpc>
            </a:pP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Advanced</a:t>
            </a:r>
            <a:r>
              <a:rPr dirty="0" sz="14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Arial MT"/>
                <a:cs typeface="Arial MT"/>
              </a:rPr>
              <a:t>Topics</a:t>
            </a:r>
            <a:r>
              <a:rPr dirty="0" sz="14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II </a:t>
            </a:r>
            <a:r>
              <a:rPr dirty="0" sz="1400" spc="-3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Graph</a:t>
            </a:r>
            <a:r>
              <a:rPr dirty="0" sz="14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Mining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dirty="0" sz="1400" spc="-5">
                <a:latin typeface="Arial MT"/>
                <a:cs typeface="Arial MT"/>
              </a:rPr>
              <a:t>10/09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786058" y="3310416"/>
            <a:ext cx="1727200" cy="1036319"/>
          </a:xfrm>
          <a:prstGeom prst="rect">
            <a:avLst/>
          </a:prstGeom>
          <a:solidFill>
            <a:srgbClr val="70AD47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640715" marR="381000" indent="-252095">
              <a:lnSpc>
                <a:spcPct val="118600"/>
              </a:lnSpc>
              <a:spcBef>
                <a:spcPts val="5"/>
              </a:spcBef>
            </a:pP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Deplo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men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t  </a:t>
            </a:r>
            <a:r>
              <a:rPr dirty="0" sz="1400" spc="-5">
                <a:latin typeface="Arial MT"/>
                <a:cs typeface="Arial MT"/>
              </a:rPr>
              <a:t>10/10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786058" y="4519368"/>
            <a:ext cx="1727200" cy="1036319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/>
              <a:cs typeface="Times New Roman"/>
            </a:endParaRPr>
          </a:p>
          <a:p>
            <a:pPr marL="640715" marR="312420" indent="-321310">
              <a:lnSpc>
                <a:spcPct val="118600"/>
              </a:lnSpc>
            </a:pP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Exam</a:t>
            </a:r>
            <a:r>
              <a:rPr dirty="0" sz="14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Review </a:t>
            </a:r>
            <a:r>
              <a:rPr dirty="0" sz="1400" spc="-3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10/13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6408" y="609091"/>
            <a:ext cx="460375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Course</a:t>
            </a:r>
            <a:r>
              <a:rPr dirty="0" sz="4800" spc="-80"/>
              <a:t> </a:t>
            </a:r>
            <a:r>
              <a:rPr dirty="0" sz="4800"/>
              <a:t>workload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0970" y="5586643"/>
            <a:ext cx="1238000" cy="105290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56090" y="1648615"/>
            <a:ext cx="10080625" cy="19685"/>
          </a:xfrm>
          <a:custGeom>
            <a:avLst/>
            <a:gdLst/>
            <a:ahLst/>
            <a:cxnLst/>
            <a:rect l="l" t="t" r="r" b="b"/>
            <a:pathLst>
              <a:path w="10080625" h="19685">
                <a:moveTo>
                  <a:pt x="0" y="19566"/>
                </a:moveTo>
                <a:lnTo>
                  <a:pt x="1008017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288539" y="1868677"/>
            <a:ext cx="8195309" cy="3021330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5142865" algn="l"/>
              </a:tabLst>
            </a:pPr>
            <a:r>
              <a:rPr dirty="0" sz="3600" spc="-5">
                <a:latin typeface="Arial MT"/>
                <a:cs typeface="Arial MT"/>
              </a:rPr>
              <a:t>Assignments	</a:t>
            </a:r>
            <a:r>
              <a:rPr dirty="0" sz="3600">
                <a:latin typeface="Arial MT"/>
                <a:cs typeface="Arial MT"/>
              </a:rPr>
              <a:t>3</a:t>
            </a:r>
            <a:r>
              <a:rPr dirty="0" sz="3600" spc="-55">
                <a:latin typeface="Arial MT"/>
                <a:cs typeface="Arial MT"/>
              </a:rPr>
              <a:t> </a:t>
            </a:r>
            <a:r>
              <a:rPr dirty="0" sz="3600" spc="-5">
                <a:latin typeface="Arial MT"/>
                <a:cs typeface="Arial MT"/>
              </a:rPr>
              <a:t>hp</a:t>
            </a:r>
            <a:endParaRPr sz="3600">
              <a:latin typeface="Arial MT"/>
              <a:cs typeface="Arial MT"/>
            </a:endParaRPr>
          </a:p>
          <a:p>
            <a:pPr marL="584200" indent="-571500">
              <a:lnSpc>
                <a:spcPts val="3815"/>
              </a:lnSpc>
              <a:spcBef>
                <a:spcPts val="785"/>
              </a:spcBef>
              <a:buChar char="•"/>
              <a:tabLst>
                <a:tab pos="583565" algn="l"/>
                <a:tab pos="584200" algn="l"/>
              </a:tabLst>
            </a:pPr>
            <a:r>
              <a:rPr dirty="0" sz="3200" spc="-5">
                <a:solidFill>
                  <a:srgbClr val="0070C1"/>
                </a:solidFill>
                <a:latin typeface="Arial MT"/>
                <a:cs typeface="Arial MT"/>
              </a:rPr>
              <a:t>Three</a:t>
            </a:r>
            <a:r>
              <a:rPr dirty="0" sz="3200" spc="-30">
                <a:solidFill>
                  <a:srgbClr val="0070C1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0070C1"/>
                </a:solidFill>
                <a:latin typeface="Arial MT"/>
                <a:cs typeface="Arial MT"/>
              </a:rPr>
              <a:t>programming</a:t>
            </a:r>
            <a:r>
              <a:rPr dirty="0" sz="3200" spc="-25">
                <a:solidFill>
                  <a:srgbClr val="0070C1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0070C1"/>
                </a:solidFill>
                <a:latin typeface="Arial MT"/>
                <a:cs typeface="Arial MT"/>
              </a:rPr>
              <a:t>assignments</a:t>
            </a:r>
            <a:r>
              <a:rPr dirty="0" sz="3200" spc="-20">
                <a:solidFill>
                  <a:srgbClr val="0070C1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0070C1"/>
                </a:solidFill>
                <a:latin typeface="Arial MT"/>
                <a:cs typeface="Arial MT"/>
              </a:rPr>
              <a:t>(Python)</a:t>
            </a:r>
            <a:endParaRPr sz="3200">
              <a:latin typeface="Arial MT"/>
              <a:cs typeface="Arial MT"/>
            </a:endParaRPr>
          </a:p>
          <a:p>
            <a:pPr marL="584200" indent="-571500">
              <a:lnSpc>
                <a:spcPts val="3815"/>
              </a:lnSpc>
              <a:buChar char="•"/>
              <a:tabLst>
                <a:tab pos="583565" algn="l"/>
                <a:tab pos="584200" algn="l"/>
              </a:tabLst>
            </a:pPr>
            <a:r>
              <a:rPr dirty="0" sz="3200" spc="-5">
                <a:solidFill>
                  <a:srgbClr val="0070C1"/>
                </a:solidFill>
                <a:latin typeface="Arial MT"/>
                <a:cs typeface="Arial MT"/>
              </a:rPr>
              <a:t>Online</a:t>
            </a:r>
            <a:r>
              <a:rPr dirty="0" sz="3200" spc="-40">
                <a:solidFill>
                  <a:srgbClr val="0070C1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0070C1"/>
                </a:solidFill>
                <a:latin typeface="Arial MT"/>
                <a:cs typeface="Arial MT"/>
              </a:rPr>
              <a:t>quizzes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9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  <a:tabLst>
                <a:tab pos="5219065" algn="l"/>
              </a:tabLst>
            </a:pPr>
            <a:r>
              <a:rPr dirty="0" sz="3600" spc="-15">
                <a:latin typeface="Arial MT"/>
                <a:cs typeface="Arial MT"/>
              </a:rPr>
              <a:t>Written</a:t>
            </a:r>
            <a:r>
              <a:rPr dirty="0" sz="3600" spc="5">
                <a:latin typeface="Arial MT"/>
                <a:cs typeface="Arial MT"/>
              </a:rPr>
              <a:t> </a:t>
            </a:r>
            <a:r>
              <a:rPr dirty="0" sz="3600" spc="-5">
                <a:latin typeface="Arial MT"/>
                <a:cs typeface="Arial MT"/>
              </a:rPr>
              <a:t>Exam	4.5</a:t>
            </a:r>
            <a:r>
              <a:rPr dirty="0" sz="3600" spc="-50">
                <a:latin typeface="Arial MT"/>
                <a:cs typeface="Arial MT"/>
              </a:rPr>
              <a:t> </a:t>
            </a:r>
            <a:r>
              <a:rPr dirty="0" sz="3600" spc="-5">
                <a:latin typeface="Arial MT"/>
                <a:cs typeface="Arial MT"/>
              </a:rPr>
              <a:t>hp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4191000"/>
            <a:ext cx="914400" cy="9174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200" y="1874520"/>
            <a:ext cx="914400" cy="91744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816772" y="6409754"/>
            <a:ext cx="203835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 sz="1800">
                <a:latin typeface="Arial MT"/>
                <a:cs typeface="Arial MT"/>
              </a:rPr>
              <a:t>2</a:t>
            </a:fld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1796" y="609091"/>
            <a:ext cx="656907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H</a:t>
            </a:r>
            <a:r>
              <a:rPr dirty="0" sz="4800" spc="5"/>
              <a:t>o</a:t>
            </a:r>
            <a:r>
              <a:rPr dirty="0" sz="4800"/>
              <a:t>m</a:t>
            </a:r>
            <a:r>
              <a:rPr dirty="0" sz="4800" spc="5"/>
              <a:t>e</a:t>
            </a:r>
            <a:r>
              <a:rPr dirty="0" sz="4800" spc="-5"/>
              <a:t>w</a:t>
            </a:r>
            <a:r>
              <a:rPr dirty="0" sz="4800" spc="5"/>
              <a:t>o</a:t>
            </a:r>
            <a:r>
              <a:rPr dirty="0" sz="4800"/>
              <a:t>rk</a:t>
            </a:r>
            <a:r>
              <a:rPr dirty="0" sz="4800" spc="-265"/>
              <a:t> </a:t>
            </a:r>
            <a:r>
              <a:rPr dirty="0" sz="4800" spc="-5"/>
              <a:t>A</a:t>
            </a:r>
            <a:r>
              <a:rPr dirty="0" sz="4800"/>
              <a:t>ss</a:t>
            </a:r>
            <a:r>
              <a:rPr dirty="0" sz="4800" spc="-5"/>
              <a:t>i</a:t>
            </a:r>
            <a:r>
              <a:rPr dirty="0" sz="4800" spc="5"/>
              <a:t>gn</a:t>
            </a:r>
            <a:r>
              <a:rPr dirty="0" sz="4800"/>
              <a:t>m</a:t>
            </a:r>
            <a:r>
              <a:rPr dirty="0" sz="4800" spc="5"/>
              <a:t>en</a:t>
            </a:r>
            <a:r>
              <a:rPr dirty="0" sz="4800"/>
              <a:t>ts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842172" y="638810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0970" y="5586643"/>
            <a:ext cx="1238000" cy="105290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56090" y="1648615"/>
            <a:ext cx="10080625" cy="19685"/>
          </a:xfrm>
          <a:custGeom>
            <a:avLst/>
            <a:gdLst/>
            <a:ahLst/>
            <a:cxnLst/>
            <a:rect l="l" t="t" r="r" b="b"/>
            <a:pathLst>
              <a:path w="10080625" h="19685">
                <a:moveTo>
                  <a:pt x="0" y="19566"/>
                </a:moveTo>
                <a:lnTo>
                  <a:pt x="1008017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01877" y="3793614"/>
            <a:ext cx="8545195" cy="3047365"/>
          </a:xfrm>
          <a:custGeom>
            <a:avLst/>
            <a:gdLst/>
            <a:ahLst/>
            <a:cxnLst/>
            <a:rect l="l" t="t" r="r" b="b"/>
            <a:pathLst>
              <a:path w="8545195" h="3047365">
                <a:moveTo>
                  <a:pt x="8544846" y="0"/>
                </a:moveTo>
                <a:lnTo>
                  <a:pt x="0" y="0"/>
                </a:lnTo>
                <a:lnTo>
                  <a:pt x="0" y="3046987"/>
                </a:lnTo>
                <a:lnTo>
                  <a:pt x="8544846" y="3046987"/>
                </a:lnTo>
                <a:lnTo>
                  <a:pt x="8544846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11809" y="1721612"/>
            <a:ext cx="6615430" cy="2482215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9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3000" spc="-165">
                <a:latin typeface="Arial MT"/>
                <a:cs typeface="Arial MT"/>
              </a:rPr>
              <a:t>To</a:t>
            </a:r>
            <a:r>
              <a:rPr dirty="0" sz="3000" spc="-1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be</a:t>
            </a:r>
            <a:r>
              <a:rPr dirty="0" sz="3000" spc="-1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done</a:t>
            </a:r>
            <a:r>
              <a:rPr dirty="0" sz="3000" spc="-30">
                <a:latin typeface="Arial MT"/>
                <a:cs typeface="Arial MT"/>
              </a:rPr>
              <a:t> </a:t>
            </a:r>
            <a:r>
              <a:rPr dirty="0" sz="3000" spc="-10">
                <a:solidFill>
                  <a:srgbClr val="FF0000"/>
                </a:solidFill>
                <a:latin typeface="Arial MT"/>
                <a:cs typeface="Arial MT"/>
              </a:rPr>
              <a:t>individually</a:t>
            </a:r>
            <a:r>
              <a:rPr dirty="0" sz="3000" spc="-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(strictly)</a:t>
            </a:r>
            <a:endParaRPr sz="28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79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3000" spc="-5">
                <a:latin typeface="Arial MT"/>
                <a:cs typeface="Arial MT"/>
              </a:rPr>
              <a:t>Will</a:t>
            </a:r>
            <a:r>
              <a:rPr dirty="0" sz="3000" spc="-15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involve</a:t>
            </a:r>
            <a:r>
              <a:rPr dirty="0" sz="3000" spc="-2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programming</a:t>
            </a:r>
            <a:r>
              <a:rPr dirty="0" sz="3000" spc="-2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in</a:t>
            </a:r>
            <a:r>
              <a:rPr dirty="0" sz="3000" spc="-15">
                <a:latin typeface="Arial MT"/>
                <a:cs typeface="Arial MT"/>
              </a:rPr>
              <a:t> </a:t>
            </a:r>
            <a:r>
              <a:rPr dirty="0" sz="3000" spc="-5">
                <a:solidFill>
                  <a:srgbClr val="FF0000"/>
                </a:solidFill>
                <a:latin typeface="Arial MT"/>
                <a:cs typeface="Arial MT"/>
              </a:rPr>
              <a:t>Python</a:t>
            </a:r>
            <a:endParaRPr sz="30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70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3000" spc="-5">
                <a:latin typeface="Arial MT"/>
                <a:cs typeface="Arial MT"/>
              </a:rPr>
              <a:t>Each</a:t>
            </a:r>
            <a:r>
              <a:rPr dirty="0" sz="3000" spc="-15">
                <a:latin typeface="Arial MT"/>
                <a:cs typeface="Arial MT"/>
              </a:rPr>
              <a:t> </a:t>
            </a:r>
            <a:r>
              <a:rPr dirty="0" sz="3000" spc="-10">
                <a:latin typeface="Arial MT"/>
                <a:cs typeface="Arial MT"/>
              </a:rPr>
              <a:t>corresponding </a:t>
            </a:r>
            <a:r>
              <a:rPr dirty="0" sz="3000">
                <a:latin typeface="Arial MT"/>
                <a:cs typeface="Arial MT"/>
              </a:rPr>
              <a:t>to</a:t>
            </a:r>
            <a:r>
              <a:rPr dirty="0" sz="3000" spc="-1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a</a:t>
            </a:r>
            <a:r>
              <a:rPr dirty="0" sz="3000" spc="-1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lab</a:t>
            </a:r>
            <a:r>
              <a:rPr dirty="0" sz="3000" spc="-1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session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Arial MT"/>
              <a:cs typeface="Arial MT"/>
            </a:endParaRPr>
          </a:p>
          <a:p>
            <a:pPr marL="180975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Plagiarism</a:t>
            </a:r>
            <a:r>
              <a:rPr dirty="0" sz="24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not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acceptable,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such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as: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0618" y="4550155"/>
            <a:ext cx="8350250" cy="221996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54965" marR="5080" indent="-342900">
              <a:lnSpc>
                <a:spcPct val="100800"/>
              </a:lnSpc>
              <a:spcBef>
                <a:spcPts val="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Borrowing</a:t>
            </a:r>
            <a:r>
              <a:rPr dirty="0" sz="2400">
                <a:latin typeface="Arial MT"/>
                <a:cs typeface="Arial MT"/>
              </a:rPr>
              <a:t> code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from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internet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(chatGPT)</a:t>
            </a:r>
            <a:r>
              <a:rPr dirty="0" sz="2400">
                <a:latin typeface="Arial MT"/>
                <a:cs typeface="Arial MT"/>
              </a:rPr>
              <a:t> and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submitting </a:t>
            </a:r>
            <a:r>
              <a:rPr dirty="0" sz="2400" spc="-6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it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as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or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with </a:t>
            </a:r>
            <a:r>
              <a:rPr dirty="0" sz="2400">
                <a:latin typeface="Arial MT"/>
                <a:cs typeface="Arial MT"/>
              </a:rPr>
              <a:t>minor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changes</a:t>
            </a:r>
            <a:endParaRPr sz="2400">
              <a:latin typeface="Arial MT"/>
              <a:cs typeface="Arial MT"/>
            </a:endParaRPr>
          </a:p>
          <a:p>
            <a:pPr marL="354965" marR="274320" indent="-342900">
              <a:lnSpc>
                <a:spcPts val="2780"/>
              </a:lnSpc>
              <a:spcBef>
                <a:spcPts val="2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Borrowing </a:t>
            </a:r>
            <a:r>
              <a:rPr dirty="0" sz="2400">
                <a:latin typeface="Arial MT"/>
                <a:cs typeface="Arial MT"/>
              </a:rPr>
              <a:t>code </a:t>
            </a:r>
            <a:r>
              <a:rPr dirty="0" sz="2400" spc="-5">
                <a:latin typeface="Arial MT"/>
                <a:cs typeface="Arial MT"/>
              </a:rPr>
              <a:t>from </a:t>
            </a:r>
            <a:r>
              <a:rPr dirty="0" sz="2400">
                <a:latin typeface="Arial MT"/>
                <a:cs typeface="Arial MT"/>
              </a:rPr>
              <a:t>each </a:t>
            </a:r>
            <a:r>
              <a:rPr dirty="0" sz="2400" spc="-5">
                <a:latin typeface="Arial MT"/>
                <a:cs typeface="Arial MT"/>
              </a:rPr>
              <a:t>other </a:t>
            </a:r>
            <a:r>
              <a:rPr dirty="0" sz="2400">
                <a:latin typeface="Arial MT"/>
                <a:cs typeface="Arial MT"/>
              </a:rPr>
              <a:t>and </a:t>
            </a:r>
            <a:r>
              <a:rPr dirty="0" sz="2400" spc="-5">
                <a:latin typeface="Arial MT"/>
                <a:cs typeface="Arial MT"/>
              </a:rPr>
              <a:t>submitting </a:t>
            </a:r>
            <a:r>
              <a:rPr dirty="0" sz="2400">
                <a:latin typeface="Arial MT"/>
                <a:cs typeface="Arial MT"/>
              </a:rPr>
              <a:t>it as is or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with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minor changes</a:t>
            </a:r>
            <a:endParaRPr sz="2400">
              <a:latin typeface="Arial MT"/>
              <a:cs typeface="Arial MT"/>
            </a:endParaRPr>
          </a:p>
          <a:p>
            <a:pPr marL="354965" marR="86995" indent="-342900">
              <a:lnSpc>
                <a:spcPts val="2900"/>
              </a:lnSpc>
              <a:spcBef>
                <a:spcPts val="3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Borrowing </a:t>
            </a:r>
            <a:r>
              <a:rPr dirty="0" sz="2400">
                <a:latin typeface="Arial MT"/>
                <a:cs typeface="Arial MT"/>
              </a:rPr>
              <a:t>code </a:t>
            </a:r>
            <a:r>
              <a:rPr dirty="0" sz="2400" spc="-5">
                <a:latin typeface="Arial MT"/>
                <a:cs typeface="Arial MT"/>
              </a:rPr>
              <a:t>from </a:t>
            </a:r>
            <a:r>
              <a:rPr dirty="0" sz="2400">
                <a:latin typeface="Arial MT"/>
                <a:cs typeface="Arial MT"/>
              </a:rPr>
              <a:t>previous years and </a:t>
            </a:r>
            <a:r>
              <a:rPr dirty="0" sz="2400" spc="-5">
                <a:latin typeface="Arial MT"/>
                <a:cs typeface="Arial MT"/>
              </a:rPr>
              <a:t>submitting </a:t>
            </a:r>
            <a:r>
              <a:rPr dirty="0" sz="2400">
                <a:latin typeface="Arial MT"/>
                <a:cs typeface="Arial MT"/>
              </a:rPr>
              <a:t>it as is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or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with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minor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changes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7018" y="609091"/>
            <a:ext cx="656907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H</a:t>
            </a:r>
            <a:r>
              <a:rPr dirty="0" sz="4800" spc="5"/>
              <a:t>o</a:t>
            </a:r>
            <a:r>
              <a:rPr dirty="0" sz="4800"/>
              <a:t>m</a:t>
            </a:r>
            <a:r>
              <a:rPr dirty="0" sz="4800" spc="5"/>
              <a:t>e</a:t>
            </a:r>
            <a:r>
              <a:rPr dirty="0" sz="4800" spc="-5"/>
              <a:t>w</a:t>
            </a:r>
            <a:r>
              <a:rPr dirty="0" sz="4800" spc="5"/>
              <a:t>o</a:t>
            </a:r>
            <a:r>
              <a:rPr dirty="0" sz="4800"/>
              <a:t>rk</a:t>
            </a:r>
            <a:r>
              <a:rPr dirty="0" sz="4800" spc="-265"/>
              <a:t> </a:t>
            </a:r>
            <a:r>
              <a:rPr dirty="0" sz="4800" spc="-5"/>
              <a:t>A</a:t>
            </a:r>
            <a:r>
              <a:rPr dirty="0" sz="4800"/>
              <a:t>ss</a:t>
            </a:r>
            <a:r>
              <a:rPr dirty="0" sz="4800" spc="-5"/>
              <a:t>i</a:t>
            </a:r>
            <a:r>
              <a:rPr dirty="0" sz="4800" spc="5"/>
              <a:t>gn</a:t>
            </a:r>
            <a:r>
              <a:rPr dirty="0" sz="4800"/>
              <a:t>m</a:t>
            </a:r>
            <a:r>
              <a:rPr dirty="0" sz="4800" spc="5"/>
              <a:t>en</a:t>
            </a:r>
            <a:r>
              <a:rPr dirty="0" sz="4800"/>
              <a:t>ts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0970" y="5586643"/>
            <a:ext cx="1238000" cy="105290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56090" y="1648615"/>
            <a:ext cx="10080625" cy="19685"/>
          </a:xfrm>
          <a:custGeom>
            <a:avLst/>
            <a:gdLst/>
            <a:ahLst/>
            <a:cxnLst/>
            <a:rect l="l" t="t" r="r" b="b"/>
            <a:pathLst>
              <a:path w="10080625" h="19685">
                <a:moveTo>
                  <a:pt x="0" y="19566"/>
                </a:moveTo>
                <a:lnTo>
                  <a:pt x="1008017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11809" y="1782571"/>
            <a:ext cx="8714740" cy="2739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latin typeface="Arial MT"/>
                <a:cs typeface="Arial MT"/>
              </a:rPr>
              <a:t>Submissions: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Arial MT"/>
              <a:cs typeface="Arial MT"/>
            </a:endParaRPr>
          </a:p>
          <a:p>
            <a:pPr marL="927100" indent="-457200">
              <a:lnSpc>
                <a:spcPct val="100000"/>
              </a:lnSpc>
              <a:buFont typeface="Courier New"/>
              <a:buChar char="o"/>
              <a:tabLst>
                <a:tab pos="927100" algn="l"/>
              </a:tabLst>
            </a:pPr>
            <a:r>
              <a:rPr dirty="0" sz="3000" spc="-5">
                <a:latin typeface="Arial MT"/>
                <a:cs typeface="Arial MT"/>
              </a:rPr>
              <a:t>Before</a:t>
            </a:r>
            <a:r>
              <a:rPr dirty="0" sz="3000" spc="-3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a</a:t>
            </a:r>
            <a:r>
              <a:rPr dirty="0" sz="3000" spc="-25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given</a:t>
            </a:r>
            <a:r>
              <a:rPr dirty="0" sz="3000" spc="-25">
                <a:latin typeface="Arial MT"/>
                <a:cs typeface="Arial MT"/>
              </a:rPr>
              <a:t> </a:t>
            </a:r>
            <a:r>
              <a:rPr dirty="0" sz="3000" spc="-10">
                <a:solidFill>
                  <a:srgbClr val="FF0000"/>
                </a:solidFill>
                <a:latin typeface="Arial MT"/>
                <a:cs typeface="Arial MT"/>
              </a:rPr>
              <a:t>deadline</a:t>
            </a:r>
            <a:endParaRPr sz="3000">
              <a:latin typeface="Arial MT"/>
              <a:cs typeface="Arial MT"/>
            </a:endParaRPr>
          </a:p>
          <a:p>
            <a:pPr marL="927100" indent="-457200">
              <a:lnSpc>
                <a:spcPct val="100000"/>
              </a:lnSpc>
              <a:buFont typeface="Courier New"/>
              <a:buChar char="o"/>
              <a:tabLst>
                <a:tab pos="927100" algn="l"/>
              </a:tabLst>
            </a:pPr>
            <a:r>
              <a:rPr dirty="0" sz="3000" spc="-5">
                <a:solidFill>
                  <a:srgbClr val="FF0000"/>
                </a:solidFill>
                <a:latin typeface="Arial MT"/>
                <a:cs typeface="Arial MT"/>
              </a:rPr>
              <a:t>Late</a:t>
            </a:r>
            <a:r>
              <a:rPr dirty="0" sz="30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3000" spc="-5">
                <a:solidFill>
                  <a:srgbClr val="FF0000"/>
                </a:solidFill>
                <a:latin typeface="Arial MT"/>
                <a:cs typeface="Arial MT"/>
              </a:rPr>
              <a:t>submissions:</a:t>
            </a:r>
            <a:r>
              <a:rPr dirty="0" sz="30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Not</a:t>
            </a:r>
            <a:r>
              <a:rPr dirty="0" sz="3000" spc="-175">
                <a:latin typeface="Arial MT"/>
                <a:cs typeface="Arial MT"/>
              </a:rPr>
              <a:t> </a:t>
            </a:r>
            <a:r>
              <a:rPr dirty="0" sz="3000" spc="-10">
                <a:latin typeface="Arial MT"/>
                <a:cs typeface="Arial MT"/>
              </a:rPr>
              <a:t>Allowed</a:t>
            </a:r>
            <a:endParaRPr sz="3000">
              <a:latin typeface="Arial MT"/>
              <a:cs typeface="Arial MT"/>
            </a:endParaRPr>
          </a:p>
          <a:p>
            <a:pPr marL="927100" indent="-457200">
              <a:lnSpc>
                <a:spcPct val="100000"/>
              </a:lnSpc>
              <a:buFont typeface="Courier New"/>
              <a:buChar char="o"/>
              <a:tabLst>
                <a:tab pos="927100" algn="l"/>
              </a:tabLst>
            </a:pPr>
            <a:r>
              <a:rPr dirty="0" sz="3000" spc="-10">
                <a:solidFill>
                  <a:srgbClr val="FF0000"/>
                </a:solidFill>
                <a:latin typeface="Arial MT"/>
                <a:cs typeface="Arial MT"/>
              </a:rPr>
              <a:t>Second deadline:</a:t>
            </a:r>
            <a:r>
              <a:rPr dirty="0" sz="30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3000" spc="-10">
                <a:latin typeface="Arial MT"/>
                <a:cs typeface="Arial MT"/>
              </a:rPr>
              <a:t>November</a:t>
            </a:r>
            <a:r>
              <a:rPr dirty="0" sz="300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15th</a:t>
            </a:r>
            <a:endParaRPr sz="3000">
              <a:latin typeface="Arial MT"/>
              <a:cs typeface="Arial MT"/>
            </a:endParaRPr>
          </a:p>
          <a:p>
            <a:pPr marL="1384300">
              <a:lnSpc>
                <a:spcPct val="100000"/>
              </a:lnSpc>
              <a:spcBef>
                <a:spcPts val="5"/>
              </a:spcBef>
            </a:pPr>
            <a:r>
              <a:rPr dirty="0" sz="2800">
                <a:solidFill>
                  <a:srgbClr val="0070C0"/>
                </a:solidFill>
                <a:latin typeface="Courier New"/>
                <a:cs typeface="Courier New"/>
              </a:rPr>
              <a:t>o</a:t>
            </a:r>
            <a:r>
              <a:rPr dirty="0" sz="2800" spc="229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dirty="0" sz="2800" spc="-5">
                <a:solidFill>
                  <a:srgbClr val="0070C0"/>
                </a:solidFill>
                <a:latin typeface="Arial MT"/>
                <a:cs typeface="Arial MT"/>
              </a:rPr>
              <a:t>OBS:</a:t>
            </a:r>
            <a:r>
              <a:rPr dirty="0" sz="2800" spc="-15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0070C0"/>
                </a:solidFill>
                <a:latin typeface="Arial MT"/>
                <a:cs typeface="Arial MT"/>
              </a:rPr>
              <a:t>penalty</a:t>
            </a:r>
            <a:r>
              <a:rPr dirty="0" sz="2800" spc="-5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0070C0"/>
                </a:solidFill>
                <a:latin typeface="Arial MT"/>
                <a:cs typeface="Arial MT"/>
              </a:rPr>
              <a:t>of</a:t>
            </a:r>
            <a:r>
              <a:rPr dirty="0" sz="2800" spc="-1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0070C0"/>
                </a:solidFill>
                <a:latin typeface="Arial MT"/>
                <a:cs typeface="Arial MT"/>
              </a:rPr>
              <a:t>50%</a:t>
            </a:r>
            <a:r>
              <a:rPr dirty="0" sz="2800" spc="-5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dirty="0" sz="2800" spc="-20">
                <a:solidFill>
                  <a:srgbClr val="0070C0"/>
                </a:solidFill>
                <a:latin typeface="Arial MT"/>
                <a:cs typeface="Arial MT"/>
              </a:rPr>
              <a:t>off</a:t>
            </a:r>
            <a:r>
              <a:rPr dirty="0" sz="2800" spc="-15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0070C0"/>
                </a:solidFill>
                <a:latin typeface="Arial MT"/>
                <a:cs typeface="Arial MT"/>
              </a:rPr>
              <a:t>the obtained grade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1035" y="532891"/>
            <a:ext cx="222948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Q</a:t>
            </a:r>
            <a:r>
              <a:rPr dirty="0" sz="4800" spc="5"/>
              <a:t>u</a:t>
            </a:r>
            <a:r>
              <a:rPr dirty="0" sz="4800" spc="-5"/>
              <a:t>i</a:t>
            </a:r>
            <a:r>
              <a:rPr dirty="0" sz="4800"/>
              <a:t>zz</a:t>
            </a:r>
            <a:r>
              <a:rPr dirty="0" sz="4800" spc="5"/>
              <a:t>e</a:t>
            </a:r>
            <a:r>
              <a:rPr dirty="0" sz="4800"/>
              <a:t>s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0970" y="5586643"/>
            <a:ext cx="1238000" cy="105290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56090" y="1648615"/>
            <a:ext cx="10080625" cy="19685"/>
          </a:xfrm>
          <a:custGeom>
            <a:avLst/>
            <a:gdLst/>
            <a:ahLst/>
            <a:cxnLst/>
            <a:rect l="l" t="t" r="r" b="b"/>
            <a:pathLst>
              <a:path w="10080625" h="19685">
                <a:moveTo>
                  <a:pt x="0" y="19566"/>
                </a:moveTo>
                <a:lnTo>
                  <a:pt x="1008017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53399" y="1706371"/>
            <a:ext cx="8729345" cy="414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100"/>
              </a:spcBef>
              <a:buClr>
                <a:srgbClr val="FF0000"/>
              </a:buClr>
              <a:buFont typeface="Arial MT"/>
              <a:buChar char="•"/>
              <a:tabLst>
                <a:tab pos="575945" algn="l"/>
                <a:tab pos="576580" algn="l"/>
              </a:tabLst>
            </a:pPr>
            <a:r>
              <a:rPr dirty="0"/>
              <a:t>	</a:t>
            </a:r>
            <a:r>
              <a:rPr dirty="0" sz="3000">
                <a:solidFill>
                  <a:srgbClr val="FF0000"/>
                </a:solidFill>
                <a:latin typeface="Arial MT"/>
                <a:cs typeface="Arial MT"/>
              </a:rPr>
              <a:t>6 </a:t>
            </a:r>
            <a:r>
              <a:rPr dirty="0" sz="3000" spc="-5">
                <a:solidFill>
                  <a:srgbClr val="FF0000"/>
                </a:solidFill>
                <a:latin typeface="Arial MT"/>
                <a:cs typeface="Arial MT"/>
              </a:rPr>
              <a:t>weekly </a:t>
            </a:r>
            <a:r>
              <a:rPr dirty="0" sz="3000" spc="-10">
                <a:solidFill>
                  <a:srgbClr val="FF0000"/>
                </a:solidFill>
                <a:latin typeface="Arial MT"/>
                <a:cs typeface="Arial MT"/>
              </a:rPr>
              <a:t>online </a:t>
            </a:r>
            <a:r>
              <a:rPr dirty="0" sz="3000" spc="-5">
                <a:latin typeface="Arial MT"/>
                <a:cs typeface="Arial MT"/>
              </a:rPr>
              <a:t>quizzes (lowest </a:t>
            </a:r>
            <a:r>
              <a:rPr dirty="0" sz="3000" spc="-10">
                <a:latin typeface="Arial MT"/>
                <a:cs typeface="Arial MT"/>
              </a:rPr>
              <a:t>quiz grade </a:t>
            </a:r>
            <a:r>
              <a:rPr dirty="0" sz="3000">
                <a:latin typeface="Arial MT"/>
                <a:cs typeface="Arial MT"/>
              </a:rPr>
              <a:t>to </a:t>
            </a:r>
            <a:r>
              <a:rPr dirty="0" sz="3000" spc="-5">
                <a:latin typeface="Arial MT"/>
                <a:cs typeface="Arial MT"/>
              </a:rPr>
              <a:t>be </a:t>
            </a:r>
            <a:r>
              <a:rPr dirty="0" sz="3000" spc="-819">
                <a:latin typeface="Arial MT"/>
                <a:cs typeface="Arial MT"/>
              </a:rPr>
              <a:t> </a:t>
            </a:r>
            <a:r>
              <a:rPr dirty="0" sz="3000" spc="-10">
                <a:latin typeface="Arial MT"/>
                <a:cs typeface="Arial MT"/>
              </a:rPr>
              <a:t>dropped,</a:t>
            </a:r>
            <a:r>
              <a:rPr dirty="0" sz="3000">
                <a:latin typeface="Arial MT"/>
                <a:cs typeface="Arial MT"/>
              </a:rPr>
              <a:t> </a:t>
            </a:r>
            <a:r>
              <a:rPr dirty="0" sz="3000" spc="-10">
                <a:latin typeface="Arial MT"/>
                <a:cs typeface="Arial MT"/>
              </a:rPr>
              <a:t>and</a:t>
            </a:r>
            <a:r>
              <a:rPr dirty="0" sz="3000" spc="-5">
                <a:latin typeface="Arial MT"/>
                <a:cs typeface="Arial MT"/>
              </a:rPr>
              <a:t> the </a:t>
            </a:r>
            <a:r>
              <a:rPr dirty="0" sz="3000" spc="-5">
                <a:solidFill>
                  <a:srgbClr val="FF0000"/>
                </a:solidFill>
                <a:latin typeface="Arial MT"/>
                <a:cs typeface="Arial MT"/>
              </a:rPr>
              <a:t>best</a:t>
            </a:r>
            <a:r>
              <a:rPr dirty="0" sz="30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3000" spc="-5">
                <a:solidFill>
                  <a:srgbClr val="FF0000"/>
                </a:solidFill>
                <a:latin typeface="Arial MT"/>
                <a:cs typeface="Arial MT"/>
              </a:rPr>
              <a:t>five </a:t>
            </a:r>
            <a:r>
              <a:rPr dirty="0" sz="3000" spc="-5">
                <a:latin typeface="Arial MT"/>
                <a:cs typeface="Arial MT"/>
              </a:rPr>
              <a:t>will count)</a:t>
            </a:r>
            <a:endParaRPr sz="30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180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3000" spc="-5">
                <a:latin typeface="Arial MT"/>
                <a:cs typeface="Arial MT"/>
              </a:rPr>
              <a:t>Questions</a:t>
            </a:r>
            <a:r>
              <a:rPr dirty="0" sz="3000" spc="-1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on</a:t>
            </a:r>
            <a:r>
              <a:rPr dirty="0" sz="3000" spc="-10">
                <a:latin typeface="Arial MT"/>
                <a:cs typeface="Arial MT"/>
              </a:rPr>
              <a:t> previous</a:t>
            </a:r>
            <a:r>
              <a:rPr dirty="0" sz="3000" spc="-5">
                <a:latin typeface="Arial MT"/>
                <a:cs typeface="Arial MT"/>
              </a:rPr>
              <a:t> </a:t>
            </a:r>
            <a:r>
              <a:rPr dirty="0" sz="3000" spc="-5">
                <a:solidFill>
                  <a:srgbClr val="FF0000"/>
                </a:solidFill>
                <a:latin typeface="Arial MT"/>
                <a:cs typeface="Arial MT"/>
              </a:rPr>
              <a:t>lectures </a:t>
            </a:r>
            <a:r>
              <a:rPr dirty="0" sz="3000">
                <a:latin typeface="Arial MT"/>
                <a:cs typeface="Arial MT"/>
              </a:rPr>
              <a:t>(1</a:t>
            </a:r>
            <a:r>
              <a:rPr dirty="0" sz="3000" spc="-1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to</a:t>
            </a:r>
            <a:r>
              <a:rPr dirty="0" sz="3000" spc="-1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3</a:t>
            </a:r>
            <a:r>
              <a:rPr dirty="0" sz="3000" spc="-1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lectures)</a:t>
            </a:r>
            <a:endParaRPr sz="30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180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3000" spc="-5">
                <a:latin typeface="Arial MT"/>
                <a:cs typeface="Arial MT"/>
              </a:rPr>
              <a:t>Only</a:t>
            </a:r>
            <a:r>
              <a:rPr dirty="0" sz="3000" spc="-15">
                <a:latin typeface="Arial MT"/>
                <a:cs typeface="Arial MT"/>
              </a:rPr>
              <a:t> </a:t>
            </a:r>
            <a:r>
              <a:rPr dirty="0" sz="3000" spc="-10">
                <a:solidFill>
                  <a:srgbClr val="FF0000"/>
                </a:solidFill>
                <a:latin typeface="Arial MT"/>
                <a:cs typeface="Arial MT"/>
              </a:rPr>
              <a:t>one</a:t>
            </a:r>
            <a:r>
              <a:rPr dirty="0" sz="30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3000" spc="-5">
                <a:solidFill>
                  <a:srgbClr val="FF0000"/>
                </a:solidFill>
                <a:latin typeface="Arial MT"/>
                <a:cs typeface="Arial MT"/>
              </a:rPr>
              <a:t>attempt </a:t>
            </a:r>
            <a:r>
              <a:rPr dirty="0" sz="3000" spc="-10">
                <a:solidFill>
                  <a:srgbClr val="FF0000"/>
                </a:solidFill>
                <a:latin typeface="Arial MT"/>
                <a:cs typeface="Arial MT"/>
              </a:rPr>
              <a:t>per quiz</a:t>
            </a:r>
            <a:endParaRPr sz="30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180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3000" spc="-5">
                <a:latin typeface="Arial MT"/>
                <a:cs typeface="Arial MT"/>
              </a:rPr>
              <a:t>All</a:t>
            </a:r>
            <a:r>
              <a:rPr dirty="0" sz="3000" spc="-2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quizzes</a:t>
            </a:r>
            <a:r>
              <a:rPr dirty="0" sz="3000" spc="-15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will</a:t>
            </a:r>
            <a:r>
              <a:rPr dirty="0" sz="3000" spc="-15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be</a:t>
            </a:r>
            <a:r>
              <a:rPr dirty="0" sz="3000" spc="-25">
                <a:latin typeface="Arial MT"/>
                <a:cs typeface="Arial MT"/>
              </a:rPr>
              <a:t> </a:t>
            </a:r>
            <a:r>
              <a:rPr dirty="0" sz="3000" spc="-5">
                <a:solidFill>
                  <a:srgbClr val="FF0000"/>
                </a:solidFill>
                <a:latin typeface="Arial MT"/>
                <a:cs typeface="Arial MT"/>
              </a:rPr>
              <a:t>timed</a:t>
            </a:r>
            <a:r>
              <a:rPr dirty="0" sz="3000" spc="-5">
                <a:latin typeface="Arial MT"/>
                <a:cs typeface="Arial MT"/>
              </a:rPr>
              <a:t>!</a:t>
            </a:r>
            <a:endParaRPr sz="30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180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3000" spc="-5">
                <a:solidFill>
                  <a:srgbClr val="FF0000"/>
                </a:solidFill>
                <a:latin typeface="Arial MT"/>
                <a:cs typeface="Arial MT"/>
              </a:rPr>
              <a:t>No</a:t>
            </a:r>
            <a:r>
              <a:rPr dirty="0" sz="30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3000" spc="-5">
                <a:solidFill>
                  <a:srgbClr val="FF0000"/>
                </a:solidFill>
                <a:latin typeface="Arial MT"/>
                <a:cs typeface="Arial MT"/>
              </a:rPr>
              <a:t>make-up</a:t>
            </a:r>
            <a:r>
              <a:rPr dirty="0" sz="30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3000" spc="-5">
                <a:solidFill>
                  <a:srgbClr val="FF0000"/>
                </a:solidFill>
                <a:latin typeface="Arial MT"/>
                <a:cs typeface="Arial MT"/>
              </a:rPr>
              <a:t>quizzes</a:t>
            </a:r>
            <a:r>
              <a:rPr dirty="0" sz="30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3000" spc="-10">
                <a:solidFill>
                  <a:srgbClr val="FF0000"/>
                </a:solidFill>
                <a:latin typeface="Arial MT"/>
                <a:cs typeface="Arial MT"/>
              </a:rPr>
              <a:t>possible!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2023-08-29T18:36:10Z</dcterms:created>
  <dcterms:modified xsi:type="dcterms:W3CDTF">2023-08-29T18:36:10Z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2023-08-28T00:00:00Z</vt:filetime>
  </property>
  <property fmtid="{D5CDD505-2E9C-101B-9397-08002B2CF9AE}" pid="3" name="LastSaved">
    <vt:filetime>2023-08-29T00:00:00Z</vt:filetime>
  </property>
</Properties>
</file>