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817226" y="5761161"/>
            <a:ext cx="1031875" cy="86810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95899" y="2450084"/>
            <a:ext cx="7200201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92388" y="2317079"/>
            <a:ext cx="7303770" cy="3302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g"/><Relationship Id="rId3" Type="http://schemas.openxmlformats.org/officeDocument/2006/relationships/image" Target="../media/image1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jpg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6" Type="http://schemas.openxmlformats.org/officeDocument/2006/relationships/image" Target="../media/image9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8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pn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10.png"/><Relationship Id="rId4" Type="http://schemas.openxmlformats.org/officeDocument/2006/relationships/image" Target="../media/image7.jpg"/><Relationship Id="rId5" Type="http://schemas.openxmlformats.org/officeDocument/2006/relationships/image" Target="../media/image9.jp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jpg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1.jpg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image" Target="../media/image48.png"/><Relationship Id="rId11" Type="http://schemas.openxmlformats.org/officeDocument/2006/relationships/image" Target="../media/image49.png"/><Relationship Id="rId12" Type="http://schemas.openxmlformats.org/officeDocument/2006/relationships/image" Target="../media/image50.png"/><Relationship Id="rId13" Type="http://schemas.openxmlformats.org/officeDocument/2006/relationships/image" Target="../media/image51.png"/><Relationship Id="rId14" Type="http://schemas.openxmlformats.org/officeDocument/2006/relationships/image" Target="../media/image52.png"/><Relationship Id="rId15" Type="http://schemas.openxmlformats.org/officeDocument/2006/relationships/image" Target="../media/image53.png"/><Relationship Id="rId16" Type="http://schemas.openxmlformats.org/officeDocument/2006/relationships/image" Target="../media/image54.png"/><Relationship Id="rId17" Type="http://schemas.openxmlformats.org/officeDocument/2006/relationships/image" Target="../media/image55.png"/><Relationship Id="rId18" Type="http://schemas.openxmlformats.org/officeDocument/2006/relationships/image" Target="../media/image56.png"/><Relationship Id="rId19" Type="http://schemas.openxmlformats.org/officeDocument/2006/relationships/image" Target="../media/image57.png"/><Relationship Id="rId20" Type="http://schemas.openxmlformats.org/officeDocument/2006/relationships/image" Target="../media/image58.png"/><Relationship Id="rId21" Type="http://schemas.openxmlformats.org/officeDocument/2006/relationships/image" Target="../media/image5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10.png"/><Relationship Id="rId4" Type="http://schemas.openxmlformats.org/officeDocument/2006/relationships/image" Target="../media/image7.jpg"/><Relationship Id="rId5" Type="http://schemas.openxmlformats.org/officeDocument/2006/relationships/image" Target="../media/image9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3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2F5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1040" y="5733255"/>
            <a:ext cx="1035857" cy="86409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92100"/>
            <a:ext cx="6891445" cy="65659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896393" y="2308860"/>
            <a:ext cx="6399530" cy="2029460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algn="ctr" marL="12700" marR="5080">
              <a:lnSpc>
                <a:spcPts val="5180"/>
              </a:lnSpc>
              <a:spcBef>
                <a:spcPts val="355"/>
              </a:spcBef>
            </a:pPr>
            <a:r>
              <a:rPr dirty="0" sz="4400" spc="-5" b="1">
                <a:solidFill>
                  <a:srgbClr val="FFFFFF"/>
                </a:solidFill>
                <a:latin typeface="Verdana"/>
                <a:cs typeface="Verdana"/>
              </a:rPr>
              <a:t>Introduction</a:t>
            </a:r>
            <a:r>
              <a:rPr dirty="0" sz="4400" spc="-3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400" spc="-5" b="1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44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400" spc="-5" b="1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dirty="0" sz="4400" spc="-149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400" spc="-5" b="1">
                <a:solidFill>
                  <a:srgbClr val="FFFFFF"/>
                </a:solidFill>
                <a:latin typeface="Verdana"/>
                <a:cs typeface="Verdana"/>
              </a:rPr>
              <a:t>mining</a:t>
            </a:r>
            <a:endParaRPr sz="4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2280"/>
              </a:spcBef>
            </a:pPr>
            <a:r>
              <a:rPr dirty="0" sz="2400" spc="-5" b="1">
                <a:solidFill>
                  <a:srgbClr val="FFFFFF"/>
                </a:solidFill>
                <a:latin typeface="Verdana"/>
                <a:cs typeface="Verdana"/>
              </a:rPr>
              <a:t>Part</a:t>
            </a:r>
            <a:r>
              <a:rPr dirty="0" sz="2400" spc="-5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b="1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80491" y="4942332"/>
            <a:ext cx="4832350" cy="891540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05"/>
              </a:spcBef>
            </a:pPr>
            <a:r>
              <a:rPr dirty="0" sz="2000" spc="-5" b="1">
                <a:solidFill>
                  <a:srgbClr val="FFFFFF"/>
                </a:solidFill>
                <a:latin typeface="Verdana"/>
                <a:cs typeface="Verdana"/>
              </a:rPr>
              <a:t>Ioanna</a:t>
            </a:r>
            <a:r>
              <a:rPr dirty="0" sz="2000" spc="-1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5" b="1">
                <a:solidFill>
                  <a:srgbClr val="FFFFFF"/>
                </a:solidFill>
                <a:latin typeface="Verdana"/>
                <a:cs typeface="Verdana"/>
              </a:rPr>
              <a:t>Miliou, PhD</a:t>
            </a:r>
            <a:endParaRPr sz="20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010"/>
              </a:spcBef>
            </a:pPr>
            <a:r>
              <a:rPr dirty="0" sz="2000" spc="-5">
                <a:solidFill>
                  <a:srgbClr val="FFFFFF"/>
                </a:solidFill>
                <a:latin typeface="Verdana"/>
                <a:cs typeface="Verdana"/>
              </a:rPr>
              <a:t>Senior</a:t>
            </a: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40">
                <a:solidFill>
                  <a:srgbClr val="FFFFFF"/>
                </a:solidFill>
                <a:latin typeface="Verdana"/>
                <a:cs typeface="Verdana"/>
              </a:rPr>
              <a:t>Lecturer,</a:t>
            </a:r>
            <a:r>
              <a:rPr dirty="0" sz="2000" spc="-5">
                <a:solidFill>
                  <a:srgbClr val="FFFFFF"/>
                </a:solidFill>
                <a:latin typeface="Verdana"/>
                <a:cs typeface="Verdana"/>
              </a:rPr>
              <a:t> Stockholm</a:t>
            </a:r>
            <a:r>
              <a:rPr dirty="0" sz="2000" spc="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University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245893" y="735075"/>
            <a:ext cx="170180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latin typeface="Verdana"/>
                <a:cs typeface="Verdana"/>
              </a:rPr>
              <a:t>Lecture</a:t>
            </a:r>
            <a:r>
              <a:rPr dirty="0" sz="2800" spc="-7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1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6713" y="1372311"/>
            <a:ext cx="10403205" cy="4171950"/>
          </a:xfrm>
          <a:prstGeom prst="rect">
            <a:avLst/>
          </a:prstGeom>
        </p:spPr>
        <p:txBody>
          <a:bodyPr wrap="square" lIns="0" tIns="12128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5"/>
              </a:spcBef>
              <a:buSzPct val="91666"/>
              <a:buFont typeface="Verdana"/>
              <a:buChar char="●"/>
              <a:tabLst>
                <a:tab pos="354965" algn="l"/>
                <a:tab pos="355600" algn="l"/>
              </a:tabLst>
            </a:pP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Extract</a:t>
            </a:r>
            <a:r>
              <a:rPr dirty="0" sz="2400" spc="-3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Calibri"/>
                <a:cs typeface="Calibri"/>
              </a:rPr>
              <a:t>frequent</a:t>
            </a:r>
            <a:r>
              <a:rPr dirty="0" sz="2400" spc="-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0000"/>
                </a:solidFill>
                <a:latin typeface="Calibri"/>
                <a:cs typeface="Calibri"/>
              </a:rPr>
              <a:t>patterns</a:t>
            </a:r>
            <a:endParaRPr sz="2400">
              <a:latin typeface="Calibri"/>
              <a:cs typeface="Calibri"/>
            </a:endParaRPr>
          </a:p>
          <a:p>
            <a:pPr lvl="1" marL="1155700" marR="671195" indent="-685800">
              <a:lnSpc>
                <a:spcPct val="129000"/>
              </a:lnSpc>
              <a:spcBef>
                <a:spcPts val="15"/>
              </a:spcBef>
              <a:buFont typeface="Courier New"/>
              <a:buChar char="o"/>
              <a:tabLst>
                <a:tab pos="755650" algn="l"/>
              </a:tabLst>
            </a:pPr>
            <a:r>
              <a:rPr dirty="0" sz="2000" spc="-10">
                <a:solidFill>
                  <a:srgbClr val="002F5F"/>
                </a:solidFill>
                <a:latin typeface="Calibri"/>
                <a:cs typeface="Calibri"/>
              </a:rPr>
              <a:t>There</a:t>
            </a:r>
            <a:r>
              <a:rPr dirty="0" sz="200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02F5F"/>
                </a:solidFill>
                <a:latin typeface="Calibri"/>
                <a:cs typeface="Calibri"/>
              </a:rPr>
              <a:t>are</a:t>
            </a:r>
            <a:r>
              <a:rPr dirty="0" sz="2000" spc="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002F5F"/>
                </a:solidFill>
                <a:latin typeface="Calibri"/>
                <a:cs typeface="Calibri"/>
              </a:rPr>
              <a:t>lots</a:t>
            </a:r>
            <a:r>
              <a:rPr dirty="0" sz="2000" spc="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002F5F"/>
                </a:solidFill>
                <a:latin typeface="Calibri"/>
                <a:cs typeface="Calibri"/>
              </a:rPr>
              <a:t>of</a:t>
            </a:r>
            <a:r>
              <a:rPr dirty="0" sz="200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02F5F"/>
                </a:solidFill>
                <a:latin typeface="Calibri"/>
                <a:cs typeface="Calibri"/>
              </a:rPr>
              <a:t>web</a:t>
            </a:r>
            <a:r>
              <a:rPr dirty="0" sz="200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002F5F"/>
                </a:solidFill>
                <a:latin typeface="Calibri"/>
                <a:cs typeface="Calibri"/>
              </a:rPr>
              <a:t>documents</a:t>
            </a:r>
            <a:r>
              <a:rPr dirty="0" sz="2000" spc="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02F5F"/>
                </a:solidFill>
                <a:latin typeface="Calibri"/>
                <a:cs typeface="Calibri"/>
              </a:rPr>
              <a:t>where</a:t>
            </a:r>
            <a:r>
              <a:rPr dirty="0" sz="2000" spc="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2F5F"/>
                </a:solidFill>
                <a:latin typeface="Calibri"/>
                <a:cs typeface="Calibri"/>
              </a:rPr>
              <a:t>the </a:t>
            </a:r>
            <a:r>
              <a:rPr dirty="0" sz="2000" spc="-10">
                <a:solidFill>
                  <a:srgbClr val="002F5F"/>
                </a:solidFill>
                <a:latin typeface="Calibri"/>
                <a:cs typeface="Calibri"/>
              </a:rPr>
              <a:t>following</a:t>
            </a:r>
            <a:r>
              <a:rPr dirty="0" sz="2000" spc="-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u="sng" sz="2000" spc="-10">
                <a:solidFill>
                  <a:srgbClr val="002F5F"/>
                </a:solidFill>
                <a:uFill>
                  <a:solidFill>
                    <a:srgbClr val="002F5F"/>
                  </a:solidFill>
                </a:uFill>
                <a:latin typeface="Calibri"/>
                <a:cs typeface="Calibri"/>
              </a:rPr>
              <a:t>three</a:t>
            </a:r>
            <a:r>
              <a:rPr dirty="0" u="sng" sz="2000" spc="5">
                <a:solidFill>
                  <a:srgbClr val="002F5F"/>
                </a:solidFill>
                <a:uFill>
                  <a:solidFill>
                    <a:srgbClr val="002F5F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000" spc="-15">
                <a:solidFill>
                  <a:srgbClr val="002F5F"/>
                </a:solidFill>
                <a:uFill>
                  <a:solidFill>
                    <a:srgbClr val="002F5F"/>
                  </a:solidFill>
                </a:uFill>
                <a:latin typeface="Calibri"/>
                <a:cs typeface="Calibri"/>
              </a:rPr>
              <a:t>words</a:t>
            </a:r>
            <a:r>
              <a:rPr dirty="0" u="sng" sz="2000">
                <a:solidFill>
                  <a:srgbClr val="002F5F"/>
                </a:solidFill>
                <a:uFill>
                  <a:solidFill>
                    <a:srgbClr val="002F5F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000" spc="-5">
                <a:solidFill>
                  <a:srgbClr val="002F5F"/>
                </a:solidFill>
                <a:uFill>
                  <a:solidFill>
                    <a:srgbClr val="002F5F"/>
                  </a:solidFill>
                </a:uFill>
                <a:latin typeface="Calibri"/>
                <a:cs typeface="Calibri"/>
              </a:rPr>
              <a:t>co-occur</a:t>
            </a:r>
            <a:r>
              <a:rPr dirty="0" u="sng" sz="2000" spc="5">
                <a:solidFill>
                  <a:srgbClr val="002F5F"/>
                </a:solidFill>
                <a:uFill>
                  <a:solidFill>
                    <a:srgbClr val="002F5F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000" spc="-5">
                <a:solidFill>
                  <a:srgbClr val="002F5F"/>
                </a:solidFill>
                <a:uFill>
                  <a:solidFill>
                    <a:srgbClr val="002F5F"/>
                  </a:solidFill>
                </a:uFill>
                <a:latin typeface="Calibri"/>
                <a:cs typeface="Calibri"/>
              </a:rPr>
              <a:t>frequently</a:t>
            </a:r>
            <a:r>
              <a:rPr dirty="0" sz="2000" spc="-5">
                <a:solidFill>
                  <a:srgbClr val="002F5F"/>
                </a:solidFill>
                <a:latin typeface="Calibri"/>
                <a:cs typeface="Calibri"/>
              </a:rPr>
              <a:t>: </a:t>
            </a:r>
            <a:r>
              <a:rPr dirty="0" sz="2000" spc="-434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0070C0"/>
                </a:solidFill>
                <a:latin typeface="Calibri"/>
                <a:cs typeface="Calibri"/>
              </a:rPr>
              <a:t>“</a:t>
            </a:r>
            <a:r>
              <a:rPr dirty="0" sz="2000" spc="-20" i="1">
                <a:solidFill>
                  <a:srgbClr val="0070C0"/>
                </a:solidFill>
                <a:latin typeface="Calibri"/>
                <a:cs typeface="Calibri"/>
              </a:rPr>
              <a:t>Stockholm</a:t>
            </a:r>
            <a:r>
              <a:rPr dirty="0" sz="2000" spc="-20">
                <a:solidFill>
                  <a:srgbClr val="0070C0"/>
                </a:solidFill>
                <a:latin typeface="Calibri"/>
                <a:cs typeface="Calibri"/>
              </a:rPr>
              <a:t>”</a:t>
            </a:r>
            <a:r>
              <a:rPr dirty="0" sz="2000" spc="-20">
                <a:solidFill>
                  <a:srgbClr val="002F5F"/>
                </a:solidFill>
                <a:latin typeface="Calibri"/>
                <a:cs typeface="Calibri"/>
              </a:rPr>
              <a:t>,</a:t>
            </a:r>
            <a:r>
              <a:rPr dirty="0" sz="2000" spc="-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0070C0"/>
                </a:solidFill>
                <a:latin typeface="Calibri"/>
                <a:cs typeface="Calibri"/>
              </a:rPr>
              <a:t>“</a:t>
            </a:r>
            <a:r>
              <a:rPr dirty="0" sz="2000" spc="-25" i="1">
                <a:solidFill>
                  <a:srgbClr val="0070C0"/>
                </a:solidFill>
                <a:latin typeface="Calibri"/>
                <a:cs typeface="Calibri"/>
              </a:rPr>
              <a:t>Housing</a:t>
            </a:r>
            <a:r>
              <a:rPr dirty="0" sz="2000" spc="-25">
                <a:solidFill>
                  <a:srgbClr val="0070C0"/>
                </a:solidFill>
                <a:latin typeface="Calibri"/>
                <a:cs typeface="Calibri"/>
              </a:rPr>
              <a:t>”</a:t>
            </a:r>
            <a:r>
              <a:rPr dirty="0" sz="2000" spc="-25">
                <a:solidFill>
                  <a:srgbClr val="002F5F"/>
                </a:solidFill>
                <a:latin typeface="Calibri"/>
                <a:cs typeface="Calibri"/>
              </a:rPr>
              <a:t>,</a:t>
            </a:r>
            <a:r>
              <a:rPr dirty="0" sz="2000" spc="-5">
                <a:solidFill>
                  <a:srgbClr val="002F5F"/>
                </a:solidFill>
                <a:latin typeface="Calibri"/>
                <a:cs typeface="Calibri"/>
              </a:rPr>
              <a:t> and </a:t>
            </a:r>
            <a:r>
              <a:rPr dirty="0" sz="2000" spc="-5">
                <a:solidFill>
                  <a:srgbClr val="0070C0"/>
                </a:solidFill>
                <a:latin typeface="Calibri"/>
                <a:cs typeface="Calibri"/>
              </a:rPr>
              <a:t>“</a:t>
            </a:r>
            <a:r>
              <a:rPr dirty="0" sz="2000" spc="-5" i="1">
                <a:solidFill>
                  <a:srgbClr val="0070C0"/>
                </a:solidFill>
                <a:latin typeface="Calibri"/>
                <a:cs typeface="Calibri"/>
              </a:rPr>
              <a:t>^#@$&amp;^#$@</a:t>
            </a:r>
            <a:r>
              <a:rPr dirty="0" sz="2000" spc="-5">
                <a:solidFill>
                  <a:srgbClr val="0070C0"/>
                </a:solidFill>
                <a:latin typeface="Calibri"/>
                <a:cs typeface="Calibri"/>
              </a:rPr>
              <a:t>”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919"/>
              </a:spcBef>
              <a:buSzPct val="91666"/>
              <a:buFont typeface="Verdana"/>
              <a:buChar char="●"/>
              <a:tabLst>
                <a:tab pos="354965" algn="l"/>
                <a:tab pos="355600" algn="l"/>
              </a:tabLst>
            </a:pP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Extract</a:t>
            </a:r>
            <a:r>
              <a:rPr dirty="0" sz="2400" spc="-3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0000"/>
                </a:solidFill>
                <a:latin typeface="Calibri"/>
                <a:cs typeface="Calibri"/>
              </a:rPr>
              <a:t>association</a:t>
            </a:r>
            <a:r>
              <a:rPr dirty="0" sz="24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rules</a:t>
            </a:r>
            <a:endParaRPr sz="2400">
              <a:latin typeface="Calibri"/>
              <a:cs typeface="Calibri"/>
            </a:endParaRPr>
          </a:p>
          <a:p>
            <a:pPr lvl="1" marL="755650" marR="5080" indent="-285750">
              <a:lnSpc>
                <a:spcPct val="112000"/>
              </a:lnSpc>
              <a:spcBef>
                <a:spcPts val="425"/>
              </a:spcBef>
              <a:buFont typeface="Courier New"/>
              <a:buChar char="o"/>
              <a:tabLst>
                <a:tab pos="755650" algn="l"/>
              </a:tabLst>
            </a:pPr>
            <a:r>
              <a:rPr dirty="0" sz="2000" spc="-5">
                <a:solidFill>
                  <a:srgbClr val="002F5F"/>
                </a:solidFill>
                <a:latin typeface="Calibri"/>
                <a:cs typeface="Calibri"/>
              </a:rPr>
              <a:t>If</a:t>
            </a:r>
            <a:r>
              <a:rPr dirty="0" sz="2000" spc="5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2F5F"/>
                </a:solidFill>
                <a:latin typeface="Calibri"/>
                <a:cs typeface="Calibri"/>
              </a:rPr>
              <a:t>a</a:t>
            </a:r>
            <a:r>
              <a:rPr dirty="0" sz="2000" spc="5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002F5F"/>
                </a:solidFill>
                <a:latin typeface="Calibri"/>
                <a:cs typeface="Calibri"/>
              </a:rPr>
              <a:t>patient</a:t>
            </a:r>
            <a:r>
              <a:rPr dirty="0" sz="2000" spc="6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2F5F"/>
                </a:solidFill>
                <a:latin typeface="Calibri"/>
                <a:cs typeface="Calibri"/>
              </a:rPr>
              <a:t>is</a:t>
            </a:r>
            <a:r>
              <a:rPr dirty="0" sz="2000" spc="5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002F5F"/>
                </a:solidFill>
                <a:latin typeface="Calibri"/>
                <a:cs typeface="Calibri"/>
              </a:rPr>
              <a:t>diagnosed</a:t>
            </a:r>
            <a:r>
              <a:rPr dirty="0" sz="2000" spc="5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2F5F"/>
                </a:solidFill>
                <a:latin typeface="Calibri"/>
                <a:cs typeface="Calibri"/>
              </a:rPr>
              <a:t>with</a:t>
            </a:r>
            <a:r>
              <a:rPr dirty="0" sz="2000" spc="4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2F5F"/>
                </a:solidFill>
                <a:latin typeface="Calibri"/>
                <a:cs typeface="Calibri"/>
              </a:rPr>
              <a:t>Heart</a:t>
            </a:r>
            <a:r>
              <a:rPr dirty="0" sz="2000" spc="5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002F5F"/>
                </a:solidFill>
                <a:latin typeface="Calibri"/>
                <a:cs typeface="Calibri"/>
              </a:rPr>
              <a:t>Failure,</a:t>
            </a:r>
            <a:r>
              <a:rPr dirty="0" sz="2000" spc="6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002F5F"/>
                </a:solidFill>
                <a:latin typeface="Calibri"/>
                <a:cs typeface="Calibri"/>
              </a:rPr>
              <a:t>there</a:t>
            </a:r>
            <a:r>
              <a:rPr dirty="0" sz="2000" spc="6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2F5F"/>
                </a:solidFill>
                <a:latin typeface="Calibri"/>
                <a:cs typeface="Calibri"/>
              </a:rPr>
              <a:t>is</a:t>
            </a:r>
            <a:r>
              <a:rPr dirty="0" sz="2000" spc="5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2F5F"/>
                </a:solidFill>
                <a:latin typeface="Calibri"/>
                <a:cs typeface="Calibri"/>
              </a:rPr>
              <a:t>a</a:t>
            </a:r>
            <a:r>
              <a:rPr dirty="0" sz="2000" spc="5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65%</a:t>
            </a:r>
            <a:r>
              <a:rPr dirty="0" sz="2000" spc="5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chance</a:t>
            </a:r>
            <a:r>
              <a:rPr dirty="0" sz="2000" spc="6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002F5F"/>
                </a:solidFill>
                <a:latin typeface="Calibri"/>
                <a:cs typeface="Calibri"/>
              </a:rPr>
              <a:t>that</a:t>
            </a:r>
            <a:r>
              <a:rPr dirty="0" sz="2000" spc="6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2F5F"/>
                </a:solidFill>
                <a:latin typeface="Calibri"/>
                <a:cs typeface="Calibri"/>
              </a:rPr>
              <a:t>the</a:t>
            </a:r>
            <a:r>
              <a:rPr dirty="0" sz="2000" spc="5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002F5F"/>
                </a:solidFill>
                <a:latin typeface="Calibri"/>
                <a:cs typeface="Calibri"/>
              </a:rPr>
              <a:t>patient</a:t>
            </a:r>
            <a:r>
              <a:rPr dirty="0" sz="2000" spc="6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2F5F"/>
                </a:solidFill>
                <a:latin typeface="Calibri"/>
                <a:cs typeface="Calibri"/>
              </a:rPr>
              <a:t>is </a:t>
            </a:r>
            <a:r>
              <a:rPr dirty="0" sz="2000" spc="-44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002F5F"/>
                </a:solidFill>
                <a:latin typeface="Calibri"/>
                <a:cs typeface="Calibri"/>
              </a:rPr>
              <a:t>prescribed </a:t>
            </a:r>
            <a:r>
              <a:rPr dirty="0" sz="2000">
                <a:solidFill>
                  <a:srgbClr val="002F5F"/>
                </a:solidFill>
                <a:latin typeface="Calibri"/>
                <a:cs typeface="Calibri"/>
              </a:rPr>
              <a:t>with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u="sng" sz="20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(RAS)</a:t>
            </a:r>
            <a:r>
              <a:rPr dirty="0" u="sng" sz="2000" spc="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000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inhibitors</a:t>
            </a:r>
            <a:r>
              <a:rPr dirty="0" u="sng" sz="20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+ </a:t>
            </a:r>
            <a:r>
              <a:rPr dirty="0" u="sng" sz="2000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beta</a:t>
            </a:r>
            <a:r>
              <a:rPr dirty="0" u="sng" sz="20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000" spc="-1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blockers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SzPct val="91666"/>
              <a:buFont typeface="Verdana"/>
              <a:buChar char="●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Find</a:t>
            </a: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0000"/>
                </a:solidFill>
                <a:latin typeface="Calibri"/>
                <a:cs typeface="Calibri"/>
              </a:rPr>
              <a:t>groups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of</a:t>
            </a:r>
            <a:r>
              <a:rPr dirty="0" sz="2400" spc="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entities</a:t>
            </a: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that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are</a:t>
            </a:r>
            <a:r>
              <a:rPr dirty="0" sz="2400" spc="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similar 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(clustering)</a:t>
            </a:r>
            <a:endParaRPr sz="2400">
              <a:latin typeface="Calibri"/>
              <a:cs typeface="Calibri"/>
            </a:endParaRPr>
          </a:p>
          <a:p>
            <a:pPr lvl="1" marL="755650" indent="-285750">
              <a:lnSpc>
                <a:spcPct val="100000"/>
              </a:lnSpc>
              <a:spcBef>
                <a:spcPts val="735"/>
              </a:spcBef>
              <a:buFont typeface="Courier New"/>
              <a:buChar char="o"/>
              <a:tabLst>
                <a:tab pos="755650" algn="l"/>
              </a:tabLst>
            </a:pPr>
            <a:r>
              <a:rPr dirty="0" sz="2000" spc="-10">
                <a:solidFill>
                  <a:srgbClr val="002F5F"/>
                </a:solidFill>
                <a:latin typeface="Calibri"/>
                <a:cs typeface="Calibri"/>
              </a:rPr>
              <a:t>groups</a:t>
            </a:r>
            <a:r>
              <a:rPr dirty="0" sz="200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002F5F"/>
                </a:solidFill>
                <a:latin typeface="Calibri"/>
                <a:cs typeface="Calibri"/>
              </a:rPr>
              <a:t>of</a:t>
            </a:r>
            <a:r>
              <a:rPr dirty="0" sz="2000" spc="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Facebook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users</a:t>
            </a:r>
            <a:r>
              <a:rPr dirty="0" sz="20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002F5F"/>
                </a:solidFill>
                <a:latin typeface="Calibri"/>
                <a:cs typeface="Calibri"/>
              </a:rPr>
              <a:t>that</a:t>
            </a:r>
            <a:r>
              <a:rPr dirty="0" sz="200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 spc="-5" i="1">
                <a:solidFill>
                  <a:srgbClr val="002F5F"/>
                </a:solidFill>
                <a:latin typeface="Calibri"/>
                <a:cs typeface="Calibri"/>
              </a:rPr>
              <a:t>have similar</a:t>
            </a:r>
            <a:r>
              <a:rPr dirty="0" sz="2000" i="1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 spc="-10" i="1">
                <a:solidFill>
                  <a:srgbClr val="002F5F"/>
                </a:solidFill>
                <a:latin typeface="Calibri"/>
                <a:cs typeface="Calibri"/>
              </a:rPr>
              <a:t>friends/interests</a:t>
            </a:r>
            <a:endParaRPr sz="2000">
              <a:latin typeface="Calibri"/>
              <a:cs typeface="Calibri"/>
            </a:endParaRPr>
          </a:p>
          <a:p>
            <a:pPr lvl="1" marL="755650" indent="-285750">
              <a:lnSpc>
                <a:spcPct val="100000"/>
              </a:lnSpc>
              <a:spcBef>
                <a:spcPts val="695"/>
              </a:spcBef>
              <a:buFont typeface="Courier New"/>
              <a:buChar char="o"/>
              <a:tabLst>
                <a:tab pos="755650" algn="l"/>
              </a:tabLst>
            </a:pPr>
            <a:r>
              <a:rPr dirty="0" sz="2000" spc="-10">
                <a:solidFill>
                  <a:srgbClr val="002F5F"/>
                </a:solidFill>
                <a:latin typeface="Calibri"/>
                <a:cs typeface="Calibri"/>
              </a:rPr>
              <a:t>groups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drugs </a:t>
            </a:r>
            <a:r>
              <a:rPr dirty="0" sz="2000" spc="-5">
                <a:solidFill>
                  <a:srgbClr val="002F5F"/>
                </a:solidFill>
                <a:latin typeface="Calibri"/>
                <a:cs typeface="Calibri"/>
              </a:rPr>
              <a:t>that</a:t>
            </a:r>
            <a:r>
              <a:rPr dirty="0" sz="2000" spc="-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 spc="-5" i="1">
                <a:solidFill>
                  <a:srgbClr val="002F5F"/>
                </a:solidFill>
                <a:latin typeface="Calibri"/>
                <a:cs typeface="Calibri"/>
              </a:rPr>
              <a:t>have</a:t>
            </a:r>
            <a:r>
              <a:rPr dirty="0" sz="2000" spc="-20" i="1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 spc="-5" i="1">
                <a:solidFill>
                  <a:srgbClr val="002F5F"/>
                </a:solidFill>
                <a:latin typeface="Calibri"/>
                <a:cs typeface="Calibri"/>
              </a:rPr>
              <a:t>similar</a:t>
            </a:r>
            <a:r>
              <a:rPr dirty="0" sz="2000" spc="-15" i="1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 spc="-5" i="1">
                <a:solidFill>
                  <a:srgbClr val="002F5F"/>
                </a:solidFill>
                <a:latin typeface="Calibri"/>
                <a:cs typeface="Calibri"/>
              </a:rPr>
              <a:t>side-effects</a:t>
            </a:r>
            <a:endParaRPr sz="2000">
              <a:latin typeface="Calibri"/>
              <a:cs typeface="Calibri"/>
            </a:endParaRPr>
          </a:p>
          <a:p>
            <a:pPr lvl="1" marL="755650" indent="-285750">
              <a:lnSpc>
                <a:spcPct val="100000"/>
              </a:lnSpc>
              <a:spcBef>
                <a:spcPts val="790"/>
              </a:spcBef>
              <a:buFont typeface="Courier New"/>
              <a:buChar char="o"/>
              <a:tabLst>
                <a:tab pos="755650" algn="l"/>
              </a:tabLst>
            </a:pPr>
            <a:r>
              <a:rPr dirty="0" sz="2000" spc="-10">
                <a:solidFill>
                  <a:srgbClr val="002F5F"/>
                </a:solidFill>
                <a:latin typeface="Calibri"/>
                <a:cs typeface="Calibri"/>
              </a:rPr>
              <a:t>groups </a:t>
            </a:r>
            <a:r>
              <a:rPr dirty="0" sz="2000" spc="-5">
                <a:solidFill>
                  <a:srgbClr val="002F5F"/>
                </a:solidFill>
                <a:latin typeface="Calibri"/>
                <a:cs typeface="Calibri"/>
              </a:rPr>
              <a:t>of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patients </a:t>
            </a:r>
            <a:r>
              <a:rPr dirty="0" sz="2000">
                <a:solidFill>
                  <a:srgbClr val="002F5F"/>
                </a:solidFill>
                <a:latin typeface="Calibri"/>
                <a:cs typeface="Calibri"/>
              </a:rPr>
              <a:t>with</a:t>
            </a:r>
            <a:r>
              <a:rPr dirty="0" sz="2000" spc="-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 spc="-5" i="1">
                <a:solidFill>
                  <a:srgbClr val="002F5F"/>
                </a:solidFill>
                <a:latin typeface="Calibri"/>
                <a:cs typeface="Calibri"/>
              </a:rPr>
              <a:t>similar</a:t>
            </a:r>
            <a:r>
              <a:rPr dirty="0" sz="2000" spc="-10" i="1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 spc="-5" i="1">
                <a:solidFill>
                  <a:srgbClr val="002F5F"/>
                </a:solidFill>
                <a:latin typeface="Calibri"/>
                <a:cs typeface="Calibri"/>
              </a:rPr>
              <a:t>treatment</a:t>
            </a:r>
            <a:r>
              <a:rPr dirty="0" sz="2000" i="1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 spc="-5" i="1">
                <a:solidFill>
                  <a:srgbClr val="002F5F"/>
                </a:solidFill>
                <a:latin typeface="Calibri"/>
                <a:cs typeface="Calibri"/>
              </a:rPr>
              <a:t>pathways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6713" y="434339"/>
            <a:ext cx="467233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>
                <a:solidFill>
                  <a:srgbClr val="002F5F"/>
                </a:solidFill>
              </a:rPr>
              <a:t>Descriptive</a:t>
            </a:r>
            <a:r>
              <a:rPr dirty="0" sz="4400" spc="-25">
                <a:solidFill>
                  <a:srgbClr val="002F5F"/>
                </a:solidFill>
              </a:rPr>
              <a:t> </a:t>
            </a:r>
            <a:r>
              <a:rPr dirty="0" sz="4400">
                <a:solidFill>
                  <a:srgbClr val="002F5F"/>
                </a:solidFill>
              </a:rPr>
              <a:t>analytics</a:t>
            </a:r>
            <a:endParaRPr sz="4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65779" y="1714928"/>
            <a:ext cx="7604125" cy="4551045"/>
            <a:chOff x="2165779" y="1714928"/>
            <a:chExt cx="7604125" cy="45510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43400" y="2397687"/>
              <a:ext cx="5254330" cy="31855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65779" y="1714928"/>
              <a:ext cx="7603695" cy="455103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36713" y="434339"/>
            <a:ext cx="61595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>
                <a:solidFill>
                  <a:srgbClr val="002F5F"/>
                </a:solidFill>
              </a:rPr>
              <a:t>Finding</a:t>
            </a:r>
            <a:r>
              <a:rPr dirty="0" sz="4400" spc="-20">
                <a:solidFill>
                  <a:srgbClr val="002F5F"/>
                </a:solidFill>
              </a:rPr>
              <a:t> </a:t>
            </a:r>
            <a:r>
              <a:rPr dirty="0" sz="4400" spc="-10">
                <a:solidFill>
                  <a:srgbClr val="002F5F"/>
                </a:solidFill>
              </a:rPr>
              <a:t>groupings</a:t>
            </a:r>
            <a:r>
              <a:rPr dirty="0" sz="4400" spc="-15">
                <a:solidFill>
                  <a:srgbClr val="002F5F"/>
                </a:solidFill>
              </a:rPr>
              <a:t> </a:t>
            </a:r>
            <a:r>
              <a:rPr dirty="0" sz="4400">
                <a:solidFill>
                  <a:srgbClr val="002F5F"/>
                </a:solidFill>
              </a:rPr>
              <a:t>of</a:t>
            </a:r>
            <a:r>
              <a:rPr dirty="0" sz="4400" spc="-20">
                <a:solidFill>
                  <a:srgbClr val="002F5F"/>
                </a:solidFill>
              </a:rPr>
              <a:t> </a:t>
            </a:r>
            <a:r>
              <a:rPr dirty="0" sz="4400" spc="-25">
                <a:solidFill>
                  <a:srgbClr val="002F5F"/>
                </a:solidFill>
              </a:rPr>
              <a:t>stocks</a:t>
            </a:r>
            <a:endParaRPr sz="4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83000" y="1731229"/>
            <a:ext cx="2196465" cy="2196465"/>
            <a:chOff x="2883000" y="1731229"/>
            <a:chExt cx="2196465" cy="2196465"/>
          </a:xfrm>
        </p:grpSpPr>
        <p:sp>
          <p:nvSpPr>
            <p:cNvPr id="3" name="object 3"/>
            <p:cNvSpPr/>
            <p:nvPr/>
          </p:nvSpPr>
          <p:spPr>
            <a:xfrm>
              <a:off x="2883000" y="1731229"/>
              <a:ext cx="2196465" cy="2196465"/>
            </a:xfrm>
            <a:custGeom>
              <a:avLst/>
              <a:gdLst/>
              <a:ahLst/>
              <a:cxnLst/>
              <a:rect l="l" t="t" r="r" b="b"/>
              <a:pathLst>
                <a:path w="2196465" h="2196465">
                  <a:moveTo>
                    <a:pt x="1098000" y="0"/>
                  </a:moveTo>
                  <a:lnTo>
                    <a:pt x="1050371" y="1014"/>
                  </a:lnTo>
                  <a:lnTo>
                    <a:pt x="1003260" y="4030"/>
                  </a:lnTo>
                  <a:lnTo>
                    <a:pt x="956709" y="9006"/>
                  </a:lnTo>
                  <a:lnTo>
                    <a:pt x="910758" y="15901"/>
                  </a:lnTo>
                  <a:lnTo>
                    <a:pt x="865449" y="24674"/>
                  </a:lnTo>
                  <a:lnTo>
                    <a:pt x="820824" y="35284"/>
                  </a:lnTo>
                  <a:lnTo>
                    <a:pt x="776922" y="47689"/>
                  </a:lnTo>
                  <a:lnTo>
                    <a:pt x="733786" y="61848"/>
                  </a:lnTo>
                  <a:lnTo>
                    <a:pt x="691457" y="77720"/>
                  </a:lnTo>
                  <a:lnTo>
                    <a:pt x="649976" y="95264"/>
                  </a:lnTo>
                  <a:lnTo>
                    <a:pt x="609384" y="114439"/>
                  </a:lnTo>
                  <a:lnTo>
                    <a:pt x="569722" y="135203"/>
                  </a:lnTo>
                  <a:lnTo>
                    <a:pt x="531031" y="157516"/>
                  </a:lnTo>
                  <a:lnTo>
                    <a:pt x="493353" y="181335"/>
                  </a:lnTo>
                  <a:lnTo>
                    <a:pt x="456729" y="206621"/>
                  </a:lnTo>
                  <a:lnTo>
                    <a:pt x="421200" y="233331"/>
                  </a:lnTo>
                  <a:lnTo>
                    <a:pt x="386808" y="261424"/>
                  </a:lnTo>
                  <a:lnTo>
                    <a:pt x="353592" y="290860"/>
                  </a:lnTo>
                  <a:lnTo>
                    <a:pt x="321596" y="321596"/>
                  </a:lnTo>
                  <a:lnTo>
                    <a:pt x="290859" y="353593"/>
                  </a:lnTo>
                  <a:lnTo>
                    <a:pt x="261424" y="386808"/>
                  </a:lnTo>
                  <a:lnTo>
                    <a:pt x="233330" y="421201"/>
                  </a:lnTo>
                  <a:lnTo>
                    <a:pt x="206620" y="456730"/>
                  </a:lnTo>
                  <a:lnTo>
                    <a:pt x="181335" y="493354"/>
                  </a:lnTo>
                  <a:lnTo>
                    <a:pt x="157515" y="531032"/>
                  </a:lnTo>
                  <a:lnTo>
                    <a:pt x="135203" y="569722"/>
                  </a:lnTo>
                  <a:lnTo>
                    <a:pt x="114439" y="609384"/>
                  </a:lnTo>
                  <a:lnTo>
                    <a:pt x="95264" y="649976"/>
                  </a:lnTo>
                  <a:lnTo>
                    <a:pt x="77720" y="691458"/>
                  </a:lnTo>
                  <a:lnTo>
                    <a:pt x="61848" y="733787"/>
                  </a:lnTo>
                  <a:lnTo>
                    <a:pt x="47689" y="776923"/>
                  </a:lnTo>
                  <a:lnTo>
                    <a:pt x="35284" y="820824"/>
                  </a:lnTo>
                  <a:lnTo>
                    <a:pt x="24674" y="865450"/>
                  </a:lnTo>
                  <a:lnTo>
                    <a:pt x="15901" y="910758"/>
                  </a:lnTo>
                  <a:lnTo>
                    <a:pt x="9006" y="956709"/>
                  </a:lnTo>
                  <a:lnTo>
                    <a:pt x="4030" y="1003260"/>
                  </a:lnTo>
                  <a:lnTo>
                    <a:pt x="1014" y="1050371"/>
                  </a:lnTo>
                  <a:lnTo>
                    <a:pt x="0" y="1098000"/>
                  </a:lnTo>
                  <a:lnTo>
                    <a:pt x="1014" y="1145629"/>
                  </a:lnTo>
                  <a:lnTo>
                    <a:pt x="4030" y="1192739"/>
                  </a:lnTo>
                  <a:lnTo>
                    <a:pt x="9006" y="1239290"/>
                  </a:lnTo>
                  <a:lnTo>
                    <a:pt x="15901" y="1285241"/>
                  </a:lnTo>
                  <a:lnTo>
                    <a:pt x="24674" y="1330550"/>
                  </a:lnTo>
                  <a:lnTo>
                    <a:pt x="35284" y="1375175"/>
                  </a:lnTo>
                  <a:lnTo>
                    <a:pt x="47689" y="1419076"/>
                  </a:lnTo>
                  <a:lnTo>
                    <a:pt x="61848" y="1462212"/>
                  </a:lnTo>
                  <a:lnTo>
                    <a:pt x="77720" y="1504541"/>
                  </a:lnTo>
                  <a:lnTo>
                    <a:pt x="95264" y="1546023"/>
                  </a:lnTo>
                  <a:lnTo>
                    <a:pt x="114439" y="1586615"/>
                  </a:lnTo>
                  <a:lnTo>
                    <a:pt x="135203" y="1626277"/>
                  </a:lnTo>
                  <a:lnTo>
                    <a:pt x="157515" y="1664968"/>
                  </a:lnTo>
                  <a:lnTo>
                    <a:pt x="181335" y="1702645"/>
                  </a:lnTo>
                  <a:lnTo>
                    <a:pt x="206620" y="1739269"/>
                  </a:lnTo>
                  <a:lnTo>
                    <a:pt x="233330" y="1774798"/>
                  </a:lnTo>
                  <a:lnTo>
                    <a:pt x="261424" y="1809191"/>
                  </a:lnTo>
                  <a:lnTo>
                    <a:pt x="290859" y="1842406"/>
                  </a:lnTo>
                  <a:lnTo>
                    <a:pt x="321596" y="1874403"/>
                  </a:lnTo>
                  <a:lnTo>
                    <a:pt x="353592" y="1905140"/>
                  </a:lnTo>
                  <a:lnTo>
                    <a:pt x="386808" y="1934575"/>
                  </a:lnTo>
                  <a:lnTo>
                    <a:pt x="421200" y="1962669"/>
                  </a:lnTo>
                  <a:lnTo>
                    <a:pt x="456729" y="1989379"/>
                  </a:lnTo>
                  <a:lnTo>
                    <a:pt x="493353" y="2014664"/>
                  </a:lnTo>
                  <a:lnTo>
                    <a:pt x="531031" y="2038483"/>
                  </a:lnTo>
                  <a:lnTo>
                    <a:pt x="569722" y="2060796"/>
                  </a:lnTo>
                  <a:lnTo>
                    <a:pt x="609384" y="2081560"/>
                  </a:lnTo>
                  <a:lnTo>
                    <a:pt x="649976" y="2100735"/>
                  </a:lnTo>
                  <a:lnTo>
                    <a:pt x="691457" y="2118279"/>
                  </a:lnTo>
                  <a:lnTo>
                    <a:pt x="733786" y="2134151"/>
                  </a:lnTo>
                  <a:lnTo>
                    <a:pt x="776922" y="2148311"/>
                  </a:lnTo>
                  <a:lnTo>
                    <a:pt x="820824" y="2160716"/>
                  </a:lnTo>
                  <a:lnTo>
                    <a:pt x="865449" y="2171325"/>
                  </a:lnTo>
                  <a:lnTo>
                    <a:pt x="910758" y="2180098"/>
                  </a:lnTo>
                  <a:lnTo>
                    <a:pt x="956709" y="2186993"/>
                  </a:lnTo>
                  <a:lnTo>
                    <a:pt x="1003260" y="2191969"/>
                  </a:lnTo>
                  <a:lnTo>
                    <a:pt x="1050371" y="2194985"/>
                  </a:lnTo>
                  <a:lnTo>
                    <a:pt x="1098000" y="2196000"/>
                  </a:lnTo>
                  <a:lnTo>
                    <a:pt x="1145629" y="2194985"/>
                  </a:lnTo>
                  <a:lnTo>
                    <a:pt x="1192739" y="2191969"/>
                  </a:lnTo>
                  <a:lnTo>
                    <a:pt x="1239290" y="2186993"/>
                  </a:lnTo>
                  <a:lnTo>
                    <a:pt x="1285241" y="2180098"/>
                  </a:lnTo>
                  <a:lnTo>
                    <a:pt x="1330550" y="2171325"/>
                  </a:lnTo>
                  <a:lnTo>
                    <a:pt x="1375175" y="2160716"/>
                  </a:lnTo>
                  <a:lnTo>
                    <a:pt x="1419076" y="2148311"/>
                  </a:lnTo>
                  <a:lnTo>
                    <a:pt x="1462212" y="2134151"/>
                  </a:lnTo>
                  <a:lnTo>
                    <a:pt x="1504541" y="2118279"/>
                  </a:lnTo>
                  <a:lnTo>
                    <a:pt x="1546023" y="2100735"/>
                  </a:lnTo>
                  <a:lnTo>
                    <a:pt x="1586615" y="2081560"/>
                  </a:lnTo>
                  <a:lnTo>
                    <a:pt x="1626277" y="2060796"/>
                  </a:lnTo>
                  <a:lnTo>
                    <a:pt x="1664968" y="2038483"/>
                  </a:lnTo>
                  <a:lnTo>
                    <a:pt x="1702645" y="2014664"/>
                  </a:lnTo>
                  <a:lnTo>
                    <a:pt x="1739269" y="1989379"/>
                  </a:lnTo>
                  <a:lnTo>
                    <a:pt x="1774798" y="1962669"/>
                  </a:lnTo>
                  <a:lnTo>
                    <a:pt x="1809191" y="1934575"/>
                  </a:lnTo>
                  <a:lnTo>
                    <a:pt x="1842406" y="1905140"/>
                  </a:lnTo>
                  <a:lnTo>
                    <a:pt x="1874403" y="1874403"/>
                  </a:lnTo>
                  <a:lnTo>
                    <a:pt x="1905140" y="1842406"/>
                  </a:lnTo>
                  <a:lnTo>
                    <a:pt x="1934575" y="1809191"/>
                  </a:lnTo>
                  <a:lnTo>
                    <a:pt x="1962669" y="1774798"/>
                  </a:lnTo>
                  <a:lnTo>
                    <a:pt x="1989379" y="1739269"/>
                  </a:lnTo>
                  <a:lnTo>
                    <a:pt x="2014664" y="1702645"/>
                  </a:lnTo>
                  <a:lnTo>
                    <a:pt x="2038483" y="1664968"/>
                  </a:lnTo>
                  <a:lnTo>
                    <a:pt x="2060796" y="1626277"/>
                  </a:lnTo>
                  <a:lnTo>
                    <a:pt x="2081560" y="1586615"/>
                  </a:lnTo>
                  <a:lnTo>
                    <a:pt x="2100735" y="1546023"/>
                  </a:lnTo>
                  <a:lnTo>
                    <a:pt x="2118279" y="1504541"/>
                  </a:lnTo>
                  <a:lnTo>
                    <a:pt x="2134151" y="1462212"/>
                  </a:lnTo>
                  <a:lnTo>
                    <a:pt x="2148311" y="1419076"/>
                  </a:lnTo>
                  <a:lnTo>
                    <a:pt x="2160716" y="1375175"/>
                  </a:lnTo>
                  <a:lnTo>
                    <a:pt x="2171325" y="1330550"/>
                  </a:lnTo>
                  <a:lnTo>
                    <a:pt x="2180098" y="1285241"/>
                  </a:lnTo>
                  <a:lnTo>
                    <a:pt x="2186993" y="1239290"/>
                  </a:lnTo>
                  <a:lnTo>
                    <a:pt x="2191969" y="1192739"/>
                  </a:lnTo>
                  <a:lnTo>
                    <a:pt x="2194985" y="1145629"/>
                  </a:lnTo>
                  <a:lnTo>
                    <a:pt x="2196000" y="1098000"/>
                  </a:lnTo>
                  <a:lnTo>
                    <a:pt x="2194985" y="1050371"/>
                  </a:lnTo>
                  <a:lnTo>
                    <a:pt x="2191969" y="1003260"/>
                  </a:lnTo>
                  <a:lnTo>
                    <a:pt x="2186993" y="956709"/>
                  </a:lnTo>
                  <a:lnTo>
                    <a:pt x="2180098" y="910758"/>
                  </a:lnTo>
                  <a:lnTo>
                    <a:pt x="2171325" y="865450"/>
                  </a:lnTo>
                  <a:lnTo>
                    <a:pt x="2160716" y="820824"/>
                  </a:lnTo>
                  <a:lnTo>
                    <a:pt x="2148311" y="776923"/>
                  </a:lnTo>
                  <a:lnTo>
                    <a:pt x="2134151" y="733787"/>
                  </a:lnTo>
                  <a:lnTo>
                    <a:pt x="2118279" y="691458"/>
                  </a:lnTo>
                  <a:lnTo>
                    <a:pt x="2100735" y="649976"/>
                  </a:lnTo>
                  <a:lnTo>
                    <a:pt x="2081560" y="609384"/>
                  </a:lnTo>
                  <a:lnTo>
                    <a:pt x="2060796" y="569722"/>
                  </a:lnTo>
                  <a:lnTo>
                    <a:pt x="2038483" y="531032"/>
                  </a:lnTo>
                  <a:lnTo>
                    <a:pt x="2014664" y="493354"/>
                  </a:lnTo>
                  <a:lnTo>
                    <a:pt x="1989379" y="456730"/>
                  </a:lnTo>
                  <a:lnTo>
                    <a:pt x="1962669" y="421201"/>
                  </a:lnTo>
                  <a:lnTo>
                    <a:pt x="1934575" y="386808"/>
                  </a:lnTo>
                  <a:lnTo>
                    <a:pt x="1905140" y="353593"/>
                  </a:lnTo>
                  <a:lnTo>
                    <a:pt x="1874403" y="321596"/>
                  </a:lnTo>
                  <a:lnTo>
                    <a:pt x="1842406" y="290860"/>
                  </a:lnTo>
                  <a:lnTo>
                    <a:pt x="1809191" y="261424"/>
                  </a:lnTo>
                  <a:lnTo>
                    <a:pt x="1774798" y="233331"/>
                  </a:lnTo>
                  <a:lnTo>
                    <a:pt x="1739269" y="206621"/>
                  </a:lnTo>
                  <a:lnTo>
                    <a:pt x="1702645" y="181335"/>
                  </a:lnTo>
                  <a:lnTo>
                    <a:pt x="1664968" y="157516"/>
                  </a:lnTo>
                  <a:lnTo>
                    <a:pt x="1626277" y="135203"/>
                  </a:lnTo>
                  <a:lnTo>
                    <a:pt x="1586615" y="114439"/>
                  </a:lnTo>
                  <a:lnTo>
                    <a:pt x="1546023" y="95264"/>
                  </a:lnTo>
                  <a:lnTo>
                    <a:pt x="1504541" y="77720"/>
                  </a:lnTo>
                  <a:lnTo>
                    <a:pt x="1462212" y="61848"/>
                  </a:lnTo>
                  <a:lnTo>
                    <a:pt x="1419076" y="47689"/>
                  </a:lnTo>
                  <a:lnTo>
                    <a:pt x="1375175" y="35284"/>
                  </a:lnTo>
                  <a:lnTo>
                    <a:pt x="1330550" y="24674"/>
                  </a:lnTo>
                  <a:lnTo>
                    <a:pt x="1285241" y="15901"/>
                  </a:lnTo>
                  <a:lnTo>
                    <a:pt x="1239290" y="9006"/>
                  </a:lnTo>
                  <a:lnTo>
                    <a:pt x="1192739" y="4030"/>
                  </a:lnTo>
                  <a:lnTo>
                    <a:pt x="1145629" y="1014"/>
                  </a:lnTo>
                  <a:lnTo>
                    <a:pt x="10980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49752" y="2197608"/>
              <a:ext cx="1261872" cy="126187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257829" y="4509516"/>
            <a:ext cx="1446530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>
                <a:solidFill>
                  <a:srgbClr val="C0504D"/>
                </a:solidFill>
                <a:latin typeface="Calibri"/>
                <a:cs typeface="Calibri"/>
              </a:rPr>
              <a:t>INPUT</a:t>
            </a:r>
            <a:endParaRPr sz="4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112999" y="1731229"/>
            <a:ext cx="2196465" cy="2196465"/>
            <a:chOff x="7112999" y="1731229"/>
            <a:chExt cx="2196465" cy="2196465"/>
          </a:xfrm>
        </p:grpSpPr>
        <p:sp>
          <p:nvSpPr>
            <p:cNvPr id="7" name="object 7"/>
            <p:cNvSpPr/>
            <p:nvPr/>
          </p:nvSpPr>
          <p:spPr>
            <a:xfrm>
              <a:off x="7112999" y="1731229"/>
              <a:ext cx="2196465" cy="2196465"/>
            </a:xfrm>
            <a:custGeom>
              <a:avLst/>
              <a:gdLst/>
              <a:ahLst/>
              <a:cxnLst/>
              <a:rect l="l" t="t" r="r" b="b"/>
              <a:pathLst>
                <a:path w="2196465" h="2196465">
                  <a:moveTo>
                    <a:pt x="1098000" y="0"/>
                  </a:moveTo>
                  <a:lnTo>
                    <a:pt x="1050371" y="1014"/>
                  </a:lnTo>
                  <a:lnTo>
                    <a:pt x="1003260" y="4030"/>
                  </a:lnTo>
                  <a:lnTo>
                    <a:pt x="956709" y="9006"/>
                  </a:lnTo>
                  <a:lnTo>
                    <a:pt x="910758" y="15901"/>
                  </a:lnTo>
                  <a:lnTo>
                    <a:pt x="865450" y="24674"/>
                  </a:lnTo>
                  <a:lnTo>
                    <a:pt x="820824" y="35284"/>
                  </a:lnTo>
                  <a:lnTo>
                    <a:pt x="776923" y="47689"/>
                  </a:lnTo>
                  <a:lnTo>
                    <a:pt x="733787" y="61848"/>
                  </a:lnTo>
                  <a:lnTo>
                    <a:pt x="691458" y="77720"/>
                  </a:lnTo>
                  <a:lnTo>
                    <a:pt x="649976" y="95264"/>
                  </a:lnTo>
                  <a:lnTo>
                    <a:pt x="609384" y="114439"/>
                  </a:lnTo>
                  <a:lnTo>
                    <a:pt x="569722" y="135203"/>
                  </a:lnTo>
                  <a:lnTo>
                    <a:pt x="531032" y="157516"/>
                  </a:lnTo>
                  <a:lnTo>
                    <a:pt x="493354" y="181335"/>
                  </a:lnTo>
                  <a:lnTo>
                    <a:pt x="456730" y="206621"/>
                  </a:lnTo>
                  <a:lnTo>
                    <a:pt x="421201" y="233331"/>
                  </a:lnTo>
                  <a:lnTo>
                    <a:pt x="386808" y="261424"/>
                  </a:lnTo>
                  <a:lnTo>
                    <a:pt x="353593" y="290860"/>
                  </a:lnTo>
                  <a:lnTo>
                    <a:pt x="321596" y="321596"/>
                  </a:lnTo>
                  <a:lnTo>
                    <a:pt x="290860" y="353593"/>
                  </a:lnTo>
                  <a:lnTo>
                    <a:pt x="261424" y="386808"/>
                  </a:lnTo>
                  <a:lnTo>
                    <a:pt x="233331" y="421201"/>
                  </a:lnTo>
                  <a:lnTo>
                    <a:pt x="206621" y="456730"/>
                  </a:lnTo>
                  <a:lnTo>
                    <a:pt x="181335" y="493354"/>
                  </a:lnTo>
                  <a:lnTo>
                    <a:pt x="157516" y="531032"/>
                  </a:lnTo>
                  <a:lnTo>
                    <a:pt x="135203" y="569722"/>
                  </a:lnTo>
                  <a:lnTo>
                    <a:pt x="114439" y="609384"/>
                  </a:lnTo>
                  <a:lnTo>
                    <a:pt x="95264" y="649976"/>
                  </a:lnTo>
                  <a:lnTo>
                    <a:pt x="77720" y="691458"/>
                  </a:lnTo>
                  <a:lnTo>
                    <a:pt x="61848" y="733787"/>
                  </a:lnTo>
                  <a:lnTo>
                    <a:pt x="47689" y="776923"/>
                  </a:lnTo>
                  <a:lnTo>
                    <a:pt x="35284" y="820824"/>
                  </a:lnTo>
                  <a:lnTo>
                    <a:pt x="24674" y="865450"/>
                  </a:lnTo>
                  <a:lnTo>
                    <a:pt x="15901" y="910758"/>
                  </a:lnTo>
                  <a:lnTo>
                    <a:pt x="9006" y="956709"/>
                  </a:lnTo>
                  <a:lnTo>
                    <a:pt x="4030" y="1003260"/>
                  </a:lnTo>
                  <a:lnTo>
                    <a:pt x="1014" y="1050371"/>
                  </a:lnTo>
                  <a:lnTo>
                    <a:pt x="0" y="1098000"/>
                  </a:lnTo>
                  <a:lnTo>
                    <a:pt x="1014" y="1145629"/>
                  </a:lnTo>
                  <a:lnTo>
                    <a:pt x="4030" y="1192739"/>
                  </a:lnTo>
                  <a:lnTo>
                    <a:pt x="9006" y="1239290"/>
                  </a:lnTo>
                  <a:lnTo>
                    <a:pt x="15901" y="1285241"/>
                  </a:lnTo>
                  <a:lnTo>
                    <a:pt x="24674" y="1330550"/>
                  </a:lnTo>
                  <a:lnTo>
                    <a:pt x="35284" y="1375175"/>
                  </a:lnTo>
                  <a:lnTo>
                    <a:pt x="47689" y="1419076"/>
                  </a:lnTo>
                  <a:lnTo>
                    <a:pt x="61848" y="1462212"/>
                  </a:lnTo>
                  <a:lnTo>
                    <a:pt x="77720" y="1504541"/>
                  </a:lnTo>
                  <a:lnTo>
                    <a:pt x="95264" y="1546023"/>
                  </a:lnTo>
                  <a:lnTo>
                    <a:pt x="114439" y="1586615"/>
                  </a:lnTo>
                  <a:lnTo>
                    <a:pt x="135203" y="1626277"/>
                  </a:lnTo>
                  <a:lnTo>
                    <a:pt x="157516" y="1664968"/>
                  </a:lnTo>
                  <a:lnTo>
                    <a:pt x="181335" y="1702645"/>
                  </a:lnTo>
                  <a:lnTo>
                    <a:pt x="206621" y="1739269"/>
                  </a:lnTo>
                  <a:lnTo>
                    <a:pt x="233331" y="1774798"/>
                  </a:lnTo>
                  <a:lnTo>
                    <a:pt x="261424" y="1809191"/>
                  </a:lnTo>
                  <a:lnTo>
                    <a:pt x="290860" y="1842406"/>
                  </a:lnTo>
                  <a:lnTo>
                    <a:pt x="321596" y="1874403"/>
                  </a:lnTo>
                  <a:lnTo>
                    <a:pt x="353593" y="1905140"/>
                  </a:lnTo>
                  <a:lnTo>
                    <a:pt x="386808" y="1934575"/>
                  </a:lnTo>
                  <a:lnTo>
                    <a:pt x="421201" y="1962669"/>
                  </a:lnTo>
                  <a:lnTo>
                    <a:pt x="456730" y="1989379"/>
                  </a:lnTo>
                  <a:lnTo>
                    <a:pt x="493354" y="2014664"/>
                  </a:lnTo>
                  <a:lnTo>
                    <a:pt x="531032" y="2038483"/>
                  </a:lnTo>
                  <a:lnTo>
                    <a:pt x="569722" y="2060796"/>
                  </a:lnTo>
                  <a:lnTo>
                    <a:pt x="609384" y="2081560"/>
                  </a:lnTo>
                  <a:lnTo>
                    <a:pt x="649976" y="2100735"/>
                  </a:lnTo>
                  <a:lnTo>
                    <a:pt x="691458" y="2118279"/>
                  </a:lnTo>
                  <a:lnTo>
                    <a:pt x="733787" y="2134151"/>
                  </a:lnTo>
                  <a:lnTo>
                    <a:pt x="776923" y="2148311"/>
                  </a:lnTo>
                  <a:lnTo>
                    <a:pt x="820824" y="2160716"/>
                  </a:lnTo>
                  <a:lnTo>
                    <a:pt x="865450" y="2171325"/>
                  </a:lnTo>
                  <a:lnTo>
                    <a:pt x="910758" y="2180098"/>
                  </a:lnTo>
                  <a:lnTo>
                    <a:pt x="956709" y="2186993"/>
                  </a:lnTo>
                  <a:lnTo>
                    <a:pt x="1003260" y="2191969"/>
                  </a:lnTo>
                  <a:lnTo>
                    <a:pt x="1050371" y="2194985"/>
                  </a:lnTo>
                  <a:lnTo>
                    <a:pt x="1098000" y="2196000"/>
                  </a:lnTo>
                  <a:lnTo>
                    <a:pt x="1145629" y="2194985"/>
                  </a:lnTo>
                  <a:lnTo>
                    <a:pt x="1192739" y="2191969"/>
                  </a:lnTo>
                  <a:lnTo>
                    <a:pt x="1239290" y="2186993"/>
                  </a:lnTo>
                  <a:lnTo>
                    <a:pt x="1285241" y="2180098"/>
                  </a:lnTo>
                  <a:lnTo>
                    <a:pt x="1330550" y="2171325"/>
                  </a:lnTo>
                  <a:lnTo>
                    <a:pt x="1375175" y="2160716"/>
                  </a:lnTo>
                  <a:lnTo>
                    <a:pt x="1419076" y="2148311"/>
                  </a:lnTo>
                  <a:lnTo>
                    <a:pt x="1462212" y="2134151"/>
                  </a:lnTo>
                  <a:lnTo>
                    <a:pt x="1504541" y="2118279"/>
                  </a:lnTo>
                  <a:lnTo>
                    <a:pt x="1546023" y="2100735"/>
                  </a:lnTo>
                  <a:lnTo>
                    <a:pt x="1586615" y="2081560"/>
                  </a:lnTo>
                  <a:lnTo>
                    <a:pt x="1626277" y="2060796"/>
                  </a:lnTo>
                  <a:lnTo>
                    <a:pt x="1664968" y="2038483"/>
                  </a:lnTo>
                  <a:lnTo>
                    <a:pt x="1702645" y="2014664"/>
                  </a:lnTo>
                  <a:lnTo>
                    <a:pt x="1739269" y="1989379"/>
                  </a:lnTo>
                  <a:lnTo>
                    <a:pt x="1774798" y="1962669"/>
                  </a:lnTo>
                  <a:lnTo>
                    <a:pt x="1809191" y="1934575"/>
                  </a:lnTo>
                  <a:lnTo>
                    <a:pt x="1842406" y="1905140"/>
                  </a:lnTo>
                  <a:lnTo>
                    <a:pt x="1874403" y="1874403"/>
                  </a:lnTo>
                  <a:lnTo>
                    <a:pt x="1905140" y="1842406"/>
                  </a:lnTo>
                  <a:lnTo>
                    <a:pt x="1934575" y="1809191"/>
                  </a:lnTo>
                  <a:lnTo>
                    <a:pt x="1962669" y="1774798"/>
                  </a:lnTo>
                  <a:lnTo>
                    <a:pt x="1989379" y="1739269"/>
                  </a:lnTo>
                  <a:lnTo>
                    <a:pt x="2014664" y="1702645"/>
                  </a:lnTo>
                  <a:lnTo>
                    <a:pt x="2038483" y="1664968"/>
                  </a:lnTo>
                  <a:lnTo>
                    <a:pt x="2060796" y="1626277"/>
                  </a:lnTo>
                  <a:lnTo>
                    <a:pt x="2081560" y="1586615"/>
                  </a:lnTo>
                  <a:lnTo>
                    <a:pt x="2100735" y="1546023"/>
                  </a:lnTo>
                  <a:lnTo>
                    <a:pt x="2118279" y="1504541"/>
                  </a:lnTo>
                  <a:lnTo>
                    <a:pt x="2134151" y="1462212"/>
                  </a:lnTo>
                  <a:lnTo>
                    <a:pt x="2148311" y="1419076"/>
                  </a:lnTo>
                  <a:lnTo>
                    <a:pt x="2160716" y="1375175"/>
                  </a:lnTo>
                  <a:lnTo>
                    <a:pt x="2171325" y="1330550"/>
                  </a:lnTo>
                  <a:lnTo>
                    <a:pt x="2180098" y="1285241"/>
                  </a:lnTo>
                  <a:lnTo>
                    <a:pt x="2186993" y="1239290"/>
                  </a:lnTo>
                  <a:lnTo>
                    <a:pt x="2191969" y="1192739"/>
                  </a:lnTo>
                  <a:lnTo>
                    <a:pt x="2194985" y="1145629"/>
                  </a:lnTo>
                  <a:lnTo>
                    <a:pt x="2196000" y="1098000"/>
                  </a:lnTo>
                  <a:lnTo>
                    <a:pt x="2194985" y="1050371"/>
                  </a:lnTo>
                  <a:lnTo>
                    <a:pt x="2191969" y="1003260"/>
                  </a:lnTo>
                  <a:lnTo>
                    <a:pt x="2186993" y="956709"/>
                  </a:lnTo>
                  <a:lnTo>
                    <a:pt x="2180098" y="910758"/>
                  </a:lnTo>
                  <a:lnTo>
                    <a:pt x="2171325" y="865450"/>
                  </a:lnTo>
                  <a:lnTo>
                    <a:pt x="2160716" y="820824"/>
                  </a:lnTo>
                  <a:lnTo>
                    <a:pt x="2148311" y="776923"/>
                  </a:lnTo>
                  <a:lnTo>
                    <a:pt x="2134151" y="733787"/>
                  </a:lnTo>
                  <a:lnTo>
                    <a:pt x="2118279" y="691458"/>
                  </a:lnTo>
                  <a:lnTo>
                    <a:pt x="2100735" y="649976"/>
                  </a:lnTo>
                  <a:lnTo>
                    <a:pt x="2081560" y="609384"/>
                  </a:lnTo>
                  <a:lnTo>
                    <a:pt x="2060796" y="569722"/>
                  </a:lnTo>
                  <a:lnTo>
                    <a:pt x="2038483" y="531032"/>
                  </a:lnTo>
                  <a:lnTo>
                    <a:pt x="2014664" y="493354"/>
                  </a:lnTo>
                  <a:lnTo>
                    <a:pt x="1989379" y="456730"/>
                  </a:lnTo>
                  <a:lnTo>
                    <a:pt x="1962669" y="421201"/>
                  </a:lnTo>
                  <a:lnTo>
                    <a:pt x="1934575" y="386808"/>
                  </a:lnTo>
                  <a:lnTo>
                    <a:pt x="1905140" y="353593"/>
                  </a:lnTo>
                  <a:lnTo>
                    <a:pt x="1874403" y="321596"/>
                  </a:lnTo>
                  <a:lnTo>
                    <a:pt x="1842406" y="290860"/>
                  </a:lnTo>
                  <a:lnTo>
                    <a:pt x="1809191" y="261424"/>
                  </a:lnTo>
                  <a:lnTo>
                    <a:pt x="1774798" y="233331"/>
                  </a:lnTo>
                  <a:lnTo>
                    <a:pt x="1739269" y="206621"/>
                  </a:lnTo>
                  <a:lnTo>
                    <a:pt x="1702645" y="181335"/>
                  </a:lnTo>
                  <a:lnTo>
                    <a:pt x="1664968" y="157516"/>
                  </a:lnTo>
                  <a:lnTo>
                    <a:pt x="1626277" y="135203"/>
                  </a:lnTo>
                  <a:lnTo>
                    <a:pt x="1586615" y="114439"/>
                  </a:lnTo>
                  <a:lnTo>
                    <a:pt x="1546023" y="95264"/>
                  </a:lnTo>
                  <a:lnTo>
                    <a:pt x="1504541" y="77720"/>
                  </a:lnTo>
                  <a:lnTo>
                    <a:pt x="1462212" y="61848"/>
                  </a:lnTo>
                  <a:lnTo>
                    <a:pt x="1419076" y="47689"/>
                  </a:lnTo>
                  <a:lnTo>
                    <a:pt x="1375175" y="35284"/>
                  </a:lnTo>
                  <a:lnTo>
                    <a:pt x="1330550" y="24674"/>
                  </a:lnTo>
                  <a:lnTo>
                    <a:pt x="1285241" y="15901"/>
                  </a:lnTo>
                  <a:lnTo>
                    <a:pt x="1239290" y="9006"/>
                  </a:lnTo>
                  <a:lnTo>
                    <a:pt x="1192739" y="4030"/>
                  </a:lnTo>
                  <a:lnTo>
                    <a:pt x="1145629" y="1014"/>
                  </a:lnTo>
                  <a:lnTo>
                    <a:pt x="10980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80375" y="2197608"/>
              <a:ext cx="1261872" cy="1261872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238148" y="4509516"/>
            <a:ext cx="194437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>
                <a:solidFill>
                  <a:srgbClr val="9BBB59"/>
                </a:solidFill>
              </a:rPr>
              <a:t>O</a:t>
            </a:r>
            <a:r>
              <a:rPr dirty="0" sz="4400" spc="-5">
                <a:solidFill>
                  <a:srgbClr val="9BBB59"/>
                </a:solidFill>
              </a:rPr>
              <a:t>UTPU</a:t>
            </a:r>
            <a:r>
              <a:rPr dirty="0" sz="4400">
                <a:solidFill>
                  <a:srgbClr val="9BBB59"/>
                </a:solidFill>
              </a:rPr>
              <a:t>T</a:t>
            </a:r>
            <a:endParaRPr sz="4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6713" y="434339"/>
            <a:ext cx="342709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>
                <a:solidFill>
                  <a:srgbClr val="002F5F"/>
                </a:solidFill>
              </a:rPr>
              <a:t>Input:</a:t>
            </a:r>
            <a:r>
              <a:rPr dirty="0" sz="4400" spc="-75">
                <a:solidFill>
                  <a:srgbClr val="002F5F"/>
                </a:solidFill>
              </a:rPr>
              <a:t> </a:t>
            </a:r>
            <a:r>
              <a:rPr dirty="0" sz="4400" spc="-25">
                <a:solidFill>
                  <a:srgbClr val="002F5F"/>
                </a:solidFill>
              </a:rPr>
              <a:t>example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92103" y="1613915"/>
            <a:ext cx="214185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solidFill>
                  <a:srgbClr val="002F5F"/>
                </a:solidFill>
                <a:latin typeface="Calibri"/>
                <a:cs typeface="Calibri"/>
              </a:rPr>
              <a:t>Features</a:t>
            </a:r>
            <a:r>
              <a:rPr dirty="0" sz="2000" spc="-6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002F5F"/>
                </a:solidFill>
                <a:latin typeface="Calibri"/>
                <a:cs typeface="Calibri"/>
              </a:rPr>
              <a:t>(attributes)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52812" y="1996397"/>
            <a:ext cx="6343650" cy="210185"/>
          </a:xfrm>
          <a:custGeom>
            <a:avLst/>
            <a:gdLst/>
            <a:ahLst/>
            <a:cxnLst/>
            <a:rect l="l" t="t" r="r" b="b"/>
            <a:pathLst>
              <a:path w="6343650" h="210185">
                <a:moveTo>
                  <a:pt x="0" y="209556"/>
                </a:moveTo>
                <a:lnTo>
                  <a:pt x="22114" y="176438"/>
                </a:lnTo>
                <a:lnTo>
                  <a:pt x="83693" y="147676"/>
                </a:lnTo>
                <a:lnTo>
                  <a:pt x="127049" y="135467"/>
                </a:lnTo>
                <a:lnTo>
                  <a:pt x="177592" y="124994"/>
                </a:lnTo>
                <a:lnTo>
                  <a:pt x="234429" y="116473"/>
                </a:lnTo>
                <a:lnTo>
                  <a:pt x="296667" y="110120"/>
                </a:lnTo>
                <a:lnTo>
                  <a:pt x="363413" y="106149"/>
                </a:lnTo>
                <a:lnTo>
                  <a:pt x="433774" y="104778"/>
                </a:lnTo>
                <a:lnTo>
                  <a:pt x="2738051" y="104778"/>
                </a:lnTo>
                <a:lnTo>
                  <a:pt x="2808411" y="103407"/>
                </a:lnTo>
                <a:lnTo>
                  <a:pt x="2875157" y="99436"/>
                </a:lnTo>
                <a:lnTo>
                  <a:pt x="2937395" y="93083"/>
                </a:lnTo>
                <a:lnTo>
                  <a:pt x="2994232" y="84562"/>
                </a:lnTo>
                <a:lnTo>
                  <a:pt x="3044775" y="74089"/>
                </a:lnTo>
                <a:lnTo>
                  <a:pt x="3088131" y="61880"/>
                </a:lnTo>
                <a:lnTo>
                  <a:pt x="3149710" y="33118"/>
                </a:lnTo>
                <a:lnTo>
                  <a:pt x="3171825" y="0"/>
                </a:lnTo>
                <a:lnTo>
                  <a:pt x="3177502" y="16995"/>
                </a:lnTo>
                <a:lnTo>
                  <a:pt x="3220242" y="48151"/>
                </a:lnTo>
                <a:lnTo>
                  <a:pt x="3298874" y="74089"/>
                </a:lnTo>
                <a:lnTo>
                  <a:pt x="3349417" y="84562"/>
                </a:lnTo>
                <a:lnTo>
                  <a:pt x="3406254" y="93083"/>
                </a:lnTo>
                <a:lnTo>
                  <a:pt x="3468492" y="99436"/>
                </a:lnTo>
                <a:lnTo>
                  <a:pt x="3535238" y="103407"/>
                </a:lnTo>
                <a:lnTo>
                  <a:pt x="3605599" y="104778"/>
                </a:lnTo>
                <a:lnTo>
                  <a:pt x="5909876" y="104778"/>
                </a:lnTo>
                <a:lnTo>
                  <a:pt x="5980236" y="106149"/>
                </a:lnTo>
                <a:lnTo>
                  <a:pt x="6046982" y="110120"/>
                </a:lnTo>
                <a:lnTo>
                  <a:pt x="6109220" y="116473"/>
                </a:lnTo>
                <a:lnTo>
                  <a:pt x="6166057" y="124994"/>
                </a:lnTo>
                <a:lnTo>
                  <a:pt x="6216600" y="135467"/>
                </a:lnTo>
                <a:lnTo>
                  <a:pt x="6259956" y="147676"/>
                </a:lnTo>
                <a:lnTo>
                  <a:pt x="6321536" y="176438"/>
                </a:lnTo>
                <a:lnTo>
                  <a:pt x="6337972" y="192561"/>
                </a:lnTo>
                <a:lnTo>
                  <a:pt x="6343650" y="209556"/>
                </a:lnTo>
              </a:path>
            </a:pathLst>
          </a:custGeom>
          <a:ln w="9525">
            <a:solidFill>
              <a:srgbClr val="00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0285" y="2990055"/>
            <a:ext cx="142875" cy="2743200"/>
          </a:xfrm>
          <a:custGeom>
            <a:avLst/>
            <a:gdLst/>
            <a:ahLst/>
            <a:cxnLst/>
            <a:rect l="l" t="t" r="r" b="b"/>
            <a:pathLst>
              <a:path w="142875" h="2743200">
                <a:moveTo>
                  <a:pt x="142878" y="2743200"/>
                </a:moveTo>
                <a:lnTo>
                  <a:pt x="100687" y="2707302"/>
                </a:lnTo>
                <a:lnTo>
                  <a:pt x="85222" y="2667027"/>
                </a:lnTo>
                <a:lnTo>
                  <a:pt x="75081" y="2615953"/>
                </a:lnTo>
                <a:lnTo>
                  <a:pt x="71439" y="2557146"/>
                </a:lnTo>
                <a:lnTo>
                  <a:pt x="71439" y="1557654"/>
                </a:lnTo>
                <a:lnTo>
                  <a:pt x="67796" y="1498846"/>
                </a:lnTo>
                <a:lnTo>
                  <a:pt x="57655" y="1447772"/>
                </a:lnTo>
                <a:lnTo>
                  <a:pt x="42190" y="1407497"/>
                </a:lnTo>
                <a:lnTo>
                  <a:pt x="22580" y="1381085"/>
                </a:lnTo>
                <a:lnTo>
                  <a:pt x="0" y="1371600"/>
                </a:lnTo>
                <a:lnTo>
                  <a:pt x="22580" y="1362114"/>
                </a:lnTo>
                <a:lnTo>
                  <a:pt x="42190" y="1335702"/>
                </a:lnTo>
                <a:lnTo>
                  <a:pt x="57655" y="1295427"/>
                </a:lnTo>
                <a:lnTo>
                  <a:pt x="67796" y="1244353"/>
                </a:lnTo>
                <a:lnTo>
                  <a:pt x="71439" y="1185546"/>
                </a:lnTo>
                <a:lnTo>
                  <a:pt x="71439" y="186054"/>
                </a:lnTo>
                <a:lnTo>
                  <a:pt x="75081" y="127246"/>
                </a:lnTo>
                <a:lnTo>
                  <a:pt x="85222" y="76172"/>
                </a:lnTo>
                <a:lnTo>
                  <a:pt x="100687" y="35897"/>
                </a:lnTo>
                <a:lnTo>
                  <a:pt x="120297" y="9485"/>
                </a:lnTo>
                <a:lnTo>
                  <a:pt x="142878" y="0"/>
                </a:lnTo>
              </a:path>
            </a:pathLst>
          </a:custGeom>
          <a:ln w="9525">
            <a:solidFill>
              <a:srgbClr val="00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859658" y="3091142"/>
            <a:ext cx="335915" cy="2536190"/>
          </a:xfrm>
          <a:prstGeom prst="rect">
            <a:avLst/>
          </a:prstGeom>
        </p:spPr>
        <p:txBody>
          <a:bodyPr wrap="square" lIns="0" tIns="6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10">
                <a:solidFill>
                  <a:srgbClr val="002F5F"/>
                </a:solidFill>
                <a:latin typeface="Calibri"/>
                <a:cs typeface="Calibri"/>
              </a:rPr>
              <a:t>Examples</a:t>
            </a:r>
            <a:r>
              <a:rPr dirty="0" sz="2000" spc="-3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002F5F"/>
                </a:solidFill>
                <a:latin typeface="Calibri"/>
                <a:cs typeface="Calibri"/>
              </a:rPr>
              <a:t>(observations)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592388" y="2317079"/>
          <a:ext cx="7303770" cy="330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6615"/>
                <a:gridCol w="794385"/>
                <a:gridCol w="1219200"/>
                <a:gridCol w="1095375"/>
                <a:gridCol w="1314450"/>
                <a:gridCol w="1109345"/>
                <a:gridCol w="889000"/>
              </a:tblGrid>
              <a:tr h="77812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Email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121920">
                    <a:lnR w="19050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A3A86B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75895">
                        <a:lnSpc>
                          <a:spcPts val="2900"/>
                        </a:lnSpc>
                        <a:spcBef>
                          <a:spcPts val="225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All 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dirty="0" sz="1600" spc="5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ap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2857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A3A86B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32080">
                        <a:lnSpc>
                          <a:spcPts val="2900"/>
                        </a:lnSpc>
                        <a:spcBef>
                          <a:spcPts val="225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No.</a:t>
                      </a:r>
                      <a:r>
                        <a:rPr dirty="0" sz="1600" spc="-75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excl. </a:t>
                      </a:r>
                      <a:r>
                        <a:rPr dirty="0" sz="1600" spc="-530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marks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2857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A3A86B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36525">
                        <a:lnSpc>
                          <a:spcPts val="2900"/>
                        </a:lnSpc>
                        <a:spcBef>
                          <a:spcPts val="225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issi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g  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date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2857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A3A86B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23825">
                        <a:lnSpc>
                          <a:spcPts val="2900"/>
                        </a:lnSpc>
                        <a:spcBef>
                          <a:spcPts val="225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No.</a:t>
                      </a:r>
                      <a:r>
                        <a:rPr dirty="0" sz="1600" spc="-90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digits </a:t>
                      </a:r>
                      <a:r>
                        <a:rPr dirty="0" sz="1600" spc="-530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in</a:t>
                      </a:r>
                      <a:r>
                        <a:rPr dirty="0" sz="1600" spc="-30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From: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2857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A3A86B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20650">
                        <a:lnSpc>
                          <a:spcPts val="2900"/>
                        </a:lnSpc>
                        <a:spcBef>
                          <a:spcPts val="225"/>
                        </a:spcBef>
                      </a:pPr>
                      <a:r>
                        <a:rPr dirty="0" sz="1600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Image </a:t>
                      </a:r>
                      <a:r>
                        <a:rPr dirty="0" sz="1600" spc="5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dirty="0" sz="1600" spc="5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ct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ion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28575">
                    <a:lnL w="1905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777A4D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A3A86B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1600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Spam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121920">
                    <a:lnL w="28575">
                      <a:solidFill>
                        <a:srgbClr val="777A4D"/>
                      </a:solidFill>
                      <a:prstDash val="solid"/>
                    </a:lnL>
                    <a:lnR w="28575">
                      <a:solidFill>
                        <a:srgbClr val="777A4D"/>
                      </a:solidFill>
                      <a:prstDash val="solid"/>
                    </a:lnR>
                    <a:lnT w="28575">
                      <a:solidFill>
                        <a:srgbClr val="777A4D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6FBFC"/>
                    </a:solidFill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dirty="0" sz="1600" spc="-5">
                          <a:solidFill>
                            <a:srgbClr val="002F5F"/>
                          </a:solidFill>
                          <a:latin typeface="Verdana"/>
                          <a:cs typeface="Verdana"/>
                        </a:rPr>
                        <a:t>e1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120650"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dirty="0" sz="1600" spc="-10">
                          <a:solidFill>
                            <a:srgbClr val="002F5F"/>
                          </a:solidFill>
                          <a:latin typeface="Verdana"/>
                          <a:cs typeface="Verdana"/>
                        </a:rPr>
                        <a:t>yes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12065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dirty="0" sz="1600">
                          <a:solidFill>
                            <a:srgbClr val="002F5F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12065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dirty="0" sz="1600">
                          <a:solidFill>
                            <a:srgbClr val="002F5F"/>
                          </a:solidFill>
                          <a:latin typeface="Verdana"/>
                          <a:cs typeface="Verdana"/>
                        </a:rPr>
                        <a:t>no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12065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dirty="0" sz="1600">
                          <a:solidFill>
                            <a:srgbClr val="002F5F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12065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dirty="0" sz="1600">
                          <a:solidFill>
                            <a:srgbClr val="002F5F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120650">
                    <a:lnL w="1905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777A4D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dirty="0" sz="1600" spc="-10">
                          <a:solidFill>
                            <a:srgbClr val="002F5F"/>
                          </a:solidFill>
                          <a:latin typeface="Verdana"/>
                          <a:cs typeface="Verdana"/>
                        </a:rPr>
                        <a:t>yes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120650">
                    <a:lnL w="28575">
                      <a:solidFill>
                        <a:srgbClr val="777A4D"/>
                      </a:solidFill>
                      <a:prstDash val="solid"/>
                    </a:lnL>
                    <a:lnR w="28575">
                      <a:solidFill>
                        <a:srgbClr val="777A4D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6FBFC"/>
                    </a:solidFill>
                  </a:tcPr>
                </a:tc>
              </a:tr>
              <a:tr h="409766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600" spc="-5">
                          <a:solidFill>
                            <a:srgbClr val="002F5F"/>
                          </a:solidFill>
                          <a:latin typeface="Verdana"/>
                          <a:cs typeface="Verdana"/>
                        </a:rPr>
                        <a:t>e2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122555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600" spc="-10">
                          <a:solidFill>
                            <a:srgbClr val="002F5F"/>
                          </a:solidFill>
                          <a:latin typeface="Verdana"/>
                          <a:cs typeface="Verdana"/>
                        </a:rPr>
                        <a:t>yes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1225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600">
                          <a:solidFill>
                            <a:srgbClr val="002F5F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1225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600">
                          <a:solidFill>
                            <a:srgbClr val="002F5F"/>
                          </a:solidFill>
                          <a:latin typeface="Verdana"/>
                          <a:cs typeface="Verdana"/>
                        </a:rPr>
                        <a:t>no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1225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600">
                          <a:solidFill>
                            <a:srgbClr val="002F5F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1225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600" spc="-5">
                          <a:solidFill>
                            <a:srgbClr val="002F5F"/>
                          </a:solidFill>
                          <a:latin typeface="Verdana"/>
                          <a:cs typeface="Verdana"/>
                        </a:rPr>
                        <a:t>0.2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122555">
                    <a:lnL w="1905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777A4D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600" spc="-10">
                          <a:solidFill>
                            <a:srgbClr val="002F5F"/>
                          </a:solidFill>
                          <a:latin typeface="Verdana"/>
                          <a:cs typeface="Verdana"/>
                        </a:rPr>
                        <a:t>yes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122555">
                    <a:lnL w="28575">
                      <a:solidFill>
                        <a:srgbClr val="777A4D"/>
                      </a:solidFill>
                      <a:prstDash val="solid"/>
                    </a:lnL>
                    <a:lnR w="28575">
                      <a:solidFill>
                        <a:srgbClr val="777A4D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6FBFC"/>
                    </a:solidFill>
                  </a:tcPr>
                </a:tc>
              </a:tr>
              <a:tr h="409766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1600" spc="-5">
                          <a:solidFill>
                            <a:srgbClr val="002F5F"/>
                          </a:solidFill>
                          <a:latin typeface="Verdana"/>
                          <a:cs typeface="Verdana"/>
                        </a:rPr>
                        <a:t>e3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121285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1600">
                          <a:solidFill>
                            <a:srgbClr val="002F5F"/>
                          </a:solidFill>
                          <a:latin typeface="Verdana"/>
                          <a:cs typeface="Verdana"/>
                        </a:rPr>
                        <a:t>no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1212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1600">
                          <a:solidFill>
                            <a:srgbClr val="002F5F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1212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1600">
                          <a:solidFill>
                            <a:srgbClr val="002F5F"/>
                          </a:solidFill>
                          <a:latin typeface="Verdana"/>
                          <a:cs typeface="Verdana"/>
                        </a:rPr>
                        <a:t>no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1212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1600">
                          <a:solidFill>
                            <a:srgbClr val="002F5F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1212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1600">
                          <a:solidFill>
                            <a:srgbClr val="002F5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121285">
                    <a:lnL w="1905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777A4D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1600">
                          <a:solidFill>
                            <a:srgbClr val="002F5F"/>
                          </a:solidFill>
                          <a:latin typeface="Verdana"/>
                          <a:cs typeface="Verdana"/>
                        </a:rPr>
                        <a:t>no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121285">
                    <a:lnL w="28575">
                      <a:solidFill>
                        <a:srgbClr val="777A4D"/>
                      </a:solidFill>
                      <a:prstDash val="solid"/>
                    </a:lnL>
                    <a:lnR w="28575">
                      <a:solidFill>
                        <a:srgbClr val="777A4D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6FBFC"/>
                    </a:solidFill>
                  </a:tcPr>
                </a:tc>
              </a:tr>
              <a:tr h="409766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70"/>
                        </a:spcBef>
                      </a:pPr>
                      <a:r>
                        <a:rPr dirty="0" sz="1600" spc="-5">
                          <a:solidFill>
                            <a:srgbClr val="002F5F"/>
                          </a:solidFill>
                          <a:latin typeface="Verdana"/>
                          <a:cs typeface="Verdana"/>
                        </a:rPr>
                        <a:t>e4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12319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70"/>
                        </a:spcBef>
                      </a:pPr>
                      <a:r>
                        <a:rPr dirty="0" sz="1600">
                          <a:solidFill>
                            <a:srgbClr val="002F5F"/>
                          </a:solidFill>
                          <a:latin typeface="Verdana"/>
                          <a:cs typeface="Verdana"/>
                        </a:rPr>
                        <a:t>no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1231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70"/>
                        </a:spcBef>
                      </a:pPr>
                      <a:r>
                        <a:rPr dirty="0" sz="1600">
                          <a:solidFill>
                            <a:srgbClr val="002F5F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1231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70"/>
                        </a:spcBef>
                      </a:pPr>
                      <a:r>
                        <a:rPr dirty="0" sz="1600" spc="-10">
                          <a:solidFill>
                            <a:srgbClr val="002F5F"/>
                          </a:solidFill>
                          <a:latin typeface="Verdana"/>
                          <a:cs typeface="Verdana"/>
                        </a:rPr>
                        <a:t>yes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1231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70"/>
                        </a:spcBef>
                      </a:pPr>
                      <a:r>
                        <a:rPr dirty="0" sz="1600">
                          <a:solidFill>
                            <a:srgbClr val="002F5F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1231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70"/>
                        </a:spcBef>
                      </a:pPr>
                      <a:r>
                        <a:rPr dirty="0" sz="1600" spc="-5">
                          <a:solidFill>
                            <a:srgbClr val="002F5F"/>
                          </a:solidFill>
                          <a:latin typeface="Verdana"/>
                          <a:cs typeface="Verdana"/>
                        </a:rPr>
                        <a:t>0.5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123190">
                    <a:lnL w="1905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777A4D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970"/>
                        </a:spcBef>
                      </a:pPr>
                      <a:r>
                        <a:rPr dirty="0" sz="1600" spc="-10">
                          <a:solidFill>
                            <a:srgbClr val="002F5F"/>
                          </a:solidFill>
                          <a:latin typeface="Verdana"/>
                          <a:cs typeface="Verdana"/>
                        </a:rPr>
                        <a:t>yes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123190">
                    <a:lnL w="28575">
                      <a:solidFill>
                        <a:srgbClr val="777A4D"/>
                      </a:solidFill>
                      <a:prstDash val="solid"/>
                    </a:lnL>
                    <a:lnR w="28575">
                      <a:solidFill>
                        <a:srgbClr val="777A4D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6FBFC"/>
                    </a:solidFill>
                  </a:tcPr>
                </a:tc>
              </a:tr>
              <a:tr h="409766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1600" spc="-5">
                          <a:solidFill>
                            <a:srgbClr val="002F5F"/>
                          </a:solidFill>
                          <a:latin typeface="Verdana"/>
                          <a:cs typeface="Verdana"/>
                        </a:rPr>
                        <a:t>e5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12192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1600" spc="-10">
                          <a:solidFill>
                            <a:srgbClr val="002F5F"/>
                          </a:solidFill>
                          <a:latin typeface="Verdana"/>
                          <a:cs typeface="Verdana"/>
                        </a:rPr>
                        <a:t>yes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12192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1600">
                          <a:solidFill>
                            <a:srgbClr val="002F5F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12192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1600" spc="-10">
                          <a:solidFill>
                            <a:srgbClr val="002F5F"/>
                          </a:solidFill>
                          <a:latin typeface="Verdana"/>
                          <a:cs typeface="Verdana"/>
                        </a:rPr>
                        <a:t>yes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12192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1600">
                          <a:solidFill>
                            <a:srgbClr val="002F5F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12192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1600">
                          <a:solidFill>
                            <a:srgbClr val="002F5F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121920">
                    <a:lnL w="1905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777A4D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1600">
                          <a:solidFill>
                            <a:srgbClr val="002F5F"/>
                          </a:solidFill>
                          <a:latin typeface="Verdana"/>
                          <a:cs typeface="Verdana"/>
                        </a:rPr>
                        <a:t>no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121920">
                    <a:lnL w="28575">
                      <a:solidFill>
                        <a:srgbClr val="777A4D"/>
                      </a:solidFill>
                      <a:prstDash val="solid"/>
                    </a:lnL>
                    <a:lnR w="28575">
                      <a:solidFill>
                        <a:srgbClr val="777A4D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6FBFC"/>
                    </a:solidFill>
                  </a:tcPr>
                </a:tc>
              </a:tr>
              <a:tr h="409766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dirty="0" sz="1600" spc="-5">
                          <a:solidFill>
                            <a:srgbClr val="002F5F"/>
                          </a:solidFill>
                          <a:latin typeface="Verdana"/>
                          <a:cs typeface="Verdana"/>
                        </a:rPr>
                        <a:t>e6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120014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dirty="0" sz="1600">
                          <a:solidFill>
                            <a:srgbClr val="002F5F"/>
                          </a:solidFill>
                          <a:latin typeface="Verdana"/>
                          <a:cs typeface="Verdana"/>
                        </a:rPr>
                        <a:t>no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120014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dirty="0" sz="1600">
                          <a:solidFill>
                            <a:srgbClr val="002F5F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120014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dirty="0" sz="1600">
                          <a:solidFill>
                            <a:srgbClr val="002F5F"/>
                          </a:solidFill>
                          <a:latin typeface="Verdana"/>
                          <a:cs typeface="Verdana"/>
                        </a:rPr>
                        <a:t>no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120014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dirty="0" sz="1600">
                          <a:solidFill>
                            <a:srgbClr val="002F5F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120014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dirty="0" sz="1600">
                          <a:solidFill>
                            <a:srgbClr val="002F5F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120014">
                    <a:lnL w="1905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777A4D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dirty="0" sz="1600">
                          <a:solidFill>
                            <a:srgbClr val="002F5F"/>
                          </a:solidFill>
                          <a:latin typeface="Verdana"/>
                          <a:cs typeface="Verdana"/>
                        </a:rPr>
                        <a:t>no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120014">
                    <a:lnL w="28575">
                      <a:solidFill>
                        <a:srgbClr val="777A4D"/>
                      </a:solidFill>
                      <a:prstDash val="solid"/>
                    </a:lnL>
                    <a:lnR w="28575">
                      <a:solidFill>
                        <a:srgbClr val="777A4D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777A4D"/>
                      </a:solidFill>
                      <a:prstDash val="solid"/>
                    </a:lnB>
                    <a:solidFill>
                      <a:srgbClr val="F6FBFC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8952332" y="1675891"/>
            <a:ext cx="9893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Class</a:t>
            </a:r>
            <a:r>
              <a:rPr dirty="0" sz="1800" spc="-6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label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6713" y="434339"/>
            <a:ext cx="384302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>
                <a:solidFill>
                  <a:srgbClr val="002F5F"/>
                </a:solidFill>
              </a:rPr>
              <a:t>Output:</a:t>
            </a:r>
            <a:r>
              <a:rPr dirty="0" sz="4400" spc="-45">
                <a:solidFill>
                  <a:srgbClr val="002F5F"/>
                </a:solidFill>
              </a:rPr>
              <a:t> </a:t>
            </a:r>
            <a:r>
              <a:rPr dirty="0" sz="4400" spc="-25">
                <a:solidFill>
                  <a:srgbClr val="002F5F"/>
                </a:solidFill>
              </a:rPr>
              <a:t>example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78571" y="1664678"/>
            <a:ext cx="3053747" cy="427405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88741" y="5702300"/>
            <a:ext cx="2256155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84275">
              <a:lnSpc>
                <a:spcPts val="21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002F5F"/>
                </a:solidFill>
                <a:latin typeface="Calibri"/>
                <a:cs typeface="Calibri"/>
              </a:rPr>
              <a:t>Spam</a:t>
            </a:r>
            <a:r>
              <a:rPr dirty="0" sz="1800" spc="-35" b="1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2F5F"/>
                </a:solidFill>
                <a:latin typeface="Calibri"/>
                <a:cs typeface="Calibri"/>
              </a:rPr>
              <a:t>=</a:t>
            </a:r>
            <a:r>
              <a:rPr dirty="0" sz="1800" spc="-30" b="1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1800" spc="-15" b="1">
                <a:solidFill>
                  <a:srgbClr val="002F5F"/>
                </a:solidFill>
                <a:latin typeface="Calibri"/>
                <a:cs typeface="Calibri"/>
              </a:rPr>
              <a:t>yes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00"/>
              </a:lnSpc>
            </a:pPr>
            <a:r>
              <a:rPr dirty="0" sz="1800" spc="-5" b="1">
                <a:solidFill>
                  <a:srgbClr val="002F5F"/>
                </a:solidFill>
                <a:latin typeface="Calibri"/>
                <a:cs typeface="Calibri"/>
              </a:rPr>
              <a:t>Spam</a:t>
            </a:r>
            <a:r>
              <a:rPr dirty="0" sz="1800" spc="-25" b="1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2F5F"/>
                </a:solidFill>
                <a:latin typeface="Calibri"/>
                <a:cs typeface="Calibri"/>
              </a:rPr>
              <a:t>=</a:t>
            </a:r>
            <a:r>
              <a:rPr dirty="0" sz="1800" spc="-20" b="1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002F5F"/>
                </a:solidFill>
                <a:latin typeface="Calibri"/>
                <a:cs typeface="Calibri"/>
              </a:rPr>
              <a:t>no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55715" y="4083811"/>
            <a:ext cx="10845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002F5F"/>
                </a:solidFill>
                <a:latin typeface="Calibri"/>
                <a:cs typeface="Calibri"/>
              </a:rPr>
              <a:t>Spam</a:t>
            </a:r>
            <a:r>
              <a:rPr dirty="0" sz="1800" spc="-35" b="1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2F5F"/>
                </a:solidFill>
                <a:latin typeface="Calibri"/>
                <a:cs typeface="Calibri"/>
              </a:rPr>
              <a:t>=</a:t>
            </a:r>
            <a:r>
              <a:rPr dirty="0" sz="1800" spc="-30" b="1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1800" spc="-15" b="1">
                <a:solidFill>
                  <a:srgbClr val="002F5F"/>
                </a:solidFill>
                <a:latin typeface="Calibri"/>
                <a:cs typeface="Calibri"/>
              </a:rPr>
              <a:t>yes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53063" y="620688"/>
            <a:ext cx="4419600" cy="2315210"/>
          </a:xfrm>
          <a:custGeom>
            <a:avLst/>
            <a:gdLst/>
            <a:ahLst/>
            <a:cxnLst/>
            <a:rect l="l" t="t" r="r" b="b"/>
            <a:pathLst>
              <a:path w="4419600" h="2315210">
                <a:moveTo>
                  <a:pt x="4419600" y="0"/>
                </a:moveTo>
                <a:lnTo>
                  <a:pt x="0" y="0"/>
                </a:lnTo>
                <a:lnTo>
                  <a:pt x="0" y="2314672"/>
                </a:lnTo>
                <a:lnTo>
                  <a:pt x="4419600" y="2314672"/>
                </a:lnTo>
                <a:lnTo>
                  <a:pt x="4419600" y="0"/>
                </a:lnTo>
                <a:close/>
              </a:path>
            </a:pathLst>
          </a:custGeom>
          <a:solidFill>
            <a:srgbClr val="EEF8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731803" y="587755"/>
            <a:ext cx="4261485" cy="2092325"/>
          </a:xfrm>
          <a:prstGeom prst="rect">
            <a:avLst/>
          </a:prstGeom>
        </p:spPr>
        <p:txBody>
          <a:bodyPr wrap="square" lIns="0" tIns="1555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dirty="0" sz="1800" spc="-35" b="1">
                <a:solidFill>
                  <a:srgbClr val="FF0000"/>
                </a:solidFill>
                <a:latin typeface="Calibri"/>
                <a:cs typeface="Calibri"/>
              </a:rPr>
              <a:t>Task:</a:t>
            </a:r>
            <a:endParaRPr sz="1800">
              <a:latin typeface="Calibri"/>
              <a:cs typeface="Calibri"/>
            </a:endParaRPr>
          </a:p>
          <a:p>
            <a:pPr marL="298450" marR="5715" indent="-285750">
              <a:lnSpc>
                <a:spcPct val="147800"/>
              </a:lnSpc>
              <a:spcBef>
                <a:spcPts val="95"/>
              </a:spcBef>
              <a:buFont typeface="Arial MT"/>
              <a:buChar char="•"/>
              <a:tabLst>
                <a:tab pos="297815" algn="l"/>
                <a:tab pos="298450" algn="l"/>
                <a:tab pos="996950" algn="l"/>
                <a:tab pos="1491615" algn="l"/>
                <a:tab pos="2165350" algn="l"/>
                <a:tab pos="3221990" algn="l"/>
                <a:tab pos="4074795" algn="l"/>
              </a:tabLst>
            </a:pPr>
            <a:r>
              <a:rPr dirty="0" sz="1800" spc="-5">
                <a:solidFill>
                  <a:srgbClr val="002F5F"/>
                </a:solidFill>
                <a:latin typeface="Calibri"/>
                <a:cs typeface="Calibri"/>
              </a:rPr>
              <a:t>Usi</a:t>
            </a:r>
            <a:r>
              <a:rPr dirty="0" sz="1800">
                <a:solidFill>
                  <a:srgbClr val="002F5F"/>
                </a:solidFill>
                <a:latin typeface="Calibri"/>
                <a:cs typeface="Calibri"/>
              </a:rPr>
              <a:t>ng	</a:t>
            </a:r>
            <a:r>
              <a:rPr dirty="0" sz="1800" spc="-5">
                <a:solidFill>
                  <a:srgbClr val="002F5F"/>
                </a:solidFill>
                <a:latin typeface="Calibri"/>
                <a:cs typeface="Calibri"/>
              </a:rPr>
              <a:t>t</a:t>
            </a:r>
            <a:r>
              <a:rPr dirty="0" sz="1800" spc="5">
                <a:solidFill>
                  <a:srgbClr val="002F5F"/>
                </a:solidFill>
                <a:latin typeface="Calibri"/>
                <a:cs typeface="Calibri"/>
              </a:rPr>
              <a:t>h</a:t>
            </a:r>
            <a:r>
              <a:rPr dirty="0" sz="1800">
                <a:solidFill>
                  <a:srgbClr val="002F5F"/>
                </a:solidFill>
                <a:latin typeface="Calibri"/>
                <a:cs typeface="Calibri"/>
              </a:rPr>
              <a:t>e	</a:t>
            </a:r>
            <a:r>
              <a:rPr dirty="0" sz="1800" spc="-5">
                <a:solidFill>
                  <a:srgbClr val="002F5F"/>
                </a:solidFill>
                <a:latin typeface="Calibri"/>
                <a:cs typeface="Calibri"/>
              </a:rPr>
              <a:t>i</a:t>
            </a:r>
            <a:r>
              <a:rPr dirty="0" sz="1800">
                <a:solidFill>
                  <a:srgbClr val="002F5F"/>
                </a:solidFill>
                <a:latin typeface="Calibri"/>
                <a:cs typeface="Calibri"/>
              </a:rPr>
              <a:t>n</a:t>
            </a:r>
            <a:r>
              <a:rPr dirty="0" sz="1800" spc="5">
                <a:solidFill>
                  <a:srgbClr val="002F5F"/>
                </a:solidFill>
                <a:latin typeface="Calibri"/>
                <a:cs typeface="Calibri"/>
              </a:rPr>
              <a:t>pu</a:t>
            </a:r>
            <a:r>
              <a:rPr dirty="0" sz="1800">
                <a:solidFill>
                  <a:srgbClr val="002F5F"/>
                </a:solidFill>
                <a:latin typeface="Calibri"/>
                <a:cs typeface="Calibri"/>
              </a:rPr>
              <a:t>t	</a:t>
            </a:r>
            <a:r>
              <a:rPr dirty="0" sz="1800" spc="-25">
                <a:solidFill>
                  <a:srgbClr val="002F5F"/>
                </a:solidFill>
                <a:latin typeface="Calibri"/>
                <a:cs typeface="Calibri"/>
              </a:rPr>
              <a:t>e</a:t>
            </a:r>
            <a:r>
              <a:rPr dirty="0" sz="1800" spc="-40">
                <a:solidFill>
                  <a:srgbClr val="002F5F"/>
                </a:solidFill>
                <a:latin typeface="Calibri"/>
                <a:cs typeface="Calibri"/>
              </a:rPr>
              <a:t>x</a:t>
            </a:r>
            <a:r>
              <a:rPr dirty="0" sz="1800">
                <a:solidFill>
                  <a:srgbClr val="002F5F"/>
                </a:solidFill>
                <a:latin typeface="Calibri"/>
                <a:cs typeface="Calibri"/>
              </a:rPr>
              <a:t>am</a:t>
            </a:r>
            <a:r>
              <a:rPr dirty="0" sz="1800" spc="5">
                <a:solidFill>
                  <a:srgbClr val="002F5F"/>
                </a:solidFill>
                <a:latin typeface="Calibri"/>
                <a:cs typeface="Calibri"/>
              </a:rPr>
              <a:t>p</a:t>
            </a:r>
            <a:r>
              <a:rPr dirty="0" sz="1800" spc="-5">
                <a:solidFill>
                  <a:srgbClr val="002F5F"/>
                </a:solidFill>
                <a:latin typeface="Calibri"/>
                <a:cs typeface="Calibri"/>
              </a:rPr>
              <a:t>l</a:t>
            </a:r>
            <a:r>
              <a:rPr dirty="0" sz="1800">
                <a:solidFill>
                  <a:srgbClr val="002F5F"/>
                </a:solidFill>
                <a:latin typeface="Calibri"/>
                <a:cs typeface="Calibri"/>
              </a:rPr>
              <a:t>es	(e</a:t>
            </a:r>
            <a:r>
              <a:rPr dirty="0" sz="1800" spc="-5">
                <a:solidFill>
                  <a:srgbClr val="002F5F"/>
                </a:solidFill>
                <a:latin typeface="Calibri"/>
                <a:cs typeface="Calibri"/>
              </a:rPr>
              <a:t>m</a:t>
            </a:r>
            <a:r>
              <a:rPr dirty="0" sz="1800">
                <a:solidFill>
                  <a:srgbClr val="002F5F"/>
                </a:solidFill>
                <a:latin typeface="Calibri"/>
                <a:cs typeface="Calibri"/>
              </a:rPr>
              <a:t>ails	</a:t>
            </a:r>
            <a:r>
              <a:rPr dirty="0" sz="1800" spc="-5">
                <a:solidFill>
                  <a:srgbClr val="002F5F"/>
                </a:solidFill>
                <a:latin typeface="Calibri"/>
                <a:cs typeface="Calibri"/>
              </a:rPr>
              <a:t>in  </a:t>
            </a:r>
            <a:r>
              <a:rPr dirty="0" sz="1800" spc="-10">
                <a:solidFill>
                  <a:srgbClr val="002F5F"/>
                </a:solidFill>
                <a:latin typeface="Calibri"/>
                <a:cs typeface="Calibri"/>
              </a:rPr>
              <a:t>training</a:t>
            </a:r>
            <a:r>
              <a:rPr dirty="0" sz="180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02F5F"/>
                </a:solidFill>
                <a:latin typeface="Calibri"/>
                <a:cs typeface="Calibri"/>
              </a:rPr>
              <a:t>set)</a:t>
            </a:r>
            <a:endParaRPr sz="1800">
              <a:latin typeface="Calibri"/>
              <a:cs typeface="Calibri"/>
            </a:endParaRPr>
          </a:p>
          <a:p>
            <a:pPr marL="298450" marR="5080" indent="-285750">
              <a:lnSpc>
                <a:spcPct val="147800"/>
              </a:lnSpc>
              <a:spcBef>
                <a:spcPts val="12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dirty="0" sz="1800">
                <a:solidFill>
                  <a:srgbClr val="002F5F"/>
                </a:solidFill>
                <a:latin typeface="Calibri"/>
                <a:cs typeface="Calibri"/>
              </a:rPr>
              <a:t>Build</a:t>
            </a:r>
            <a:r>
              <a:rPr dirty="0" sz="1800" spc="1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2F5F"/>
                </a:solidFill>
                <a:latin typeface="Calibri"/>
                <a:cs typeface="Calibri"/>
              </a:rPr>
              <a:t>a</a:t>
            </a:r>
            <a:r>
              <a:rPr dirty="0" sz="1800" spc="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2F5F"/>
                </a:solidFill>
                <a:latin typeface="Calibri"/>
                <a:cs typeface="Calibri"/>
              </a:rPr>
              <a:t>model</a:t>
            </a:r>
            <a:r>
              <a:rPr dirty="0" sz="1800" spc="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002F5F"/>
                </a:solidFill>
                <a:latin typeface="Calibri"/>
                <a:cs typeface="Calibri"/>
              </a:rPr>
              <a:t>for</a:t>
            </a:r>
            <a:r>
              <a:rPr dirty="0" sz="1800" spc="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2F5F"/>
                </a:solidFill>
                <a:latin typeface="Calibri"/>
                <a:cs typeface="Calibri"/>
              </a:rPr>
              <a:t>predicting</a:t>
            </a:r>
            <a:r>
              <a:rPr dirty="0" sz="1800" spc="2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2F5F"/>
                </a:solidFill>
                <a:latin typeface="Calibri"/>
                <a:cs typeface="Calibri"/>
              </a:rPr>
              <a:t>the</a:t>
            </a:r>
            <a:r>
              <a:rPr dirty="0" sz="1800" spc="1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2F5F"/>
                </a:solidFill>
                <a:latin typeface="Calibri"/>
                <a:cs typeface="Calibri"/>
              </a:rPr>
              <a:t>class</a:t>
            </a:r>
            <a:r>
              <a:rPr dirty="0" sz="1800" spc="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2F5F"/>
                </a:solidFill>
                <a:latin typeface="Calibri"/>
                <a:cs typeface="Calibri"/>
              </a:rPr>
              <a:t>label </a:t>
            </a:r>
            <a:r>
              <a:rPr dirty="0" sz="1800" spc="-39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2F5F"/>
                </a:solidFill>
                <a:latin typeface="Calibri"/>
                <a:cs typeface="Calibri"/>
              </a:rPr>
              <a:t>(spam)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6713" y="434339"/>
            <a:ext cx="539496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>
                <a:solidFill>
                  <a:srgbClr val="002F5F"/>
                </a:solidFill>
              </a:rPr>
              <a:t>Output:</a:t>
            </a:r>
            <a:r>
              <a:rPr dirty="0" sz="4400" spc="-20">
                <a:solidFill>
                  <a:srgbClr val="002F5F"/>
                </a:solidFill>
              </a:rPr>
              <a:t> </a:t>
            </a:r>
            <a:r>
              <a:rPr dirty="0" sz="4400" spc="-15">
                <a:solidFill>
                  <a:srgbClr val="002F5F"/>
                </a:solidFill>
              </a:rPr>
              <a:t>more </a:t>
            </a:r>
            <a:r>
              <a:rPr dirty="0" sz="4400" spc="-25">
                <a:solidFill>
                  <a:srgbClr val="002F5F"/>
                </a:solidFill>
              </a:rPr>
              <a:t>examples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24013" y="1453388"/>
            <a:ext cx="6059170" cy="285115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436245" indent="-411480">
              <a:lnSpc>
                <a:spcPct val="100000"/>
              </a:lnSpc>
              <a:spcBef>
                <a:spcPts val="315"/>
              </a:spcBef>
              <a:buSzPct val="91666"/>
              <a:buFont typeface="Verdana"/>
              <a:buChar char="●"/>
              <a:tabLst>
                <a:tab pos="436245" algn="l"/>
                <a:tab pos="436880" algn="l"/>
              </a:tabLst>
            </a:pP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Interpretable</a:t>
            </a:r>
            <a:r>
              <a:rPr dirty="0" sz="2400" spc="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representation</a:t>
            </a:r>
            <a:r>
              <a:rPr dirty="0" sz="2400" spc="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of</a:t>
            </a:r>
            <a:r>
              <a:rPr dirty="0" sz="2400" spc="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findings</a:t>
            </a:r>
            <a:endParaRPr sz="2400">
              <a:latin typeface="Calibri"/>
              <a:cs typeface="Calibri"/>
            </a:endParaRPr>
          </a:p>
          <a:p>
            <a:pPr marL="939800">
              <a:lnSpc>
                <a:spcPct val="100000"/>
              </a:lnSpc>
              <a:spcBef>
                <a:spcPts val="215"/>
              </a:spcBef>
            </a:pP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-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equations, rules,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decision 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trees,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clusters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Calibri"/>
              <a:cs typeface="Calibri"/>
            </a:endParaRPr>
          </a:p>
          <a:p>
            <a:pPr marL="626110">
              <a:lnSpc>
                <a:spcPct val="100000"/>
              </a:lnSpc>
            </a:pPr>
            <a:r>
              <a:rPr dirty="0" sz="2550" i="1">
                <a:solidFill>
                  <a:srgbClr val="333399"/>
                </a:solidFill>
                <a:latin typeface="Times New Roman"/>
                <a:cs typeface="Times New Roman"/>
              </a:rPr>
              <a:t>y</a:t>
            </a:r>
            <a:r>
              <a:rPr dirty="0" sz="2550" spc="20" i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550">
                <a:solidFill>
                  <a:srgbClr val="333399"/>
                </a:solidFill>
                <a:latin typeface="Symbol"/>
                <a:cs typeface="Symbol"/>
              </a:rPr>
              <a:t></a:t>
            </a:r>
            <a:r>
              <a:rPr dirty="0" sz="2550" spc="-9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550" spc="-5">
                <a:solidFill>
                  <a:srgbClr val="333399"/>
                </a:solidFill>
                <a:latin typeface="Times New Roman"/>
                <a:cs typeface="Times New Roman"/>
              </a:rPr>
              <a:t>0.2</a:t>
            </a:r>
            <a:r>
              <a:rPr dirty="0" sz="2550">
                <a:solidFill>
                  <a:srgbClr val="333399"/>
                </a:solidFill>
                <a:latin typeface="Times New Roman"/>
                <a:cs typeface="Times New Roman"/>
              </a:rPr>
              <a:t>5</a:t>
            </a:r>
            <a:r>
              <a:rPr dirty="0" sz="2550" spc="-285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550">
                <a:solidFill>
                  <a:srgbClr val="333399"/>
                </a:solidFill>
                <a:latin typeface="Symbol"/>
                <a:cs typeface="Symbol"/>
              </a:rPr>
              <a:t></a:t>
            </a:r>
            <a:r>
              <a:rPr dirty="0" sz="2550" spc="-17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550" spc="-5">
                <a:solidFill>
                  <a:srgbClr val="333399"/>
                </a:solidFill>
                <a:latin typeface="Times New Roman"/>
                <a:cs typeface="Times New Roman"/>
              </a:rPr>
              <a:t>4.</a:t>
            </a:r>
            <a:r>
              <a:rPr dirty="0" sz="2550" spc="114">
                <a:solidFill>
                  <a:srgbClr val="333399"/>
                </a:solidFill>
                <a:latin typeface="Times New Roman"/>
                <a:cs typeface="Times New Roman"/>
              </a:rPr>
              <a:t>5</a:t>
            </a:r>
            <a:r>
              <a:rPr dirty="0" sz="2550" spc="-155" i="1">
                <a:solidFill>
                  <a:srgbClr val="333399"/>
                </a:solidFill>
                <a:latin typeface="Times New Roman"/>
                <a:cs typeface="Times New Roman"/>
              </a:rPr>
              <a:t>x</a:t>
            </a:r>
            <a:r>
              <a:rPr dirty="0" baseline="-24074" sz="2250" spc="-7">
                <a:solidFill>
                  <a:srgbClr val="333399"/>
                </a:solidFill>
                <a:latin typeface="Times New Roman"/>
                <a:cs typeface="Times New Roman"/>
              </a:rPr>
              <a:t>1</a:t>
            </a:r>
            <a:r>
              <a:rPr dirty="0" baseline="-24074" sz="225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baseline="-24074" sz="2250" spc="-27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550">
                <a:solidFill>
                  <a:srgbClr val="333399"/>
                </a:solidFill>
                <a:latin typeface="Symbol"/>
                <a:cs typeface="Symbol"/>
              </a:rPr>
              <a:t></a:t>
            </a:r>
            <a:r>
              <a:rPr dirty="0" sz="2550" spc="-21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550" spc="-5">
                <a:solidFill>
                  <a:srgbClr val="333399"/>
                </a:solidFill>
                <a:latin typeface="Times New Roman"/>
                <a:cs typeface="Times New Roman"/>
              </a:rPr>
              <a:t>2.</a:t>
            </a:r>
            <a:r>
              <a:rPr dirty="0" sz="2550" spc="155">
                <a:solidFill>
                  <a:srgbClr val="333399"/>
                </a:solidFill>
                <a:latin typeface="Times New Roman"/>
                <a:cs typeface="Times New Roman"/>
              </a:rPr>
              <a:t>2</a:t>
            </a:r>
            <a:r>
              <a:rPr dirty="0" sz="2550" spc="15" i="1">
                <a:solidFill>
                  <a:srgbClr val="333399"/>
                </a:solidFill>
                <a:latin typeface="Times New Roman"/>
                <a:cs typeface="Times New Roman"/>
              </a:rPr>
              <a:t>x</a:t>
            </a:r>
            <a:r>
              <a:rPr dirty="0" baseline="-24074" sz="2250" spc="-7">
                <a:solidFill>
                  <a:srgbClr val="333399"/>
                </a:solidFill>
                <a:latin typeface="Times New Roman"/>
                <a:cs typeface="Times New Roman"/>
              </a:rPr>
              <a:t>2</a:t>
            </a:r>
            <a:r>
              <a:rPr dirty="0" baseline="-24074" sz="225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baseline="-24074" sz="2250" spc="-104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550">
                <a:solidFill>
                  <a:srgbClr val="333399"/>
                </a:solidFill>
                <a:latin typeface="Symbol"/>
                <a:cs typeface="Symbol"/>
              </a:rPr>
              <a:t></a:t>
            </a:r>
            <a:r>
              <a:rPr dirty="0" sz="2550" spc="-25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550" spc="-5">
                <a:solidFill>
                  <a:srgbClr val="333399"/>
                </a:solidFill>
                <a:latin typeface="Times New Roman"/>
                <a:cs typeface="Times New Roman"/>
              </a:rPr>
              <a:t>3.</a:t>
            </a:r>
            <a:r>
              <a:rPr dirty="0" sz="2550" spc="-45">
                <a:solidFill>
                  <a:srgbClr val="333399"/>
                </a:solidFill>
                <a:latin typeface="Times New Roman"/>
                <a:cs typeface="Times New Roman"/>
              </a:rPr>
              <a:t>1</a:t>
            </a:r>
            <a:r>
              <a:rPr dirty="0" sz="2550" spc="-35" i="1">
                <a:solidFill>
                  <a:srgbClr val="333399"/>
                </a:solidFill>
                <a:latin typeface="Times New Roman"/>
                <a:cs typeface="Times New Roman"/>
              </a:rPr>
              <a:t>x</a:t>
            </a:r>
            <a:r>
              <a:rPr dirty="0" baseline="-24074" sz="2250" spc="-7">
                <a:solidFill>
                  <a:srgbClr val="333399"/>
                </a:solidFill>
                <a:latin typeface="Times New Roman"/>
                <a:cs typeface="Times New Roman"/>
              </a:rPr>
              <a:t>3</a:t>
            </a:r>
            <a:endParaRPr baseline="-24074" sz="2250">
              <a:latin typeface="Times New Roman"/>
              <a:cs typeface="Times New Roman"/>
            </a:endParaRPr>
          </a:p>
          <a:p>
            <a:pPr marL="605790">
              <a:lnSpc>
                <a:spcPct val="100000"/>
              </a:lnSpc>
              <a:spcBef>
                <a:spcPts val="1405"/>
              </a:spcBef>
            </a:pPr>
            <a:r>
              <a:rPr dirty="0" sz="2400" spc="5" b="1">
                <a:solidFill>
                  <a:srgbClr val="FF9900"/>
                </a:solidFill>
                <a:latin typeface="Times New Roman"/>
                <a:cs typeface="Times New Roman"/>
              </a:rPr>
              <a:t>if</a:t>
            </a:r>
            <a:r>
              <a:rPr dirty="0" sz="2400" spc="275" b="1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dirty="0" sz="2400" spc="-85" i="1">
                <a:solidFill>
                  <a:srgbClr val="FF9900"/>
                </a:solidFill>
                <a:latin typeface="Times New Roman"/>
                <a:cs typeface="Times New Roman"/>
              </a:rPr>
              <a:t>x</a:t>
            </a:r>
            <a:r>
              <a:rPr dirty="0" baseline="-24691" sz="2025" spc="7">
                <a:solidFill>
                  <a:srgbClr val="FF9900"/>
                </a:solidFill>
                <a:latin typeface="Times New Roman"/>
                <a:cs typeface="Times New Roman"/>
              </a:rPr>
              <a:t>1</a:t>
            </a:r>
            <a:r>
              <a:rPr dirty="0" baseline="-24691" sz="2025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dirty="0" baseline="-24691" sz="2025" spc="-3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dirty="0" sz="2400" spc="5">
                <a:solidFill>
                  <a:srgbClr val="FF9900"/>
                </a:solidFill>
                <a:latin typeface="Symbol"/>
                <a:cs typeface="Symbol"/>
              </a:rPr>
              <a:t></a:t>
            </a:r>
            <a:r>
              <a:rPr dirty="0" sz="2400" spc="-9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9900"/>
                </a:solidFill>
                <a:latin typeface="Times New Roman"/>
                <a:cs typeface="Times New Roman"/>
              </a:rPr>
              <a:t>3.</a:t>
            </a:r>
            <a:r>
              <a:rPr dirty="0" sz="2400" spc="5">
                <a:solidFill>
                  <a:srgbClr val="FF9900"/>
                </a:solidFill>
                <a:latin typeface="Times New Roman"/>
                <a:cs typeface="Times New Roman"/>
              </a:rPr>
              <a:t>0</a:t>
            </a:r>
            <a:r>
              <a:rPr dirty="0" sz="2400" spc="-18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dirty="0" sz="2400" spc="10">
                <a:solidFill>
                  <a:srgbClr val="FF9900"/>
                </a:solidFill>
                <a:latin typeface="Times New Roman"/>
                <a:cs typeface="Times New Roman"/>
              </a:rPr>
              <a:t>&amp;</a:t>
            </a:r>
            <a:r>
              <a:rPr dirty="0" sz="2400" spc="-5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dirty="0" sz="2400" spc="30" i="1">
                <a:solidFill>
                  <a:srgbClr val="FF9900"/>
                </a:solidFill>
                <a:latin typeface="Times New Roman"/>
                <a:cs typeface="Times New Roman"/>
              </a:rPr>
              <a:t>x</a:t>
            </a:r>
            <a:r>
              <a:rPr dirty="0" baseline="-24691" sz="2025" spc="7">
                <a:solidFill>
                  <a:srgbClr val="FF9900"/>
                </a:solidFill>
                <a:latin typeface="Times New Roman"/>
                <a:cs typeface="Times New Roman"/>
              </a:rPr>
              <a:t>2</a:t>
            </a:r>
            <a:r>
              <a:rPr dirty="0" baseline="-24691" sz="2025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dirty="0" baseline="-24691" sz="2025" spc="127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dirty="0" sz="2400" spc="5">
                <a:solidFill>
                  <a:srgbClr val="FF9900"/>
                </a:solidFill>
                <a:latin typeface="Symbol"/>
                <a:cs typeface="Symbol"/>
              </a:rPr>
              <a:t></a:t>
            </a:r>
            <a:r>
              <a:rPr dirty="0" sz="2400" spc="-275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9900"/>
                </a:solidFill>
                <a:latin typeface="Times New Roman"/>
                <a:cs typeface="Times New Roman"/>
              </a:rPr>
              <a:t>1.</a:t>
            </a:r>
            <a:r>
              <a:rPr dirty="0" sz="2400" spc="5">
                <a:solidFill>
                  <a:srgbClr val="FF9900"/>
                </a:solidFill>
                <a:latin typeface="Times New Roman"/>
                <a:cs typeface="Times New Roman"/>
              </a:rPr>
              <a:t>8</a:t>
            </a:r>
            <a:r>
              <a:rPr dirty="0" sz="2400" spc="-18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dirty="0" sz="2400" spc="5" b="1">
                <a:solidFill>
                  <a:srgbClr val="FF9900"/>
                </a:solidFill>
                <a:latin typeface="Times New Roman"/>
                <a:cs typeface="Times New Roman"/>
              </a:rPr>
              <a:t>then</a:t>
            </a:r>
            <a:r>
              <a:rPr dirty="0" sz="2400" spc="150" b="1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dirty="0" sz="2400" spc="5" i="1">
                <a:solidFill>
                  <a:srgbClr val="FF9900"/>
                </a:solidFill>
                <a:latin typeface="Times New Roman"/>
                <a:cs typeface="Times New Roman"/>
              </a:rPr>
              <a:t>y</a:t>
            </a:r>
            <a:r>
              <a:rPr dirty="0" sz="2400" spc="40" i="1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dirty="0" sz="2400" spc="5">
                <a:solidFill>
                  <a:srgbClr val="FF9900"/>
                </a:solidFill>
                <a:latin typeface="Symbol"/>
                <a:cs typeface="Symbol"/>
              </a:rPr>
              <a:t></a:t>
            </a:r>
            <a:r>
              <a:rPr dirty="0" sz="2400" spc="-275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9900"/>
                </a:solidFill>
                <a:latin typeface="Times New Roman"/>
                <a:cs typeface="Times New Roman"/>
              </a:rPr>
              <a:t>1.</a:t>
            </a:r>
            <a:r>
              <a:rPr dirty="0" sz="2400" spc="5">
                <a:solidFill>
                  <a:srgbClr val="FF9900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602615" marR="1663064" indent="5715">
              <a:lnSpc>
                <a:spcPct val="124400"/>
              </a:lnSpc>
              <a:spcBef>
                <a:spcPts val="1410"/>
              </a:spcBef>
            </a:pPr>
            <a:r>
              <a:rPr dirty="0" sz="1500" spc="-10" b="1">
                <a:solidFill>
                  <a:srgbClr val="660033"/>
                </a:solidFill>
                <a:latin typeface="Verdana"/>
                <a:cs typeface="Verdana"/>
              </a:rPr>
              <a:t>BuysMilk</a:t>
            </a:r>
            <a:r>
              <a:rPr dirty="0" sz="1500" spc="-254" b="1">
                <a:solidFill>
                  <a:srgbClr val="660033"/>
                </a:solidFill>
                <a:latin typeface="Verdana"/>
                <a:cs typeface="Verdana"/>
              </a:rPr>
              <a:t> </a:t>
            </a:r>
            <a:r>
              <a:rPr dirty="0" sz="1500" spc="-15" b="1">
                <a:solidFill>
                  <a:srgbClr val="660033"/>
                </a:solidFill>
                <a:latin typeface="Verdana"/>
                <a:cs typeface="Verdana"/>
              </a:rPr>
              <a:t>&amp;</a:t>
            </a:r>
            <a:r>
              <a:rPr dirty="0" sz="1500" spc="-310" b="1">
                <a:solidFill>
                  <a:srgbClr val="660033"/>
                </a:solidFill>
                <a:latin typeface="Verdana"/>
                <a:cs typeface="Verdana"/>
              </a:rPr>
              <a:t> </a:t>
            </a:r>
            <a:r>
              <a:rPr dirty="0" sz="1500" spc="-10" b="1">
                <a:solidFill>
                  <a:srgbClr val="660033"/>
                </a:solidFill>
                <a:latin typeface="Verdana"/>
                <a:cs typeface="Verdana"/>
              </a:rPr>
              <a:t>BuysCerea</a:t>
            </a:r>
            <a:r>
              <a:rPr dirty="0" sz="1500" spc="35" b="1">
                <a:solidFill>
                  <a:srgbClr val="660033"/>
                </a:solidFill>
                <a:latin typeface="Verdana"/>
                <a:cs typeface="Verdana"/>
              </a:rPr>
              <a:t>l</a:t>
            </a:r>
            <a:r>
              <a:rPr dirty="0" sz="1500" spc="-10" b="1">
                <a:solidFill>
                  <a:srgbClr val="660033"/>
                </a:solidFill>
                <a:latin typeface="Verdana"/>
                <a:cs typeface="Verdana"/>
              </a:rPr>
              <a:t>s</a:t>
            </a:r>
            <a:r>
              <a:rPr dirty="0" sz="1500" spc="-190" b="1">
                <a:solidFill>
                  <a:srgbClr val="660033"/>
                </a:solidFill>
                <a:latin typeface="Verdana"/>
                <a:cs typeface="Verdana"/>
              </a:rPr>
              <a:t> </a:t>
            </a:r>
            <a:r>
              <a:rPr dirty="0" sz="1500" spc="-15">
                <a:solidFill>
                  <a:srgbClr val="660033"/>
                </a:solidFill>
                <a:latin typeface="Symbol"/>
                <a:cs typeface="Symbol"/>
              </a:rPr>
              <a:t></a:t>
            </a:r>
            <a:r>
              <a:rPr dirty="0" sz="1500" spc="-175">
                <a:solidFill>
                  <a:srgbClr val="660033"/>
                </a:solidFill>
                <a:latin typeface="Times New Roman"/>
                <a:cs typeface="Times New Roman"/>
              </a:rPr>
              <a:t> </a:t>
            </a:r>
            <a:r>
              <a:rPr dirty="0" sz="1500" spc="-10" b="1">
                <a:solidFill>
                  <a:srgbClr val="660033"/>
                </a:solidFill>
                <a:latin typeface="Verdana"/>
                <a:cs typeface="Verdana"/>
              </a:rPr>
              <a:t>BuysJuice  </a:t>
            </a:r>
            <a:r>
              <a:rPr dirty="0" sz="1500" spc="-15" b="1">
                <a:solidFill>
                  <a:srgbClr val="660033"/>
                </a:solidFill>
                <a:latin typeface="Verdana"/>
                <a:cs typeface="Verdana"/>
              </a:rPr>
              <a:t>[Sup</a:t>
            </a:r>
            <a:r>
              <a:rPr dirty="0" sz="1500" spc="-10" b="1">
                <a:solidFill>
                  <a:srgbClr val="660033"/>
                </a:solidFill>
                <a:latin typeface="Verdana"/>
                <a:cs typeface="Verdana"/>
              </a:rPr>
              <a:t>port</a:t>
            </a:r>
            <a:r>
              <a:rPr dirty="0" sz="1500" spc="-275" b="1">
                <a:solidFill>
                  <a:srgbClr val="660033"/>
                </a:solidFill>
                <a:latin typeface="Verdana"/>
                <a:cs typeface="Verdana"/>
              </a:rPr>
              <a:t> </a:t>
            </a:r>
            <a:r>
              <a:rPr dirty="0" sz="1500" spc="-10" b="1">
                <a:solidFill>
                  <a:srgbClr val="660033"/>
                </a:solidFill>
                <a:latin typeface="Verdana"/>
                <a:cs typeface="Verdana"/>
              </a:rPr>
              <a:t>:</a:t>
            </a:r>
            <a:r>
              <a:rPr dirty="0" sz="1500" spc="-345" b="1">
                <a:solidFill>
                  <a:srgbClr val="660033"/>
                </a:solidFill>
                <a:latin typeface="Verdana"/>
                <a:cs typeface="Verdana"/>
              </a:rPr>
              <a:t> </a:t>
            </a:r>
            <a:r>
              <a:rPr dirty="0" sz="1500" spc="-10" b="1">
                <a:solidFill>
                  <a:srgbClr val="660033"/>
                </a:solidFill>
                <a:latin typeface="Verdana"/>
                <a:cs typeface="Verdana"/>
              </a:rPr>
              <a:t>0.05,</a:t>
            </a:r>
            <a:r>
              <a:rPr dirty="0" sz="1500" spc="-375" b="1">
                <a:solidFill>
                  <a:srgbClr val="660033"/>
                </a:solidFill>
                <a:latin typeface="Verdana"/>
                <a:cs typeface="Verdana"/>
              </a:rPr>
              <a:t> </a:t>
            </a:r>
            <a:r>
              <a:rPr dirty="0" sz="1500" spc="-10" b="1">
                <a:solidFill>
                  <a:srgbClr val="660033"/>
                </a:solidFill>
                <a:latin typeface="Verdana"/>
                <a:cs typeface="Verdana"/>
              </a:rPr>
              <a:t>Confidence</a:t>
            </a:r>
            <a:r>
              <a:rPr dirty="0" sz="1500" spc="-290" b="1">
                <a:solidFill>
                  <a:srgbClr val="660033"/>
                </a:solidFill>
                <a:latin typeface="Verdana"/>
                <a:cs typeface="Verdana"/>
              </a:rPr>
              <a:t> </a:t>
            </a:r>
            <a:r>
              <a:rPr dirty="0" sz="1500" spc="-10" b="1">
                <a:solidFill>
                  <a:srgbClr val="660033"/>
                </a:solidFill>
                <a:latin typeface="Verdana"/>
                <a:cs typeface="Verdana"/>
              </a:rPr>
              <a:t>:</a:t>
            </a:r>
            <a:r>
              <a:rPr dirty="0" sz="1500" spc="-345" b="1">
                <a:solidFill>
                  <a:srgbClr val="660033"/>
                </a:solidFill>
                <a:latin typeface="Verdana"/>
                <a:cs typeface="Verdana"/>
              </a:rPr>
              <a:t> </a:t>
            </a:r>
            <a:r>
              <a:rPr dirty="0" sz="1500" spc="-10" b="1">
                <a:solidFill>
                  <a:srgbClr val="660033"/>
                </a:solidFill>
                <a:latin typeface="Verdana"/>
                <a:cs typeface="Verdana"/>
              </a:rPr>
              <a:t>0.85]</a:t>
            </a:r>
            <a:endParaRPr sz="15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85597" y="1833198"/>
            <a:ext cx="3002236" cy="203735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6976" y="4639702"/>
            <a:ext cx="4233863" cy="151288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17729" y="4350915"/>
            <a:ext cx="3980383" cy="200440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9525" y="1685130"/>
            <a:ext cx="4457700" cy="40481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36712" y="6053328"/>
            <a:ext cx="9573895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10">
                <a:latin typeface="Calibri"/>
                <a:cs typeface="Calibri"/>
              </a:rPr>
              <a:t>Shearer</a:t>
            </a:r>
            <a:r>
              <a:rPr dirty="0" sz="1700">
                <a:latin typeface="Calibri"/>
                <a:cs typeface="Calibri"/>
              </a:rPr>
              <a:t> C.,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 spc="15">
                <a:latin typeface="Calibri"/>
                <a:cs typeface="Calibri"/>
              </a:rPr>
              <a:t>“The</a:t>
            </a:r>
            <a:r>
              <a:rPr dirty="0" sz="1700" spc="1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CRISP-DM</a:t>
            </a:r>
            <a:r>
              <a:rPr dirty="0" sz="170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model:</a:t>
            </a:r>
            <a:r>
              <a:rPr dirty="0" sz="170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the</a:t>
            </a:r>
            <a:r>
              <a:rPr dirty="0" sz="1700" spc="1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new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blueprint</a:t>
            </a:r>
            <a:r>
              <a:rPr dirty="0" sz="1700" spc="1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for</a:t>
            </a:r>
            <a:r>
              <a:rPr dirty="0" sz="1700">
                <a:latin typeface="Calibri"/>
                <a:cs typeface="Calibri"/>
              </a:rPr>
              <a:t> </a:t>
            </a:r>
            <a:r>
              <a:rPr dirty="0" sz="1700" spc="-15">
                <a:latin typeface="Calibri"/>
                <a:cs typeface="Calibri"/>
              </a:rPr>
              <a:t>data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 spc="-20">
                <a:latin typeface="Calibri"/>
                <a:cs typeface="Calibri"/>
              </a:rPr>
              <a:t>mining”,</a:t>
            </a:r>
            <a:r>
              <a:rPr dirty="0" sz="1700" spc="40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Journal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of</a:t>
            </a:r>
            <a:r>
              <a:rPr dirty="0" sz="1700" spc="1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Data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 spc="-15">
                <a:latin typeface="Calibri"/>
                <a:cs typeface="Calibri"/>
              </a:rPr>
              <a:t>Warehousing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5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(2000)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7583" y="147827"/>
            <a:ext cx="11040745" cy="13696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00"/>
              </a:spcBef>
            </a:pPr>
            <a:r>
              <a:rPr dirty="0" sz="4400" spc="-15">
                <a:solidFill>
                  <a:srgbClr val="002F5F"/>
                </a:solidFill>
              </a:rPr>
              <a:t>CRISP-DM:</a:t>
            </a:r>
            <a:endParaRPr sz="4400"/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dirty="0" sz="4400" spc="-20">
                <a:solidFill>
                  <a:srgbClr val="002F5F"/>
                </a:solidFill>
              </a:rPr>
              <a:t>CRoss</a:t>
            </a:r>
            <a:r>
              <a:rPr dirty="0" sz="4400">
                <a:solidFill>
                  <a:srgbClr val="002F5F"/>
                </a:solidFill>
              </a:rPr>
              <a:t> </a:t>
            </a:r>
            <a:r>
              <a:rPr dirty="0" sz="4400" spc="-5">
                <a:solidFill>
                  <a:srgbClr val="002F5F"/>
                </a:solidFill>
              </a:rPr>
              <a:t>Industry </a:t>
            </a:r>
            <a:r>
              <a:rPr dirty="0" sz="4400" spc="-15">
                <a:solidFill>
                  <a:srgbClr val="002F5F"/>
                </a:solidFill>
              </a:rPr>
              <a:t>Standard</a:t>
            </a:r>
            <a:r>
              <a:rPr dirty="0" sz="4400">
                <a:solidFill>
                  <a:srgbClr val="002F5F"/>
                </a:solidFill>
              </a:rPr>
              <a:t> </a:t>
            </a:r>
            <a:r>
              <a:rPr dirty="0" sz="4400" spc="-15">
                <a:solidFill>
                  <a:srgbClr val="002F5F"/>
                </a:solidFill>
              </a:rPr>
              <a:t>Process</a:t>
            </a:r>
            <a:r>
              <a:rPr dirty="0" sz="4400">
                <a:solidFill>
                  <a:srgbClr val="002F5F"/>
                </a:solidFill>
              </a:rPr>
              <a:t> </a:t>
            </a:r>
            <a:r>
              <a:rPr dirty="0" sz="4400" spc="-35">
                <a:solidFill>
                  <a:srgbClr val="002F5F"/>
                </a:solidFill>
              </a:rPr>
              <a:t>for</a:t>
            </a:r>
            <a:r>
              <a:rPr dirty="0" sz="4400">
                <a:solidFill>
                  <a:srgbClr val="002F5F"/>
                </a:solidFill>
              </a:rPr>
              <a:t> </a:t>
            </a:r>
            <a:r>
              <a:rPr dirty="0" sz="4400" spc="-25">
                <a:solidFill>
                  <a:srgbClr val="002F5F"/>
                </a:solidFill>
              </a:rPr>
              <a:t>Data</a:t>
            </a:r>
            <a:r>
              <a:rPr dirty="0" sz="4400" spc="5">
                <a:solidFill>
                  <a:srgbClr val="002F5F"/>
                </a:solidFill>
              </a:rPr>
              <a:t> </a:t>
            </a:r>
            <a:r>
              <a:rPr dirty="0" sz="4400">
                <a:solidFill>
                  <a:srgbClr val="002F5F"/>
                </a:solidFill>
              </a:rPr>
              <a:t>Mining</a:t>
            </a:r>
            <a:endParaRPr sz="4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1189" y="483107"/>
            <a:ext cx="22923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>
                <a:solidFill>
                  <a:srgbClr val="002F5F"/>
                </a:solidFill>
              </a:rPr>
              <a:t>C</a:t>
            </a:r>
            <a:r>
              <a:rPr dirty="0" sz="4400" spc="-5">
                <a:solidFill>
                  <a:srgbClr val="002F5F"/>
                </a:solidFill>
              </a:rPr>
              <a:t>R</a:t>
            </a:r>
            <a:r>
              <a:rPr dirty="0" sz="4400" spc="5">
                <a:solidFill>
                  <a:srgbClr val="002F5F"/>
                </a:solidFill>
              </a:rPr>
              <a:t>IS</a:t>
            </a:r>
            <a:r>
              <a:rPr dirty="0" sz="4400" spc="-130">
                <a:solidFill>
                  <a:srgbClr val="002F5F"/>
                </a:solidFill>
              </a:rPr>
              <a:t>P</a:t>
            </a:r>
            <a:r>
              <a:rPr dirty="0" sz="4400">
                <a:solidFill>
                  <a:srgbClr val="002F5F"/>
                </a:solidFill>
              </a:rPr>
              <a:t>-</a:t>
            </a:r>
            <a:r>
              <a:rPr dirty="0" sz="4400" spc="5">
                <a:solidFill>
                  <a:srgbClr val="002F5F"/>
                </a:solidFill>
              </a:rPr>
              <a:t>DM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017195" y="1925772"/>
            <a:ext cx="4457700" cy="3006725"/>
          </a:xfrm>
          <a:prstGeom prst="rect">
            <a:avLst/>
          </a:prstGeom>
          <a:solidFill>
            <a:srgbClr val="9BB2CE"/>
          </a:solidFill>
        </p:spPr>
        <p:txBody>
          <a:bodyPr wrap="square" lIns="0" tIns="18415" rIns="0" bIns="0" rtlCol="0" vert="horz">
            <a:spAutoFit/>
          </a:bodyPr>
          <a:lstStyle/>
          <a:p>
            <a:pPr marL="434340" indent="-343535">
              <a:lnSpc>
                <a:spcPct val="100000"/>
              </a:lnSpc>
              <a:spcBef>
                <a:spcPts val="145"/>
              </a:spcBef>
              <a:buFont typeface="Arial MT"/>
              <a:buChar char="•"/>
              <a:tabLst>
                <a:tab pos="433705" algn="l"/>
                <a:tab pos="434340" algn="l"/>
              </a:tabLst>
            </a:pPr>
            <a:r>
              <a:rPr dirty="0" sz="2400" b="1">
                <a:solidFill>
                  <a:srgbClr val="002F5F"/>
                </a:solidFill>
                <a:latin typeface="Calibri"/>
                <a:cs typeface="Calibri"/>
              </a:rPr>
              <a:t>Business</a:t>
            </a:r>
            <a:r>
              <a:rPr dirty="0" sz="2400" spc="-35" b="1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002F5F"/>
                </a:solidFill>
                <a:latin typeface="Calibri"/>
                <a:cs typeface="Calibri"/>
              </a:rPr>
              <a:t>Understanding</a:t>
            </a:r>
            <a:endParaRPr sz="2400">
              <a:latin typeface="Calibri"/>
              <a:cs typeface="Calibri"/>
            </a:endParaRPr>
          </a:p>
          <a:p>
            <a:pPr lvl="1" marL="834390" marR="384810" indent="-285750">
              <a:lnSpc>
                <a:spcPct val="98600"/>
              </a:lnSpc>
              <a:spcBef>
                <a:spcPts val="670"/>
              </a:spcBef>
              <a:buFont typeface="Arial MT"/>
              <a:buChar char="–"/>
              <a:tabLst>
                <a:tab pos="833755" algn="l"/>
                <a:tab pos="834390" algn="l"/>
              </a:tabLst>
            </a:pPr>
            <a:r>
              <a:rPr dirty="0" sz="2200" spc="-15">
                <a:solidFill>
                  <a:srgbClr val="002F5F"/>
                </a:solidFill>
                <a:latin typeface="Calibri"/>
                <a:cs typeface="Calibri"/>
              </a:rPr>
              <a:t>understand </a:t>
            </a:r>
            <a:r>
              <a:rPr dirty="0" sz="2200" spc="-5">
                <a:solidFill>
                  <a:srgbClr val="002F5F"/>
                </a:solidFill>
                <a:latin typeface="Calibri"/>
                <a:cs typeface="Calibri"/>
              </a:rPr>
              <a:t>the</a:t>
            </a:r>
            <a:r>
              <a:rPr dirty="0" sz="220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2F5F"/>
                </a:solidFill>
                <a:latin typeface="Calibri"/>
                <a:cs typeface="Calibri"/>
              </a:rPr>
              <a:t>project </a:t>
            </a:r>
            <a:r>
              <a:rPr dirty="0" sz="2200" spc="-5">
                <a:solidFill>
                  <a:srgbClr val="002F5F"/>
                </a:solidFill>
                <a:latin typeface="Calibri"/>
                <a:cs typeface="Calibri"/>
              </a:rPr>
              <a:t> objectives</a:t>
            </a:r>
            <a:r>
              <a:rPr dirty="0" sz="2200" spc="-4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2F5F"/>
                </a:solidFill>
                <a:latin typeface="Calibri"/>
                <a:cs typeface="Calibri"/>
              </a:rPr>
              <a:t>and</a:t>
            </a:r>
            <a:r>
              <a:rPr dirty="0" sz="2200" spc="-4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2F5F"/>
                </a:solidFill>
                <a:latin typeface="Calibri"/>
                <a:cs typeface="Calibri"/>
              </a:rPr>
              <a:t>requirements </a:t>
            </a:r>
            <a:r>
              <a:rPr dirty="0" sz="2200" spc="-48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002F5F"/>
                </a:solidFill>
                <a:latin typeface="Calibri"/>
                <a:cs typeface="Calibri"/>
              </a:rPr>
              <a:t>from</a:t>
            </a:r>
            <a:r>
              <a:rPr dirty="0" sz="2200" spc="-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2F5F"/>
                </a:solidFill>
                <a:latin typeface="Calibri"/>
                <a:cs typeface="Calibri"/>
              </a:rPr>
              <a:t>a</a:t>
            </a:r>
            <a:r>
              <a:rPr dirty="0" sz="2200" spc="-1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2F5F"/>
                </a:solidFill>
                <a:latin typeface="Calibri"/>
                <a:cs typeface="Calibri"/>
              </a:rPr>
              <a:t>business </a:t>
            </a:r>
            <a:r>
              <a:rPr dirty="0" sz="2200" spc="-15">
                <a:solidFill>
                  <a:srgbClr val="002F5F"/>
                </a:solidFill>
                <a:latin typeface="Calibri"/>
                <a:cs typeface="Calibri"/>
              </a:rPr>
              <a:t>perspective</a:t>
            </a:r>
            <a:endParaRPr sz="2200">
              <a:latin typeface="Calibri"/>
              <a:cs typeface="Calibri"/>
            </a:endParaRPr>
          </a:p>
          <a:p>
            <a:pPr lvl="1" marL="834390" marR="96520" indent="-285750">
              <a:lnSpc>
                <a:spcPct val="101800"/>
              </a:lnSpc>
              <a:spcBef>
                <a:spcPts val="505"/>
              </a:spcBef>
              <a:buFont typeface="Arial MT"/>
              <a:buChar char="–"/>
              <a:tabLst>
                <a:tab pos="833755" algn="l"/>
                <a:tab pos="834390" algn="l"/>
              </a:tabLst>
            </a:pPr>
            <a:r>
              <a:rPr dirty="0" sz="2200" spc="-15">
                <a:solidFill>
                  <a:srgbClr val="002F5F"/>
                </a:solidFill>
                <a:latin typeface="Calibri"/>
                <a:cs typeface="Calibri"/>
              </a:rPr>
              <a:t>convert</a:t>
            </a:r>
            <a:r>
              <a:rPr dirty="0" sz="2200" spc="-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2F5F"/>
                </a:solidFill>
                <a:latin typeface="Calibri"/>
                <a:cs typeface="Calibri"/>
              </a:rPr>
              <a:t>this </a:t>
            </a:r>
            <a:r>
              <a:rPr dirty="0" sz="2200" spc="-10">
                <a:solidFill>
                  <a:srgbClr val="002F5F"/>
                </a:solidFill>
                <a:latin typeface="Calibri"/>
                <a:cs typeface="Calibri"/>
              </a:rPr>
              <a:t>knowledge</a:t>
            </a:r>
            <a:r>
              <a:rPr dirty="0" sz="2200" spc="-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002F5F"/>
                </a:solidFill>
                <a:latin typeface="Calibri"/>
                <a:cs typeface="Calibri"/>
              </a:rPr>
              <a:t>into</a:t>
            </a:r>
            <a:r>
              <a:rPr dirty="0" sz="2200" spc="-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2F5F"/>
                </a:solidFill>
                <a:latin typeface="Calibri"/>
                <a:cs typeface="Calibri"/>
              </a:rPr>
              <a:t>a </a:t>
            </a:r>
            <a:r>
              <a:rPr dirty="0" sz="2200" spc="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002F5F"/>
                </a:solidFill>
                <a:latin typeface="Calibri"/>
                <a:cs typeface="Calibri"/>
              </a:rPr>
              <a:t>data</a:t>
            </a:r>
            <a:r>
              <a:rPr dirty="0" sz="2200" spc="-1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2F5F"/>
                </a:solidFill>
                <a:latin typeface="Calibri"/>
                <a:cs typeface="Calibri"/>
              </a:rPr>
              <a:t>mining</a:t>
            </a:r>
            <a:r>
              <a:rPr dirty="0" sz="2200" spc="-1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2F5F"/>
                </a:solidFill>
                <a:latin typeface="Calibri"/>
                <a:cs typeface="Calibri"/>
              </a:rPr>
              <a:t>problem definition</a:t>
            </a:r>
            <a:endParaRPr sz="2200">
              <a:latin typeface="Calibri"/>
              <a:cs typeface="Calibri"/>
            </a:endParaRPr>
          </a:p>
          <a:p>
            <a:pPr lvl="1" marL="834390" marR="490855" indent="-285750">
              <a:lnSpc>
                <a:spcPct val="101800"/>
              </a:lnSpc>
              <a:spcBef>
                <a:spcPts val="434"/>
              </a:spcBef>
              <a:buFont typeface="Arial MT"/>
              <a:buChar char="–"/>
              <a:tabLst>
                <a:tab pos="833755" algn="l"/>
                <a:tab pos="834390" algn="l"/>
              </a:tabLst>
            </a:pPr>
            <a:r>
              <a:rPr dirty="0" sz="2200" spc="-20">
                <a:solidFill>
                  <a:srgbClr val="002F5F"/>
                </a:solidFill>
                <a:latin typeface="Calibri"/>
                <a:cs typeface="Calibri"/>
              </a:rPr>
              <a:t>create</a:t>
            </a:r>
            <a:r>
              <a:rPr dirty="0" sz="2200">
                <a:solidFill>
                  <a:srgbClr val="002F5F"/>
                </a:solidFill>
                <a:latin typeface="Calibri"/>
                <a:cs typeface="Calibri"/>
              </a:rPr>
              <a:t> a</a:t>
            </a:r>
            <a:r>
              <a:rPr dirty="0" sz="2200" spc="-10">
                <a:solidFill>
                  <a:srgbClr val="002F5F"/>
                </a:solidFill>
                <a:latin typeface="Calibri"/>
                <a:cs typeface="Calibri"/>
              </a:rPr>
              <a:t> preliminary</a:t>
            </a:r>
            <a:r>
              <a:rPr dirty="0" sz="220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2F5F"/>
                </a:solidFill>
                <a:latin typeface="Calibri"/>
                <a:cs typeface="Calibri"/>
              </a:rPr>
              <a:t>plan</a:t>
            </a:r>
            <a:r>
              <a:rPr dirty="0" sz="2200" spc="-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002F5F"/>
                </a:solidFill>
                <a:latin typeface="Calibri"/>
                <a:cs typeface="Calibri"/>
              </a:rPr>
              <a:t>to </a:t>
            </a:r>
            <a:r>
              <a:rPr dirty="0" sz="2200" spc="-484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2F5F"/>
                </a:solidFill>
                <a:latin typeface="Calibri"/>
                <a:cs typeface="Calibri"/>
              </a:rPr>
              <a:t>achieve</a:t>
            </a:r>
            <a:r>
              <a:rPr dirty="0" sz="2200" spc="-5">
                <a:solidFill>
                  <a:srgbClr val="002F5F"/>
                </a:solidFill>
                <a:latin typeface="Calibri"/>
                <a:cs typeface="Calibri"/>
              </a:rPr>
              <a:t> the objectives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9496" y="1404937"/>
            <a:ext cx="4457698" cy="40481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17195" y="1790698"/>
            <a:ext cx="4457700" cy="3276600"/>
          </a:xfrm>
          <a:prstGeom prst="rect">
            <a:avLst/>
          </a:prstGeom>
          <a:solidFill>
            <a:srgbClr val="9BB2CE"/>
          </a:solidFill>
        </p:spPr>
        <p:txBody>
          <a:bodyPr wrap="square" lIns="0" tIns="19685" rIns="0" bIns="0" rtlCol="0" vert="horz">
            <a:spAutoFit/>
          </a:bodyPr>
          <a:lstStyle/>
          <a:p>
            <a:pPr marL="434340" indent="-343535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433705" algn="l"/>
                <a:tab pos="434340" algn="l"/>
              </a:tabLst>
            </a:pPr>
            <a:r>
              <a:rPr dirty="0" sz="2400" spc="-15" b="1">
                <a:solidFill>
                  <a:srgbClr val="002F5F"/>
                </a:solidFill>
                <a:latin typeface="Calibri"/>
                <a:cs typeface="Calibri"/>
              </a:rPr>
              <a:t>Data</a:t>
            </a:r>
            <a:r>
              <a:rPr dirty="0" sz="2400" spc="-40" b="1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002F5F"/>
                </a:solidFill>
                <a:latin typeface="Calibri"/>
                <a:cs typeface="Calibri"/>
              </a:rPr>
              <a:t>Understanding</a:t>
            </a:r>
            <a:endParaRPr sz="2400">
              <a:latin typeface="Calibri"/>
              <a:cs typeface="Calibri"/>
            </a:endParaRPr>
          </a:p>
          <a:p>
            <a:pPr lvl="1" marL="834390" indent="-285750">
              <a:lnSpc>
                <a:spcPct val="100000"/>
              </a:lnSpc>
              <a:spcBef>
                <a:spcPts val="630"/>
              </a:spcBef>
              <a:buFont typeface="Arial MT"/>
              <a:buChar char="–"/>
              <a:tabLst>
                <a:tab pos="833755" algn="l"/>
                <a:tab pos="834390" algn="l"/>
              </a:tabLst>
            </a:pPr>
            <a:r>
              <a:rPr dirty="0" sz="2200" spc="-10">
                <a:solidFill>
                  <a:srgbClr val="002F5F"/>
                </a:solidFill>
                <a:latin typeface="Calibri"/>
                <a:cs typeface="Calibri"/>
              </a:rPr>
              <a:t>initial</a:t>
            </a:r>
            <a:r>
              <a:rPr dirty="0" sz="2200" spc="-2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002F5F"/>
                </a:solidFill>
                <a:latin typeface="Calibri"/>
                <a:cs typeface="Calibri"/>
              </a:rPr>
              <a:t>data </a:t>
            </a:r>
            <a:r>
              <a:rPr dirty="0" sz="2200" spc="-5">
                <a:solidFill>
                  <a:srgbClr val="002F5F"/>
                </a:solidFill>
                <a:latin typeface="Calibri"/>
                <a:cs typeface="Calibri"/>
              </a:rPr>
              <a:t>collection</a:t>
            </a:r>
            <a:endParaRPr sz="2200">
              <a:latin typeface="Calibri"/>
              <a:cs typeface="Calibri"/>
            </a:endParaRPr>
          </a:p>
          <a:p>
            <a:pPr lvl="1" marL="834390" indent="-285750">
              <a:lnSpc>
                <a:spcPct val="100000"/>
              </a:lnSpc>
              <a:spcBef>
                <a:spcPts val="459"/>
              </a:spcBef>
              <a:buFont typeface="Arial MT"/>
              <a:buChar char="–"/>
              <a:tabLst>
                <a:tab pos="833755" algn="l"/>
                <a:tab pos="834390" algn="l"/>
              </a:tabLst>
            </a:pPr>
            <a:r>
              <a:rPr dirty="0" sz="2200" spc="-10">
                <a:solidFill>
                  <a:srgbClr val="002F5F"/>
                </a:solidFill>
                <a:latin typeface="Calibri"/>
                <a:cs typeface="Calibri"/>
              </a:rPr>
              <a:t>get</a:t>
            </a:r>
            <a:r>
              <a:rPr dirty="0" sz="2200" spc="-1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2F5F"/>
                </a:solidFill>
                <a:latin typeface="Calibri"/>
                <a:cs typeface="Calibri"/>
              </a:rPr>
              <a:t>familiar </a:t>
            </a:r>
            <a:r>
              <a:rPr dirty="0" sz="2200" spc="-5">
                <a:solidFill>
                  <a:srgbClr val="002F5F"/>
                </a:solidFill>
                <a:latin typeface="Calibri"/>
                <a:cs typeface="Calibri"/>
              </a:rPr>
              <a:t>with</a:t>
            </a:r>
            <a:r>
              <a:rPr dirty="0" sz="2200" spc="-1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2F5F"/>
                </a:solidFill>
                <a:latin typeface="Calibri"/>
                <a:cs typeface="Calibri"/>
              </a:rPr>
              <a:t>the</a:t>
            </a:r>
            <a:r>
              <a:rPr dirty="0" sz="2200" spc="-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002F5F"/>
                </a:solidFill>
                <a:latin typeface="Calibri"/>
                <a:cs typeface="Calibri"/>
              </a:rPr>
              <a:t>data</a:t>
            </a:r>
            <a:endParaRPr sz="2200">
              <a:latin typeface="Calibri"/>
              <a:cs typeface="Calibri"/>
            </a:endParaRPr>
          </a:p>
          <a:p>
            <a:pPr lvl="1" marL="834390" indent="-285750">
              <a:lnSpc>
                <a:spcPct val="100000"/>
              </a:lnSpc>
              <a:spcBef>
                <a:spcPts val="550"/>
              </a:spcBef>
              <a:buFont typeface="Arial MT"/>
              <a:buChar char="–"/>
              <a:tabLst>
                <a:tab pos="833755" algn="l"/>
                <a:tab pos="834390" algn="l"/>
              </a:tabLst>
            </a:pPr>
            <a:r>
              <a:rPr dirty="0" sz="2200" spc="-5">
                <a:solidFill>
                  <a:srgbClr val="002F5F"/>
                </a:solidFill>
                <a:latin typeface="Calibri"/>
                <a:cs typeface="Calibri"/>
              </a:rPr>
              <a:t>identify</a:t>
            </a:r>
            <a:r>
              <a:rPr dirty="0" sz="2200" spc="-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002F5F"/>
                </a:solidFill>
                <a:latin typeface="Calibri"/>
                <a:cs typeface="Calibri"/>
              </a:rPr>
              <a:t>data </a:t>
            </a:r>
            <a:r>
              <a:rPr dirty="0" sz="2200" spc="-5">
                <a:solidFill>
                  <a:srgbClr val="002F5F"/>
                </a:solidFill>
                <a:latin typeface="Calibri"/>
                <a:cs typeface="Calibri"/>
              </a:rPr>
              <a:t>quality</a:t>
            </a:r>
            <a:r>
              <a:rPr dirty="0" sz="2200" spc="-10">
                <a:solidFill>
                  <a:srgbClr val="002F5F"/>
                </a:solidFill>
                <a:latin typeface="Calibri"/>
                <a:cs typeface="Calibri"/>
              </a:rPr>
              <a:t> problems</a:t>
            </a:r>
            <a:endParaRPr sz="2200">
              <a:latin typeface="Calibri"/>
              <a:cs typeface="Calibri"/>
            </a:endParaRPr>
          </a:p>
          <a:p>
            <a:pPr lvl="1" marL="834390" indent="-285750">
              <a:lnSpc>
                <a:spcPct val="100000"/>
              </a:lnSpc>
              <a:spcBef>
                <a:spcPts val="550"/>
              </a:spcBef>
              <a:buFont typeface="Arial MT"/>
              <a:buChar char="–"/>
              <a:tabLst>
                <a:tab pos="833755" algn="l"/>
                <a:tab pos="834390" algn="l"/>
              </a:tabLst>
            </a:pPr>
            <a:r>
              <a:rPr dirty="0" sz="2200" spc="-10">
                <a:solidFill>
                  <a:srgbClr val="002F5F"/>
                </a:solidFill>
                <a:latin typeface="Calibri"/>
                <a:cs typeface="Calibri"/>
              </a:rPr>
              <a:t>discover</a:t>
            </a:r>
            <a:r>
              <a:rPr dirty="0" sz="2200" spc="-2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002F5F"/>
                </a:solidFill>
                <a:latin typeface="Calibri"/>
                <a:cs typeface="Calibri"/>
              </a:rPr>
              <a:t>first </a:t>
            </a:r>
            <a:r>
              <a:rPr dirty="0" sz="2200" spc="-10">
                <a:solidFill>
                  <a:srgbClr val="002F5F"/>
                </a:solidFill>
                <a:latin typeface="Calibri"/>
                <a:cs typeface="Calibri"/>
              </a:rPr>
              <a:t>insights</a:t>
            </a:r>
            <a:endParaRPr sz="2200">
              <a:latin typeface="Calibri"/>
              <a:cs typeface="Calibri"/>
            </a:endParaRPr>
          </a:p>
          <a:p>
            <a:pPr lvl="1" marL="834390" indent="-28575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833755" algn="l"/>
                <a:tab pos="834390" algn="l"/>
              </a:tabLst>
            </a:pPr>
            <a:r>
              <a:rPr dirty="0" sz="2200" spc="-10">
                <a:solidFill>
                  <a:srgbClr val="002F5F"/>
                </a:solidFill>
                <a:latin typeface="Calibri"/>
                <a:cs typeface="Calibri"/>
              </a:rPr>
              <a:t>detect</a:t>
            </a:r>
            <a:r>
              <a:rPr dirty="0" sz="2200" spc="-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002F5F"/>
                </a:solidFill>
                <a:latin typeface="Calibri"/>
                <a:cs typeface="Calibri"/>
              </a:rPr>
              <a:t>interesting</a:t>
            </a:r>
            <a:r>
              <a:rPr dirty="0" sz="2200" spc="-10">
                <a:solidFill>
                  <a:srgbClr val="002F5F"/>
                </a:solidFill>
                <a:latin typeface="Calibri"/>
                <a:cs typeface="Calibri"/>
              </a:rPr>
              <a:t> subsets</a:t>
            </a:r>
            <a:endParaRPr sz="2200">
              <a:latin typeface="Calibri"/>
              <a:cs typeface="Calibri"/>
            </a:endParaRPr>
          </a:p>
          <a:p>
            <a:pPr lvl="1" marL="834390" marR="464184" indent="-285750">
              <a:lnSpc>
                <a:spcPts val="2590"/>
              </a:lnSpc>
              <a:spcBef>
                <a:spcPts val="680"/>
              </a:spcBef>
              <a:buFont typeface="Arial MT"/>
              <a:buChar char="–"/>
              <a:tabLst>
                <a:tab pos="833755" algn="l"/>
                <a:tab pos="834390" algn="l"/>
              </a:tabLst>
            </a:pPr>
            <a:r>
              <a:rPr dirty="0" sz="2200" spc="-15">
                <a:solidFill>
                  <a:srgbClr val="002F5F"/>
                </a:solidFill>
                <a:latin typeface="Calibri"/>
                <a:cs typeface="Calibri"/>
              </a:rPr>
              <a:t>form</a:t>
            </a:r>
            <a:r>
              <a:rPr dirty="0" sz="2200" spc="-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2F5F"/>
                </a:solidFill>
                <a:latin typeface="Calibri"/>
                <a:cs typeface="Calibri"/>
              </a:rPr>
              <a:t>hypotheses </a:t>
            </a:r>
            <a:r>
              <a:rPr dirty="0" sz="2200" spc="-15">
                <a:solidFill>
                  <a:srgbClr val="002F5F"/>
                </a:solidFill>
                <a:latin typeface="Calibri"/>
                <a:cs typeface="Calibri"/>
              </a:rPr>
              <a:t>for</a:t>
            </a:r>
            <a:r>
              <a:rPr dirty="0" sz="2200" spc="-10">
                <a:solidFill>
                  <a:srgbClr val="002F5F"/>
                </a:solidFill>
                <a:latin typeface="Calibri"/>
                <a:cs typeface="Calibri"/>
              </a:rPr>
              <a:t> hidden </a:t>
            </a:r>
            <a:r>
              <a:rPr dirty="0" sz="2200" spc="-484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2F5F"/>
                </a:solidFill>
                <a:latin typeface="Calibri"/>
                <a:cs typeface="Calibri"/>
              </a:rPr>
              <a:t>information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9496" y="1404937"/>
            <a:ext cx="4457698" cy="40481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31189" y="483107"/>
            <a:ext cx="22923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>
                <a:solidFill>
                  <a:srgbClr val="002F5F"/>
                </a:solidFill>
              </a:rPr>
              <a:t>C</a:t>
            </a:r>
            <a:r>
              <a:rPr dirty="0" sz="4400" spc="-5">
                <a:solidFill>
                  <a:srgbClr val="002F5F"/>
                </a:solidFill>
              </a:rPr>
              <a:t>R</a:t>
            </a:r>
            <a:r>
              <a:rPr dirty="0" sz="4400" spc="5">
                <a:solidFill>
                  <a:srgbClr val="002F5F"/>
                </a:solidFill>
              </a:rPr>
              <a:t>IS</a:t>
            </a:r>
            <a:r>
              <a:rPr dirty="0" sz="4400" spc="-130">
                <a:solidFill>
                  <a:srgbClr val="002F5F"/>
                </a:solidFill>
              </a:rPr>
              <a:t>P</a:t>
            </a:r>
            <a:r>
              <a:rPr dirty="0" sz="4400">
                <a:solidFill>
                  <a:srgbClr val="002F5F"/>
                </a:solidFill>
              </a:rPr>
              <a:t>-</a:t>
            </a:r>
            <a:r>
              <a:rPr dirty="0" sz="4400" spc="5">
                <a:solidFill>
                  <a:srgbClr val="002F5F"/>
                </a:solidFill>
              </a:rPr>
              <a:t>DM</a:t>
            </a:r>
            <a:endParaRPr sz="4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17195" y="1961776"/>
            <a:ext cx="4457700" cy="2934970"/>
          </a:xfrm>
          <a:prstGeom prst="rect">
            <a:avLst/>
          </a:prstGeom>
          <a:solidFill>
            <a:srgbClr val="9BB2CE"/>
          </a:solidFill>
        </p:spPr>
        <p:txBody>
          <a:bodyPr wrap="square" lIns="0" tIns="19050" rIns="0" bIns="0" rtlCol="0" vert="horz">
            <a:spAutoFit/>
          </a:bodyPr>
          <a:lstStyle/>
          <a:p>
            <a:pPr marL="434340" indent="-343535">
              <a:lnSpc>
                <a:spcPct val="100000"/>
              </a:lnSpc>
              <a:spcBef>
                <a:spcPts val="150"/>
              </a:spcBef>
              <a:buFont typeface="Arial MT"/>
              <a:buChar char="•"/>
              <a:tabLst>
                <a:tab pos="433705" algn="l"/>
                <a:tab pos="434340" algn="l"/>
              </a:tabLst>
            </a:pPr>
            <a:r>
              <a:rPr dirty="0" sz="2400" spc="-15" b="1">
                <a:solidFill>
                  <a:srgbClr val="002F5F"/>
                </a:solidFill>
                <a:latin typeface="Calibri"/>
                <a:cs typeface="Calibri"/>
              </a:rPr>
              <a:t>Data</a:t>
            </a:r>
            <a:r>
              <a:rPr dirty="0" sz="2400" spc="-30" b="1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15" b="1">
                <a:solidFill>
                  <a:srgbClr val="002F5F"/>
                </a:solidFill>
                <a:latin typeface="Calibri"/>
                <a:cs typeface="Calibri"/>
              </a:rPr>
              <a:t>Preparation</a:t>
            </a:r>
            <a:endParaRPr sz="2400">
              <a:latin typeface="Calibri"/>
              <a:cs typeface="Calibri"/>
            </a:endParaRPr>
          </a:p>
          <a:p>
            <a:pPr lvl="1" marL="834390" marR="346710" indent="-285750">
              <a:lnSpc>
                <a:spcPts val="2590"/>
              </a:lnSpc>
              <a:spcBef>
                <a:spcPts val="760"/>
              </a:spcBef>
              <a:buFont typeface="Arial MT"/>
              <a:buChar char="–"/>
              <a:tabLst>
                <a:tab pos="833755" algn="l"/>
                <a:tab pos="834390" algn="l"/>
              </a:tabLst>
            </a:pPr>
            <a:r>
              <a:rPr dirty="0" sz="2200" spc="-10">
                <a:solidFill>
                  <a:srgbClr val="002F5F"/>
                </a:solidFill>
                <a:latin typeface="Calibri"/>
                <a:cs typeface="Calibri"/>
              </a:rPr>
              <a:t>construct </a:t>
            </a:r>
            <a:r>
              <a:rPr dirty="0" sz="2200" spc="-5">
                <a:solidFill>
                  <a:srgbClr val="002F5F"/>
                </a:solidFill>
                <a:latin typeface="Calibri"/>
                <a:cs typeface="Calibri"/>
              </a:rPr>
              <a:t>the final </a:t>
            </a:r>
            <a:r>
              <a:rPr dirty="0" sz="2200" spc="-15">
                <a:solidFill>
                  <a:srgbClr val="002F5F"/>
                </a:solidFill>
                <a:latin typeface="Calibri"/>
                <a:cs typeface="Calibri"/>
              </a:rPr>
              <a:t>dataset </a:t>
            </a:r>
            <a:r>
              <a:rPr dirty="0" sz="2200" spc="-10">
                <a:solidFill>
                  <a:srgbClr val="002F5F"/>
                </a:solidFill>
                <a:latin typeface="Calibri"/>
                <a:cs typeface="Calibri"/>
              </a:rPr>
              <a:t>to </a:t>
            </a:r>
            <a:r>
              <a:rPr dirty="0" sz="2200" spc="-484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2F5F"/>
                </a:solidFill>
                <a:latin typeface="Calibri"/>
                <a:cs typeface="Calibri"/>
              </a:rPr>
              <a:t>be</a:t>
            </a:r>
            <a:r>
              <a:rPr dirty="0" sz="220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002F5F"/>
                </a:solidFill>
                <a:latin typeface="Calibri"/>
                <a:cs typeface="Calibri"/>
              </a:rPr>
              <a:t>fed</a:t>
            </a:r>
            <a:r>
              <a:rPr dirty="0" sz="2200" spc="-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002F5F"/>
                </a:solidFill>
                <a:latin typeface="Calibri"/>
                <a:cs typeface="Calibri"/>
              </a:rPr>
              <a:t>into</a:t>
            </a:r>
            <a:r>
              <a:rPr dirty="0" sz="220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2F5F"/>
                </a:solidFill>
                <a:latin typeface="Calibri"/>
                <a:cs typeface="Calibri"/>
              </a:rPr>
              <a:t>the</a:t>
            </a:r>
            <a:r>
              <a:rPr dirty="0" sz="220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2F5F"/>
                </a:solidFill>
                <a:latin typeface="Calibri"/>
                <a:cs typeface="Calibri"/>
              </a:rPr>
              <a:t>machine </a:t>
            </a:r>
            <a:r>
              <a:rPr dirty="0" sz="2200" spc="-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2F5F"/>
                </a:solidFill>
                <a:latin typeface="Calibri"/>
                <a:cs typeface="Calibri"/>
              </a:rPr>
              <a:t>learning</a:t>
            </a:r>
            <a:r>
              <a:rPr dirty="0" sz="2200" spc="-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2F5F"/>
                </a:solidFill>
                <a:latin typeface="Calibri"/>
                <a:cs typeface="Calibri"/>
              </a:rPr>
              <a:t>algorithm</a:t>
            </a:r>
            <a:endParaRPr sz="2200">
              <a:latin typeface="Calibri"/>
              <a:cs typeface="Calibri"/>
            </a:endParaRPr>
          </a:p>
          <a:p>
            <a:pPr lvl="1" marL="834390" marR="107314" indent="-285750">
              <a:lnSpc>
                <a:spcPct val="99700"/>
              </a:lnSpc>
              <a:spcBef>
                <a:spcPts val="509"/>
              </a:spcBef>
              <a:buFont typeface="Arial MT"/>
              <a:buChar char="–"/>
              <a:tabLst>
                <a:tab pos="833755" algn="l"/>
                <a:tab pos="834390" algn="l"/>
              </a:tabLst>
            </a:pPr>
            <a:r>
              <a:rPr dirty="0" sz="2200" spc="-15">
                <a:solidFill>
                  <a:srgbClr val="002F5F"/>
                </a:solidFill>
                <a:latin typeface="Calibri"/>
                <a:cs typeface="Calibri"/>
              </a:rPr>
              <a:t>tasks</a:t>
            </a:r>
            <a:r>
              <a:rPr dirty="0" sz="2200" spc="-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2F5F"/>
                </a:solidFill>
                <a:latin typeface="Calibri"/>
                <a:cs typeface="Calibri"/>
              </a:rPr>
              <a:t>here</a:t>
            </a:r>
            <a:r>
              <a:rPr dirty="0" sz="2200" spc="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2F5F"/>
                </a:solidFill>
                <a:latin typeface="Calibri"/>
                <a:cs typeface="Calibri"/>
              </a:rPr>
              <a:t>include:</a:t>
            </a:r>
            <a:r>
              <a:rPr dirty="0" sz="2200" spc="-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2F5F"/>
                </a:solidFill>
                <a:latin typeface="Calibri"/>
                <a:cs typeface="Calibri"/>
              </a:rPr>
              <a:t>table, </a:t>
            </a:r>
            <a:r>
              <a:rPr dirty="0" sz="2200" spc="-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002F5F"/>
                </a:solidFill>
                <a:latin typeface="Calibri"/>
                <a:cs typeface="Calibri"/>
              </a:rPr>
              <a:t>record, </a:t>
            </a:r>
            <a:r>
              <a:rPr dirty="0" sz="2200" spc="-5">
                <a:solidFill>
                  <a:srgbClr val="002F5F"/>
                </a:solidFill>
                <a:latin typeface="Calibri"/>
                <a:cs typeface="Calibri"/>
              </a:rPr>
              <a:t>and </a:t>
            </a:r>
            <a:r>
              <a:rPr dirty="0" sz="2200" spc="-15">
                <a:solidFill>
                  <a:srgbClr val="002F5F"/>
                </a:solidFill>
                <a:latin typeface="Calibri"/>
                <a:cs typeface="Calibri"/>
              </a:rPr>
              <a:t>attribute </a:t>
            </a:r>
            <a:r>
              <a:rPr dirty="0" sz="2200" spc="-5">
                <a:solidFill>
                  <a:srgbClr val="002F5F"/>
                </a:solidFill>
                <a:latin typeface="Calibri"/>
                <a:cs typeface="Calibri"/>
              </a:rPr>
              <a:t>selection, </a:t>
            </a:r>
            <a:r>
              <a:rPr dirty="0" sz="2200" spc="-484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002F5F"/>
                </a:solidFill>
                <a:latin typeface="Calibri"/>
                <a:cs typeface="Calibri"/>
              </a:rPr>
              <a:t>data</a:t>
            </a:r>
            <a:r>
              <a:rPr dirty="0" sz="2200" spc="-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002F5F"/>
                </a:solidFill>
                <a:latin typeface="Calibri"/>
                <a:cs typeface="Calibri"/>
              </a:rPr>
              <a:t>transformation</a:t>
            </a:r>
            <a:r>
              <a:rPr dirty="0" sz="2200" spc="-10">
                <a:solidFill>
                  <a:srgbClr val="002F5F"/>
                </a:solidFill>
                <a:latin typeface="Calibri"/>
                <a:cs typeface="Calibri"/>
              </a:rPr>
              <a:t> and </a:t>
            </a:r>
            <a:r>
              <a:rPr dirty="0" sz="2200" spc="-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2F5F"/>
                </a:solidFill>
                <a:latin typeface="Calibri"/>
                <a:cs typeface="Calibri"/>
              </a:rPr>
              <a:t>cleaning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9496" y="1404937"/>
            <a:ext cx="4457698" cy="40481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31189" y="483107"/>
            <a:ext cx="22923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>
                <a:solidFill>
                  <a:srgbClr val="002F5F"/>
                </a:solidFill>
              </a:rPr>
              <a:t>C</a:t>
            </a:r>
            <a:r>
              <a:rPr dirty="0" sz="4400" spc="-5">
                <a:solidFill>
                  <a:srgbClr val="002F5F"/>
                </a:solidFill>
              </a:rPr>
              <a:t>R</a:t>
            </a:r>
            <a:r>
              <a:rPr dirty="0" sz="4400" spc="5">
                <a:solidFill>
                  <a:srgbClr val="002F5F"/>
                </a:solidFill>
              </a:rPr>
              <a:t>IS</a:t>
            </a:r>
            <a:r>
              <a:rPr dirty="0" sz="4400" spc="-130">
                <a:solidFill>
                  <a:srgbClr val="002F5F"/>
                </a:solidFill>
              </a:rPr>
              <a:t>P</a:t>
            </a:r>
            <a:r>
              <a:rPr dirty="0" sz="4400">
                <a:solidFill>
                  <a:srgbClr val="002F5F"/>
                </a:solidFill>
              </a:rPr>
              <a:t>-</a:t>
            </a:r>
            <a:r>
              <a:rPr dirty="0" sz="4400" spc="5">
                <a:solidFill>
                  <a:srgbClr val="002F5F"/>
                </a:solidFill>
              </a:rPr>
              <a:t>DM</a:t>
            </a:r>
            <a:endParaRPr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6713" y="434339"/>
            <a:ext cx="4084954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>
                <a:solidFill>
                  <a:srgbClr val="002F5F"/>
                </a:solidFill>
              </a:rPr>
              <a:t>Machine</a:t>
            </a:r>
            <a:r>
              <a:rPr dirty="0" sz="4400" spc="-60">
                <a:solidFill>
                  <a:srgbClr val="002F5F"/>
                </a:solidFill>
              </a:rPr>
              <a:t> </a:t>
            </a:r>
            <a:r>
              <a:rPr dirty="0" sz="4400" spc="-5">
                <a:solidFill>
                  <a:srgbClr val="002F5F"/>
                </a:solidFill>
              </a:rPr>
              <a:t>Learning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422212" y="2748788"/>
            <a:ext cx="6512559" cy="112585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dirty="0" sz="2400" spc="-5">
                <a:solidFill>
                  <a:srgbClr val="D95E00"/>
                </a:solidFill>
                <a:latin typeface="Calibri"/>
                <a:cs typeface="Calibri"/>
              </a:rPr>
              <a:t>“Learning</a:t>
            </a:r>
            <a:r>
              <a:rPr dirty="0" sz="2400" spc="-10">
                <a:solidFill>
                  <a:srgbClr val="D95E0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D95E00"/>
                </a:solidFill>
                <a:latin typeface="Calibri"/>
                <a:cs typeface="Calibri"/>
              </a:rPr>
              <a:t>is </a:t>
            </a:r>
            <a:r>
              <a:rPr dirty="0" sz="2400" spc="-15">
                <a:solidFill>
                  <a:srgbClr val="D95E00"/>
                </a:solidFill>
                <a:latin typeface="Calibri"/>
                <a:cs typeface="Calibri"/>
              </a:rPr>
              <a:t>any</a:t>
            </a:r>
            <a:r>
              <a:rPr dirty="0" sz="2400">
                <a:solidFill>
                  <a:srgbClr val="D95E0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D95E00"/>
                </a:solidFill>
                <a:latin typeface="Calibri"/>
                <a:cs typeface="Calibri"/>
              </a:rPr>
              <a:t>process</a:t>
            </a:r>
            <a:r>
              <a:rPr dirty="0" sz="2400" spc="-5">
                <a:solidFill>
                  <a:srgbClr val="D95E0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D95E00"/>
                </a:solidFill>
                <a:latin typeface="Calibri"/>
                <a:cs typeface="Calibri"/>
              </a:rPr>
              <a:t>by</a:t>
            </a:r>
            <a:r>
              <a:rPr dirty="0" sz="2400">
                <a:solidFill>
                  <a:srgbClr val="D95E0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D95E00"/>
                </a:solidFill>
                <a:latin typeface="Calibri"/>
                <a:cs typeface="Calibri"/>
              </a:rPr>
              <a:t>which</a:t>
            </a:r>
            <a:r>
              <a:rPr dirty="0" sz="2400">
                <a:solidFill>
                  <a:srgbClr val="D95E00"/>
                </a:solidFill>
                <a:latin typeface="Calibri"/>
                <a:cs typeface="Calibri"/>
              </a:rPr>
              <a:t> a </a:t>
            </a:r>
            <a:r>
              <a:rPr dirty="0" sz="2400" spc="-25">
                <a:solidFill>
                  <a:srgbClr val="D95E00"/>
                </a:solidFill>
                <a:latin typeface="Calibri"/>
                <a:cs typeface="Calibri"/>
              </a:rPr>
              <a:t>system</a:t>
            </a:r>
            <a:r>
              <a:rPr dirty="0" sz="2400" spc="-5">
                <a:solidFill>
                  <a:srgbClr val="D95E00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D95E00"/>
                </a:solidFill>
                <a:latin typeface="Calibri"/>
                <a:cs typeface="Calibri"/>
              </a:rPr>
              <a:t>improves </a:t>
            </a:r>
            <a:r>
              <a:rPr dirty="0" sz="2400" spc="-525">
                <a:solidFill>
                  <a:srgbClr val="D95E00"/>
                </a:solidFill>
                <a:latin typeface="Calibri"/>
                <a:cs typeface="Calibri"/>
              </a:rPr>
              <a:t> </a:t>
            </a:r>
            <a:r>
              <a:rPr dirty="0" u="sng" sz="2400" spc="-5">
                <a:solidFill>
                  <a:srgbClr val="D95E00"/>
                </a:solidFill>
                <a:uFill>
                  <a:solidFill>
                    <a:srgbClr val="D95E00"/>
                  </a:solidFill>
                </a:uFill>
                <a:latin typeface="Calibri"/>
                <a:cs typeface="Calibri"/>
              </a:rPr>
              <a:t>performance</a:t>
            </a:r>
            <a:r>
              <a:rPr dirty="0" sz="2400" spc="-10">
                <a:solidFill>
                  <a:srgbClr val="D95E00"/>
                </a:solidFill>
                <a:latin typeface="Calibri"/>
                <a:cs typeface="Calibri"/>
              </a:rPr>
              <a:t> from </a:t>
            </a:r>
            <a:r>
              <a:rPr dirty="0" u="sng" sz="2400" spc="-35">
                <a:solidFill>
                  <a:srgbClr val="D95E00"/>
                </a:solidFill>
                <a:uFill>
                  <a:solidFill>
                    <a:srgbClr val="D95E00"/>
                  </a:solidFill>
                </a:uFill>
                <a:latin typeface="Calibri"/>
                <a:cs typeface="Calibri"/>
              </a:rPr>
              <a:t>experience</a:t>
            </a:r>
            <a:r>
              <a:rPr dirty="0" sz="2400" spc="-35">
                <a:solidFill>
                  <a:srgbClr val="D95E00"/>
                </a:solidFill>
                <a:latin typeface="Calibri"/>
                <a:cs typeface="Calibri"/>
              </a:rPr>
              <a:t>.”</a:t>
            </a:r>
            <a:endParaRPr sz="24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</a:pPr>
            <a:r>
              <a:rPr dirty="0" sz="2400">
                <a:solidFill>
                  <a:srgbClr val="FFC000"/>
                </a:solidFill>
                <a:latin typeface="Calibri"/>
                <a:cs typeface="Calibri"/>
              </a:rPr>
              <a:t>-</a:t>
            </a:r>
            <a:r>
              <a:rPr dirty="0" sz="2400" spc="-3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C000"/>
                </a:solidFill>
                <a:latin typeface="Calibri"/>
                <a:cs typeface="Calibri"/>
              </a:rPr>
              <a:t>Herbert</a:t>
            </a:r>
            <a:r>
              <a:rPr dirty="0" sz="2400" spc="-35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C000"/>
                </a:solidFill>
                <a:latin typeface="Calibri"/>
                <a:cs typeface="Calibri"/>
              </a:rPr>
              <a:t>Simon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58907" y="2120911"/>
            <a:ext cx="2160239" cy="26161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17195" y="1543259"/>
            <a:ext cx="4457700" cy="3771900"/>
          </a:xfrm>
          <a:prstGeom prst="rect">
            <a:avLst/>
          </a:prstGeom>
          <a:solidFill>
            <a:srgbClr val="9BB2CE"/>
          </a:solidFill>
        </p:spPr>
        <p:txBody>
          <a:bodyPr wrap="square" lIns="0" tIns="20320" rIns="0" bIns="0" rtlCol="0" vert="horz">
            <a:spAutoFit/>
          </a:bodyPr>
          <a:lstStyle/>
          <a:p>
            <a:pPr marL="434340" indent="-343535">
              <a:lnSpc>
                <a:spcPct val="100000"/>
              </a:lnSpc>
              <a:spcBef>
                <a:spcPts val="160"/>
              </a:spcBef>
              <a:buFont typeface="Arial MT"/>
              <a:buChar char="•"/>
              <a:tabLst>
                <a:tab pos="433705" algn="l"/>
                <a:tab pos="434340" algn="l"/>
              </a:tabLst>
            </a:pPr>
            <a:r>
              <a:rPr dirty="0" sz="2400" spc="-5" b="1">
                <a:solidFill>
                  <a:srgbClr val="002F5F"/>
                </a:solidFill>
                <a:latin typeface="Calibri"/>
                <a:cs typeface="Calibri"/>
              </a:rPr>
              <a:t>Modeling</a:t>
            </a:r>
            <a:endParaRPr sz="2400">
              <a:latin typeface="Calibri"/>
              <a:cs typeface="Calibri"/>
            </a:endParaRPr>
          </a:p>
          <a:p>
            <a:pPr lvl="1" marL="834390" marR="87630" indent="-285750">
              <a:lnSpc>
                <a:spcPts val="2620"/>
              </a:lnSpc>
              <a:spcBef>
                <a:spcPts val="710"/>
              </a:spcBef>
              <a:buFont typeface="Arial MT"/>
              <a:buChar char="–"/>
              <a:tabLst>
                <a:tab pos="833755" algn="l"/>
                <a:tab pos="834390" algn="l"/>
              </a:tabLst>
            </a:pPr>
            <a:r>
              <a:rPr dirty="0" sz="2200" spc="-10">
                <a:solidFill>
                  <a:srgbClr val="002F5F"/>
                </a:solidFill>
                <a:latin typeface="Calibri"/>
                <a:cs typeface="Calibri"/>
              </a:rPr>
              <a:t>various </a:t>
            </a:r>
            <a:r>
              <a:rPr dirty="0" sz="2200" spc="-20">
                <a:solidFill>
                  <a:srgbClr val="002F5F"/>
                </a:solidFill>
                <a:latin typeface="Calibri"/>
                <a:cs typeface="Calibri"/>
              </a:rPr>
              <a:t>data </a:t>
            </a:r>
            <a:r>
              <a:rPr dirty="0" sz="2200" spc="-5">
                <a:solidFill>
                  <a:srgbClr val="002F5F"/>
                </a:solidFill>
                <a:latin typeface="Calibri"/>
                <a:cs typeface="Calibri"/>
              </a:rPr>
              <a:t>mining </a:t>
            </a:r>
            <a:r>
              <a:rPr dirty="0" sz="2200" spc="-10">
                <a:solidFill>
                  <a:srgbClr val="002F5F"/>
                </a:solidFill>
                <a:latin typeface="Calibri"/>
                <a:cs typeface="Calibri"/>
              </a:rPr>
              <a:t>techniques </a:t>
            </a:r>
            <a:r>
              <a:rPr dirty="0" sz="2200" spc="-484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002F5F"/>
                </a:solidFill>
                <a:latin typeface="Calibri"/>
                <a:cs typeface="Calibri"/>
              </a:rPr>
              <a:t>are</a:t>
            </a:r>
            <a:r>
              <a:rPr dirty="0" sz="2200" spc="-5">
                <a:solidFill>
                  <a:srgbClr val="002F5F"/>
                </a:solidFill>
                <a:latin typeface="Calibri"/>
                <a:cs typeface="Calibri"/>
              </a:rPr>
              <a:t> selected</a:t>
            </a:r>
            <a:r>
              <a:rPr dirty="0" sz="2200" spc="-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2F5F"/>
                </a:solidFill>
                <a:latin typeface="Calibri"/>
                <a:cs typeface="Calibri"/>
              </a:rPr>
              <a:t>and</a:t>
            </a:r>
            <a:r>
              <a:rPr dirty="0" sz="2200" spc="-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2F5F"/>
                </a:solidFill>
                <a:latin typeface="Calibri"/>
                <a:cs typeface="Calibri"/>
              </a:rPr>
              <a:t>applied</a:t>
            </a:r>
            <a:endParaRPr sz="2200">
              <a:latin typeface="Calibri"/>
              <a:cs typeface="Calibri"/>
            </a:endParaRPr>
          </a:p>
          <a:p>
            <a:pPr lvl="1" marL="834390" indent="-285750">
              <a:lnSpc>
                <a:spcPct val="100000"/>
              </a:lnSpc>
              <a:spcBef>
                <a:spcPts val="465"/>
              </a:spcBef>
              <a:buFont typeface="Arial MT"/>
              <a:buChar char="–"/>
              <a:tabLst>
                <a:tab pos="833755" algn="l"/>
                <a:tab pos="834390" algn="l"/>
              </a:tabLst>
            </a:pPr>
            <a:r>
              <a:rPr dirty="0" sz="2200" spc="-20">
                <a:solidFill>
                  <a:srgbClr val="002F5F"/>
                </a:solidFill>
                <a:latin typeface="Calibri"/>
                <a:cs typeface="Calibri"/>
              </a:rPr>
              <a:t>parameters</a:t>
            </a:r>
            <a:r>
              <a:rPr dirty="0" sz="2200" spc="-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002F5F"/>
                </a:solidFill>
                <a:latin typeface="Calibri"/>
                <a:cs typeface="Calibri"/>
              </a:rPr>
              <a:t>are</a:t>
            </a:r>
            <a:r>
              <a:rPr dirty="0" sz="2200" spc="-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2F5F"/>
                </a:solidFill>
                <a:latin typeface="Calibri"/>
                <a:cs typeface="Calibri"/>
              </a:rPr>
              <a:t>learned</a:t>
            </a:r>
            <a:endParaRPr sz="2200">
              <a:latin typeface="Calibri"/>
              <a:cs typeface="Calibri"/>
            </a:endParaRPr>
          </a:p>
          <a:p>
            <a:pPr lvl="1" marL="834390" marR="378460" indent="-285750">
              <a:lnSpc>
                <a:spcPct val="100499"/>
              </a:lnSpc>
              <a:spcBef>
                <a:spcPts val="445"/>
              </a:spcBef>
              <a:buFont typeface="Arial MT"/>
              <a:buChar char="–"/>
              <a:tabLst>
                <a:tab pos="833755" algn="l"/>
                <a:tab pos="834390" algn="l"/>
              </a:tabLst>
            </a:pPr>
            <a:r>
              <a:rPr dirty="0" sz="2200">
                <a:solidFill>
                  <a:srgbClr val="002F5F"/>
                </a:solidFill>
                <a:latin typeface="Calibri"/>
                <a:cs typeface="Calibri"/>
              </a:rPr>
              <a:t>some</a:t>
            </a:r>
            <a:r>
              <a:rPr dirty="0" sz="2200" spc="-5">
                <a:solidFill>
                  <a:srgbClr val="002F5F"/>
                </a:solidFill>
                <a:latin typeface="Calibri"/>
                <a:cs typeface="Calibri"/>
              </a:rPr>
              <a:t> methods</a:t>
            </a:r>
            <a:r>
              <a:rPr dirty="0" sz="2200" spc="-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002F5F"/>
                </a:solidFill>
                <a:latin typeface="Calibri"/>
                <a:cs typeface="Calibri"/>
              </a:rPr>
              <a:t>may</a:t>
            </a:r>
            <a:r>
              <a:rPr dirty="0" sz="2200" spc="-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002F5F"/>
                </a:solidFill>
                <a:latin typeface="Calibri"/>
                <a:cs typeface="Calibri"/>
              </a:rPr>
              <a:t>have </a:t>
            </a:r>
            <a:r>
              <a:rPr dirty="0" sz="2200" spc="-1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2F5F"/>
                </a:solidFill>
                <a:latin typeface="Calibri"/>
                <a:cs typeface="Calibri"/>
              </a:rPr>
              <a:t>specific</a:t>
            </a:r>
            <a:r>
              <a:rPr dirty="0" sz="2200" spc="-3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2F5F"/>
                </a:solidFill>
                <a:latin typeface="Calibri"/>
                <a:cs typeface="Calibri"/>
              </a:rPr>
              <a:t>requirements</a:t>
            </a:r>
            <a:r>
              <a:rPr dirty="0" sz="2200" spc="-2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2F5F"/>
                </a:solidFill>
                <a:latin typeface="Calibri"/>
                <a:cs typeface="Calibri"/>
              </a:rPr>
              <a:t>on</a:t>
            </a:r>
            <a:r>
              <a:rPr dirty="0" sz="2200" spc="-3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2F5F"/>
                </a:solidFill>
                <a:latin typeface="Calibri"/>
                <a:cs typeface="Calibri"/>
              </a:rPr>
              <a:t>the </a:t>
            </a:r>
            <a:r>
              <a:rPr dirty="0" sz="2200" spc="-48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002F5F"/>
                </a:solidFill>
                <a:latin typeface="Calibri"/>
                <a:cs typeface="Calibri"/>
              </a:rPr>
              <a:t>form</a:t>
            </a:r>
            <a:r>
              <a:rPr dirty="0" sz="2200">
                <a:solidFill>
                  <a:srgbClr val="002F5F"/>
                </a:solidFill>
                <a:latin typeface="Calibri"/>
                <a:cs typeface="Calibri"/>
              </a:rPr>
              <a:t> of </a:t>
            </a:r>
            <a:r>
              <a:rPr dirty="0" sz="2200" spc="-10">
                <a:solidFill>
                  <a:srgbClr val="002F5F"/>
                </a:solidFill>
                <a:latin typeface="Calibri"/>
                <a:cs typeface="Calibri"/>
              </a:rPr>
              <a:t>input</a:t>
            </a:r>
            <a:r>
              <a:rPr dirty="0" sz="220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002F5F"/>
                </a:solidFill>
                <a:latin typeface="Calibri"/>
                <a:cs typeface="Calibri"/>
              </a:rPr>
              <a:t>data</a:t>
            </a:r>
            <a:endParaRPr sz="2200">
              <a:latin typeface="Calibri"/>
              <a:cs typeface="Calibri"/>
            </a:endParaRPr>
          </a:p>
          <a:p>
            <a:pPr lvl="1" marL="834390" marR="655955" indent="-285750">
              <a:lnSpc>
                <a:spcPct val="100499"/>
              </a:lnSpc>
              <a:spcBef>
                <a:spcPts val="535"/>
              </a:spcBef>
              <a:buFont typeface="Arial MT"/>
              <a:buChar char="–"/>
              <a:tabLst>
                <a:tab pos="833755" algn="l"/>
                <a:tab pos="834390" algn="l"/>
              </a:tabLst>
            </a:pPr>
            <a:r>
              <a:rPr dirty="0" sz="2200" spc="-10">
                <a:solidFill>
                  <a:srgbClr val="002F5F"/>
                </a:solidFill>
                <a:latin typeface="Calibri"/>
                <a:cs typeface="Calibri"/>
              </a:rPr>
              <a:t>going</a:t>
            </a:r>
            <a:r>
              <a:rPr dirty="0" sz="2200" spc="-5">
                <a:solidFill>
                  <a:srgbClr val="002F5F"/>
                </a:solidFill>
                <a:latin typeface="Calibri"/>
                <a:cs typeface="Calibri"/>
              </a:rPr>
              <a:t> back </a:t>
            </a:r>
            <a:r>
              <a:rPr dirty="0" sz="2200" spc="-15">
                <a:solidFill>
                  <a:srgbClr val="002F5F"/>
                </a:solidFill>
                <a:latin typeface="Calibri"/>
                <a:cs typeface="Calibri"/>
              </a:rPr>
              <a:t>to</a:t>
            </a:r>
            <a:r>
              <a:rPr dirty="0" sz="220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2F5F"/>
                </a:solidFill>
                <a:latin typeface="Calibri"/>
                <a:cs typeface="Calibri"/>
              </a:rPr>
              <a:t>the</a:t>
            </a:r>
            <a:r>
              <a:rPr dirty="0" sz="220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002F5F"/>
                </a:solidFill>
                <a:latin typeface="Calibri"/>
                <a:cs typeface="Calibri"/>
              </a:rPr>
              <a:t>data </a:t>
            </a:r>
            <a:r>
              <a:rPr dirty="0" sz="2200" spc="-15">
                <a:solidFill>
                  <a:srgbClr val="002F5F"/>
                </a:solidFill>
                <a:latin typeface="Calibri"/>
                <a:cs typeface="Calibri"/>
              </a:rPr>
              <a:t> preparation </a:t>
            </a:r>
            <a:r>
              <a:rPr dirty="0" sz="2200" spc="-5">
                <a:solidFill>
                  <a:srgbClr val="002F5F"/>
                </a:solidFill>
                <a:latin typeface="Calibri"/>
                <a:cs typeface="Calibri"/>
              </a:rPr>
              <a:t>phase </a:t>
            </a:r>
            <a:r>
              <a:rPr dirty="0" sz="2200" spc="-15">
                <a:solidFill>
                  <a:srgbClr val="002F5F"/>
                </a:solidFill>
                <a:latin typeface="Calibri"/>
                <a:cs typeface="Calibri"/>
              </a:rPr>
              <a:t>may </a:t>
            </a:r>
            <a:r>
              <a:rPr dirty="0" sz="2200" spc="-10">
                <a:solidFill>
                  <a:srgbClr val="002F5F"/>
                </a:solidFill>
                <a:latin typeface="Calibri"/>
                <a:cs typeface="Calibri"/>
              </a:rPr>
              <a:t>be </a:t>
            </a:r>
            <a:r>
              <a:rPr dirty="0" sz="2200" spc="-484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2F5F"/>
                </a:solidFill>
                <a:latin typeface="Calibri"/>
                <a:cs typeface="Calibri"/>
              </a:rPr>
              <a:t>needed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9496" y="1404937"/>
            <a:ext cx="4457698" cy="40481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31189" y="483107"/>
            <a:ext cx="22923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>
                <a:solidFill>
                  <a:srgbClr val="002F5F"/>
                </a:solidFill>
              </a:rPr>
              <a:t>C</a:t>
            </a:r>
            <a:r>
              <a:rPr dirty="0" sz="4400" spc="-5">
                <a:solidFill>
                  <a:srgbClr val="002F5F"/>
                </a:solidFill>
              </a:rPr>
              <a:t>R</a:t>
            </a:r>
            <a:r>
              <a:rPr dirty="0" sz="4400" spc="5">
                <a:solidFill>
                  <a:srgbClr val="002F5F"/>
                </a:solidFill>
              </a:rPr>
              <a:t>IS</a:t>
            </a:r>
            <a:r>
              <a:rPr dirty="0" sz="4400" spc="-130">
                <a:solidFill>
                  <a:srgbClr val="002F5F"/>
                </a:solidFill>
              </a:rPr>
              <a:t>P</a:t>
            </a:r>
            <a:r>
              <a:rPr dirty="0" sz="4400">
                <a:solidFill>
                  <a:srgbClr val="002F5F"/>
                </a:solidFill>
              </a:rPr>
              <a:t>-</a:t>
            </a:r>
            <a:r>
              <a:rPr dirty="0" sz="4400" spc="5">
                <a:solidFill>
                  <a:srgbClr val="002F5F"/>
                </a:solidFill>
              </a:rPr>
              <a:t>DM</a:t>
            </a:r>
            <a:endParaRPr sz="4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17195" y="1946068"/>
            <a:ext cx="4457700" cy="2966085"/>
          </a:xfrm>
          <a:prstGeom prst="rect">
            <a:avLst/>
          </a:prstGeom>
          <a:solidFill>
            <a:srgbClr val="9BB2CE"/>
          </a:solidFill>
        </p:spPr>
        <p:txBody>
          <a:bodyPr wrap="square" lIns="0" tIns="19685" rIns="0" bIns="0" rtlCol="0" vert="horz">
            <a:spAutoFit/>
          </a:bodyPr>
          <a:lstStyle/>
          <a:p>
            <a:pPr marL="434340" indent="-343535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433705" algn="l"/>
                <a:tab pos="434340" algn="l"/>
              </a:tabLst>
            </a:pPr>
            <a:r>
              <a:rPr dirty="0" sz="2400" spc="-15" b="1">
                <a:solidFill>
                  <a:srgbClr val="002F5F"/>
                </a:solidFill>
                <a:latin typeface="Calibri"/>
                <a:cs typeface="Calibri"/>
              </a:rPr>
              <a:t>Evaluation</a:t>
            </a:r>
            <a:endParaRPr sz="2400">
              <a:latin typeface="Calibri"/>
              <a:cs typeface="Calibri"/>
            </a:endParaRPr>
          </a:p>
          <a:p>
            <a:pPr lvl="1" marL="834390" marR="578485" indent="-285750">
              <a:lnSpc>
                <a:spcPts val="2590"/>
              </a:lnSpc>
              <a:spcBef>
                <a:spcPts val="760"/>
              </a:spcBef>
              <a:buFont typeface="Arial MT"/>
              <a:buChar char="–"/>
              <a:tabLst>
                <a:tab pos="833755" algn="l"/>
                <a:tab pos="834390" algn="l"/>
              </a:tabLst>
            </a:pPr>
            <a:r>
              <a:rPr dirty="0" sz="2200" spc="-15">
                <a:solidFill>
                  <a:srgbClr val="002F5F"/>
                </a:solidFill>
                <a:latin typeface="Calibri"/>
                <a:cs typeface="Calibri"/>
              </a:rPr>
              <a:t>current </a:t>
            </a:r>
            <a:r>
              <a:rPr dirty="0" sz="2200" spc="-5">
                <a:solidFill>
                  <a:srgbClr val="002F5F"/>
                </a:solidFill>
                <a:latin typeface="Calibri"/>
                <a:cs typeface="Calibri"/>
              </a:rPr>
              <a:t>model should </a:t>
            </a:r>
            <a:r>
              <a:rPr dirty="0" sz="2200" spc="-25">
                <a:solidFill>
                  <a:srgbClr val="002F5F"/>
                </a:solidFill>
                <a:latin typeface="Calibri"/>
                <a:cs typeface="Calibri"/>
              </a:rPr>
              <a:t>have </a:t>
            </a:r>
            <a:r>
              <a:rPr dirty="0" sz="2200" spc="-484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2F5F"/>
                </a:solidFill>
                <a:latin typeface="Calibri"/>
                <a:cs typeface="Calibri"/>
              </a:rPr>
              <a:t>high quality </a:t>
            </a:r>
            <a:r>
              <a:rPr dirty="0" sz="2200" spc="-10">
                <a:solidFill>
                  <a:srgbClr val="002F5F"/>
                </a:solidFill>
                <a:latin typeface="Calibri"/>
                <a:cs typeface="Calibri"/>
              </a:rPr>
              <a:t>from </a:t>
            </a:r>
            <a:r>
              <a:rPr dirty="0" sz="2200">
                <a:solidFill>
                  <a:srgbClr val="002F5F"/>
                </a:solidFill>
                <a:latin typeface="Calibri"/>
                <a:cs typeface="Calibri"/>
              </a:rPr>
              <a:t>a </a:t>
            </a:r>
            <a:r>
              <a:rPr dirty="0" sz="2200" spc="-20">
                <a:solidFill>
                  <a:srgbClr val="002F5F"/>
                </a:solidFill>
                <a:latin typeface="Calibri"/>
                <a:cs typeface="Calibri"/>
              </a:rPr>
              <a:t>data </a:t>
            </a:r>
            <a:r>
              <a:rPr dirty="0" sz="2200" spc="-1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2F5F"/>
                </a:solidFill>
                <a:latin typeface="Calibri"/>
                <a:cs typeface="Calibri"/>
              </a:rPr>
              <a:t>mining </a:t>
            </a:r>
            <a:r>
              <a:rPr dirty="0" sz="2200" spc="-10">
                <a:solidFill>
                  <a:srgbClr val="002F5F"/>
                </a:solidFill>
                <a:latin typeface="Calibri"/>
                <a:cs typeface="Calibri"/>
              </a:rPr>
              <a:t>perspective</a:t>
            </a:r>
            <a:endParaRPr sz="2200">
              <a:latin typeface="Calibri"/>
              <a:cs typeface="Calibri"/>
            </a:endParaRPr>
          </a:p>
          <a:p>
            <a:pPr lvl="1" marL="834390" marR="214629" indent="-285750">
              <a:lnSpc>
                <a:spcPct val="99700"/>
              </a:lnSpc>
              <a:spcBef>
                <a:spcPts val="509"/>
              </a:spcBef>
              <a:buFont typeface="Arial MT"/>
              <a:buChar char="–"/>
              <a:tabLst>
                <a:tab pos="833755" algn="l"/>
                <a:tab pos="834390" algn="l"/>
              </a:tabLst>
            </a:pPr>
            <a:r>
              <a:rPr dirty="0" sz="2200" spc="-20">
                <a:solidFill>
                  <a:srgbClr val="002F5F"/>
                </a:solidFill>
                <a:latin typeface="Calibri"/>
                <a:cs typeface="Calibri"/>
              </a:rPr>
              <a:t>before </a:t>
            </a:r>
            <a:r>
              <a:rPr dirty="0" sz="2200" spc="-5">
                <a:solidFill>
                  <a:srgbClr val="002F5F"/>
                </a:solidFill>
                <a:latin typeface="Calibri"/>
                <a:cs typeface="Calibri"/>
              </a:rPr>
              <a:t>final deployment, it is </a:t>
            </a:r>
            <a:r>
              <a:rPr dirty="0" sz="220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2F5F"/>
                </a:solidFill>
                <a:latin typeface="Calibri"/>
                <a:cs typeface="Calibri"/>
              </a:rPr>
              <a:t>important </a:t>
            </a:r>
            <a:r>
              <a:rPr dirty="0" sz="2200" spc="-15">
                <a:solidFill>
                  <a:srgbClr val="002F5F"/>
                </a:solidFill>
                <a:latin typeface="Calibri"/>
                <a:cs typeface="Calibri"/>
              </a:rPr>
              <a:t>to test </a:t>
            </a:r>
            <a:r>
              <a:rPr dirty="0" sz="2200" spc="-5">
                <a:solidFill>
                  <a:srgbClr val="002F5F"/>
                </a:solidFill>
                <a:latin typeface="Calibri"/>
                <a:cs typeface="Calibri"/>
              </a:rPr>
              <a:t>whether the </a:t>
            </a:r>
            <a:r>
              <a:rPr dirty="0" sz="2200" spc="-484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2F5F"/>
                </a:solidFill>
                <a:latin typeface="Calibri"/>
                <a:cs typeface="Calibri"/>
              </a:rPr>
              <a:t>model </a:t>
            </a:r>
            <a:r>
              <a:rPr dirty="0" sz="2200" spc="-10">
                <a:solidFill>
                  <a:srgbClr val="002F5F"/>
                </a:solidFill>
                <a:latin typeface="Calibri"/>
                <a:cs typeface="Calibri"/>
              </a:rPr>
              <a:t>achieves </a:t>
            </a:r>
            <a:r>
              <a:rPr dirty="0" sz="2200" spc="-5">
                <a:solidFill>
                  <a:srgbClr val="002F5F"/>
                </a:solidFill>
                <a:latin typeface="Calibri"/>
                <a:cs typeface="Calibri"/>
              </a:rPr>
              <a:t>all the </a:t>
            </a:r>
            <a:r>
              <a:rPr dirty="0" sz="220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2F5F"/>
                </a:solidFill>
                <a:latin typeface="Calibri"/>
                <a:cs typeface="Calibri"/>
              </a:rPr>
              <a:t>business </a:t>
            </a:r>
            <a:r>
              <a:rPr dirty="0" sz="2200" spc="-10">
                <a:solidFill>
                  <a:srgbClr val="002F5F"/>
                </a:solidFill>
                <a:latin typeface="Calibri"/>
                <a:cs typeface="Calibri"/>
              </a:rPr>
              <a:t>objectives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9496" y="1404937"/>
            <a:ext cx="4457698" cy="40481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31189" y="483107"/>
            <a:ext cx="22923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>
                <a:solidFill>
                  <a:srgbClr val="002F5F"/>
                </a:solidFill>
              </a:rPr>
              <a:t>C</a:t>
            </a:r>
            <a:r>
              <a:rPr dirty="0" sz="4400" spc="-5">
                <a:solidFill>
                  <a:srgbClr val="002F5F"/>
                </a:solidFill>
              </a:rPr>
              <a:t>R</a:t>
            </a:r>
            <a:r>
              <a:rPr dirty="0" sz="4400" spc="5">
                <a:solidFill>
                  <a:srgbClr val="002F5F"/>
                </a:solidFill>
              </a:rPr>
              <a:t>IS</a:t>
            </a:r>
            <a:r>
              <a:rPr dirty="0" sz="4400" spc="-130">
                <a:solidFill>
                  <a:srgbClr val="002F5F"/>
                </a:solidFill>
              </a:rPr>
              <a:t>P</a:t>
            </a:r>
            <a:r>
              <a:rPr dirty="0" sz="4400">
                <a:solidFill>
                  <a:srgbClr val="002F5F"/>
                </a:solidFill>
              </a:rPr>
              <a:t>-</a:t>
            </a:r>
            <a:r>
              <a:rPr dirty="0" sz="4400" spc="5">
                <a:solidFill>
                  <a:srgbClr val="002F5F"/>
                </a:solidFill>
              </a:rPr>
              <a:t>DM</a:t>
            </a:r>
            <a:endParaRPr sz="4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17195" y="1535404"/>
            <a:ext cx="4457700" cy="3787775"/>
          </a:xfrm>
          <a:prstGeom prst="rect">
            <a:avLst/>
          </a:prstGeom>
          <a:solidFill>
            <a:srgbClr val="9BB2CE"/>
          </a:solidFill>
        </p:spPr>
        <p:txBody>
          <a:bodyPr wrap="square" lIns="0" tIns="19050" rIns="0" bIns="0" rtlCol="0" vert="horz">
            <a:spAutoFit/>
          </a:bodyPr>
          <a:lstStyle/>
          <a:p>
            <a:pPr marL="434340" indent="-343535">
              <a:lnSpc>
                <a:spcPct val="100000"/>
              </a:lnSpc>
              <a:spcBef>
                <a:spcPts val="150"/>
              </a:spcBef>
              <a:buFont typeface="Arial MT"/>
              <a:buChar char="•"/>
              <a:tabLst>
                <a:tab pos="433705" algn="l"/>
                <a:tab pos="434340" algn="l"/>
              </a:tabLst>
            </a:pPr>
            <a:r>
              <a:rPr dirty="0" sz="2400" spc="-10" b="1">
                <a:solidFill>
                  <a:srgbClr val="002F5F"/>
                </a:solidFill>
                <a:latin typeface="Calibri"/>
                <a:cs typeface="Calibri"/>
              </a:rPr>
              <a:t>Deployment</a:t>
            </a:r>
            <a:endParaRPr sz="2400">
              <a:latin typeface="Calibri"/>
              <a:cs typeface="Calibri"/>
            </a:endParaRPr>
          </a:p>
          <a:p>
            <a:pPr lvl="1" marL="834390" marR="307975" indent="-285750">
              <a:lnSpc>
                <a:spcPts val="2590"/>
              </a:lnSpc>
              <a:spcBef>
                <a:spcPts val="760"/>
              </a:spcBef>
              <a:buFont typeface="Arial MT"/>
              <a:buChar char="–"/>
              <a:tabLst>
                <a:tab pos="833755" algn="l"/>
                <a:tab pos="834390" algn="l"/>
              </a:tabLst>
            </a:pPr>
            <a:r>
              <a:rPr dirty="0" sz="2200" spc="-10">
                <a:solidFill>
                  <a:srgbClr val="002F5F"/>
                </a:solidFill>
                <a:latin typeface="Calibri"/>
                <a:cs typeface="Calibri"/>
              </a:rPr>
              <a:t>just </a:t>
            </a:r>
            <a:r>
              <a:rPr dirty="0" sz="2200" spc="-15">
                <a:solidFill>
                  <a:srgbClr val="002F5F"/>
                </a:solidFill>
                <a:latin typeface="Calibri"/>
                <a:cs typeface="Calibri"/>
              </a:rPr>
              <a:t>creating</a:t>
            </a:r>
            <a:r>
              <a:rPr dirty="0" sz="220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2F5F"/>
                </a:solidFill>
                <a:latin typeface="Calibri"/>
                <a:cs typeface="Calibri"/>
              </a:rPr>
              <a:t>the</a:t>
            </a:r>
            <a:r>
              <a:rPr dirty="0" sz="220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2F5F"/>
                </a:solidFill>
                <a:latin typeface="Calibri"/>
                <a:cs typeface="Calibri"/>
              </a:rPr>
              <a:t>model</a:t>
            </a:r>
            <a:r>
              <a:rPr dirty="0" sz="2200" spc="-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2F5F"/>
                </a:solidFill>
                <a:latin typeface="Calibri"/>
                <a:cs typeface="Calibri"/>
              </a:rPr>
              <a:t>is not </a:t>
            </a:r>
            <a:r>
              <a:rPr dirty="0" sz="2200" spc="-484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2F5F"/>
                </a:solidFill>
                <a:latin typeface="Calibri"/>
                <a:cs typeface="Calibri"/>
              </a:rPr>
              <a:t>enough</a:t>
            </a:r>
            <a:endParaRPr sz="2200">
              <a:latin typeface="Calibri"/>
              <a:cs typeface="Calibri"/>
            </a:endParaRPr>
          </a:p>
          <a:p>
            <a:pPr lvl="1" marL="834390" marR="216535" indent="-285750">
              <a:lnSpc>
                <a:spcPct val="100000"/>
              </a:lnSpc>
              <a:spcBef>
                <a:spcPts val="500"/>
              </a:spcBef>
              <a:buFont typeface="Arial MT"/>
              <a:buChar char="–"/>
              <a:tabLst>
                <a:tab pos="833755" algn="l"/>
                <a:tab pos="834390" algn="l"/>
              </a:tabLst>
            </a:pPr>
            <a:r>
              <a:rPr dirty="0" sz="2200" spc="-5">
                <a:solidFill>
                  <a:srgbClr val="002F5F"/>
                </a:solidFill>
                <a:latin typeface="Calibri"/>
                <a:cs typeface="Calibri"/>
              </a:rPr>
              <a:t>the </a:t>
            </a:r>
            <a:r>
              <a:rPr dirty="0" sz="2200" spc="-10">
                <a:solidFill>
                  <a:srgbClr val="002F5F"/>
                </a:solidFill>
                <a:latin typeface="Calibri"/>
                <a:cs typeface="Calibri"/>
              </a:rPr>
              <a:t>new knowledge </a:t>
            </a:r>
            <a:r>
              <a:rPr dirty="0" sz="2200" spc="-5">
                <a:solidFill>
                  <a:srgbClr val="002F5F"/>
                </a:solidFill>
                <a:latin typeface="Calibri"/>
                <a:cs typeface="Calibri"/>
              </a:rPr>
              <a:t>should be </a:t>
            </a:r>
            <a:r>
              <a:rPr dirty="0" sz="2200" spc="-484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002F5F"/>
                </a:solidFill>
                <a:latin typeface="Calibri"/>
                <a:cs typeface="Calibri"/>
              </a:rPr>
              <a:t>organized </a:t>
            </a:r>
            <a:r>
              <a:rPr dirty="0" sz="2200" spc="-5">
                <a:solidFill>
                  <a:srgbClr val="002F5F"/>
                </a:solidFill>
                <a:latin typeface="Calibri"/>
                <a:cs typeface="Calibri"/>
              </a:rPr>
              <a:t>and </a:t>
            </a:r>
            <a:r>
              <a:rPr dirty="0" sz="2200" spc="-10">
                <a:solidFill>
                  <a:srgbClr val="002F5F"/>
                </a:solidFill>
                <a:latin typeface="Calibri"/>
                <a:cs typeface="Calibri"/>
              </a:rPr>
              <a:t>presented </a:t>
            </a:r>
            <a:r>
              <a:rPr dirty="0" sz="2200" spc="-5">
                <a:solidFill>
                  <a:srgbClr val="002F5F"/>
                </a:solidFill>
                <a:latin typeface="Calibri"/>
                <a:cs typeface="Calibri"/>
              </a:rPr>
              <a:t>in </a:t>
            </a:r>
            <a:r>
              <a:rPr dirty="0" sz="2200">
                <a:solidFill>
                  <a:srgbClr val="002F5F"/>
                </a:solidFill>
                <a:latin typeface="Calibri"/>
                <a:cs typeface="Calibri"/>
              </a:rPr>
              <a:t>a </a:t>
            </a:r>
            <a:r>
              <a:rPr dirty="0" sz="2200" spc="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2F5F"/>
                </a:solidFill>
                <a:latin typeface="Calibri"/>
                <a:cs typeface="Calibri"/>
              </a:rPr>
              <a:t>usable</a:t>
            </a:r>
            <a:r>
              <a:rPr dirty="0" sz="220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200" spc="-25">
                <a:solidFill>
                  <a:srgbClr val="002F5F"/>
                </a:solidFill>
                <a:latin typeface="Calibri"/>
                <a:cs typeface="Calibri"/>
              </a:rPr>
              <a:t>way</a:t>
            </a:r>
            <a:endParaRPr sz="2200">
              <a:latin typeface="Calibri"/>
              <a:cs typeface="Calibri"/>
            </a:endParaRPr>
          </a:p>
          <a:p>
            <a:pPr lvl="1" marL="834390" indent="-28575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833755" algn="l"/>
                <a:tab pos="834390" algn="l"/>
              </a:tabLst>
            </a:pPr>
            <a:r>
              <a:rPr dirty="0" sz="2200" spc="-15">
                <a:solidFill>
                  <a:srgbClr val="002F5F"/>
                </a:solidFill>
                <a:latin typeface="Calibri"/>
                <a:cs typeface="Calibri"/>
              </a:rPr>
              <a:t>generate</a:t>
            </a:r>
            <a:r>
              <a:rPr dirty="0" sz="2200" spc="-2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2F5F"/>
                </a:solidFill>
                <a:latin typeface="Calibri"/>
                <a:cs typeface="Calibri"/>
              </a:rPr>
              <a:t>a</a:t>
            </a:r>
            <a:r>
              <a:rPr dirty="0" sz="2200" spc="-3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2F5F"/>
                </a:solidFill>
                <a:latin typeface="Calibri"/>
                <a:cs typeface="Calibri"/>
              </a:rPr>
              <a:t>report</a:t>
            </a:r>
            <a:endParaRPr sz="2200">
              <a:latin typeface="Calibri"/>
              <a:cs typeface="Calibri"/>
            </a:endParaRPr>
          </a:p>
          <a:p>
            <a:pPr lvl="1" marL="834390" marR="220345" indent="-285750">
              <a:lnSpc>
                <a:spcPct val="100499"/>
              </a:lnSpc>
              <a:spcBef>
                <a:spcPts val="540"/>
              </a:spcBef>
              <a:buFont typeface="Arial MT"/>
              <a:buChar char="–"/>
              <a:tabLst>
                <a:tab pos="833755" algn="l"/>
                <a:tab pos="834390" algn="l"/>
              </a:tabLst>
            </a:pPr>
            <a:r>
              <a:rPr dirty="0" sz="2200" spc="-5">
                <a:solidFill>
                  <a:srgbClr val="002F5F"/>
                </a:solidFill>
                <a:latin typeface="Calibri"/>
                <a:cs typeface="Calibri"/>
              </a:rPr>
              <a:t>implement </a:t>
            </a:r>
            <a:r>
              <a:rPr dirty="0" sz="2200">
                <a:solidFill>
                  <a:srgbClr val="002F5F"/>
                </a:solidFill>
                <a:latin typeface="Calibri"/>
                <a:cs typeface="Calibri"/>
              </a:rPr>
              <a:t>a </a:t>
            </a:r>
            <a:r>
              <a:rPr dirty="0" sz="2200" spc="-15">
                <a:solidFill>
                  <a:srgbClr val="002F5F"/>
                </a:solidFill>
                <a:latin typeface="Calibri"/>
                <a:cs typeface="Calibri"/>
              </a:rPr>
              <a:t>repeatable </a:t>
            </a:r>
            <a:r>
              <a:rPr dirty="0" sz="2200" spc="-20">
                <a:solidFill>
                  <a:srgbClr val="002F5F"/>
                </a:solidFill>
                <a:latin typeface="Calibri"/>
                <a:cs typeface="Calibri"/>
              </a:rPr>
              <a:t>data </a:t>
            </a:r>
            <a:r>
              <a:rPr dirty="0" sz="2200" spc="-1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2F5F"/>
                </a:solidFill>
                <a:latin typeface="Calibri"/>
                <a:cs typeface="Calibri"/>
              </a:rPr>
              <a:t>mining </a:t>
            </a:r>
            <a:r>
              <a:rPr dirty="0" sz="2200" spc="-10">
                <a:solidFill>
                  <a:srgbClr val="002F5F"/>
                </a:solidFill>
                <a:latin typeface="Calibri"/>
                <a:cs typeface="Calibri"/>
              </a:rPr>
              <a:t>process </a:t>
            </a:r>
            <a:r>
              <a:rPr dirty="0" sz="2200" spc="-15">
                <a:solidFill>
                  <a:srgbClr val="002F5F"/>
                </a:solidFill>
                <a:latin typeface="Calibri"/>
                <a:cs typeface="Calibri"/>
              </a:rPr>
              <a:t>for </a:t>
            </a:r>
            <a:r>
              <a:rPr dirty="0" sz="2200" spc="-5">
                <a:solidFill>
                  <a:srgbClr val="002F5F"/>
                </a:solidFill>
                <a:latin typeface="Calibri"/>
                <a:cs typeface="Calibri"/>
              </a:rPr>
              <a:t>the </a:t>
            </a:r>
            <a:r>
              <a:rPr dirty="0" sz="2200">
                <a:solidFill>
                  <a:srgbClr val="002F5F"/>
                </a:solidFill>
                <a:latin typeface="Calibri"/>
                <a:cs typeface="Calibri"/>
              </a:rPr>
              <a:t>user or </a:t>
            </a:r>
            <a:r>
              <a:rPr dirty="0" sz="2200" spc="-484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2F5F"/>
                </a:solidFill>
                <a:latin typeface="Calibri"/>
                <a:cs typeface="Calibri"/>
              </a:rPr>
              <a:t>the</a:t>
            </a:r>
            <a:r>
              <a:rPr dirty="0" sz="220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2F5F"/>
                </a:solidFill>
                <a:latin typeface="Calibri"/>
                <a:cs typeface="Calibri"/>
              </a:rPr>
              <a:t>analyst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9496" y="1404937"/>
            <a:ext cx="4457698" cy="40481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31189" y="483107"/>
            <a:ext cx="22923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>
                <a:solidFill>
                  <a:srgbClr val="002F5F"/>
                </a:solidFill>
              </a:rPr>
              <a:t>C</a:t>
            </a:r>
            <a:r>
              <a:rPr dirty="0" sz="4400" spc="-5">
                <a:solidFill>
                  <a:srgbClr val="002F5F"/>
                </a:solidFill>
              </a:rPr>
              <a:t>R</a:t>
            </a:r>
            <a:r>
              <a:rPr dirty="0" sz="4400" spc="5">
                <a:solidFill>
                  <a:srgbClr val="002F5F"/>
                </a:solidFill>
              </a:rPr>
              <a:t>IS</a:t>
            </a:r>
            <a:r>
              <a:rPr dirty="0" sz="4400" spc="-130">
                <a:solidFill>
                  <a:srgbClr val="002F5F"/>
                </a:solidFill>
              </a:rPr>
              <a:t>P</a:t>
            </a:r>
            <a:r>
              <a:rPr dirty="0" sz="4400">
                <a:solidFill>
                  <a:srgbClr val="002F5F"/>
                </a:solidFill>
              </a:rPr>
              <a:t>-</a:t>
            </a:r>
            <a:r>
              <a:rPr dirty="0" sz="4400" spc="5">
                <a:solidFill>
                  <a:srgbClr val="002F5F"/>
                </a:solidFill>
              </a:rPr>
              <a:t>DM</a:t>
            </a:r>
            <a:endParaRPr sz="4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89460" cy="6858000"/>
            <a:chOff x="0" y="0"/>
            <a:chExt cx="1218946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88952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06751"/>
              <a:ext cx="12188952" cy="31638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26920" y="2261616"/>
              <a:ext cx="8360664" cy="261823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142490" marR="5080" indent="-213042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Basic</a:t>
            </a:r>
            <a:r>
              <a:rPr dirty="0" spc="-30"/>
              <a:t> </a:t>
            </a:r>
            <a:r>
              <a:rPr dirty="0" spc="-5"/>
              <a:t>and</a:t>
            </a:r>
            <a:r>
              <a:rPr dirty="0" spc="-30"/>
              <a:t> </a:t>
            </a:r>
            <a:r>
              <a:rPr dirty="0" spc="-15"/>
              <a:t>Fundamental </a:t>
            </a:r>
            <a:r>
              <a:rPr dirty="0" spc="-1345"/>
              <a:t> </a:t>
            </a:r>
            <a:r>
              <a:rPr dirty="0" spc="-20"/>
              <a:t>Problems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540" y="1636267"/>
            <a:ext cx="10438765" cy="4290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91666"/>
              <a:buFont typeface="Verdana"/>
              <a:buChar char="●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Given</a:t>
            </a:r>
            <a:r>
              <a:rPr dirty="0" sz="2400" spc="-2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a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set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of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labeled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elements,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e.g.,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002F5F"/>
              </a:buClr>
              <a:buFont typeface="Verdana"/>
              <a:buChar char="●"/>
            </a:pPr>
            <a:endParaRPr sz="3300">
              <a:latin typeface="Calibri"/>
              <a:cs typeface="Calibri"/>
            </a:endParaRPr>
          </a:p>
          <a:p>
            <a:pPr marL="1840864">
              <a:lnSpc>
                <a:spcPct val="100000"/>
              </a:lnSpc>
            </a:pP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{C,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002F5F"/>
                </a:solidFill>
                <a:latin typeface="Calibri"/>
                <a:cs typeface="Calibri"/>
              </a:rPr>
              <a:t>B,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 C,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C, </a:t>
            </a:r>
            <a:r>
              <a:rPr dirty="0" sz="2400" spc="5">
                <a:solidFill>
                  <a:srgbClr val="002F5F"/>
                </a:solidFill>
                <a:latin typeface="Calibri"/>
                <a:cs typeface="Calibri"/>
              </a:rPr>
              <a:t>A,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 C,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C, </a:t>
            </a:r>
            <a:r>
              <a:rPr dirty="0" sz="2400" spc="5">
                <a:solidFill>
                  <a:srgbClr val="002F5F"/>
                </a:solidFill>
                <a:latin typeface="Calibri"/>
                <a:cs typeface="Calibri"/>
              </a:rPr>
              <a:t>A,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002F5F"/>
                </a:solidFill>
                <a:latin typeface="Calibri"/>
                <a:cs typeface="Calibri"/>
              </a:rPr>
              <a:t>B,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 C, </a:t>
            </a: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…}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300">
              <a:latin typeface="Calibri"/>
              <a:cs typeface="Calibri"/>
            </a:endParaRPr>
          </a:p>
          <a:p>
            <a:pPr marL="355600" marR="5080" indent="-342900">
              <a:lnSpc>
                <a:spcPct val="100800"/>
              </a:lnSpc>
              <a:buSzPct val="91666"/>
              <a:buFont typeface="Verdana"/>
              <a:buChar char="●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Identify</a:t>
            </a:r>
            <a:r>
              <a:rPr dirty="0" sz="2400" spc="2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the</a:t>
            </a:r>
            <a:r>
              <a:rPr dirty="0" sz="2400" spc="2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Calibri"/>
                <a:cs typeface="Calibri"/>
              </a:rPr>
              <a:t>majority</a:t>
            </a:r>
            <a:r>
              <a:rPr dirty="0" sz="2400" spc="21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Calibri"/>
                <a:cs typeface="Calibri"/>
              </a:rPr>
              <a:t>element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:</a:t>
            </a:r>
            <a:r>
              <a:rPr dirty="0" sz="2400" spc="204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element</a:t>
            </a:r>
            <a:r>
              <a:rPr dirty="0" sz="2400" spc="2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that</a:t>
            </a:r>
            <a:r>
              <a:rPr dirty="0" sz="2400" spc="20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occurs</a:t>
            </a:r>
            <a:r>
              <a:rPr dirty="0" sz="2400" spc="21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15" b="1">
                <a:solidFill>
                  <a:srgbClr val="FF0000"/>
                </a:solidFill>
                <a:latin typeface="Calibri"/>
                <a:cs typeface="Calibri"/>
              </a:rPr>
              <a:t>more</a:t>
            </a:r>
            <a:r>
              <a:rPr dirty="0" sz="2400" spc="21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than</a:t>
            </a:r>
            <a:r>
              <a:rPr dirty="0" sz="2400" spc="21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Calibri"/>
                <a:cs typeface="Calibri"/>
              </a:rPr>
              <a:t>50%</a:t>
            </a:r>
            <a:r>
              <a:rPr dirty="0" sz="2400" spc="21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of</a:t>
            </a:r>
            <a:r>
              <a:rPr dirty="0" sz="2400" spc="22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the</a:t>
            </a:r>
            <a:r>
              <a:rPr dirty="0" sz="2400" spc="2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time </a:t>
            </a:r>
            <a:r>
              <a:rPr dirty="0" sz="2400" spc="-52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(assuming</a:t>
            </a:r>
            <a:r>
              <a:rPr dirty="0" sz="2400" spc="-2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there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exists </a:t>
            </a: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one)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2F5F"/>
              </a:buClr>
              <a:buFont typeface="Verdana"/>
              <a:buChar char="●"/>
            </a:pPr>
            <a:endParaRPr sz="33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SzPct val="91666"/>
              <a:buFont typeface="Verdana"/>
              <a:buChar char="●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How</a:t>
            </a:r>
            <a:r>
              <a:rPr dirty="0" sz="2400" spc="-2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can</a:t>
            </a:r>
            <a:r>
              <a:rPr dirty="0" sz="2400" spc="-2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you</a:t>
            </a:r>
            <a:r>
              <a:rPr dirty="0" sz="2400" spc="-2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find</a:t>
            </a:r>
            <a:r>
              <a:rPr dirty="0" sz="2400" spc="-2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it?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2F5F"/>
              </a:buClr>
              <a:buFont typeface="Verdana"/>
              <a:buChar char="●"/>
            </a:pPr>
            <a:endParaRPr sz="33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SzPct val="91666"/>
              <a:buFont typeface="Verdana"/>
              <a:buChar char="●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…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Calibri"/>
                <a:cs typeface="Calibri"/>
              </a:rPr>
              <a:t>using</a:t>
            </a:r>
            <a:r>
              <a:rPr dirty="0" sz="24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no</a:t>
            </a:r>
            <a:r>
              <a:rPr dirty="0" sz="24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0000"/>
                </a:solidFill>
                <a:latin typeface="Calibri"/>
                <a:cs typeface="Calibri"/>
              </a:rPr>
              <a:t>more</a:t>
            </a:r>
            <a:r>
              <a:rPr dirty="0" sz="24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Calibri"/>
                <a:cs typeface="Calibri"/>
              </a:rPr>
              <a:t>than</a:t>
            </a:r>
            <a:r>
              <a:rPr dirty="0" sz="24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z="2400" spc="-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20" b="1" i="1">
                <a:solidFill>
                  <a:srgbClr val="FF0000"/>
                </a:solidFill>
                <a:latin typeface="Calibri"/>
                <a:cs typeface="Calibri"/>
              </a:rPr>
              <a:t>few</a:t>
            </a:r>
            <a:r>
              <a:rPr dirty="0" sz="2400" spc="-15" b="1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FF0000"/>
                </a:solidFill>
                <a:latin typeface="Calibri"/>
                <a:cs typeface="Calibri"/>
              </a:rPr>
              <a:t>memory</a:t>
            </a:r>
            <a:r>
              <a:rPr dirty="0" sz="2400" spc="-15" b="1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FF0000"/>
                </a:solidFill>
                <a:latin typeface="Calibri"/>
                <a:cs typeface="Calibri"/>
              </a:rPr>
              <a:t>locations</a:t>
            </a:r>
            <a:r>
              <a:rPr dirty="0" sz="2400" spc="-5">
                <a:solidFill>
                  <a:srgbClr val="FF0000"/>
                </a:solidFill>
                <a:latin typeface="Calibri"/>
                <a:cs typeface="Calibri"/>
              </a:rPr>
              <a:t>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89113" y="586739"/>
            <a:ext cx="661162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>
                <a:solidFill>
                  <a:srgbClr val="002F5F"/>
                </a:solidFill>
              </a:rPr>
              <a:t>Finding</a:t>
            </a:r>
            <a:r>
              <a:rPr dirty="0" sz="4400" spc="-10">
                <a:solidFill>
                  <a:srgbClr val="002F5F"/>
                </a:solidFill>
              </a:rPr>
              <a:t> </a:t>
            </a:r>
            <a:r>
              <a:rPr dirty="0" sz="4400" spc="-5">
                <a:solidFill>
                  <a:srgbClr val="002F5F"/>
                </a:solidFill>
              </a:rPr>
              <a:t>the</a:t>
            </a:r>
            <a:r>
              <a:rPr dirty="0" sz="4400" spc="-15">
                <a:solidFill>
                  <a:srgbClr val="002F5F"/>
                </a:solidFill>
              </a:rPr>
              <a:t> </a:t>
            </a:r>
            <a:r>
              <a:rPr dirty="0" sz="4400" spc="-5">
                <a:solidFill>
                  <a:srgbClr val="002F5F"/>
                </a:solidFill>
              </a:rPr>
              <a:t>majority</a:t>
            </a:r>
            <a:r>
              <a:rPr dirty="0" sz="4400" spc="-20">
                <a:solidFill>
                  <a:srgbClr val="002F5F"/>
                </a:solidFill>
              </a:rPr>
              <a:t> </a:t>
            </a:r>
            <a:r>
              <a:rPr dirty="0" sz="4400" spc="-10">
                <a:solidFill>
                  <a:srgbClr val="002F5F"/>
                </a:solidFill>
              </a:rPr>
              <a:t>element</a:t>
            </a:r>
            <a:endParaRPr sz="4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8947" y="2212340"/>
            <a:ext cx="4050665" cy="404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=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first 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item</a:t>
            </a:r>
            <a:r>
              <a:rPr dirty="0" sz="2400" spc="-2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you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see;</a:t>
            </a:r>
            <a:r>
              <a:rPr dirty="0" sz="2400" spc="-2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count</a:t>
            </a:r>
            <a:r>
              <a:rPr dirty="0" sz="2400" spc="-2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=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400" spc="-15" b="1">
                <a:solidFill>
                  <a:srgbClr val="002F5F"/>
                </a:solidFill>
                <a:latin typeface="Calibri"/>
                <a:cs typeface="Calibri"/>
              </a:rPr>
              <a:t>for</a:t>
            </a:r>
            <a:r>
              <a:rPr dirty="0" sz="2400" spc="-30" b="1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each</a:t>
            </a:r>
            <a:r>
              <a:rPr dirty="0" sz="2400" spc="-2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subsequent</a:t>
            </a:r>
            <a:r>
              <a:rPr dirty="0" sz="2400" spc="-2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item</a:t>
            </a:r>
            <a:r>
              <a:rPr dirty="0" sz="2400" spc="-2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  <a:p>
            <a:pPr marL="755015">
              <a:lnSpc>
                <a:spcPct val="100000"/>
              </a:lnSpc>
              <a:spcBef>
                <a:spcPts val="25"/>
              </a:spcBef>
            </a:pPr>
            <a:r>
              <a:rPr dirty="0" sz="2400" spc="-5" b="1">
                <a:solidFill>
                  <a:srgbClr val="002F5F"/>
                </a:solidFill>
                <a:latin typeface="Calibri"/>
                <a:cs typeface="Calibri"/>
              </a:rPr>
              <a:t>if</a:t>
            </a:r>
            <a:r>
              <a:rPr dirty="0" sz="2400" spc="-20" b="1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(A==B)</a:t>
            </a:r>
            <a:r>
              <a:rPr dirty="0" sz="2400" spc="-2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count</a:t>
            </a:r>
            <a:r>
              <a:rPr dirty="0" sz="2400" spc="-2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=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count</a:t>
            </a:r>
            <a:r>
              <a:rPr dirty="0" sz="2400" spc="-2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+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  <a:p>
            <a:pPr marL="755015">
              <a:lnSpc>
                <a:spcPct val="100000"/>
              </a:lnSpc>
              <a:spcBef>
                <a:spcPts val="25"/>
              </a:spcBef>
            </a:pPr>
            <a:r>
              <a:rPr dirty="0" sz="2400" b="1">
                <a:solidFill>
                  <a:srgbClr val="002F5F"/>
                </a:solidFill>
                <a:latin typeface="Calibri"/>
                <a:cs typeface="Calibri"/>
              </a:rPr>
              <a:t>else</a:t>
            </a:r>
            <a:r>
              <a:rPr dirty="0" sz="2400" spc="-50" b="1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1404620">
              <a:lnSpc>
                <a:spcPts val="2845"/>
              </a:lnSpc>
            </a:pP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count</a:t>
            </a:r>
            <a:r>
              <a:rPr dirty="0" sz="2400" spc="-2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=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count</a:t>
            </a:r>
            <a:r>
              <a:rPr dirty="0" sz="2400" spc="-3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-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  <a:p>
            <a:pPr marL="1840864" marR="680720" indent="-368300">
              <a:lnSpc>
                <a:spcPts val="2900"/>
              </a:lnSpc>
              <a:spcBef>
                <a:spcPts val="45"/>
              </a:spcBef>
            </a:pPr>
            <a:r>
              <a:rPr dirty="0" sz="2400" spc="-5" b="1">
                <a:solidFill>
                  <a:srgbClr val="002F5F"/>
                </a:solidFill>
                <a:latin typeface="Calibri"/>
                <a:cs typeface="Calibri"/>
              </a:rPr>
              <a:t>if</a:t>
            </a:r>
            <a:r>
              <a:rPr dirty="0" sz="2400" spc="-30" b="1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(count</a:t>
            </a:r>
            <a:r>
              <a:rPr dirty="0" sz="2400" spc="-3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==</a:t>
            </a:r>
            <a:r>
              <a:rPr dirty="0" sz="2400" spc="-2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0)</a:t>
            </a:r>
            <a:r>
              <a:rPr dirty="0" sz="2400" spc="-3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{ </a:t>
            </a:r>
            <a:r>
              <a:rPr dirty="0" sz="2400" spc="-53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A=B;</a:t>
            </a:r>
            <a:endParaRPr sz="2400">
              <a:latin typeface="Calibri"/>
              <a:cs typeface="Calibri"/>
            </a:endParaRPr>
          </a:p>
          <a:p>
            <a:pPr marL="1840864">
              <a:lnSpc>
                <a:spcPts val="2810"/>
              </a:lnSpc>
            </a:pP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count</a:t>
            </a:r>
            <a:r>
              <a:rPr dirty="0" sz="2400" spc="-3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=</a:t>
            </a:r>
            <a:r>
              <a:rPr dirty="0" sz="2400" spc="-2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  <a:p>
            <a:pPr marL="1840864">
              <a:lnSpc>
                <a:spcPct val="100000"/>
              </a:lnSpc>
              <a:spcBef>
                <a:spcPts val="25"/>
              </a:spcBef>
            </a:pP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 marL="1336040">
              <a:lnSpc>
                <a:spcPts val="2845"/>
              </a:lnSpc>
            </a:pP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 marL="25400">
              <a:lnSpc>
                <a:spcPts val="2845"/>
              </a:lnSpc>
            </a:pPr>
            <a:r>
              <a:rPr dirty="0" sz="2400" spc="-10" b="1">
                <a:solidFill>
                  <a:srgbClr val="002F5F"/>
                </a:solidFill>
                <a:latin typeface="Calibri"/>
                <a:cs typeface="Calibri"/>
              </a:rPr>
              <a:t>endfor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78862" y="3017011"/>
            <a:ext cx="5473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solidFill>
                  <a:srgbClr val="FF0000"/>
                </a:solidFill>
                <a:latin typeface="Calibri"/>
                <a:cs typeface="Calibri"/>
              </a:rPr>
              <a:t>Every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time</a:t>
            </a:r>
            <a:r>
              <a:rPr dirty="0" sz="180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you</a:t>
            </a:r>
            <a:r>
              <a:rPr dirty="0" sz="180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see</a:t>
            </a:r>
            <a:r>
              <a:rPr dirty="0" sz="180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180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same</a:t>
            </a:r>
            <a:r>
              <a:rPr dirty="0" sz="180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element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increase</a:t>
            </a:r>
            <a:r>
              <a:rPr dirty="0" sz="180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180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counter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78862" y="3727195"/>
            <a:ext cx="56432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solidFill>
                  <a:srgbClr val="FF0000"/>
                </a:solidFill>
                <a:latin typeface="Calibri"/>
                <a:cs typeface="Calibri"/>
              </a:rPr>
              <a:t>Every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time</a:t>
            </a:r>
            <a:r>
              <a:rPr dirty="0" sz="180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you</a:t>
            </a:r>
            <a:r>
              <a:rPr dirty="0" sz="180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see</a:t>
            </a:r>
            <a:r>
              <a:rPr dirty="0" sz="180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z="18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FF0000"/>
                </a:solidFill>
                <a:latin typeface="Calibri"/>
                <a:cs typeface="Calibri"/>
              </a:rPr>
              <a:t>different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element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decrease</a:t>
            </a:r>
            <a:r>
              <a:rPr dirty="0" sz="180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180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counter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78862" y="4446523"/>
            <a:ext cx="5427980" cy="56515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If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 the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counter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 becomes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0,</a:t>
            </a:r>
            <a:r>
              <a:rPr dirty="0" sz="18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replace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 the</a:t>
            </a:r>
            <a:r>
              <a:rPr dirty="0" sz="18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element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dirty="0" sz="180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set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dirty="0" sz="1800" spc="-39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counter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 back </a:t>
            </a:r>
            <a:r>
              <a:rPr dirty="0" sz="1800" spc="-15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dirty="0" sz="18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89113" y="595883"/>
            <a:ext cx="6611620" cy="114744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5135"/>
              </a:lnSpc>
              <a:spcBef>
                <a:spcPts val="100"/>
              </a:spcBef>
            </a:pPr>
            <a:r>
              <a:rPr dirty="0" sz="4400" spc="-5">
                <a:solidFill>
                  <a:srgbClr val="002F5F"/>
                </a:solidFill>
              </a:rPr>
              <a:t>Finding</a:t>
            </a:r>
            <a:r>
              <a:rPr dirty="0" sz="4400" spc="-10">
                <a:solidFill>
                  <a:srgbClr val="002F5F"/>
                </a:solidFill>
              </a:rPr>
              <a:t> </a:t>
            </a:r>
            <a:r>
              <a:rPr dirty="0" sz="4400" spc="-5">
                <a:solidFill>
                  <a:srgbClr val="002F5F"/>
                </a:solidFill>
              </a:rPr>
              <a:t>the</a:t>
            </a:r>
            <a:r>
              <a:rPr dirty="0" sz="4400" spc="-15">
                <a:solidFill>
                  <a:srgbClr val="002F5F"/>
                </a:solidFill>
              </a:rPr>
              <a:t> </a:t>
            </a:r>
            <a:r>
              <a:rPr dirty="0" sz="4400" spc="-5">
                <a:solidFill>
                  <a:srgbClr val="002F5F"/>
                </a:solidFill>
              </a:rPr>
              <a:t>majority</a:t>
            </a:r>
            <a:r>
              <a:rPr dirty="0" sz="4400" spc="-20">
                <a:solidFill>
                  <a:srgbClr val="002F5F"/>
                </a:solidFill>
              </a:rPr>
              <a:t> </a:t>
            </a:r>
            <a:r>
              <a:rPr dirty="0" sz="4400" spc="-10">
                <a:solidFill>
                  <a:srgbClr val="002F5F"/>
                </a:solidFill>
              </a:rPr>
              <a:t>element</a:t>
            </a:r>
            <a:endParaRPr sz="4400"/>
          </a:p>
          <a:p>
            <a:pPr marL="12700">
              <a:lnSpc>
                <a:spcPts val="3695"/>
              </a:lnSpc>
            </a:pPr>
            <a:r>
              <a:rPr dirty="0" sz="3200">
                <a:solidFill>
                  <a:srgbClr val="002F5F"/>
                </a:solidFill>
              </a:rPr>
              <a:t>(solution:</a:t>
            </a:r>
            <a:r>
              <a:rPr dirty="0" sz="3200" spc="-5">
                <a:solidFill>
                  <a:srgbClr val="002F5F"/>
                </a:solidFill>
              </a:rPr>
              <a:t> </a:t>
            </a:r>
            <a:r>
              <a:rPr dirty="0" sz="3200" spc="-35">
                <a:solidFill>
                  <a:srgbClr val="002F5F"/>
                </a:solidFill>
              </a:rPr>
              <a:t>Boyer-Moore’s</a:t>
            </a:r>
            <a:r>
              <a:rPr dirty="0" sz="3200" spc="-20">
                <a:solidFill>
                  <a:srgbClr val="002F5F"/>
                </a:solidFill>
              </a:rPr>
              <a:t> </a:t>
            </a:r>
            <a:r>
              <a:rPr dirty="0" sz="3200" spc="-5">
                <a:solidFill>
                  <a:srgbClr val="002F5F"/>
                </a:solidFill>
              </a:rPr>
              <a:t>Algorithm)</a:t>
            </a:r>
            <a:endParaRPr sz="3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8100" y="5064125"/>
            <a:ext cx="4521200" cy="266700"/>
          </a:xfrm>
          <a:custGeom>
            <a:avLst/>
            <a:gdLst/>
            <a:ahLst/>
            <a:cxnLst/>
            <a:rect l="l" t="t" r="r" b="b"/>
            <a:pathLst>
              <a:path w="4521200" h="266700">
                <a:moveTo>
                  <a:pt x="4521200" y="0"/>
                </a:moveTo>
                <a:lnTo>
                  <a:pt x="0" y="0"/>
                </a:lnTo>
                <a:lnTo>
                  <a:pt x="0" y="266700"/>
                </a:lnTo>
                <a:lnTo>
                  <a:pt x="4521200" y="266700"/>
                </a:lnTo>
                <a:lnTo>
                  <a:pt x="4521200" y="0"/>
                </a:lnTo>
                <a:close/>
              </a:path>
            </a:pathLst>
          </a:custGeom>
          <a:solidFill>
            <a:srgbClr val="FFE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08100" y="5064125"/>
            <a:ext cx="4521200" cy="266700"/>
          </a:xfrm>
          <a:custGeom>
            <a:avLst/>
            <a:gdLst/>
            <a:ahLst/>
            <a:cxnLst/>
            <a:rect l="l" t="t" r="r" b="b"/>
            <a:pathLst>
              <a:path w="4521200" h="266700">
                <a:moveTo>
                  <a:pt x="4521200" y="0"/>
                </a:moveTo>
                <a:lnTo>
                  <a:pt x="0" y="0"/>
                </a:lnTo>
                <a:lnTo>
                  <a:pt x="0" y="266700"/>
                </a:lnTo>
                <a:lnTo>
                  <a:pt x="4521200" y="266700"/>
                </a:lnTo>
                <a:lnTo>
                  <a:pt x="4521200" y="0"/>
                </a:lnTo>
                <a:close/>
              </a:path>
            </a:pathLst>
          </a:custGeom>
          <a:solidFill>
            <a:srgbClr val="FFE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702300" y="5064125"/>
            <a:ext cx="127000" cy="266700"/>
          </a:xfrm>
          <a:custGeom>
            <a:avLst/>
            <a:gdLst/>
            <a:ahLst/>
            <a:cxnLst/>
            <a:rect l="l" t="t" r="r" b="b"/>
            <a:pathLst>
              <a:path w="127000" h="266700">
                <a:moveTo>
                  <a:pt x="127000" y="0"/>
                </a:moveTo>
                <a:lnTo>
                  <a:pt x="0" y="0"/>
                </a:lnTo>
                <a:lnTo>
                  <a:pt x="0" y="266700"/>
                </a:lnTo>
                <a:lnTo>
                  <a:pt x="127000" y="266700"/>
                </a:lnTo>
                <a:lnTo>
                  <a:pt x="127000" y="0"/>
                </a:lnTo>
                <a:close/>
              </a:path>
            </a:pathLst>
          </a:custGeom>
          <a:solidFill>
            <a:srgbClr val="FFE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08100" y="4492625"/>
            <a:ext cx="5486400" cy="266700"/>
          </a:xfrm>
          <a:custGeom>
            <a:avLst/>
            <a:gdLst/>
            <a:ahLst/>
            <a:cxnLst/>
            <a:rect l="l" t="t" r="r" b="b"/>
            <a:pathLst>
              <a:path w="5486400" h="266700">
                <a:moveTo>
                  <a:pt x="5486400" y="0"/>
                </a:moveTo>
                <a:lnTo>
                  <a:pt x="0" y="0"/>
                </a:lnTo>
                <a:lnTo>
                  <a:pt x="0" y="266700"/>
                </a:lnTo>
                <a:lnTo>
                  <a:pt x="5486400" y="266700"/>
                </a:lnTo>
                <a:lnTo>
                  <a:pt x="5486400" y="0"/>
                </a:lnTo>
                <a:close/>
              </a:path>
            </a:pathLst>
          </a:custGeom>
          <a:solidFill>
            <a:srgbClr val="FFE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08100" y="4492625"/>
            <a:ext cx="5486400" cy="266700"/>
          </a:xfrm>
          <a:custGeom>
            <a:avLst/>
            <a:gdLst/>
            <a:ahLst/>
            <a:cxnLst/>
            <a:rect l="l" t="t" r="r" b="b"/>
            <a:pathLst>
              <a:path w="5486400" h="266700">
                <a:moveTo>
                  <a:pt x="5486400" y="0"/>
                </a:moveTo>
                <a:lnTo>
                  <a:pt x="0" y="0"/>
                </a:lnTo>
                <a:lnTo>
                  <a:pt x="0" y="266700"/>
                </a:lnTo>
                <a:lnTo>
                  <a:pt x="5486400" y="266700"/>
                </a:lnTo>
                <a:lnTo>
                  <a:pt x="5486400" y="0"/>
                </a:lnTo>
                <a:close/>
              </a:path>
            </a:pathLst>
          </a:custGeom>
          <a:solidFill>
            <a:srgbClr val="FFE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93800" y="3844925"/>
            <a:ext cx="2044700" cy="304800"/>
          </a:xfrm>
          <a:custGeom>
            <a:avLst/>
            <a:gdLst/>
            <a:ahLst/>
            <a:cxnLst/>
            <a:rect l="l" t="t" r="r" b="b"/>
            <a:pathLst>
              <a:path w="2044700" h="304800">
                <a:moveTo>
                  <a:pt x="2044700" y="0"/>
                </a:moveTo>
                <a:lnTo>
                  <a:pt x="0" y="0"/>
                </a:lnTo>
                <a:lnTo>
                  <a:pt x="0" y="304800"/>
                </a:lnTo>
                <a:lnTo>
                  <a:pt x="2044700" y="304800"/>
                </a:lnTo>
                <a:lnTo>
                  <a:pt x="2044700" y="0"/>
                </a:lnTo>
                <a:close/>
              </a:path>
            </a:pathLst>
          </a:custGeom>
          <a:solidFill>
            <a:srgbClr val="FFE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08100" y="4492625"/>
            <a:ext cx="5181600" cy="266700"/>
          </a:xfrm>
          <a:custGeom>
            <a:avLst/>
            <a:gdLst/>
            <a:ahLst/>
            <a:cxnLst/>
            <a:rect l="l" t="t" r="r" b="b"/>
            <a:pathLst>
              <a:path w="5181600" h="266700">
                <a:moveTo>
                  <a:pt x="5181600" y="0"/>
                </a:moveTo>
                <a:lnTo>
                  <a:pt x="0" y="0"/>
                </a:lnTo>
                <a:lnTo>
                  <a:pt x="0" y="266700"/>
                </a:lnTo>
                <a:lnTo>
                  <a:pt x="5181600" y="266700"/>
                </a:lnTo>
                <a:lnTo>
                  <a:pt x="5181600" y="0"/>
                </a:lnTo>
                <a:close/>
              </a:path>
            </a:pathLst>
          </a:custGeom>
          <a:solidFill>
            <a:srgbClr val="FFEF6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17226" y="5761161"/>
            <a:ext cx="1031875" cy="86810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36712" y="1755140"/>
            <a:ext cx="10439400" cy="4253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91666"/>
              <a:buFont typeface="Verdana"/>
              <a:buChar char="●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Given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a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set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of </a:t>
            </a:r>
            <a:r>
              <a:rPr dirty="0" sz="2400" b="1">
                <a:solidFill>
                  <a:srgbClr val="00B0F0"/>
                </a:solidFill>
                <a:latin typeface="Calibri"/>
                <a:cs typeface="Calibri"/>
              </a:rPr>
              <a:t>N</a:t>
            </a:r>
            <a:r>
              <a:rPr dirty="0" sz="2400" spc="-20" b="1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numbers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(</a:t>
            </a:r>
            <a:r>
              <a:rPr dirty="0" sz="2400" spc="-5" b="1">
                <a:solidFill>
                  <a:srgbClr val="00B0F0"/>
                </a:solidFill>
                <a:latin typeface="Calibri"/>
                <a:cs typeface="Calibri"/>
              </a:rPr>
              <a:t>N</a:t>
            </a:r>
            <a:r>
              <a:rPr dirty="0" sz="2400" spc="-15" b="1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is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very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large)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70000"/>
              </a:lnSpc>
              <a:spcBef>
                <a:spcPts val="500"/>
              </a:spcBef>
              <a:buSzPct val="91666"/>
              <a:buFont typeface="Verdana"/>
              <a:buChar char="●"/>
              <a:tabLst>
                <a:tab pos="354965" algn="l"/>
                <a:tab pos="355600" algn="l"/>
                <a:tab pos="1013460" algn="l"/>
                <a:tab pos="1287780" algn="l"/>
                <a:tab pos="2398395" algn="l"/>
                <a:tab pos="2665730" algn="l"/>
                <a:tab pos="3362325" algn="l"/>
                <a:tab pos="3996690" algn="l"/>
                <a:tab pos="4264660" algn="l"/>
                <a:tab pos="4581525" algn="l"/>
                <a:tab pos="5642610" algn="l"/>
                <a:tab pos="6029960" algn="l"/>
                <a:tab pos="6470650" algn="l"/>
                <a:tab pos="7331709" algn="l"/>
                <a:tab pos="8027670" algn="l"/>
                <a:tab pos="8569960" algn="l"/>
                <a:tab pos="9629775" algn="l"/>
                <a:tab pos="10012045" algn="l"/>
              </a:tabLst>
            </a:pP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Fi</a:t>
            </a: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nd	a	nu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m</a:t>
            </a: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ber	</a:t>
            </a:r>
            <a:r>
              <a:rPr dirty="0" sz="2400" b="1">
                <a:solidFill>
                  <a:srgbClr val="00B0F0"/>
                </a:solidFill>
                <a:latin typeface="Calibri"/>
                <a:cs typeface="Calibri"/>
              </a:rPr>
              <a:t>x	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s</a:t>
            </a: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u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c</a:t>
            </a: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h	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t</a:t>
            </a: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h</a:t>
            </a:r>
            <a:r>
              <a:rPr dirty="0" sz="2400" spc="-25">
                <a:solidFill>
                  <a:srgbClr val="002F5F"/>
                </a:solidFill>
                <a:latin typeface="Calibri"/>
                <a:cs typeface="Calibri"/>
              </a:rPr>
              <a:t>a</a:t>
            </a: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t	</a:t>
            </a:r>
            <a:r>
              <a:rPr dirty="0" sz="2400" b="1">
                <a:solidFill>
                  <a:srgbClr val="00B0F0"/>
                </a:solidFill>
                <a:latin typeface="Calibri"/>
                <a:cs typeface="Calibri"/>
              </a:rPr>
              <a:t>x	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i</a:t>
            </a: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s	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*</a:t>
            </a:r>
            <a:r>
              <a:rPr dirty="0" sz="2400" spc="-5">
                <a:solidFill>
                  <a:srgbClr val="FF0000"/>
                </a:solidFill>
                <a:latin typeface="Calibri"/>
                <a:cs typeface="Calibri"/>
              </a:rPr>
              <a:t>li</a:t>
            </a:r>
            <a:r>
              <a:rPr dirty="0" sz="2400" spc="-85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dirty="0" sz="2400" spc="5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z="2400" spc="-5">
                <a:solidFill>
                  <a:srgbClr val="FF0000"/>
                </a:solidFill>
                <a:latin typeface="Calibri"/>
                <a:cs typeface="Calibri"/>
              </a:rPr>
              <a:t>ly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*	</a:t>
            </a:r>
            <a:r>
              <a:rPr dirty="0" sz="2400" spc="-30">
                <a:solidFill>
                  <a:srgbClr val="002F5F"/>
                </a:solidFill>
                <a:latin typeface="Calibri"/>
                <a:cs typeface="Calibri"/>
              </a:rPr>
              <a:t>t</a:t>
            </a: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o	be	</a:t>
            </a:r>
            <a:r>
              <a:rPr dirty="0" sz="2400" spc="-5" b="1">
                <a:solidFill>
                  <a:srgbClr val="002F5F"/>
                </a:solidFill>
                <a:latin typeface="Calibri"/>
                <a:cs typeface="Calibri"/>
              </a:rPr>
              <a:t>l</a:t>
            </a:r>
            <a:r>
              <a:rPr dirty="0" sz="2400" b="1">
                <a:solidFill>
                  <a:srgbClr val="002F5F"/>
                </a:solidFill>
                <a:latin typeface="Calibri"/>
                <a:cs typeface="Calibri"/>
              </a:rPr>
              <a:t>a</a:t>
            </a:r>
            <a:r>
              <a:rPr dirty="0" sz="2400" spc="-35" b="1">
                <a:solidFill>
                  <a:srgbClr val="002F5F"/>
                </a:solidFill>
                <a:latin typeface="Calibri"/>
                <a:cs typeface="Calibri"/>
              </a:rPr>
              <a:t>r</a:t>
            </a:r>
            <a:r>
              <a:rPr dirty="0" sz="2400" spc="-30" b="1">
                <a:solidFill>
                  <a:srgbClr val="002F5F"/>
                </a:solidFill>
                <a:latin typeface="Calibri"/>
                <a:cs typeface="Calibri"/>
              </a:rPr>
              <a:t>g</a:t>
            </a:r>
            <a:r>
              <a:rPr dirty="0" sz="2400" b="1">
                <a:solidFill>
                  <a:srgbClr val="002F5F"/>
                </a:solidFill>
                <a:latin typeface="Calibri"/>
                <a:cs typeface="Calibri"/>
              </a:rPr>
              <a:t>er	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t</a:t>
            </a: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han	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t</a:t>
            </a: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he	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m</a:t>
            </a:r>
            <a:r>
              <a:rPr dirty="0" sz="2400" spc="5">
                <a:solidFill>
                  <a:srgbClr val="002F5F"/>
                </a:solidFill>
                <a:latin typeface="Calibri"/>
                <a:cs typeface="Calibri"/>
              </a:rPr>
              <a:t>e</a:t>
            </a: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d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ia</a:t>
            </a: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n	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o</a:t>
            </a: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f	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t</a:t>
            </a: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he  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numbers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002F5F"/>
              </a:buClr>
              <a:buFont typeface="Verdana"/>
              <a:buChar char="●"/>
            </a:pPr>
            <a:endParaRPr sz="21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SzPct val="91666"/>
              <a:buFont typeface="Verdana"/>
              <a:buChar char="●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Simple</a:t>
            </a:r>
            <a:r>
              <a:rPr dirty="0" sz="2400" spc="-3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solution?</a:t>
            </a:r>
            <a:endParaRPr sz="2400">
              <a:latin typeface="Calibri"/>
              <a:cs typeface="Calibri"/>
            </a:endParaRPr>
          </a:p>
          <a:p>
            <a:pPr lvl="1" marL="755650" indent="-286385">
              <a:lnSpc>
                <a:spcPct val="100000"/>
              </a:lnSpc>
              <a:spcBef>
                <a:spcPts val="232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dirty="0" sz="2000" spc="-5" b="1">
                <a:solidFill>
                  <a:srgbClr val="FF0000"/>
                </a:solidFill>
                <a:latin typeface="Calibri"/>
                <a:cs typeface="Calibri"/>
              </a:rPr>
              <a:t>Sort</a:t>
            </a:r>
            <a:r>
              <a:rPr dirty="0" sz="2000" spc="-1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2F5F"/>
                </a:solidFill>
                <a:latin typeface="Calibri"/>
                <a:cs typeface="Calibri"/>
              </a:rPr>
              <a:t>the</a:t>
            </a:r>
            <a:r>
              <a:rPr dirty="0" sz="2000" spc="-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02F5F"/>
                </a:solidFill>
                <a:latin typeface="Calibri"/>
                <a:cs typeface="Calibri"/>
              </a:rPr>
              <a:t>numbers</a:t>
            </a:r>
            <a:r>
              <a:rPr dirty="0" sz="200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002F5F"/>
                </a:solidFill>
                <a:latin typeface="Calibri"/>
                <a:cs typeface="Calibri"/>
              </a:rPr>
              <a:t>and</a:t>
            </a:r>
            <a:r>
              <a:rPr dirty="0" sz="2000" spc="-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002F5F"/>
                </a:solidFill>
                <a:latin typeface="Calibri"/>
                <a:cs typeface="Calibri"/>
              </a:rPr>
              <a:t>store</a:t>
            </a:r>
            <a:r>
              <a:rPr dirty="0" sz="2000">
                <a:solidFill>
                  <a:srgbClr val="002F5F"/>
                </a:solidFill>
                <a:latin typeface="Calibri"/>
                <a:cs typeface="Calibri"/>
              </a:rPr>
              <a:t> them</a:t>
            </a:r>
            <a:r>
              <a:rPr dirty="0" sz="2000" spc="-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2F5F"/>
                </a:solidFill>
                <a:latin typeface="Calibri"/>
                <a:cs typeface="Calibri"/>
              </a:rPr>
              <a:t>in</a:t>
            </a:r>
            <a:r>
              <a:rPr dirty="0" sz="2000" spc="-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002F5F"/>
                </a:solidFill>
                <a:latin typeface="Calibri"/>
                <a:cs typeface="Calibri"/>
              </a:rPr>
              <a:t>sorted</a:t>
            </a:r>
            <a:r>
              <a:rPr dirty="0" sz="2000" spc="-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002F5F"/>
                </a:solidFill>
                <a:latin typeface="Calibri"/>
                <a:cs typeface="Calibri"/>
              </a:rPr>
              <a:t>array</a:t>
            </a:r>
            <a:r>
              <a:rPr dirty="0" sz="2000" spc="-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2F5F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lvl="1" marL="755650" indent="-286385">
              <a:lnSpc>
                <a:spcPct val="100000"/>
              </a:lnSpc>
              <a:spcBef>
                <a:spcPts val="211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dirty="0" sz="2000" spc="-15">
                <a:solidFill>
                  <a:srgbClr val="002F5F"/>
                </a:solidFill>
                <a:latin typeface="Calibri"/>
                <a:cs typeface="Calibri"/>
              </a:rPr>
              <a:t>Any </a:t>
            </a:r>
            <a:r>
              <a:rPr dirty="0" sz="2000" spc="-10">
                <a:solidFill>
                  <a:srgbClr val="002F5F"/>
                </a:solidFill>
                <a:latin typeface="Calibri"/>
                <a:cs typeface="Calibri"/>
              </a:rPr>
              <a:t>value</a:t>
            </a:r>
            <a:r>
              <a:rPr dirty="0" sz="200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FF0000"/>
                </a:solidFill>
                <a:latin typeface="Calibri"/>
                <a:cs typeface="Calibri"/>
              </a:rPr>
              <a:t>larger </a:t>
            </a:r>
            <a:r>
              <a:rPr dirty="0" sz="2000">
                <a:solidFill>
                  <a:srgbClr val="002F5F"/>
                </a:solidFill>
                <a:latin typeface="Calibri"/>
                <a:cs typeface="Calibri"/>
              </a:rPr>
              <a:t>than</a:t>
            </a:r>
            <a:r>
              <a:rPr dirty="0" sz="2000" spc="-5">
                <a:solidFill>
                  <a:srgbClr val="002F5F"/>
                </a:solidFill>
                <a:latin typeface="Calibri"/>
                <a:cs typeface="Calibri"/>
              </a:rPr>
              <a:t> A[N/2]</a:t>
            </a:r>
            <a:r>
              <a:rPr dirty="0" sz="2000" spc="-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2F5F"/>
                </a:solidFill>
                <a:latin typeface="Calibri"/>
                <a:cs typeface="Calibri"/>
              </a:rPr>
              <a:t>is a</a:t>
            </a:r>
            <a:r>
              <a:rPr dirty="0" sz="2000" spc="-5">
                <a:solidFill>
                  <a:srgbClr val="002F5F"/>
                </a:solidFill>
                <a:latin typeface="Calibri"/>
                <a:cs typeface="Calibri"/>
              </a:rPr>
              <a:t> solution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har char="–"/>
            </a:pPr>
            <a:endParaRPr sz="20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SzPct val="91666"/>
              <a:buFont typeface="Verdana"/>
              <a:buChar char="●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Other</a:t>
            </a:r>
            <a:r>
              <a:rPr dirty="0" sz="2400" spc="-3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solutions?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89113" y="586739"/>
            <a:ext cx="732663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>
                <a:solidFill>
                  <a:srgbClr val="002F5F"/>
                </a:solidFill>
              </a:rPr>
              <a:t>Finding </a:t>
            </a:r>
            <a:r>
              <a:rPr dirty="0" sz="4400">
                <a:solidFill>
                  <a:srgbClr val="002F5F"/>
                </a:solidFill>
              </a:rPr>
              <a:t>a </a:t>
            </a:r>
            <a:r>
              <a:rPr dirty="0" sz="4400" spc="-5">
                <a:solidFill>
                  <a:srgbClr val="002F5F"/>
                </a:solidFill>
              </a:rPr>
              <a:t>number </a:t>
            </a:r>
            <a:r>
              <a:rPr dirty="0" sz="4400">
                <a:solidFill>
                  <a:srgbClr val="002F5F"/>
                </a:solidFill>
              </a:rPr>
              <a:t>in</a:t>
            </a:r>
            <a:r>
              <a:rPr dirty="0" sz="4400" spc="-10">
                <a:solidFill>
                  <a:srgbClr val="002F5F"/>
                </a:solidFill>
              </a:rPr>
              <a:t> </a:t>
            </a:r>
            <a:r>
              <a:rPr dirty="0" sz="4400" spc="-5">
                <a:solidFill>
                  <a:srgbClr val="002F5F"/>
                </a:solidFill>
              </a:rPr>
              <a:t>the </a:t>
            </a:r>
            <a:r>
              <a:rPr dirty="0" sz="4400" spc="-15">
                <a:solidFill>
                  <a:srgbClr val="002F5F"/>
                </a:solidFill>
              </a:rPr>
              <a:t>top</a:t>
            </a:r>
            <a:r>
              <a:rPr dirty="0" sz="4400" spc="-10">
                <a:solidFill>
                  <a:srgbClr val="002F5F"/>
                </a:solidFill>
              </a:rPr>
              <a:t> </a:t>
            </a:r>
            <a:r>
              <a:rPr dirty="0" sz="4400">
                <a:solidFill>
                  <a:srgbClr val="002F5F"/>
                </a:solidFill>
              </a:rPr>
              <a:t>half</a:t>
            </a:r>
            <a:endParaRPr sz="4400"/>
          </a:p>
        </p:txBody>
      </p:sp>
      <p:sp>
        <p:nvSpPr>
          <p:cNvPr id="12" name="object 12"/>
          <p:cNvSpPr/>
          <p:nvPr/>
        </p:nvSpPr>
        <p:spPr>
          <a:xfrm>
            <a:off x="6605010" y="5033531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152400"/>
                </a:move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EF66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737706" y="4886252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152400"/>
                </a:move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EF66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1312" y="5150611"/>
            <a:ext cx="4427855" cy="915669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720"/>
              </a:spcBef>
              <a:buSzPct val="91666"/>
              <a:buFont typeface="Verdana"/>
              <a:buChar char="●"/>
              <a:tabLst>
                <a:tab pos="380365" algn="l"/>
                <a:tab pos="381000" algn="l"/>
              </a:tabLst>
            </a:pP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Failure</a:t>
            </a:r>
            <a:r>
              <a:rPr dirty="0" sz="2400" spc="-2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probability</a:t>
            </a:r>
            <a:r>
              <a:rPr dirty="0" sz="2400" spc="-3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b="1" i="1">
                <a:solidFill>
                  <a:srgbClr val="00B0F0"/>
                </a:solidFill>
                <a:latin typeface="Calibri"/>
                <a:cs typeface="Calibri"/>
              </a:rPr>
              <a:t>p</a:t>
            </a:r>
            <a:r>
              <a:rPr dirty="0" sz="2400" spc="-30" b="1" i="1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00B0F0"/>
                </a:solidFill>
                <a:latin typeface="Calibri"/>
                <a:cs typeface="Calibri"/>
              </a:rPr>
              <a:t>=</a:t>
            </a:r>
            <a:r>
              <a:rPr dirty="0" sz="2400" spc="-20" i="1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00B0F0"/>
                </a:solidFill>
                <a:latin typeface="Calibri"/>
                <a:cs typeface="Calibri"/>
              </a:rPr>
              <a:t>(1/2)</a:t>
            </a:r>
            <a:r>
              <a:rPr dirty="0" baseline="24305" sz="2400" spc="-7" b="1" i="1">
                <a:solidFill>
                  <a:srgbClr val="00B0F0"/>
                </a:solidFill>
                <a:latin typeface="Calibri"/>
                <a:cs typeface="Calibri"/>
              </a:rPr>
              <a:t>K</a:t>
            </a:r>
            <a:endParaRPr baseline="24305" sz="2400">
              <a:latin typeface="Calibri"/>
              <a:cs typeface="Calibri"/>
            </a:endParaRPr>
          </a:p>
          <a:p>
            <a:pPr marL="381000" indent="-342900">
              <a:lnSpc>
                <a:spcPct val="100000"/>
              </a:lnSpc>
              <a:spcBef>
                <a:spcPts val="625"/>
              </a:spcBef>
              <a:buSzPct val="91666"/>
              <a:buFont typeface="Verdana"/>
              <a:buChar char="●"/>
              <a:tabLst>
                <a:tab pos="380365" algn="l"/>
                <a:tab pos="381000" algn="l"/>
              </a:tabLst>
            </a:pP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If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b="1" i="1">
                <a:solidFill>
                  <a:srgbClr val="00B0F0"/>
                </a:solidFill>
                <a:latin typeface="Calibri"/>
                <a:cs typeface="Calibri"/>
              </a:rPr>
              <a:t>K</a:t>
            </a:r>
            <a:r>
              <a:rPr dirty="0" sz="2400" spc="-20" b="1" i="1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00B0F0"/>
                </a:solidFill>
                <a:latin typeface="Calibri"/>
                <a:cs typeface="Calibri"/>
              </a:rPr>
              <a:t>=</a:t>
            </a:r>
            <a:r>
              <a:rPr dirty="0" sz="2400" spc="-20" i="1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00B0F0"/>
                </a:solidFill>
                <a:latin typeface="Calibri"/>
                <a:cs typeface="Calibri"/>
              </a:rPr>
              <a:t>10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,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then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b="1" i="1">
                <a:solidFill>
                  <a:srgbClr val="00B0F0"/>
                </a:solidFill>
                <a:latin typeface="Calibri"/>
                <a:cs typeface="Calibri"/>
              </a:rPr>
              <a:t>p</a:t>
            </a:r>
            <a:r>
              <a:rPr dirty="0" sz="2400" spc="-25" b="1" i="1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00B0F0"/>
                </a:solidFill>
                <a:latin typeface="Calibri"/>
                <a:cs typeface="Calibri"/>
              </a:rPr>
              <a:t>=</a:t>
            </a:r>
            <a:r>
              <a:rPr dirty="0" sz="2400" spc="-15" i="1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00B0F0"/>
                </a:solidFill>
                <a:latin typeface="Calibri"/>
                <a:cs typeface="Calibri"/>
              </a:rPr>
              <a:t>0.0009765625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854574" y="2897841"/>
            <a:ext cx="4762500" cy="975994"/>
            <a:chOff x="3854574" y="2897841"/>
            <a:chExt cx="4762500" cy="975994"/>
          </a:xfrm>
        </p:grpSpPr>
        <p:sp>
          <p:nvSpPr>
            <p:cNvPr id="4" name="object 4"/>
            <p:cNvSpPr/>
            <p:nvPr/>
          </p:nvSpPr>
          <p:spPr>
            <a:xfrm>
              <a:off x="3873624" y="3748742"/>
              <a:ext cx="4724400" cy="1905"/>
            </a:xfrm>
            <a:custGeom>
              <a:avLst/>
              <a:gdLst/>
              <a:ahLst/>
              <a:cxnLst/>
              <a:rect l="l" t="t" r="r" b="b"/>
              <a:pathLst>
                <a:path w="4724400" h="1904">
                  <a:moveTo>
                    <a:pt x="0" y="0"/>
                  </a:moveTo>
                  <a:lnTo>
                    <a:pt x="4724400" y="1588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007224" y="3632447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152400" y="0"/>
                  </a:moveTo>
                  <a:lnTo>
                    <a:pt x="104229" y="5827"/>
                  </a:lnTo>
                  <a:lnTo>
                    <a:pt x="62394" y="22053"/>
                  </a:lnTo>
                  <a:lnTo>
                    <a:pt x="29404" y="46796"/>
                  </a:lnTo>
                  <a:lnTo>
                    <a:pt x="7769" y="78172"/>
                  </a:lnTo>
                  <a:lnTo>
                    <a:pt x="0" y="114300"/>
                  </a:lnTo>
                  <a:lnTo>
                    <a:pt x="7769" y="150427"/>
                  </a:lnTo>
                  <a:lnTo>
                    <a:pt x="29404" y="181804"/>
                  </a:lnTo>
                  <a:lnTo>
                    <a:pt x="62394" y="206546"/>
                  </a:lnTo>
                  <a:lnTo>
                    <a:pt x="104229" y="222772"/>
                  </a:lnTo>
                  <a:lnTo>
                    <a:pt x="152400" y="228600"/>
                  </a:lnTo>
                  <a:lnTo>
                    <a:pt x="200570" y="222772"/>
                  </a:lnTo>
                  <a:lnTo>
                    <a:pt x="242405" y="206546"/>
                  </a:lnTo>
                  <a:lnTo>
                    <a:pt x="275395" y="181804"/>
                  </a:lnTo>
                  <a:lnTo>
                    <a:pt x="297030" y="150427"/>
                  </a:lnTo>
                  <a:lnTo>
                    <a:pt x="304800" y="114300"/>
                  </a:lnTo>
                  <a:lnTo>
                    <a:pt x="297030" y="78172"/>
                  </a:lnTo>
                  <a:lnTo>
                    <a:pt x="275395" y="46796"/>
                  </a:lnTo>
                  <a:lnTo>
                    <a:pt x="242405" y="22053"/>
                  </a:lnTo>
                  <a:lnTo>
                    <a:pt x="200570" y="582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07224" y="3632447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0" y="114300"/>
                  </a:moveTo>
                  <a:lnTo>
                    <a:pt x="29404" y="46795"/>
                  </a:lnTo>
                  <a:lnTo>
                    <a:pt x="62394" y="22053"/>
                  </a:lnTo>
                  <a:lnTo>
                    <a:pt x="104229" y="5827"/>
                  </a:lnTo>
                  <a:lnTo>
                    <a:pt x="152400" y="0"/>
                  </a:lnTo>
                  <a:lnTo>
                    <a:pt x="200570" y="5827"/>
                  </a:lnTo>
                  <a:lnTo>
                    <a:pt x="242405" y="22053"/>
                  </a:lnTo>
                  <a:lnTo>
                    <a:pt x="275395" y="46795"/>
                  </a:lnTo>
                  <a:lnTo>
                    <a:pt x="297030" y="78172"/>
                  </a:lnTo>
                  <a:lnTo>
                    <a:pt x="304800" y="114300"/>
                  </a:lnTo>
                  <a:lnTo>
                    <a:pt x="297030" y="150427"/>
                  </a:lnTo>
                  <a:lnTo>
                    <a:pt x="275395" y="181804"/>
                  </a:lnTo>
                  <a:lnTo>
                    <a:pt x="242405" y="206546"/>
                  </a:lnTo>
                  <a:lnTo>
                    <a:pt x="200570" y="222772"/>
                  </a:lnTo>
                  <a:lnTo>
                    <a:pt x="152400" y="228600"/>
                  </a:lnTo>
                  <a:lnTo>
                    <a:pt x="104229" y="222772"/>
                  </a:lnTo>
                  <a:lnTo>
                    <a:pt x="62394" y="206546"/>
                  </a:lnTo>
                  <a:lnTo>
                    <a:pt x="29404" y="181804"/>
                  </a:lnTo>
                  <a:lnTo>
                    <a:pt x="7769" y="150427"/>
                  </a:lnTo>
                  <a:lnTo>
                    <a:pt x="0" y="11430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286813" y="2910541"/>
              <a:ext cx="1016000" cy="693420"/>
            </a:xfrm>
            <a:custGeom>
              <a:avLst/>
              <a:gdLst/>
              <a:ahLst/>
              <a:cxnLst/>
              <a:rect l="l" t="t" r="r" b="b"/>
              <a:pathLst>
                <a:path w="1016000" h="693420">
                  <a:moveTo>
                    <a:pt x="1015810" y="0"/>
                  </a:moveTo>
                  <a:lnTo>
                    <a:pt x="25210" y="0"/>
                  </a:lnTo>
                  <a:lnTo>
                    <a:pt x="25210" y="533400"/>
                  </a:lnTo>
                  <a:lnTo>
                    <a:pt x="190310" y="533400"/>
                  </a:lnTo>
                  <a:lnTo>
                    <a:pt x="0" y="693111"/>
                  </a:lnTo>
                  <a:lnTo>
                    <a:pt x="437960" y="533400"/>
                  </a:lnTo>
                  <a:lnTo>
                    <a:pt x="1015810" y="533400"/>
                  </a:lnTo>
                  <a:lnTo>
                    <a:pt x="101581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286814" y="2910541"/>
              <a:ext cx="1016000" cy="693420"/>
            </a:xfrm>
            <a:custGeom>
              <a:avLst/>
              <a:gdLst/>
              <a:ahLst/>
              <a:cxnLst/>
              <a:rect l="l" t="t" r="r" b="b"/>
              <a:pathLst>
                <a:path w="1016000" h="693420">
                  <a:moveTo>
                    <a:pt x="25210" y="0"/>
                  </a:moveTo>
                  <a:lnTo>
                    <a:pt x="190310" y="0"/>
                  </a:lnTo>
                  <a:lnTo>
                    <a:pt x="437960" y="0"/>
                  </a:lnTo>
                  <a:lnTo>
                    <a:pt x="1015810" y="0"/>
                  </a:lnTo>
                  <a:lnTo>
                    <a:pt x="1015810" y="311149"/>
                  </a:lnTo>
                  <a:lnTo>
                    <a:pt x="1015810" y="444500"/>
                  </a:lnTo>
                  <a:lnTo>
                    <a:pt x="1015810" y="533400"/>
                  </a:lnTo>
                  <a:lnTo>
                    <a:pt x="437960" y="533400"/>
                  </a:lnTo>
                  <a:lnTo>
                    <a:pt x="0" y="693110"/>
                  </a:lnTo>
                  <a:lnTo>
                    <a:pt x="190310" y="533400"/>
                  </a:lnTo>
                  <a:lnTo>
                    <a:pt x="25210" y="533400"/>
                  </a:lnTo>
                  <a:lnTo>
                    <a:pt x="25210" y="444500"/>
                  </a:lnTo>
                  <a:lnTo>
                    <a:pt x="25210" y="311149"/>
                  </a:lnTo>
                  <a:lnTo>
                    <a:pt x="2521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836712" y="1633219"/>
            <a:ext cx="6372860" cy="1697989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5"/>
              </a:spcBef>
              <a:buSzPct val="91666"/>
              <a:buFont typeface="Verdana"/>
              <a:buChar char="●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A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 solution 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that </a:t>
            </a: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uses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002F5F"/>
                </a:solidFill>
                <a:latin typeface="Calibri"/>
                <a:cs typeface="Calibri"/>
              </a:rPr>
              <a:t>small</a:t>
            </a:r>
            <a:r>
              <a:rPr dirty="0" sz="2400" spc="-10" b="1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002F5F"/>
                </a:solidFill>
                <a:latin typeface="Calibri"/>
                <a:cs typeface="Calibri"/>
              </a:rPr>
              <a:t>number</a:t>
            </a:r>
            <a:r>
              <a:rPr dirty="0" sz="2400" spc="-10" b="1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002F5F"/>
                </a:solidFill>
                <a:latin typeface="Calibri"/>
                <a:cs typeface="Calibri"/>
              </a:rPr>
              <a:t>of </a:t>
            </a:r>
            <a:r>
              <a:rPr dirty="0" sz="2400" spc="-15" b="1">
                <a:solidFill>
                  <a:srgbClr val="002F5F"/>
                </a:solidFill>
                <a:latin typeface="Calibri"/>
                <a:cs typeface="Calibri"/>
              </a:rPr>
              <a:t>operations</a:t>
            </a:r>
            <a:endParaRPr sz="2400">
              <a:latin typeface="Calibri"/>
              <a:cs typeface="Calibri"/>
            </a:endParaRPr>
          </a:p>
          <a:p>
            <a:pPr lvl="1" marL="755650" indent="-286385">
              <a:lnSpc>
                <a:spcPct val="100000"/>
              </a:lnSpc>
              <a:spcBef>
                <a:spcPts val="620"/>
              </a:spcBef>
              <a:buFont typeface="Arial MT"/>
              <a:buChar char="–"/>
              <a:tabLst>
                <a:tab pos="755650" algn="l"/>
              </a:tabLst>
            </a:pPr>
            <a:r>
              <a:rPr dirty="0" sz="2400" spc="-10" b="1" i="1">
                <a:solidFill>
                  <a:srgbClr val="FF0000"/>
                </a:solidFill>
                <a:latin typeface="Calibri"/>
                <a:cs typeface="Calibri"/>
              </a:rPr>
              <a:t>Randomly</a:t>
            </a:r>
            <a:r>
              <a:rPr dirty="0" sz="2400" spc="-20" b="1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FF0000"/>
                </a:solidFill>
                <a:latin typeface="Calibri"/>
                <a:cs typeface="Calibri"/>
              </a:rPr>
              <a:t>sample</a:t>
            </a:r>
            <a:r>
              <a:rPr dirty="0" sz="2400" b="1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B0F0"/>
                </a:solidFill>
                <a:latin typeface="Calibri"/>
                <a:cs typeface="Calibri"/>
              </a:rPr>
              <a:t>K</a:t>
            </a:r>
            <a:r>
              <a:rPr dirty="0" sz="2400" spc="-10" b="1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numbers 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from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the</a:t>
            </a: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file</a:t>
            </a:r>
            <a:endParaRPr sz="2400">
              <a:latin typeface="Calibri"/>
              <a:cs typeface="Calibri"/>
            </a:endParaRPr>
          </a:p>
          <a:p>
            <a:pPr lvl="1" marL="755650" indent="-286385">
              <a:lnSpc>
                <a:spcPct val="100000"/>
              </a:lnSpc>
              <a:spcBef>
                <a:spcPts val="625"/>
              </a:spcBef>
              <a:buFont typeface="Arial MT"/>
              <a:buChar char="–"/>
              <a:tabLst>
                <a:tab pos="755650" algn="l"/>
              </a:tabLst>
            </a:pP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Output</a:t>
            </a:r>
            <a:r>
              <a:rPr dirty="0" sz="2400" spc="-2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their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maximum</a:t>
            </a:r>
            <a:endParaRPr sz="2400">
              <a:latin typeface="Calibri"/>
              <a:cs typeface="Calibri"/>
            </a:endParaRPr>
          </a:p>
          <a:p>
            <a:pPr marL="5581650">
              <a:lnSpc>
                <a:spcPct val="100000"/>
              </a:lnSpc>
              <a:spcBef>
                <a:spcPts val="254"/>
              </a:spcBef>
            </a:pP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median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49824" y="3977341"/>
            <a:ext cx="2209800" cy="457200"/>
          </a:xfrm>
          <a:custGeom>
            <a:avLst/>
            <a:gdLst/>
            <a:ahLst/>
            <a:cxnLst/>
            <a:rect l="l" t="t" r="r" b="b"/>
            <a:pathLst>
              <a:path w="2209800" h="457200">
                <a:moveTo>
                  <a:pt x="2209800" y="0"/>
                </a:moveTo>
                <a:lnTo>
                  <a:pt x="2207857" y="72255"/>
                </a:lnTo>
                <a:lnTo>
                  <a:pt x="2202449" y="135008"/>
                </a:lnTo>
                <a:lnTo>
                  <a:pt x="2194202" y="184493"/>
                </a:lnTo>
                <a:lnTo>
                  <a:pt x="2171701" y="228600"/>
                </a:lnTo>
                <a:lnTo>
                  <a:pt x="1142999" y="228600"/>
                </a:lnTo>
                <a:lnTo>
                  <a:pt x="1130956" y="240254"/>
                </a:lnTo>
                <a:lnTo>
                  <a:pt x="1120498" y="272706"/>
                </a:lnTo>
                <a:lnTo>
                  <a:pt x="1112250" y="322191"/>
                </a:lnTo>
                <a:lnTo>
                  <a:pt x="1106842" y="384944"/>
                </a:lnTo>
                <a:lnTo>
                  <a:pt x="1104900" y="457200"/>
                </a:lnTo>
                <a:lnTo>
                  <a:pt x="1102957" y="384944"/>
                </a:lnTo>
                <a:lnTo>
                  <a:pt x="1097549" y="322191"/>
                </a:lnTo>
                <a:lnTo>
                  <a:pt x="1089302" y="272706"/>
                </a:lnTo>
                <a:lnTo>
                  <a:pt x="1078843" y="240254"/>
                </a:lnTo>
                <a:lnTo>
                  <a:pt x="1066801" y="228600"/>
                </a:lnTo>
                <a:lnTo>
                  <a:pt x="38098" y="228600"/>
                </a:lnTo>
                <a:lnTo>
                  <a:pt x="26056" y="216945"/>
                </a:lnTo>
                <a:lnTo>
                  <a:pt x="15598" y="184493"/>
                </a:lnTo>
                <a:lnTo>
                  <a:pt x="7350" y="135008"/>
                </a:lnTo>
                <a:lnTo>
                  <a:pt x="1942" y="72255"/>
                </a:lnTo>
                <a:lnTo>
                  <a:pt x="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235824" y="3977344"/>
            <a:ext cx="2209800" cy="457200"/>
          </a:xfrm>
          <a:custGeom>
            <a:avLst/>
            <a:gdLst/>
            <a:ahLst/>
            <a:cxnLst/>
            <a:rect l="l" t="t" r="r" b="b"/>
            <a:pathLst>
              <a:path w="2209800" h="457200">
                <a:moveTo>
                  <a:pt x="2209800" y="0"/>
                </a:moveTo>
                <a:lnTo>
                  <a:pt x="2207857" y="72255"/>
                </a:lnTo>
                <a:lnTo>
                  <a:pt x="2202449" y="135008"/>
                </a:lnTo>
                <a:lnTo>
                  <a:pt x="2194202" y="184493"/>
                </a:lnTo>
                <a:lnTo>
                  <a:pt x="2171701" y="228600"/>
                </a:lnTo>
                <a:lnTo>
                  <a:pt x="1142999" y="228600"/>
                </a:lnTo>
                <a:lnTo>
                  <a:pt x="1130956" y="240254"/>
                </a:lnTo>
                <a:lnTo>
                  <a:pt x="1120498" y="272706"/>
                </a:lnTo>
                <a:lnTo>
                  <a:pt x="1112250" y="322191"/>
                </a:lnTo>
                <a:lnTo>
                  <a:pt x="1106842" y="384944"/>
                </a:lnTo>
                <a:lnTo>
                  <a:pt x="1104900" y="457200"/>
                </a:lnTo>
                <a:lnTo>
                  <a:pt x="1102957" y="384944"/>
                </a:lnTo>
                <a:lnTo>
                  <a:pt x="1097549" y="322191"/>
                </a:lnTo>
                <a:lnTo>
                  <a:pt x="1089302" y="272706"/>
                </a:lnTo>
                <a:lnTo>
                  <a:pt x="1078843" y="240254"/>
                </a:lnTo>
                <a:lnTo>
                  <a:pt x="1066801" y="228600"/>
                </a:lnTo>
                <a:lnTo>
                  <a:pt x="38098" y="228600"/>
                </a:lnTo>
                <a:lnTo>
                  <a:pt x="26056" y="216945"/>
                </a:lnTo>
                <a:lnTo>
                  <a:pt x="15598" y="184493"/>
                </a:lnTo>
                <a:lnTo>
                  <a:pt x="7350" y="135008"/>
                </a:lnTo>
                <a:lnTo>
                  <a:pt x="1942" y="72255"/>
                </a:lnTo>
                <a:lnTo>
                  <a:pt x="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535289" y="4573523"/>
            <a:ext cx="104457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002F5F"/>
                </a:solidFill>
                <a:latin typeface="Calibri"/>
                <a:cs typeface="Calibri"/>
              </a:rPr>
              <a:t>N/2</a:t>
            </a:r>
            <a:r>
              <a:rPr dirty="0" sz="2000" spc="-7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002F5F"/>
                </a:solidFill>
                <a:latin typeface="Calibri"/>
                <a:cs typeface="Calibri"/>
              </a:rPr>
              <a:t>items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27712" y="4573523"/>
            <a:ext cx="104457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002F5F"/>
                </a:solidFill>
                <a:latin typeface="Calibri"/>
                <a:cs typeface="Calibri"/>
              </a:rPr>
              <a:t>N/2</a:t>
            </a:r>
            <a:r>
              <a:rPr dirty="0" sz="2000" spc="-7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002F5F"/>
                </a:solidFill>
                <a:latin typeface="Calibri"/>
                <a:cs typeface="Calibri"/>
              </a:rPr>
              <a:t>items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989113" y="586739"/>
            <a:ext cx="966597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>
                <a:solidFill>
                  <a:srgbClr val="002F5F"/>
                </a:solidFill>
              </a:rPr>
              <a:t>Finding</a:t>
            </a:r>
            <a:r>
              <a:rPr dirty="0" sz="4400">
                <a:solidFill>
                  <a:srgbClr val="002F5F"/>
                </a:solidFill>
              </a:rPr>
              <a:t> a</a:t>
            </a:r>
            <a:r>
              <a:rPr dirty="0" sz="4400" spc="10">
                <a:solidFill>
                  <a:srgbClr val="002F5F"/>
                </a:solidFill>
              </a:rPr>
              <a:t> </a:t>
            </a:r>
            <a:r>
              <a:rPr dirty="0" sz="4400" spc="-5">
                <a:solidFill>
                  <a:srgbClr val="002F5F"/>
                </a:solidFill>
              </a:rPr>
              <a:t>number</a:t>
            </a:r>
            <a:r>
              <a:rPr dirty="0" sz="4400">
                <a:solidFill>
                  <a:srgbClr val="002F5F"/>
                </a:solidFill>
              </a:rPr>
              <a:t> in </a:t>
            </a:r>
            <a:r>
              <a:rPr dirty="0" sz="4400" spc="-5">
                <a:solidFill>
                  <a:srgbClr val="002F5F"/>
                </a:solidFill>
              </a:rPr>
              <a:t>the </a:t>
            </a:r>
            <a:r>
              <a:rPr dirty="0" sz="4400" spc="-15">
                <a:solidFill>
                  <a:srgbClr val="002F5F"/>
                </a:solidFill>
              </a:rPr>
              <a:t>top</a:t>
            </a:r>
            <a:r>
              <a:rPr dirty="0" sz="4400">
                <a:solidFill>
                  <a:srgbClr val="002F5F"/>
                </a:solidFill>
              </a:rPr>
              <a:t> half</a:t>
            </a:r>
            <a:r>
              <a:rPr dirty="0" sz="4400" spc="15">
                <a:solidFill>
                  <a:srgbClr val="002F5F"/>
                </a:solidFill>
              </a:rPr>
              <a:t> </a:t>
            </a:r>
            <a:r>
              <a:rPr dirty="0" sz="4400" spc="-10" i="1">
                <a:solidFill>
                  <a:srgbClr val="002F5F"/>
                </a:solidFill>
                <a:latin typeface="Calibri"/>
                <a:cs typeface="Calibri"/>
              </a:rPr>
              <a:t>efficiently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0900" y="1800224"/>
            <a:ext cx="3771900" cy="304800"/>
          </a:xfrm>
          <a:custGeom>
            <a:avLst/>
            <a:gdLst/>
            <a:ahLst/>
            <a:cxnLst/>
            <a:rect l="l" t="t" r="r" b="b"/>
            <a:pathLst>
              <a:path w="3771900" h="304800">
                <a:moveTo>
                  <a:pt x="3771900" y="0"/>
                </a:moveTo>
                <a:lnTo>
                  <a:pt x="3556000" y="0"/>
                </a:lnTo>
                <a:lnTo>
                  <a:pt x="990600" y="0"/>
                </a:lnTo>
                <a:lnTo>
                  <a:pt x="863600" y="0"/>
                </a:lnTo>
                <a:lnTo>
                  <a:pt x="0" y="0"/>
                </a:lnTo>
                <a:lnTo>
                  <a:pt x="0" y="304800"/>
                </a:lnTo>
                <a:lnTo>
                  <a:pt x="863600" y="304800"/>
                </a:lnTo>
                <a:lnTo>
                  <a:pt x="990600" y="304800"/>
                </a:lnTo>
                <a:lnTo>
                  <a:pt x="3556000" y="304800"/>
                </a:lnTo>
                <a:lnTo>
                  <a:pt x="3771900" y="304800"/>
                </a:lnTo>
                <a:lnTo>
                  <a:pt x="3771900" y="0"/>
                </a:lnTo>
                <a:close/>
              </a:path>
            </a:pathLst>
          </a:custGeom>
          <a:solidFill>
            <a:srgbClr val="FFE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93800" y="1800225"/>
            <a:ext cx="3429000" cy="304800"/>
          </a:xfrm>
          <a:custGeom>
            <a:avLst/>
            <a:gdLst/>
            <a:ahLst/>
            <a:cxnLst/>
            <a:rect l="l" t="t" r="r" b="b"/>
            <a:pathLst>
              <a:path w="3429000" h="304800">
                <a:moveTo>
                  <a:pt x="3429000" y="0"/>
                </a:moveTo>
                <a:lnTo>
                  <a:pt x="0" y="0"/>
                </a:lnTo>
                <a:lnTo>
                  <a:pt x="0" y="304800"/>
                </a:lnTo>
                <a:lnTo>
                  <a:pt x="3429000" y="304800"/>
                </a:lnTo>
                <a:lnTo>
                  <a:pt x="3429000" y="0"/>
                </a:lnTo>
                <a:close/>
              </a:path>
            </a:pathLst>
          </a:custGeom>
          <a:solidFill>
            <a:srgbClr val="FFE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50900" y="3565525"/>
            <a:ext cx="7366000" cy="304800"/>
          </a:xfrm>
          <a:custGeom>
            <a:avLst/>
            <a:gdLst/>
            <a:ahLst/>
            <a:cxnLst/>
            <a:rect l="l" t="t" r="r" b="b"/>
            <a:pathLst>
              <a:path w="7366000" h="304800">
                <a:moveTo>
                  <a:pt x="7366000" y="0"/>
                </a:moveTo>
                <a:lnTo>
                  <a:pt x="0" y="0"/>
                </a:lnTo>
                <a:lnTo>
                  <a:pt x="0" y="304800"/>
                </a:lnTo>
                <a:lnTo>
                  <a:pt x="7366000" y="304800"/>
                </a:lnTo>
                <a:lnTo>
                  <a:pt x="7366000" y="0"/>
                </a:lnTo>
                <a:close/>
              </a:path>
            </a:pathLst>
          </a:custGeom>
          <a:solidFill>
            <a:srgbClr val="FFE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50900" y="2676525"/>
            <a:ext cx="4470400" cy="304800"/>
          </a:xfrm>
          <a:custGeom>
            <a:avLst/>
            <a:gdLst/>
            <a:ahLst/>
            <a:cxnLst/>
            <a:rect l="l" t="t" r="r" b="b"/>
            <a:pathLst>
              <a:path w="4470400" h="304800">
                <a:moveTo>
                  <a:pt x="4470400" y="0"/>
                </a:moveTo>
                <a:lnTo>
                  <a:pt x="0" y="0"/>
                </a:lnTo>
                <a:lnTo>
                  <a:pt x="0" y="304800"/>
                </a:lnTo>
                <a:lnTo>
                  <a:pt x="4470400" y="304800"/>
                </a:lnTo>
                <a:lnTo>
                  <a:pt x="4470400" y="0"/>
                </a:lnTo>
                <a:close/>
              </a:path>
            </a:pathLst>
          </a:custGeom>
          <a:solidFill>
            <a:srgbClr val="FFEF6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17226" y="5761161"/>
            <a:ext cx="1031875" cy="86810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36712" y="1712467"/>
            <a:ext cx="7492365" cy="2156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91666"/>
              <a:buFont typeface="Verdana"/>
              <a:buChar char="●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A</a:t>
            </a:r>
            <a:r>
              <a:rPr dirty="0" sz="2400" spc="-2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trickier</a:t>
            </a:r>
            <a:r>
              <a:rPr dirty="0" sz="2400" spc="-2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0000"/>
                </a:solidFill>
                <a:latin typeface="Calibri"/>
                <a:cs typeface="Calibri"/>
              </a:rPr>
              <a:t>data </a:t>
            </a:r>
            <a:r>
              <a:rPr dirty="0" sz="2400" spc="-5">
                <a:solidFill>
                  <a:srgbClr val="FF0000"/>
                </a:solidFill>
                <a:latin typeface="Calibri"/>
                <a:cs typeface="Calibri"/>
              </a:rPr>
              <a:t>mining</a:t>
            </a:r>
            <a:r>
              <a:rPr dirty="0" sz="24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task…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002F5F"/>
              </a:buClr>
              <a:buFont typeface="Verdana"/>
              <a:buChar char="●"/>
            </a:pPr>
            <a:endParaRPr sz="33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SzPct val="91666"/>
              <a:buFont typeface="Verdana"/>
              <a:buChar char="●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A</a:t>
            </a:r>
            <a:r>
              <a:rPr dirty="0" sz="2400" spc="-2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common</a:t>
            </a:r>
            <a:r>
              <a:rPr dirty="0" sz="2400" spc="-2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Calibri"/>
                <a:cs typeface="Calibri"/>
              </a:rPr>
              <a:t>algorithmic</a:t>
            </a:r>
            <a:r>
              <a:rPr dirty="0" sz="2400" spc="-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problem…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2F5F"/>
              </a:buClr>
              <a:buFont typeface="Verdana"/>
              <a:buChar char="●"/>
            </a:pPr>
            <a:endParaRPr sz="33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SzPct val="91666"/>
              <a:buFont typeface="Verdana"/>
              <a:buChar char="●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One</a:t>
            </a: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of</a:t>
            </a: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the </a:t>
            </a:r>
            <a:r>
              <a:rPr dirty="0" sz="2400" spc="-10" b="1">
                <a:solidFill>
                  <a:srgbClr val="FF0000"/>
                </a:solidFill>
                <a:latin typeface="Calibri"/>
                <a:cs typeface="Calibri"/>
              </a:rPr>
              <a:t>MOST</a:t>
            </a:r>
            <a:r>
              <a:rPr dirty="0" sz="2400" spc="-5" b="1">
                <a:solidFill>
                  <a:srgbClr val="FF0000"/>
                </a:solidFill>
                <a:latin typeface="Calibri"/>
                <a:cs typeface="Calibri"/>
              </a:rPr>
              <a:t> USEFUL 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problems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in</a:t>
            </a: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Computer Science!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89113" y="586739"/>
            <a:ext cx="519874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>
                <a:solidFill>
                  <a:srgbClr val="002F5F"/>
                </a:solidFill>
              </a:rPr>
              <a:t>The</a:t>
            </a:r>
            <a:r>
              <a:rPr dirty="0" sz="4400" spc="-20">
                <a:solidFill>
                  <a:srgbClr val="002F5F"/>
                </a:solidFill>
              </a:rPr>
              <a:t> </a:t>
            </a:r>
            <a:r>
              <a:rPr dirty="0" sz="4400" spc="-10">
                <a:solidFill>
                  <a:srgbClr val="002F5F"/>
                </a:solidFill>
              </a:rPr>
              <a:t>Set </a:t>
            </a:r>
            <a:r>
              <a:rPr dirty="0" sz="4400" spc="-15">
                <a:solidFill>
                  <a:srgbClr val="002F5F"/>
                </a:solidFill>
              </a:rPr>
              <a:t>Cover Problem</a:t>
            </a:r>
            <a:endParaRPr sz="4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68007" y="2372071"/>
            <a:ext cx="4695389" cy="35052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36712" y="1767332"/>
            <a:ext cx="9660890" cy="4455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91666"/>
              <a:buFont typeface="Verdana"/>
              <a:buChar char="●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The </a:t>
            </a:r>
            <a:r>
              <a:rPr dirty="0" sz="2400" spc="-20">
                <a:solidFill>
                  <a:srgbClr val="002F5F"/>
                </a:solidFill>
                <a:latin typeface="Calibri"/>
                <a:cs typeface="Calibri"/>
              </a:rPr>
              <a:t>mayor</a:t>
            </a: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of</a:t>
            </a: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 a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city 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wants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to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place</a:t>
            </a: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B050"/>
                </a:solidFill>
                <a:latin typeface="Calibri"/>
                <a:cs typeface="Calibri"/>
              </a:rPr>
              <a:t>fire</a:t>
            </a:r>
            <a:r>
              <a:rPr dirty="0" sz="240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00B050"/>
                </a:solidFill>
                <a:latin typeface="Calibri"/>
                <a:cs typeface="Calibri"/>
              </a:rPr>
              <a:t>stations</a:t>
            </a:r>
            <a:r>
              <a:rPr dirty="0" sz="2400" spc="-5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to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cover</a:t>
            </a: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 each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 neighborhood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SzPct val="91666"/>
              <a:buFont typeface="Verdana"/>
              <a:buChar char="●"/>
              <a:tabLst>
                <a:tab pos="354965" algn="l"/>
                <a:tab pos="355600" algn="l"/>
              </a:tabLst>
            </a:pP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Each</a:t>
            </a:r>
            <a:r>
              <a:rPr dirty="0" sz="2400" spc="-2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fire</a:t>
            </a:r>
            <a:r>
              <a:rPr dirty="0" sz="2400" spc="-2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station</a:t>
            </a:r>
            <a:r>
              <a:rPr dirty="0" sz="2400" spc="-2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00B050"/>
                </a:solidFill>
                <a:latin typeface="Calibri"/>
                <a:cs typeface="Calibri"/>
              </a:rPr>
              <a:t>covers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lvl="1" marL="755650" indent="-286385">
              <a:lnSpc>
                <a:spcPct val="100000"/>
              </a:lnSpc>
              <a:spcBef>
                <a:spcPts val="2014"/>
              </a:spcBef>
              <a:buFont typeface="Arial MT"/>
              <a:buChar char="–"/>
              <a:tabLst>
                <a:tab pos="755650" algn="l"/>
              </a:tabLst>
            </a:pP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own</a:t>
            </a:r>
            <a:r>
              <a:rPr dirty="0" sz="2400" spc="-3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neighborhood</a:t>
            </a:r>
            <a:endParaRPr sz="2400">
              <a:latin typeface="Calibri"/>
              <a:cs typeface="Calibri"/>
            </a:endParaRPr>
          </a:p>
          <a:p>
            <a:pPr lvl="1" marL="755650" indent="-286385">
              <a:lnSpc>
                <a:spcPct val="100000"/>
              </a:lnSpc>
              <a:spcBef>
                <a:spcPts val="2039"/>
              </a:spcBef>
              <a:buFont typeface="Arial MT"/>
              <a:buChar char="–"/>
              <a:tabLst>
                <a:tab pos="755650" algn="l"/>
              </a:tabLst>
            </a:pP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all</a:t>
            </a:r>
            <a:r>
              <a:rPr dirty="0" sz="2400" spc="-3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adjacent</a:t>
            </a:r>
            <a:r>
              <a:rPr dirty="0" sz="2400" spc="-3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ones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002F5F"/>
              </a:buClr>
              <a:buFont typeface="Arial MT"/>
              <a:buChar char="–"/>
            </a:pPr>
            <a:endParaRPr sz="2900">
              <a:latin typeface="Calibri"/>
              <a:cs typeface="Calibri"/>
            </a:endParaRPr>
          </a:p>
          <a:p>
            <a:pPr marL="814069">
              <a:lnSpc>
                <a:spcPct val="100000"/>
              </a:lnSpc>
            </a:pPr>
            <a:r>
              <a:rPr dirty="0" u="heavy" sz="26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Challenge:</a:t>
            </a:r>
            <a:endParaRPr sz="2600">
              <a:latin typeface="Calibri"/>
              <a:cs typeface="Calibri"/>
            </a:endParaRPr>
          </a:p>
          <a:p>
            <a:pPr lvl="2" marL="1099820" marR="4302125" indent="-285750">
              <a:lnSpc>
                <a:spcPts val="2620"/>
              </a:lnSpc>
              <a:spcBef>
                <a:spcPts val="165"/>
              </a:spcBef>
              <a:buFont typeface="Arial MT"/>
              <a:buChar char="•"/>
              <a:tabLst>
                <a:tab pos="1099820" algn="l"/>
                <a:tab pos="1100455" algn="l"/>
              </a:tabLst>
            </a:pPr>
            <a:r>
              <a:rPr dirty="0" sz="2200" spc="-10">
                <a:solidFill>
                  <a:srgbClr val="1F497D"/>
                </a:solidFill>
                <a:latin typeface="Calibri"/>
                <a:cs typeface="Calibri"/>
              </a:rPr>
              <a:t>Where</a:t>
            </a:r>
            <a:r>
              <a:rPr dirty="0" sz="220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1F497D"/>
                </a:solidFill>
                <a:latin typeface="Calibri"/>
                <a:cs typeface="Calibri"/>
              </a:rPr>
              <a:t>shall</a:t>
            </a:r>
            <a:r>
              <a:rPr dirty="0" sz="2200" spc="-10">
                <a:solidFill>
                  <a:srgbClr val="1F497D"/>
                </a:solidFill>
                <a:latin typeface="Calibri"/>
                <a:cs typeface="Calibri"/>
              </a:rPr>
              <a:t> we</a:t>
            </a:r>
            <a:r>
              <a:rPr dirty="0" sz="2200" spc="5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1F497D"/>
                </a:solidFill>
                <a:latin typeface="Calibri"/>
                <a:cs typeface="Calibri"/>
              </a:rPr>
              <a:t>place</a:t>
            </a:r>
            <a:r>
              <a:rPr dirty="0" sz="220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1F497D"/>
                </a:solidFill>
                <a:latin typeface="Calibri"/>
                <a:cs typeface="Calibri"/>
              </a:rPr>
              <a:t>the</a:t>
            </a:r>
            <a:r>
              <a:rPr dirty="0" sz="220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1F497D"/>
                </a:solidFill>
                <a:latin typeface="Calibri"/>
                <a:cs typeface="Calibri"/>
              </a:rPr>
              <a:t>fire</a:t>
            </a:r>
            <a:r>
              <a:rPr dirty="0" sz="2200" spc="5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1F497D"/>
                </a:solidFill>
                <a:latin typeface="Calibri"/>
                <a:cs typeface="Calibri"/>
              </a:rPr>
              <a:t>stations </a:t>
            </a:r>
            <a:r>
              <a:rPr dirty="0" sz="2200" spc="-484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1F497D"/>
                </a:solidFill>
                <a:latin typeface="Calibri"/>
                <a:cs typeface="Calibri"/>
              </a:rPr>
              <a:t>to</a:t>
            </a:r>
            <a:r>
              <a:rPr dirty="0" sz="220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1F497D"/>
                </a:solidFill>
                <a:latin typeface="Calibri"/>
                <a:cs typeface="Calibri"/>
              </a:rPr>
              <a:t>minimize</a:t>
            </a:r>
            <a:r>
              <a:rPr dirty="0" sz="220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1F497D"/>
                </a:solidFill>
                <a:latin typeface="Calibri"/>
                <a:cs typeface="Calibri"/>
              </a:rPr>
              <a:t>the</a:t>
            </a:r>
            <a:r>
              <a:rPr dirty="0" sz="220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1F497D"/>
                </a:solidFill>
                <a:latin typeface="Calibri"/>
                <a:cs typeface="Calibri"/>
              </a:rPr>
              <a:t>city’s</a:t>
            </a:r>
            <a:r>
              <a:rPr dirty="0" sz="220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1F497D"/>
                </a:solidFill>
                <a:latin typeface="Calibri"/>
                <a:cs typeface="Calibri"/>
              </a:rPr>
              <a:t>expenses?</a:t>
            </a:r>
            <a:endParaRPr sz="22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50"/>
              </a:spcBef>
              <a:buClr>
                <a:srgbClr val="1F497D"/>
              </a:buClr>
              <a:buFont typeface="Arial MT"/>
              <a:buChar char="•"/>
            </a:pPr>
            <a:endParaRPr sz="2050">
              <a:latin typeface="Calibri"/>
              <a:cs typeface="Calibri"/>
            </a:endParaRPr>
          </a:p>
          <a:p>
            <a:pPr lvl="2" marL="1099820" indent="-286385">
              <a:lnSpc>
                <a:spcPct val="100000"/>
              </a:lnSpc>
              <a:buFont typeface="Arial MT"/>
              <a:buChar char="•"/>
              <a:tabLst>
                <a:tab pos="1099820" algn="l"/>
                <a:tab pos="1100455" algn="l"/>
              </a:tabLst>
            </a:pPr>
            <a:r>
              <a:rPr dirty="0" sz="2200" spc="-15">
                <a:solidFill>
                  <a:srgbClr val="1F497D"/>
                </a:solidFill>
                <a:latin typeface="Calibri"/>
                <a:cs typeface="Calibri"/>
              </a:rPr>
              <a:t>Each</a:t>
            </a:r>
            <a:r>
              <a:rPr dirty="0" sz="2200" spc="-1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1F497D"/>
                </a:solidFill>
                <a:latin typeface="Calibri"/>
                <a:cs typeface="Calibri"/>
              </a:rPr>
              <a:t>fire</a:t>
            </a:r>
            <a:r>
              <a:rPr dirty="0" sz="220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1F497D"/>
                </a:solidFill>
                <a:latin typeface="Calibri"/>
                <a:cs typeface="Calibri"/>
              </a:rPr>
              <a:t>station</a:t>
            </a:r>
            <a:r>
              <a:rPr dirty="0" sz="2200" spc="-5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1F497D"/>
                </a:solidFill>
                <a:latin typeface="Calibri"/>
                <a:cs typeface="Calibri"/>
              </a:rPr>
              <a:t>costs</a:t>
            </a:r>
            <a:r>
              <a:rPr dirty="0" sz="2200" spc="-5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1F497D"/>
                </a:solidFill>
                <a:latin typeface="Calibri"/>
                <a:cs typeface="Calibri"/>
              </a:rPr>
              <a:t>X</a:t>
            </a:r>
            <a:r>
              <a:rPr dirty="0" sz="2200" spc="-5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1F497D"/>
                </a:solidFill>
                <a:latin typeface="Calibri"/>
                <a:cs typeface="Calibri"/>
              </a:rPr>
              <a:t>SEK</a:t>
            </a:r>
            <a:r>
              <a:rPr dirty="0" sz="2200" spc="-1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1F497D"/>
                </a:solidFill>
                <a:latin typeface="Calibri"/>
                <a:cs typeface="Calibri"/>
              </a:rPr>
              <a:t>per</a:t>
            </a:r>
            <a:r>
              <a:rPr dirty="0" sz="2200" spc="-10">
                <a:solidFill>
                  <a:srgbClr val="1F497D"/>
                </a:solidFill>
                <a:latin typeface="Calibri"/>
                <a:cs typeface="Calibri"/>
              </a:rPr>
              <a:t> month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89113" y="586739"/>
            <a:ext cx="766127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>
                <a:solidFill>
                  <a:srgbClr val="002F5F"/>
                </a:solidFill>
              </a:rPr>
              <a:t>The</a:t>
            </a:r>
            <a:r>
              <a:rPr dirty="0" sz="4400" spc="-15">
                <a:solidFill>
                  <a:srgbClr val="002F5F"/>
                </a:solidFill>
              </a:rPr>
              <a:t> </a:t>
            </a:r>
            <a:r>
              <a:rPr dirty="0" sz="4400" spc="-10">
                <a:solidFill>
                  <a:srgbClr val="002F5F"/>
                </a:solidFill>
              </a:rPr>
              <a:t>Set </a:t>
            </a:r>
            <a:r>
              <a:rPr dirty="0" sz="4400" spc="-15">
                <a:solidFill>
                  <a:srgbClr val="002F5F"/>
                </a:solidFill>
              </a:rPr>
              <a:t>Cover</a:t>
            </a:r>
            <a:r>
              <a:rPr dirty="0" sz="4400" spc="-10">
                <a:solidFill>
                  <a:srgbClr val="002F5F"/>
                </a:solidFill>
              </a:rPr>
              <a:t> Problem:</a:t>
            </a:r>
            <a:r>
              <a:rPr dirty="0" sz="4400" spc="-15">
                <a:solidFill>
                  <a:srgbClr val="002F5F"/>
                </a:solidFill>
              </a:rPr>
              <a:t> Example </a:t>
            </a:r>
            <a:r>
              <a:rPr dirty="0" sz="4400">
                <a:solidFill>
                  <a:srgbClr val="002F5F"/>
                </a:solidFill>
              </a:rPr>
              <a:t>I</a:t>
            </a:r>
            <a:endParaRPr sz="4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2149" y="595883"/>
            <a:ext cx="598678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45">
                <a:solidFill>
                  <a:srgbClr val="002F5F"/>
                </a:solidFill>
              </a:rPr>
              <a:t>Types</a:t>
            </a:r>
            <a:r>
              <a:rPr dirty="0" sz="4400" spc="-5">
                <a:solidFill>
                  <a:srgbClr val="002F5F"/>
                </a:solidFill>
              </a:rPr>
              <a:t> </a:t>
            </a:r>
            <a:r>
              <a:rPr dirty="0" sz="4400">
                <a:solidFill>
                  <a:srgbClr val="002F5F"/>
                </a:solidFill>
              </a:rPr>
              <a:t>of</a:t>
            </a:r>
            <a:r>
              <a:rPr dirty="0" sz="4400" spc="-10">
                <a:solidFill>
                  <a:srgbClr val="002F5F"/>
                </a:solidFill>
              </a:rPr>
              <a:t> </a:t>
            </a:r>
            <a:r>
              <a:rPr dirty="0" sz="4400" spc="-5">
                <a:solidFill>
                  <a:srgbClr val="002F5F"/>
                </a:solidFill>
              </a:rPr>
              <a:t>Machine learning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813816" y="1612391"/>
            <a:ext cx="10183495" cy="140335"/>
            <a:chOff x="813816" y="1612391"/>
            <a:chExt cx="10183495" cy="1403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816" y="1612391"/>
              <a:ext cx="10183368" cy="14020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6091" y="1648615"/>
              <a:ext cx="10080625" cy="19685"/>
            </a:xfrm>
            <a:custGeom>
              <a:avLst/>
              <a:gdLst/>
              <a:ahLst/>
              <a:cxnLst/>
              <a:rect l="l" t="t" r="r" b="b"/>
              <a:pathLst>
                <a:path w="10080625" h="19685">
                  <a:moveTo>
                    <a:pt x="0" y="19566"/>
                  </a:moveTo>
                  <a:lnTo>
                    <a:pt x="10080171" y="0"/>
                  </a:lnTo>
                </a:path>
              </a:pathLst>
            </a:custGeom>
            <a:ln w="38100">
              <a:solidFill>
                <a:srgbClr val="002F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46024" y="1877842"/>
            <a:ext cx="9258793" cy="363281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61635" y="5562315"/>
            <a:ext cx="1232968" cy="109317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89891" y="5570582"/>
            <a:ext cx="823355" cy="110274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701620" y="5576349"/>
            <a:ext cx="1147870" cy="1065203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6712" y="1636267"/>
            <a:ext cx="10440670" cy="420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91666"/>
              <a:buFont typeface="Verdana"/>
              <a:buChar char="●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0000"/>
                </a:solidFill>
                <a:latin typeface="Calibri"/>
                <a:cs typeface="Calibri"/>
              </a:rPr>
              <a:t>hospital</a:t>
            </a:r>
            <a:r>
              <a:rPr dirty="0" sz="2400" spc="-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r>
              <a:rPr dirty="0" sz="24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needs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to </a:t>
            </a:r>
            <a:r>
              <a:rPr dirty="0" sz="2400" spc="-20">
                <a:solidFill>
                  <a:srgbClr val="002F5F"/>
                </a:solidFill>
                <a:latin typeface="Calibri"/>
                <a:cs typeface="Calibri"/>
              </a:rPr>
              <a:t>keep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doctors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on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 call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42500"/>
              </a:lnSpc>
              <a:spcBef>
                <a:spcPts val="480"/>
              </a:spcBef>
              <a:buSzPct val="91666"/>
              <a:buFont typeface="Verdana"/>
              <a:buChar char="●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A</a:t>
            </a:r>
            <a:r>
              <a:rPr dirty="0" sz="2400" spc="10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qualified</a:t>
            </a:r>
            <a:r>
              <a:rPr dirty="0" sz="2400" spc="1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individual</a:t>
            </a:r>
            <a:r>
              <a:rPr dirty="0" sz="2400" spc="10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is</a:t>
            </a:r>
            <a:r>
              <a:rPr dirty="0" sz="2400" spc="10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available</a:t>
            </a:r>
            <a:r>
              <a:rPr dirty="0" sz="2400" spc="1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to</a:t>
            </a:r>
            <a:r>
              <a:rPr dirty="0" sz="2400" spc="10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perform</a:t>
            </a:r>
            <a:r>
              <a:rPr dirty="0" sz="2400" spc="10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every</a:t>
            </a:r>
            <a:r>
              <a:rPr dirty="0" sz="2400" spc="10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medical</a:t>
            </a:r>
            <a:r>
              <a:rPr dirty="0" sz="2400" spc="10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procedure</a:t>
            </a:r>
            <a:r>
              <a:rPr dirty="0" sz="2400" spc="114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that</a:t>
            </a:r>
            <a:r>
              <a:rPr dirty="0" sz="2400" spc="10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might </a:t>
            </a:r>
            <a:r>
              <a:rPr dirty="0" sz="2400" spc="-52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be 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required</a:t>
            </a: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(there</a:t>
            </a: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is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an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official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list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of</a:t>
            </a: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such 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procedures)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725"/>
              </a:spcBef>
              <a:buSzPct val="91666"/>
              <a:buFont typeface="Verdana"/>
              <a:buChar char="●"/>
              <a:tabLst>
                <a:tab pos="354965" algn="l"/>
                <a:tab pos="355600" algn="l"/>
              </a:tabLst>
            </a:pP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For</a:t>
            </a:r>
            <a:r>
              <a:rPr dirty="0" sz="2400" spc="-4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each</a:t>
            </a:r>
            <a:r>
              <a:rPr dirty="0" sz="2400" spc="-4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procedure:</a:t>
            </a:r>
            <a:endParaRPr sz="2400">
              <a:latin typeface="Calibri"/>
              <a:cs typeface="Calibri"/>
            </a:endParaRPr>
          </a:p>
          <a:p>
            <a:pPr lvl="1" marL="812165" marR="6023610" indent="-342900">
              <a:lnSpc>
                <a:spcPct val="140000"/>
              </a:lnSpc>
              <a:spcBef>
                <a:spcPts val="560"/>
              </a:spcBef>
              <a:buFont typeface="Courier New"/>
              <a:buChar char="o"/>
              <a:tabLst>
                <a:tab pos="812800" algn="l"/>
              </a:tabLst>
            </a:pPr>
            <a:r>
              <a:rPr dirty="0" sz="2200" spc="-15">
                <a:solidFill>
                  <a:srgbClr val="002F5F"/>
                </a:solidFill>
                <a:latin typeface="Calibri"/>
                <a:cs typeface="Calibri"/>
              </a:rPr>
              <a:t>Several doctors </a:t>
            </a:r>
            <a:r>
              <a:rPr dirty="0" sz="2200" spc="-10">
                <a:solidFill>
                  <a:srgbClr val="002F5F"/>
                </a:solidFill>
                <a:latin typeface="Calibri"/>
                <a:cs typeface="Calibri"/>
              </a:rPr>
              <a:t>can </a:t>
            </a:r>
            <a:r>
              <a:rPr dirty="0" sz="2200" spc="-5">
                <a:solidFill>
                  <a:srgbClr val="002F5F"/>
                </a:solidFill>
                <a:latin typeface="Calibri"/>
                <a:cs typeface="Calibri"/>
              </a:rPr>
              <a:t>be </a:t>
            </a:r>
            <a:r>
              <a:rPr dirty="0" sz="2200" spc="-15">
                <a:solidFill>
                  <a:srgbClr val="002F5F"/>
                </a:solidFill>
                <a:latin typeface="Calibri"/>
                <a:cs typeface="Calibri"/>
              </a:rPr>
              <a:t>available </a:t>
            </a:r>
            <a:r>
              <a:rPr dirty="0" sz="2200" spc="-484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2F5F"/>
                </a:solidFill>
                <a:latin typeface="Calibri"/>
                <a:cs typeface="Calibri"/>
              </a:rPr>
              <a:t>on-call </a:t>
            </a:r>
            <a:r>
              <a:rPr dirty="0" sz="2200" spc="-5">
                <a:solidFill>
                  <a:srgbClr val="002F5F"/>
                </a:solidFill>
                <a:latin typeface="Calibri"/>
                <a:cs typeface="Calibri"/>
              </a:rPr>
              <a:t>duty</a:t>
            </a:r>
            <a:endParaRPr sz="2200">
              <a:latin typeface="Calibri"/>
              <a:cs typeface="Calibri"/>
            </a:endParaRPr>
          </a:p>
          <a:p>
            <a:pPr lvl="1" marL="812800" indent="-343535">
              <a:lnSpc>
                <a:spcPct val="100000"/>
              </a:lnSpc>
              <a:spcBef>
                <a:spcPts val="1560"/>
              </a:spcBef>
              <a:buFont typeface="Courier New"/>
              <a:buChar char="o"/>
              <a:tabLst>
                <a:tab pos="812800" algn="l"/>
              </a:tabLst>
            </a:pPr>
            <a:r>
              <a:rPr dirty="0" sz="2200" spc="-5">
                <a:solidFill>
                  <a:srgbClr val="002F5F"/>
                </a:solidFill>
                <a:latin typeface="Calibri"/>
                <a:cs typeface="Calibri"/>
              </a:rPr>
              <a:t>Additional</a:t>
            </a:r>
            <a:r>
              <a:rPr dirty="0" sz="2200" spc="-2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2F5F"/>
                </a:solidFill>
                <a:latin typeface="Calibri"/>
                <a:cs typeface="Calibri"/>
              </a:rPr>
              <a:t>salary needs</a:t>
            </a:r>
            <a:r>
              <a:rPr dirty="0" sz="2200" spc="-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002F5F"/>
                </a:solidFill>
                <a:latin typeface="Calibri"/>
                <a:cs typeface="Calibri"/>
              </a:rPr>
              <a:t>to</a:t>
            </a:r>
            <a:r>
              <a:rPr dirty="0" sz="2200" spc="-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2F5F"/>
                </a:solidFill>
                <a:latin typeface="Calibri"/>
                <a:cs typeface="Calibri"/>
              </a:rPr>
              <a:t>be paid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675"/>
              </a:spcBef>
              <a:buSzPct val="91666"/>
              <a:buFont typeface="Verdana"/>
              <a:buChar char="●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Goal: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Calibri"/>
                <a:cs typeface="Calibri"/>
              </a:rPr>
              <a:t>Choose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0000"/>
                </a:solidFill>
                <a:latin typeface="Calibri"/>
                <a:cs typeface="Calibri"/>
              </a:rPr>
              <a:t>doctors</a:t>
            </a:r>
            <a:r>
              <a:rPr dirty="0" sz="24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so 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that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002F5F"/>
                </a:solidFill>
                <a:latin typeface="Calibri"/>
                <a:cs typeface="Calibri"/>
              </a:rPr>
              <a:t>each </a:t>
            </a:r>
            <a:r>
              <a:rPr dirty="0" sz="2400" spc="-10" b="1">
                <a:solidFill>
                  <a:srgbClr val="002F5F"/>
                </a:solidFill>
                <a:latin typeface="Calibri"/>
                <a:cs typeface="Calibri"/>
              </a:rPr>
              <a:t>procedure</a:t>
            </a:r>
            <a:r>
              <a:rPr dirty="0" sz="2400" b="1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002F5F"/>
                </a:solidFill>
                <a:latin typeface="Calibri"/>
                <a:cs typeface="Calibri"/>
              </a:rPr>
              <a:t>is</a:t>
            </a:r>
            <a:r>
              <a:rPr dirty="0" sz="2400" b="1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15" b="1">
                <a:solidFill>
                  <a:srgbClr val="002F5F"/>
                </a:solidFill>
                <a:latin typeface="Calibri"/>
                <a:cs typeface="Calibri"/>
              </a:rPr>
              <a:t>covered</a:t>
            </a:r>
            <a:r>
              <a:rPr dirty="0" sz="2400" spc="-5" b="1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at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a </a:t>
            </a:r>
            <a:r>
              <a:rPr dirty="0" sz="2400" spc="-5">
                <a:solidFill>
                  <a:srgbClr val="FF0000"/>
                </a:solidFill>
                <a:latin typeface="Calibri"/>
                <a:cs typeface="Calibri"/>
              </a:rPr>
              <a:t>minimum</a:t>
            </a:r>
            <a:r>
              <a:rPr dirty="0" sz="2400" spc="-15">
                <a:solidFill>
                  <a:srgbClr val="FF0000"/>
                </a:solidFill>
                <a:latin typeface="Calibri"/>
                <a:cs typeface="Calibri"/>
              </a:rPr>
              <a:t> cost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!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01390" y="3272273"/>
            <a:ext cx="6197450" cy="19916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89113" y="586739"/>
            <a:ext cx="766127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>
                <a:solidFill>
                  <a:srgbClr val="002F5F"/>
                </a:solidFill>
              </a:rPr>
              <a:t>The</a:t>
            </a:r>
            <a:r>
              <a:rPr dirty="0" sz="4400" spc="-15">
                <a:solidFill>
                  <a:srgbClr val="002F5F"/>
                </a:solidFill>
              </a:rPr>
              <a:t> </a:t>
            </a:r>
            <a:r>
              <a:rPr dirty="0" sz="4400" spc="-10">
                <a:solidFill>
                  <a:srgbClr val="002F5F"/>
                </a:solidFill>
              </a:rPr>
              <a:t>Set </a:t>
            </a:r>
            <a:r>
              <a:rPr dirty="0" sz="4400" spc="-15">
                <a:solidFill>
                  <a:srgbClr val="002F5F"/>
                </a:solidFill>
              </a:rPr>
              <a:t>Cover</a:t>
            </a:r>
            <a:r>
              <a:rPr dirty="0" sz="4400" spc="-10">
                <a:solidFill>
                  <a:srgbClr val="002F5F"/>
                </a:solidFill>
              </a:rPr>
              <a:t> Problem:</a:t>
            </a:r>
            <a:r>
              <a:rPr dirty="0" sz="4400" spc="-15">
                <a:solidFill>
                  <a:srgbClr val="002F5F"/>
                </a:solidFill>
              </a:rPr>
              <a:t> Example </a:t>
            </a:r>
            <a:r>
              <a:rPr dirty="0" sz="4400">
                <a:solidFill>
                  <a:srgbClr val="002F5F"/>
                </a:solidFill>
              </a:rPr>
              <a:t>I</a:t>
            </a:r>
            <a:endParaRPr sz="4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6712" y="1584452"/>
            <a:ext cx="10439400" cy="3540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91666"/>
              <a:buFont typeface="Verdana"/>
              <a:buChar char="●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FF0000"/>
                </a:solidFill>
                <a:latin typeface="Calibri"/>
                <a:cs typeface="Calibri"/>
              </a:rPr>
              <a:t>IBM</a:t>
            </a:r>
            <a:r>
              <a:rPr dirty="0" sz="2400" spc="-15">
                <a:solidFill>
                  <a:srgbClr val="FF0000"/>
                </a:solidFill>
                <a:latin typeface="Calibri"/>
                <a:cs typeface="Calibri"/>
              </a:rPr>
              <a:t> wants to</a:t>
            </a:r>
            <a:r>
              <a:rPr dirty="0" sz="24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Calibri"/>
                <a:cs typeface="Calibri"/>
              </a:rPr>
              <a:t>identify</a:t>
            </a:r>
            <a:r>
              <a:rPr dirty="0" sz="2400" spc="-10">
                <a:solidFill>
                  <a:srgbClr val="FF0000"/>
                </a:solidFill>
                <a:latin typeface="Calibri"/>
                <a:cs typeface="Calibri"/>
              </a:rPr>
              <a:t> computer</a:t>
            </a:r>
            <a:r>
              <a:rPr dirty="0" sz="24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Calibri"/>
                <a:cs typeface="Calibri"/>
              </a:rPr>
              <a:t>viruses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●"/>
            </a:pPr>
            <a:endParaRPr sz="28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SzPct val="91666"/>
              <a:buFont typeface="Verdana"/>
              <a:buChar char="●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002F5F"/>
                </a:solidFill>
                <a:latin typeface="Calibri"/>
                <a:cs typeface="Calibri"/>
              </a:rPr>
              <a:t>Elements:</a:t>
            </a:r>
            <a:r>
              <a:rPr dirty="0" sz="2400" spc="-10" b="1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00B050"/>
                </a:solidFill>
                <a:latin typeface="Calibri"/>
                <a:cs typeface="Calibri"/>
              </a:rPr>
              <a:t>5000</a:t>
            </a:r>
            <a:r>
              <a:rPr dirty="0" sz="2400" spc="-10" b="1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B050"/>
                </a:solidFill>
                <a:latin typeface="Calibri"/>
                <a:cs typeface="Calibri"/>
              </a:rPr>
              <a:t>known viruses</a:t>
            </a:r>
            <a:r>
              <a:rPr dirty="0" sz="2400" spc="-1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(their machine</a:t>
            </a: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code)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201700"/>
              </a:lnSpc>
              <a:spcBef>
                <a:spcPts val="480"/>
              </a:spcBef>
              <a:buSzPct val="91666"/>
              <a:buFont typeface="Verdana"/>
              <a:buChar char="●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002F5F"/>
                </a:solidFill>
                <a:latin typeface="Calibri"/>
                <a:cs typeface="Calibri"/>
              </a:rPr>
              <a:t>Sets:</a:t>
            </a:r>
            <a:r>
              <a:rPr dirty="0" sz="2400" spc="95" b="1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00B050"/>
                </a:solidFill>
                <a:latin typeface="Calibri"/>
                <a:cs typeface="Calibri"/>
              </a:rPr>
              <a:t>9000</a:t>
            </a:r>
            <a:r>
              <a:rPr dirty="0" sz="2400" spc="95" b="1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B050"/>
                </a:solidFill>
                <a:latin typeface="Calibri"/>
                <a:cs typeface="Calibri"/>
              </a:rPr>
              <a:t>substrings</a:t>
            </a:r>
            <a:r>
              <a:rPr dirty="0" sz="2400" spc="10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of</a:t>
            </a:r>
            <a:r>
              <a:rPr dirty="0" sz="2400" spc="10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00B050"/>
                </a:solidFill>
                <a:latin typeface="Calibri"/>
                <a:cs typeface="Calibri"/>
              </a:rPr>
              <a:t>20</a:t>
            </a:r>
            <a:r>
              <a:rPr dirty="0" sz="2400" spc="95" b="1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B050"/>
                </a:solidFill>
                <a:latin typeface="Calibri"/>
                <a:cs typeface="Calibri"/>
              </a:rPr>
              <a:t>or</a:t>
            </a:r>
            <a:r>
              <a:rPr dirty="0" sz="2400" spc="10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00B050"/>
                </a:solidFill>
                <a:latin typeface="Calibri"/>
                <a:cs typeface="Calibri"/>
              </a:rPr>
              <a:t>more</a:t>
            </a:r>
            <a:r>
              <a:rPr dirty="0" sz="2400" spc="105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consecutive</a:t>
            </a:r>
            <a:r>
              <a:rPr dirty="0" sz="2400" spc="9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bytes</a:t>
            </a:r>
            <a:r>
              <a:rPr dirty="0" sz="2400" spc="10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from</a:t>
            </a:r>
            <a:r>
              <a:rPr dirty="0" sz="2400" spc="9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B050"/>
                </a:solidFill>
                <a:latin typeface="Calibri"/>
                <a:cs typeface="Calibri"/>
              </a:rPr>
              <a:t>viruses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,</a:t>
            </a:r>
            <a:r>
              <a:rPr dirty="0" sz="2400" spc="10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not</a:t>
            </a:r>
            <a:r>
              <a:rPr dirty="0" sz="2400" spc="9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found</a:t>
            </a:r>
            <a:r>
              <a:rPr dirty="0" sz="2400" spc="10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in </a:t>
            </a:r>
            <a:r>
              <a:rPr dirty="0" sz="2400" spc="-52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002F5F"/>
                </a:solidFill>
                <a:latin typeface="Calibri"/>
                <a:cs typeface="Calibri"/>
              </a:rPr>
              <a:t>‘good’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 code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●"/>
            </a:pPr>
            <a:endParaRPr sz="27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SzPct val="91666"/>
              <a:buFont typeface="Verdana"/>
              <a:buChar char="●"/>
              <a:tabLst>
                <a:tab pos="354965" algn="l"/>
                <a:tab pos="355600" algn="l"/>
              </a:tabLst>
            </a:pP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z="2400" spc="-2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Calibri"/>
                <a:cs typeface="Calibri"/>
              </a:rPr>
              <a:t>set</a:t>
            </a:r>
            <a:r>
              <a:rPr dirty="0" sz="2400" spc="-1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15" b="1">
                <a:solidFill>
                  <a:srgbClr val="FF0000"/>
                </a:solidFill>
                <a:latin typeface="Calibri"/>
                <a:cs typeface="Calibri"/>
              </a:rPr>
              <a:t>cover </a:t>
            </a:r>
            <a:r>
              <a:rPr dirty="0" sz="2400" spc="-5" b="1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z="2400" spc="-1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Calibri"/>
                <a:cs typeface="Calibri"/>
              </a:rPr>
              <a:t>180</a:t>
            </a:r>
            <a:r>
              <a:rPr dirty="0" sz="2400" spc="-1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FF0000"/>
                </a:solidFill>
                <a:latin typeface="Calibri"/>
                <a:cs typeface="Calibri"/>
              </a:rPr>
              <a:t>was found!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05100" y="5626799"/>
            <a:ext cx="6781800" cy="892810"/>
          </a:xfrm>
          <a:prstGeom prst="rect">
            <a:avLst/>
          </a:prstGeom>
          <a:solidFill>
            <a:srgbClr val="EEF8FA"/>
          </a:solidFill>
        </p:spPr>
        <p:txBody>
          <a:bodyPr wrap="square" lIns="0" tIns="10795" rIns="0" bIns="0" rtlCol="0" vert="horz">
            <a:spAutoFit/>
          </a:bodyPr>
          <a:lstStyle/>
          <a:p>
            <a:pPr marL="90805" marR="88900">
              <a:lnSpc>
                <a:spcPct val="102299"/>
              </a:lnSpc>
              <a:spcBef>
                <a:spcPts val="85"/>
              </a:spcBef>
              <a:tabLst>
                <a:tab pos="411480" algn="l"/>
                <a:tab pos="1535430" algn="l"/>
                <a:tab pos="1939289" algn="l"/>
              </a:tabLst>
            </a:pPr>
            <a:r>
              <a:rPr dirty="0" sz="2600" spc="-5" i="1">
                <a:solidFill>
                  <a:srgbClr val="002F5F"/>
                </a:solidFill>
                <a:latin typeface="Calibri"/>
                <a:cs typeface="Calibri"/>
              </a:rPr>
              <a:t>It	suffices	</a:t>
            </a:r>
            <a:r>
              <a:rPr dirty="0" sz="2600" spc="-15" i="1">
                <a:solidFill>
                  <a:srgbClr val="002F5F"/>
                </a:solidFill>
                <a:latin typeface="Calibri"/>
                <a:cs typeface="Calibri"/>
              </a:rPr>
              <a:t>to	</a:t>
            </a:r>
            <a:r>
              <a:rPr dirty="0" sz="2600" spc="-5" i="1">
                <a:solidFill>
                  <a:srgbClr val="002F5F"/>
                </a:solidFill>
                <a:latin typeface="Calibri"/>
                <a:cs typeface="Calibri"/>
              </a:rPr>
              <a:t>search</a:t>
            </a:r>
            <a:r>
              <a:rPr dirty="0" sz="2600" spc="395" i="1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600" spc="-15" i="1">
                <a:solidFill>
                  <a:srgbClr val="002F5F"/>
                </a:solidFill>
                <a:latin typeface="Calibri"/>
                <a:cs typeface="Calibri"/>
              </a:rPr>
              <a:t>for</a:t>
            </a:r>
            <a:r>
              <a:rPr dirty="0" sz="2600" spc="395" i="1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600" spc="-5" i="1">
                <a:solidFill>
                  <a:srgbClr val="002F5F"/>
                </a:solidFill>
                <a:latin typeface="Calibri"/>
                <a:cs typeface="Calibri"/>
              </a:rPr>
              <a:t>these</a:t>
            </a:r>
            <a:r>
              <a:rPr dirty="0" sz="2600" spc="395" i="1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600" spc="-10" i="1">
                <a:solidFill>
                  <a:srgbClr val="002F5F"/>
                </a:solidFill>
                <a:latin typeface="Calibri"/>
                <a:cs typeface="Calibri"/>
              </a:rPr>
              <a:t>180</a:t>
            </a:r>
            <a:r>
              <a:rPr dirty="0" sz="2600" spc="395" i="1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600" spc="-5" i="1">
                <a:solidFill>
                  <a:srgbClr val="002F5F"/>
                </a:solidFill>
                <a:latin typeface="Calibri"/>
                <a:cs typeface="Calibri"/>
              </a:rPr>
              <a:t>substrings</a:t>
            </a:r>
            <a:r>
              <a:rPr dirty="0" sz="2600" spc="395" i="1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600" spc="-30" i="1">
                <a:solidFill>
                  <a:srgbClr val="002F5F"/>
                </a:solidFill>
                <a:latin typeface="Calibri"/>
                <a:cs typeface="Calibri"/>
              </a:rPr>
              <a:t>to </a:t>
            </a:r>
            <a:r>
              <a:rPr dirty="0" sz="2600" spc="-570" i="1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600" i="1">
                <a:solidFill>
                  <a:srgbClr val="002F5F"/>
                </a:solidFill>
                <a:latin typeface="Calibri"/>
                <a:cs typeface="Calibri"/>
              </a:rPr>
              <a:t>verify</a:t>
            </a:r>
            <a:r>
              <a:rPr dirty="0" sz="2600" spc="-10" i="1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600" i="1">
                <a:solidFill>
                  <a:srgbClr val="002F5F"/>
                </a:solidFill>
                <a:latin typeface="Calibri"/>
                <a:cs typeface="Calibri"/>
              </a:rPr>
              <a:t>the</a:t>
            </a:r>
            <a:r>
              <a:rPr dirty="0" sz="2600" spc="-10" i="1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600" spc="-15" i="1">
                <a:solidFill>
                  <a:srgbClr val="002F5F"/>
                </a:solidFill>
                <a:latin typeface="Calibri"/>
                <a:cs typeface="Calibri"/>
              </a:rPr>
              <a:t>existence</a:t>
            </a:r>
            <a:r>
              <a:rPr dirty="0" sz="2600" spc="-10" i="1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600" i="1">
                <a:solidFill>
                  <a:srgbClr val="002F5F"/>
                </a:solidFill>
                <a:latin typeface="Calibri"/>
                <a:cs typeface="Calibri"/>
              </a:rPr>
              <a:t>of</a:t>
            </a:r>
            <a:r>
              <a:rPr dirty="0" sz="2600" spc="-15" i="1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600" spc="-5" i="1">
                <a:solidFill>
                  <a:srgbClr val="002F5F"/>
                </a:solidFill>
                <a:latin typeface="Calibri"/>
                <a:cs typeface="Calibri"/>
              </a:rPr>
              <a:t>known</a:t>
            </a:r>
            <a:r>
              <a:rPr dirty="0" sz="2600" spc="-10" i="1">
                <a:solidFill>
                  <a:srgbClr val="002F5F"/>
                </a:solidFill>
                <a:latin typeface="Calibri"/>
                <a:cs typeface="Calibri"/>
              </a:rPr>
              <a:t> computer</a:t>
            </a:r>
            <a:r>
              <a:rPr dirty="0" sz="2600" spc="-5" i="1">
                <a:solidFill>
                  <a:srgbClr val="002F5F"/>
                </a:solidFill>
                <a:latin typeface="Calibri"/>
                <a:cs typeface="Calibri"/>
              </a:rPr>
              <a:t> viruses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89113" y="586739"/>
            <a:ext cx="780224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>
                <a:solidFill>
                  <a:srgbClr val="002F5F"/>
                </a:solidFill>
              </a:rPr>
              <a:t>The</a:t>
            </a:r>
            <a:r>
              <a:rPr dirty="0" sz="4400" spc="-15">
                <a:solidFill>
                  <a:srgbClr val="002F5F"/>
                </a:solidFill>
              </a:rPr>
              <a:t> </a:t>
            </a:r>
            <a:r>
              <a:rPr dirty="0" sz="4400" spc="-10">
                <a:solidFill>
                  <a:srgbClr val="002F5F"/>
                </a:solidFill>
              </a:rPr>
              <a:t>Set </a:t>
            </a:r>
            <a:r>
              <a:rPr dirty="0" sz="4400" spc="-15">
                <a:solidFill>
                  <a:srgbClr val="002F5F"/>
                </a:solidFill>
              </a:rPr>
              <a:t>Cover</a:t>
            </a:r>
            <a:r>
              <a:rPr dirty="0" sz="4400" spc="-10">
                <a:solidFill>
                  <a:srgbClr val="002F5F"/>
                </a:solidFill>
              </a:rPr>
              <a:t> Problem:</a:t>
            </a:r>
            <a:r>
              <a:rPr dirty="0" sz="4400" spc="-15">
                <a:solidFill>
                  <a:srgbClr val="002F5F"/>
                </a:solidFill>
              </a:rPr>
              <a:t> Example </a:t>
            </a:r>
            <a:r>
              <a:rPr dirty="0" sz="4400">
                <a:solidFill>
                  <a:srgbClr val="002F5F"/>
                </a:solidFill>
              </a:rPr>
              <a:t>II</a:t>
            </a:r>
            <a:endParaRPr sz="4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07000" y="2219325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228600" y="0"/>
                </a:moveTo>
                <a:lnTo>
                  <a:pt x="0" y="0"/>
                </a:lnTo>
                <a:lnTo>
                  <a:pt x="0" y="304800"/>
                </a:lnTo>
                <a:lnTo>
                  <a:pt x="228600" y="304800"/>
                </a:lnTo>
                <a:lnTo>
                  <a:pt x="228600" y="0"/>
                </a:lnTo>
                <a:close/>
              </a:path>
            </a:pathLst>
          </a:custGeom>
          <a:solidFill>
            <a:srgbClr val="FFE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50900" y="2219325"/>
            <a:ext cx="4470400" cy="304800"/>
          </a:xfrm>
          <a:custGeom>
            <a:avLst/>
            <a:gdLst/>
            <a:ahLst/>
            <a:cxnLst/>
            <a:rect l="l" t="t" r="r" b="b"/>
            <a:pathLst>
              <a:path w="4470400" h="304800">
                <a:moveTo>
                  <a:pt x="4470400" y="0"/>
                </a:moveTo>
                <a:lnTo>
                  <a:pt x="0" y="0"/>
                </a:lnTo>
                <a:lnTo>
                  <a:pt x="0" y="304800"/>
                </a:lnTo>
                <a:lnTo>
                  <a:pt x="4470400" y="304800"/>
                </a:lnTo>
                <a:lnTo>
                  <a:pt x="4470400" y="0"/>
                </a:lnTo>
                <a:close/>
              </a:path>
            </a:pathLst>
          </a:custGeom>
          <a:solidFill>
            <a:srgbClr val="FFE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50900" y="1698625"/>
            <a:ext cx="1282700" cy="304800"/>
          </a:xfrm>
          <a:custGeom>
            <a:avLst/>
            <a:gdLst/>
            <a:ahLst/>
            <a:cxnLst/>
            <a:rect l="l" t="t" r="r" b="b"/>
            <a:pathLst>
              <a:path w="1282700" h="304800">
                <a:moveTo>
                  <a:pt x="1282700" y="0"/>
                </a:moveTo>
                <a:lnTo>
                  <a:pt x="0" y="0"/>
                </a:lnTo>
                <a:lnTo>
                  <a:pt x="0" y="304800"/>
                </a:lnTo>
                <a:lnTo>
                  <a:pt x="1282700" y="304800"/>
                </a:lnTo>
                <a:lnTo>
                  <a:pt x="1282700" y="0"/>
                </a:lnTo>
                <a:close/>
              </a:path>
            </a:pathLst>
          </a:custGeom>
          <a:solidFill>
            <a:srgbClr val="FFE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93800" y="1698625"/>
            <a:ext cx="1905000" cy="304800"/>
          </a:xfrm>
          <a:custGeom>
            <a:avLst/>
            <a:gdLst/>
            <a:ahLst/>
            <a:cxnLst/>
            <a:rect l="l" t="t" r="r" b="b"/>
            <a:pathLst>
              <a:path w="1905000" h="304800">
                <a:moveTo>
                  <a:pt x="1905000" y="0"/>
                </a:moveTo>
                <a:lnTo>
                  <a:pt x="0" y="0"/>
                </a:lnTo>
                <a:lnTo>
                  <a:pt x="0" y="304800"/>
                </a:lnTo>
                <a:lnTo>
                  <a:pt x="1905000" y="304800"/>
                </a:lnTo>
                <a:lnTo>
                  <a:pt x="1905000" y="0"/>
                </a:lnTo>
                <a:close/>
              </a:path>
            </a:pathLst>
          </a:custGeom>
          <a:solidFill>
            <a:srgbClr val="FFEF6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17226" y="5761161"/>
            <a:ext cx="1031875" cy="86810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36712" y="1471676"/>
            <a:ext cx="4610100" cy="1043940"/>
          </a:xfrm>
          <a:prstGeom prst="rect">
            <a:avLst/>
          </a:prstGeom>
        </p:spPr>
        <p:txBody>
          <a:bodyPr wrap="square" lIns="0" tIns="15557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25"/>
              </a:spcBef>
              <a:buSzPct val="91666"/>
              <a:buFont typeface="Verdana"/>
              <a:buChar char="●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A</a:t>
            </a:r>
            <a:r>
              <a:rPr dirty="0" sz="2400" spc="-2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set</a:t>
            </a:r>
            <a:r>
              <a:rPr dirty="0" sz="2400" spc="-2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of</a:t>
            </a:r>
            <a:r>
              <a:rPr dirty="0" sz="2400" spc="-2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objects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30"/>
              </a:spcBef>
              <a:buSzPct val="91666"/>
              <a:buFont typeface="Verdana"/>
              <a:buChar char="●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Some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sets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B0F0"/>
                </a:solidFill>
                <a:latin typeface="Calibri"/>
                <a:cs typeface="Calibri"/>
              </a:rPr>
              <a:t>T</a:t>
            </a:r>
            <a:r>
              <a:rPr dirty="0" sz="2400" spc="-15" b="1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that</a:t>
            </a:r>
            <a:r>
              <a:rPr dirty="0" sz="2400" spc="-2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cover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the objects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70350" y="3028763"/>
            <a:ext cx="4355976" cy="34598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784340" y="3545332"/>
            <a:ext cx="3488054" cy="1665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221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solidFill>
                  <a:srgbClr val="1F497D"/>
                </a:solidFill>
                <a:latin typeface="Calibri"/>
                <a:cs typeface="Calibri"/>
              </a:rPr>
              <a:t>Find</a:t>
            </a:r>
            <a:r>
              <a:rPr dirty="0" sz="2800" spc="145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1F497D"/>
                </a:solidFill>
                <a:latin typeface="Calibri"/>
                <a:cs typeface="Calibri"/>
              </a:rPr>
              <a:t>the</a:t>
            </a:r>
            <a:r>
              <a:rPr dirty="0" sz="2800" spc="135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1F497D"/>
                </a:solidFill>
                <a:latin typeface="Calibri"/>
                <a:cs typeface="Calibri"/>
              </a:rPr>
              <a:t>set</a:t>
            </a:r>
            <a:r>
              <a:rPr dirty="0" sz="2800" spc="14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1F497D"/>
                </a:solidFill>
                <a:latin typeface="Calibri"/>
                <a:cs typeface="Calibri"/>
              </a:rPr>
              <a:t>of</a:t>
            </a:r>
            <a:r>
              <a:rPr dirty="0" sz="2800" spc="135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B0F0"/>
                </a:solidFill>
                <a:latin typeface="Calibri"/>
                <a:cs typeface="Calibri"/>
              </a:rPr>
              <a:t>T</a:t>
            </a:r>
            <a:r>
              <a:rPr dirty="0" sz="2800">
                <a:solidFill>
                  <a:srgbClr val="002F5F"/>
                </a:solidFill>
                <a:latin typeface="Calibri"/>
                <a:cs typeface="Calibri"/>
              </a:rPr>
              <a:t>s </a:t>
            </a:r>
            <a:r>
              <a:rPr dirty="0" sz="2800" spc="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1F497D"/>
                </a:solidFill>
                <a:latin typeface="Calibri"/>
                <a:cs typeface="Calibri"/>
              </a:rPr>
              <a:t>that</a:t>
            </a:r>
            <a:r>
              <a:rPr dirty="0" sz="2800" spc="-15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1F497D"/>
                </a:solidFill>
                <a:latin typeface="Calibri"/>
                <a:cs typeface="Calibri"/>
              </a:rPr>
              <a:t>cover</a:t>
            </a:r>
            <a:r>
              <a:rPr dirty="0" sz="2800" spc="-1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1F497D"/>
                </a:solidFill>
                <a:latin typeface="Calibri"/>
                <a:cs typeface="Calibri"/>
              </a:rPr>
              <a:t>all</a:t>
            </a:r>
            <a:r>
              <a:rPr dirty="0" sz="2800" spc="-1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1F497D"/>
                </a:solidFill>
                <a:latin typeface="Calibri"/>
                <a:cs typeface="Calibri"/>
              </a:rPr>
              <a:t>objects!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34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Find</a:t>
            </a: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28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smallest set!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89113" y="586739"/>
            <a:ext cx="519874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>
                <a:solidFill>
                  <a:srgbClr val="002F5F"/>
                </a:solidFill>
              </a:rPr>
              <a:t>The</a:t>
            </a:r>
            <a:r>
              <a:rPr dirty="0" sz="4400" spc="-20">
                <a:solidFill>
                  <a:srgbClr val="002F5F"/>
                </a:solidFill>
              </a:rPr>
              <a:t> </a:t>
            </a:r>
            <a:r>
              <a:rPr dirty="0" sz="4400" spc="-10">
                <a:solidFill>
                  <a:srgbClr val="002F5F"/>
                </a:solidFill>
              </a:rPr>
              <a:t>Set </a:t>
            </a:r>
            <a:r>
              <a:rPr dirty="0" sz="4400" spc="-15">
                <a:solidFill>
                  <a:srgbClr val="002F5F"/>
                </a:solidFill>
              </a:rPr>
              <a:t>Cover Problem</a:t>
            </a:r>
            <a:endParaRPr sz="4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8100" y="3616325"/>
            <a:ext cx="9105900" cy="292100"/>
          </a:xfrm>
          <a:custGeom>
            <a:avLst/>
            <a:gdLst/>
            <a:ahLst/>
            <a:cxnLst/>
            <a:rect l="l" t="t" r="r" b="b"/>
            <a:pathLst>
              <a:path w="9105900" h="292100">
                <a:moveTo>
                  <a:pt x="9105900" y="0"/>
                </a:moveTo>
                <a:lnTo>
                  <a:pt x="0" y="0"/>
                </a:lnTo>
                <a:lnTo>
                  <a:pt x="0" y="292100"/>
                </a:lnTo>
                <a:lnTo>
                  <a:pt x="9105900" y="292100"/>
                </a:lnTo>
                <a:lnTo>
                  <a:pt x="9105900" y="0"/>
                </a:lnTo>
                <a:close/>
              </a:path>
            </a:pathLst>
          </a:custGeom>
          <a:solidFill>
            <a:srgbClr val="FFE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08100" y="2879725"/>
            <a:ext cx="3048000" cy="292100"/>
          </a:xfrm>
          <a:custGeom>
            <a:avLst/>
            <a:gdLst/>
            <a:ahLst/>
            <a:cxnLst/>
            <a:rect l="l" t="t" r="r" b="b"/>
            <a:pathLst>
              <a:path w="3048000" h="292100">
                <a:moveTo>
                  <a:pt x="3048000" y="0"/>
                </a:moveTo>
                <a:lnTo>
                  <a:pt x="0" y="0"/>
                </a:lnTo>
                <a:lnTo>
                  <a:pt x="0" y="292100"/>
                </a:lnTo>
                <a:lnTo>
                  <a:pt x="3048000" y="292100"/>
                </a:lnTo>
                <a:lnTo>
                  <a:pt x="3048000" y="0"/>
                </a:lnTo>
                <a:close/>
              </a:path>
            </a:pathLst>
          </a:custGeom>
          <a:solidFill>
            <a:srgbClr val="FFE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08100" y="2155825"/>
            <a:ext cx="4241800" cy="292100"/>
          </a:xfrm>
          <a:custGeom>
            <a:avLst/>
            <a:gdLst/>
            <a:ahLst/>
            <a:cxnLst/>
            <a:rect l="l" t="t" r="r" b="b"/>
            <a:pathLst>
              <a:path w="4241800" h="292100">
                <a:moveTo>
                  <a:pt x="4241800" y="0"/>
                </a:moveTo>
                <a:lnTo>
                  <a:pt x="0" y="0"/>
                </a:lnTo>
                <a:lnTo>
                  <a:pt x="0" y="292100"/>
                </a:lnTo>
                <a:lnTo>
                  <a:pt x="4241800" y="292100"/>
                </a:lnTo>
                <a:lnTo>
                  <a:pt x="4241800" y="0"/>
                </a:lnTo>
                <a:close/>
              </a:path>
            </a:pathLst>
          </a:custGeom>
          <a:solidFill>
            <a:srgbClr val="FFE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93800" y="1724025"/>
            <a:ext cx="1041400" cy="304800"/>
          </a:xfrm>
          <a:custGeom>
            <a:avLst/>
            <a:gdLst/>
            <a:ahLst/>
            <a:cxnLst/>
            <a:rect l="l" t="t" r="r" b="b"/>
            <a:pathLst>
              <a:path w="1041400" h="304800">
                <a:moveTo>
                  <a:pt x="1041400" y="0"/>
                </a:moveTo>
                <a:lnTo>
                  <a:pt x="0" y="0"/>
                </a:lnTo>
                <a:lnTo>
                  <a:pt x="0" y="304800"/>
                </a:lnTo>
                <a:lnTo>
                  <a:pt x="1041400" y="304800"/>
                </a:lnTo>
                <a:lnTo>
                  <a:pt x="1041400" y="0"/>
                </a:lnTo>
                <a:close/>
              </a:path>
            </a:pathLst>
          </a:custGeom>
          <a:solidFill>
            <a:srgbClr val="FFEF6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17226" y="5761161"/>
            <a:ext cx="1031875" cy="86810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98612" y="1541779"/>
            <a:ext cx="9636760" cy="233489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865"/>
              </a:spcBef>
              <a:buSzPct val="91666"/>
              <a:buFont typeface="Verdana"/>
              <a:buChar char="●"/>
              <a:tabLst>
                <a:tab pos="393065" algn="l"/>
                <a:tab pos="393700" algn="l"/>
              </a:tabLst>
            </a:pPr>
            <a:r>
              <a:rPr dirty="0" sz="2400" spc="-10" b="1">
                <a:solidFill>
                  <a:srgbClr val="002F5F"/>
                </a:solidFill>
                <a:latin typeface="Calibri"/>
                <a:cs typeface="Calibri"/>
              </a:rPr>
              <a:t>Setting:</a:t>
            </a:r>
            <a:endParaRPr sz="2400">
              <a:latin typeface="Calibri"/>
              <a:cs typeface="Calibri"/>
            </a:endParaRPr>
          </a:p>
          <a:p>
            <a:pPr lvl="1" marL="793750" indent="-286385">
              <a:lnSpc>
                <a:spcPct val="100000"/>
              </a:lnSpc>
              <a:spcBef>
                <a:spcPts val="640"/>
              </a:spcBef>
              <a:buFont typeface="Arial MT"/>
              <a:buChar char="–"/>
              <a:tabLst>
                <a:tab pos="793115" algn="l"/>
                <a:tab pos="793750" algn="l"/>
              </a:tabLst>
            </a:pPr>
            <a:r>
              <a:rPr dirty="0" sz="2000" spc="-10">
                <a:solidFill>
                  <a:srgbClr val="002F5F"/>
                </a:solidFill>
                <a:latin typeface="Calibri"/>
                <a:cs typeface="Calibri"/>
              </a:rPr>
              <a:t>Universe</a:t>
            </a:r>
            <a:r>
              <a:rPr dirty="0" sz="2000" spc="-5">
                <a:solidFill>
                  <a:srgbClr val="002F5F"/>
                </a:solidFill>
                <a:latin typeface="Calibri"/>
                <a:cs typeface="Calibri"/>
              </a:rPr>
              <a:t> of</a:t>
            </a:r>
            <a:r>
              <a:rPr dirty="0" sz="2000" spc="-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B0F0"/>
                </a:solidFill>
                <a:latin typeface="Calibri"/>
                <a:cs typeface="Calibri"/>
              </a:rPr>
              <a:t>m</a:t>
            </a:r>
            <a:r>
              <a:rPr dirty="0" sz="2000" spc="-10" b="1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002F5F"/>
                </a:solidFill>
                <a:latin typeface="Calibri"/>
                <a:cs typeface="Calibri"/>
              </a:rPr>
              <a:t>elements</a:t>
            </a:r>
            <a:r>
              <a:rPr dirty="0" sz="2000" spc="-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B0F0"/>
                </a:solidFill>
                <a:latin typeface="Calibri"/>
                <a:cs typeface="Calibri"/>
              </a:rPr>
              <a:t>U</a:t>
            </a:r>
            <a:r>
              <a:rPr dirty="0" sz="2000" spc="-15" b="1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B0F0"/>
                </a:solidFill>
                <a:latin typeface="Calibri"/>
                <a:cs typeface="Calibri"/>
              </a:rPr>
              <a:t>=</a:t>
            </a:r>
            <a:r>
              <a:rPr dirty="0" sz="2000" spc="-5" b="1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B0F0"/>
                </a:solidFill>
                <a:latin typeface="Calibri"/>
                <a:cs typeface="Calibri"/>
              </a:rPr>
              <a:t>{U</a:t>
            </a:r>
            <a:r>
              <a:rPr dirty="0" baseline="-17094" sz="1950" b="1">
                <a:solidFill>
                  <a:srgbClr val="00B0F0"/>
                </a:solidFill>
                <a:latin typeface="Calibri"/>
                <a:cs typeface="Calibri"/>
              </a:rPr>
              <a:t>1</a:t>
            </a:r>
            <a:r>
              <a:rPr dirty="0" sz="2000" b="1">
                <a:solidFill>
                  <a:srgbClr val="00B0F0"/>
                </a:solidFill>
                <a:latin typeface="Calibri"/>
                <a:cs typeface="Calibri"/>
              </a:rPr>
              <a:t>,…,U</a:t>
            </a:r>
            <a:r>
              <a:rPr dirty="0" baseline="-17094" sz="1950" b="1">
                <a:solidFill>
                  <a:srgbClr val="00B0F0"/>
                </a:solidFill>
                <a:latin typeface="Calibri"/>
                <a:cs typeface="Calibri"/>
              </a:rPr>
              <a:t>m</a:t>
            </a:r>
            <a:r>
              <a:rPr dirty="0" sz="2000" b="1">
                <a:solidFill>
                  <a:srgbClr val="00B0F0"/>
                </a:solidFill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002F5F"/>
              </a:buClr>
              <a:buFont typeface="Arial MT"/>
              <a:buChar char="–"/>
            </a:pPr>
            <a:endParaRPr sz="2650">
              <a:latin typeface="Calibri"/>
              <a:cs typeface="Calibri"/>
            </a:endParaRPr>
          </a:p>
          <a:p>
            <a:pPr lvl="1" marL="793750" indent="-286385">
              <a:lnSpc>
                <a:spcPct val="100000"/>
              </a:lnSpc>
              <a:buFont typeface="Arial MT"/>
              <a:buChar char="–"/>
              <a:tabLst>
                <a:tab pos="793115" algn="l"/>
                <a:tab pos="793750" algn="l"/>
              </a:tabLst>
            </a:pPr>
            <a:r>
              <a:rPr dirty="0" sz="2000">
                <a:solidFill>
                  <a:srgbClr val="002F5F"/>
                </a:solidFill>
                <a:latin typeface="Calibri"/>
                <a:cs typeface="Calibri"/>
              </a:rPr>
              <a:t>A</a:t>
            </a:r>
            <a:r>
              <a:rPr dirty="0" sz="2000" spc="-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002F5F"/>
                </a:solidFill>
                <a:latin typeface="Calibri"/>
                <a:cs typeface="Calibri"/>
              </a:rPr>
              <a:t>set of</a:t>
            </a:r>
            <a:r>
              <a:rPr dirty="0" sz="2000" spc="-1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B0F0"/>
                </a:solidFill>
                <a:latin typeface="Calibri"/>
                <a:cs typeface="Calibri"/>
              </a:rPr>
              <a:t>n</a:t>
            </a:r>
            <a:r>
              <a:rPr dirty="0" sz="2000" spc="-10" b="1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2F5F"/>
                </a:solidFill>
                <a:latin typeface="Calibri"/>
                <a:cs typeface="Calibri"/>
              </a:rPr>
              <a:t>sets</a:t>
            </a:r>
            <a:r>
              <a:rPr dirty="0" sz="2000" spc="-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B0F0"/>
                </a:solidFill>
                <a:latin typeface="Calibri"/>
                <a:cs typeface="Calibri"/>
              </a:rPr>
              <a:t>T</a:t>
            </a:r>
            <a:r>
              <a:rPr dirty="0" sz="2000" spc="-15" b="1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B0F0"/>
                </a:solidFill>
                <a:latin typeface="Calibri"/>
                <a:cs typeface="Calibri"/>
              </a:rPr>
              <a:t>=</a:t>
            </a:r>
            <a:r>
              <a:rPr dirty="0" sz="2000" spc="-5" b="1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dirty="0" sz="2000" spc="-25" b="1">
                <a:solidFill>
                  <a:srgbClr val="00B0F0"/>
                </a:solidFill>
                <a:latin typeface="Calibri"/>
                <a:cs typeface="Calibri"/>
              </a:rPr>
              <a:t>{T</a:t>
            </a:r>
            <a:r>
              <a:rPr dirty="0" baseline="-17094" sz="1950" spc="-37" b="1">
                <a:solidFill>
                  <a:srgbClr val="00B0F0"/>
                </a:solidFill>
                <a:latin typeface="Calibri"/>
                <a:cs typeface="Calibri"/>
              </a:rPr>
              <a:t>1</a:t>
            </a:r>
            <a:r>
              <a:rPr dirty="0" sz="2000" spc="-25" b="1">
                <a:solidFill>
                  <a:srgbClr val="00B0F0"/>
                </a:solidFill>
                <a:latin typeface="Calibri"/>
                <a:cs typeface="Calibri"/>
              </a:rPr>
              <a:t>,…,T</a:t>
            </a:r>
            <a:r>
              <a:rPr dirty="0" baseline="-17094" sz="1950" spc="-37" b="1">
                <a:solidFill>
                  <a:srgbClr val="00B0F0"/>
                </a:solidFill>
                <a:latin typeface="Calibri"/>
                <a:cs typeface="Calibri"/>
              </a:rPr>
              <a:t>n</a:t>
            </a:r>
            <a:r>
              <a:rPr dirty="0" sz="2000" spc="-25" b="1">
                <a:solidFill>
                  <a:srgbClr val="00B0F0"/>
                </a:solidFill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002F5F"/>
              </a:buClr>
              <a:buFont typeface="Arial MT"/>
              <a:buChar char="–"/>
            </a:pPr>
            <a:endParaRPr sz="2750">
              <a:latin typeface="Calibri"/>
              <a:cs typeface="Calibri"/>
            </a:endParaRPr>
          </a:p>
          <a:p>
            <a:pPr lvl="1" marL="793750" indent="-286385">
              <a:lnSpc>
                <a:spcPct val="100000"/>
              </a:lnSpc>
              <a:buFont typeface="Arial MT"/>
              <a:buChar char="–"/>
              <a:tabLst>
                <a:tab pos="793115" algn="l"/>
                <a:tab pos="793750" algn="l"/>
              </a:tabLst>
            </a:pPr>
            <a:r>
              <a:rPr dirty="0" sz="2000">
                <a:solidFill>
                  <a:srgbClr val="002F5F"/>
                </a:solidFill>
                <a:latin typeface="Calibri"/>
                <a:cs typeface="Calibri"/>
              </a:rPr>
              <a:t>Find</a:t>
            </a:r>
            <a:r>
              <a:rPr dirty="0" sz="2000" spc="-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2F5F"/>
                </a:solidFill>
                <a:latin typeface="Calibri"/>
                <a:cs typeface="Calibri"/>
              </a:rPr>
              <a:t>a </a:t>
            </a:r>
            <a:r>
              <a:rPr dirty="0" sz="2000" spc="-5">
                <a:solidFill>
                  <a:srgbClr val="002F5F"/>
                </a:solidFill>
                <a:latin typeface="Calibri"/>
                <a:cs typeface="Calibri"/>
              </a:rPr>
              <a:t>collection </a:t>
            </a:r>
            <a:r>
              <a:rPr dirty="0" sz="2000" b="1">
                <a:solidFill>
                  <a:srgbClr val="00B0F0"/>
                </a:solidFill>
                <a:latin typeface="Calibri"/>
                <a:cs typeface="Calibri"/>
              </a:rPr>
              <a:t>C </a:t>
            </a:r>
            <a:r>
              <a:rPr dirty="0" sz="2000" spc="-5">
                <a:solidFill>
                  <a:srgbClr val="002F5F"/>
                </a:solidFill>
                <a:latin typeface="Calibri"/>
                <a:cs typeface="Calibri"/>
              </a:rPr>
              <a:t>of </a:t>
            </a:r>
            <a:r>
              <a:rPr dirty="0" sz="2000">
                <a:solidFill>
                  <a:srgbClr val="002F5F"/>
                </a:solidFill>
                <a:latin typeface="Calibri"/>
                <a:cs typeface="Calibri"/>
              </a:rPr>
              <a:t>sets in</a:t>
            </a:r>
            <a:r>
              <a:rPr dirty="0" sz="2000" spc="-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B0F0"/>
                </a:solidFill>
                <a:latin typeface="Calibri"/>
                <a:cs typeface="Calibri"/>
              </a:rPr>
              <a:t>T</a:t>
            </a:r>
            <a:r>
              <a:rPr dirty="0" sz="2000" spc="-5" b="1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B0F0"/>
                </a:solidFill>
                <a:latin typeface="Calibri"/>
                <a:cs typeface="Calibri"/>
              </a:rPr>
              <a:t>(</a:t>
            </a:r>
            <a:r>
              <a:rPr dirty="0" sz="2000" b="1">
                <a:solidFill>
                  <a:srgbClr val="00B0F0"/>
                </a:solidFill>
                <a:latin typeface="Calibri"/>
                <a:cs typeface="Calibri"/>
              </a:rPr>
              <a:t>C </a:t>
            </a:r>
            <a:r>
              <a:rPr dirty="0" sz="2000" spc="-5">
                <a:solidFill>
                  <a:srgbClr val="00B0F0"/>
                </a:solidFill>
                <a:latin typeface="Calibri"/>
                <a:cs typeface="Calibri"/>
              </a:rPr>
              <a:t>subset</a:t>
            </a:r>
            <a:r>
              <a:rPr dirty="0" sz="2000" spc="5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00B0F0"/>
                </a:solidFill>
                <a:latin typeface="Calibri"/>
                <a:cs typeface="Calibri"/>
              </a:rPr>
              <a:t>of </a:t>
            </a:r>
            <a:r>
              <a:rPr dirty="0" sz="2000" spc="-5" b="1">
                <a:solidFill>
                  <a:srgbClr val="00B0F0"/>
                </a:solidFill>
                <a:latin typeface="Calibri"/>
                <a:cs typeface="Calibri"/>
              </a:rPr>
              <a:t>T</a:t>
            </a:r>
            <a:r>
              <a:rPr dirty="0" sz="2000" spc="-5">
                <a:solidFill>
                  <a:srgbClr val="00B0F0"/>
                </a:solidFill>
                <a:latin typeface="Calibri"/>
                <a:cs typeface="Calibri"/>
              </a:rPr>
              <a:t>)</a:t>
            </a:r>
            <a:r>
              <a:rPr dirty="0" sz="200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2F5F"/>
                </a:solidFill>
                <a:latin typeface="Calibri"/>
                <a:cs typeface="Calibri"/>
              </a:rPr>
              <a:t>such</a:t>
            </a:r>
            <a:r>
              <a:rPr dirty="0" sz="2000" spc="-5">
                <a:solidFill>
                  <a:srgbClr val="002F5F"/>
                </a:solidFill>
                <a:latin typeface="Calibri"/>
                <a:cs typeface="Calibri"/>
              </a:rPr>
              <a:t> that</a:t>
            </a:r>
            <a:r>
              <a:rPr dirty="0" sz="2000" spc="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B0F0"/>
                </a:solidFill>
                <a:latin typeface="Calibri"/>
                <a:cs typeface="Calibri"/>
              </a:rPr>
              <a:t>C</a:t>
            </a:r>
            <a:r>
              <a:rPr dirty="0" sz="2000" spc="150" b="1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02F5F"/>
                </a:solidFill>
                <a:latin typeface="Calibri"/>
                <a:cs typeface="Calibri"/>
              </a:rPr>
              <a:t>contains</a:t>
            </a:r>
            <a:r>
              <a:rPr dirty="0" sz="2000">
                <a:solidFill>
                  <a:srgbClr val="002F5F"/>
                </a:solidFill>
                <a:latin typeface="Calibri"/>
                <a:cs typeface="Calibri"/>
              </a:rPr>
              <a:t> all </a:t>
            </a:r>
            <a:r>
              <a:rPr dirty="0" sz="2000" spc="-5">
                <a:solidFill>
                  <a:srgbClr val="002F5F"/>
                </a:solidFill>
                <a:latin typeface="Calibri"/>
                <a:cs typeface="Calibri"/>
              </a:rPr>
              <a:t>elements</a:t>
            </a:r>
            <a:r>
              <a:rPr dirty="0" sz="200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02F5F"/>
                </a:solidFill>
                <a:latin typeface="Calibri"/>
                <a:cs typeface="Calibri"/>
              </a:rPr>
              <a:t>from</a:t>
            </a:r>
            <a:r>
              <a:rPr dirty="0" sz="200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B0F0"/>
                </a:solidFill>
                <a:latin typeface="Calibri"/>
                <a:cs typeface="Calibri"/>
              </a:rPr>
              <a:t>U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89113" y="586739"/>
            <a:ext cx="398081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>
                <a:solidFill>
                  <a:srgbClr val="002F5F"/>
                </a:solidFill>
              </a:rPr>
              <a:t>Formal</a:t>
            </a:r>
            <a:r>
              <a:rPr dirty="0" sz="4400" spc="-65">
                <a:solidFill>
                  <a:srgbClr val="002F5F"/>
                </a:solidFill>
              </a:rPr>
              <a:t> </a:t>
            </a:r>
            <a:r>
              <a:rPr dirty="0" sz="4400" spc="-5">
                <a:solidFill>
                  <a:srgbClr val="002F5F"/>
                </a:solidFill>
              </a:rPr>
              <a:t>Definition</a:t>
            </a:r>
            <a:endParaRPr sz="4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6712" y="1639315"/>
            <a:ext cx="9769475" cy="163830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355600" marR="5080" indent="-342900">
              <a:lnSpc>
                <a:spcPct val="100800"/>
              </a:lnSpc>
              <a:spcBef>
                <a:spcPts val="75"/>
              </a:spcBef>
              <a:buSzPct val="91666"/>
              <a:buFont typeface="Verdana"/>
              <a:buChar char="●"/>
              <a:tabLst>
                <a:tab pos="354965" algn="l"/>
                <a:tab pos="355600" algn="l"/>
              </a:tabLst>
            </a:pPr>
            <a:r>
              <a:rPr dirty="0" sz="2400" spc="-15" b="1">
                <a:solidFill>
                  <a:srgbClr val="002F5F"/>
                </a:solidFill>
                <a:latin typeface="Calibri"/>
                <a:cs typeface="Calibri"/>
              </a:rPr>
              <a:t>Set-cover</a:t>
            </a:r>
            <a:r>
              <a:rPr dirty="0" sz="2400" spc="-5" b="1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002F5F"/>
                </a:solidFill>
                <a:latin typeface="Calibri"/>
                <a:cs typeface="Calibri"/>
              </a:rPr>
              <a:t>problem:</a:t>
            </a:r>
            <a:r>
              <a:rPr dirty="0" sz="2400" spc="-5" b="1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Find</a:t>
            </a: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the</a:t>
            </a:r>
            <a:r>
              <a:rPr dirty="0" sz="2400" spc="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smallest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collection </a:t>
            </a:r>
            <a:r>
              <a:rPr dirty="0" sz="2400" b="1">
                <a:solidFill>
                  <a:srgbClr val="00B0F0"/>
                </a:solidFill>
                <a:latin typeface="Calibri"/>
                <a:cs typeface="Calibri"/>
              </a:rPr>
              <a:t>C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of</a:t>
            </a: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sets 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from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B0F0"/>
                </a:solidFill>
                <a:latin typeface="Calibri"/>
                <a:cs typeface="Calibri"/>
              </a:rPr>
              <a:t>T</a:t>
            </a:r>
            <a:r>
              <a:rPr dirty="0" sz="2400" spc="-5" b="1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such 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that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C000"/>
                </a:solidFill>
                <a:latin typeface="Calibri"/>
                <a:cs typeface="Calibri"/>
              </a:rPr>
              <a:t>all </a:t>
            </a:r>
            <a:r>
              <a:rPr dirty="0" sz="2400" spc="-525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C000"/>
                </a:solidFill>
                <a:latin typeface="Calibri"/>
                <a:cs typeface="Calibri"/>
              </a:rPr>
              <a:t>elements</a:t>
            </a:r>
            <a:r>
              <a:rPr dirty="0" sz="2400" spc="-1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in the </a:t>
            </a:r>
            <a:r>
              <a:rPr dirty="0" sz="2400" i="1">
                <a:solidFill>
                  <a:srgbClr val="002F5F"/>
                </a:solidFill>
                <a:latin typeface="Calibri"/>
                <a:cs typeface="Calibri"/>
              </a:rPr>
              <a:t>universe</a:t>
            </a:r>
            <a:r>
              <a:rPr dirty="0" sz="2400" spc="-5" i="1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B0F0"/>
                </a:solidFill>
                <a:latin typeface="Calibri"/>
                <a:cs typeface="Calibri"/>
              </a:rPr>
              <a:t>U</a:t>
            </a:r>
            <a:r>
              <a:rPr dirty="0" sz="2400" spc="-10" b="1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are</a:t>
            </a: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covered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2F5F"/>
              </a:buClr>
              <a:buFont typeface="Verdana"/>
              <a:buChar char="●"/>
            </a:pPr>
            <a:endParaRPr sz="33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SzPct val="91666"/>
              <a:buFont typeface="Verdana"/>
              <a:buChar char="●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002F5F"/>
                </a:solidFill>
                <a:latin typeface="Calibri"/>
                <a:cs typeface="Calibri"/>
              </a:rPr>
              <a:t>Solution?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89113" y="586739"/>
            <a:ext cx="398081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>
                <a:solidFill>
                  <a:srgbClr val="002F5F"/>
                </a:solidFill>
              </a:rPr>
              <a:t>Formal</a:t>
            </a:r>
            <a:r>
              <a:rPr dirty="0" sz="4400" spc="-65">
                <a:solidFill>
                  <a:srgbClr val="002F5F"/>
                </a:solidFill>
              </a:rPr>
              <a:t> </a:t>
            </a:r>
            <a:r>
              <a:rPr dirty="0" sz="4400" spc="-5">
                <a:solidFill>
                  <a:srgbClr val="002F5F"/>
                </a:solidFill>
              </a:rPr>
              <a:t>Definition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2819400" y="3789039"/>
            <a:ext cx="6705600" cy="2247265"/>
          </a:xfrm>
          <a:prstGeom prst="rect">
            <a:avLst/>
          </a:prstGeom>
          <a:solidFill>
            <a:srgbClr val="EEF8FA"/>
          </a:solidFill>
        </p:spPr>
        <p:txBody>
          <a:bodyPr wrap="square" lIns="0" tIns="31750" rIns="0" bIns="0" rtlCol="0" vert="horz">
            <a:spAutoFit/>
          </a:bodyPr>
          <a:lstStyle/>
          <a:p>
            <a:pPr marL="434340" indent="-343535">
              <a:lnSpc>
                <a:spcPct val="100000"/>
              </a:lnSpc>
              <a:spcBef>
                <a:spcPts val="250"/>
              </a:spcBef>
              <a:buFont typeface="Courier New"/>
              <a:buChar char="o"/>
              <a:tabLst>
                <a:tab pos="434340" algn="l"/>
              </a:tabLst>
            </a:pPr>
            <a:r>
              <a:rPr dirty="0" sz="2000" spc="-40">
                <a:solidFill>
                  <a:srgbClr val="002F5F"/>
                </a:solidFill>
                <a:latin typeface="Calibri"/>
                <a:cs typeface="Calibri"/>
              </a:rPr>
              <a:t>Try</a:t>
            </a:r>
            <a:r>
              <a:rPr dirty="0" sz="2000" spc="-2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2F5F"/>
                </a:solidFill>
                <a:latin typeface="Calibri"/>
                <a:cs typeface="Calibri"/>
              </a:rPr>
              <a:t>all</a:t>
            </a:r>
            <a:r>
              <a:rPr dirty="0" sz="2000" spc="-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002F5F"/>
                </a:solidFill>
                <a:latin typeface="Calibri"/>
                <a:cs typeface="Calibri"/>
              </a:rPr>
              <a:t>sub-collections of</a:t>
            </a:r>
            <a:r>
              <a:rPr dirty="0" sz="2000" spc="-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B0F0"/>
                </a:solidFill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02F5F"/>
              </a:buClr>
              <a:buFont typeface="Courier New"/>
              <a:buChar char="o"/>
            </a:pPr>
            <a:endParaRPr sz="1950">
              <a:latin typeface="Calibri"/>
              <a:cs typeface="Calibri"/>
            </a:endParaRPr>
          </a:p>
          <a:p>
            <a:pPr marL="434340" indent="-343535">
              <a:lnSpc>
                <a:spcPct val="100000"/>
              </a:lnSpc>
              <a:buFont typeface="Courier New"/>
              <a:buChar char="o"/>
              <a:tabLst>
                <a:tab pos="434340" algn="l"/>
              </a:tabLst>
            </a:pPr>
            <a:r>
              <a:rPr dirty="0" sz="2000">
                <a:solidFill>
                  <a:srgbClr val="002F5F"/>
                </a:solidFill>
                <a:latin typeface="Calibri"/>
                <a:cs typeface="Calibri"/>
              </a:rPr>
              <a:t>Select the</a:t>
            </a:r>
            <a:r>
              <a:rPr dirty="0" sz="2000" spc="-5">
                <a:solidFill>
                  <a:srgbClr val="002F5F"/>
                </a:solidFill>
                <a:latin typeface="Calibri"/>
                <a:cs typeface="Calibri"/>
              </a:rPr>
              <a:t> smallest</a:t>
            </a:r>
            <a:r>
              <a:rPr dirty="0" sz="2000" spc="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002F5F"/>
                </a:solidFill>
                <a:latin typeface="Calibri"/>
                <a:cs typeface="Calibri"/>
              </a:rPr>
              <a:t>one that </a:t>
            </a:r>
            <a:r>
              <a:rPr dirty="0" sz="2000" spc="-15">
                <a:solidFill>
                  <a:srgbClr val="002F5F"/>
                </a:solidFill>
                <a:latin typeface="Calibri"/>
                <a:cs typeface="Calibri"/>
              </a:rPr>
              <a:t>covers</a:t>
            </a:r>
            <a:r>
              <a:rPr dirty="0" sz="2000">
                <a:solidFill>
                  <a:srgbClr val="002F5F"/>
                </a:solidFill>
                <a:latin typeface="Calibri"/>
                <a:cs typeface="Calibri"/>
              </a:rPr>
              <a:t> all</a:t>
            </a:r>
            <a:r>
              <a:rPr dirty="0" sz="2000" spc="-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2F5F"/>
                </a:solidFill>
                <a:latin typeface="Calibri"/>
                <a:cs typeface="Calibri"/>
              </a:rPr>
              <a:t>the </a:t>
            </a:r>
            <a:r>
              <a:rPr dirty="0" sz="2000" spc="-5">
                <a:solidFill>
                  <a:srgbClr val="002F5F"/>
                </a:solidFill>
                <a:latin typeface="Calibri"/>
                <a:cs typeface="Calibri"/>
              </a:rPr>
              <a:t>elements</a:t>
            </a:r>
            <a:r>
              <a:rPr dirty="0" sz="2000" spc="-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2F5F"/>
                </a:solidFill>
                <a:latin typeface="Calibri"/>
                <a:cs typeface="Calibri"/>
              </a:rPr>
              <a:t>in</a:t>
            </a:r>
            <a:r>
              <a:rPr dirty="0" sz="2000" spc="-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B0F0"/>
                </a:solidFill>
                <a:latin typeface="Calibri"/>
                <a:cs typeface="Calibri"/>
              </a:rPr>
              <a:t>U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02F5F"/>
              </a:buClr>
              <a:buFont typeface="Courier New"/>
              <a:buChar char="o"/>
            </a:pPr>
            <a:endParaRPr sz="1950">
              <a:latin typeface="Calibri"/>
              <a:cs typeface="Calibri"/>
            </a:endParaRPr>
          </a:p>
          <a:p>
            <a:pPr marL="434340" indent="-343535">
              <a:lnSpc>
                <a:spcPct val="100000"/>
              </a:lnSpc>
              <a:buFont typeface="Courier New"/>
              <a:buChar char="o"/>
              <a:tabLst>
                <a:tab pos="434340" algn="l"/>
              </a:tabLst>
            </a:pPr>
            <a:r>
              <a:rPr dirty="0" sz="2000" spc="-5">
                <a:solidFill>
                  <a:srgbClr val="002F5F"/>
                </a:solidFill>
                <a:latin typeface="Calibri"/>
                <a:cs typeface="Calibri"/>
              </a:rPr>
              <a:t>The</a:t>
            </a:r>
            <a:r>
              <a:rPr dirty="0" sz="200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002F5F"/>
                </a:solidFill>
                <a:latin typeface="Calibri"/>
                <a:cs typeface="Calibri"/>
              </a:rPr>
              <a:t>running</a:t>
            </a:r>
            <a:r>
              <a:rPr dirty="0" sz="2000" spc="-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2F5F"/>
                </a:solidFill>
                <a:latin typeface="Calibri"/>
                <a:cs typeface="Calibri"/>
              </a:rPr>
              <a:t>time </a:t>
            </a:r>
            <a:r>
              <a:rPr dirty="0" sz="2000" spc="-5">
                <a:solidFill>
                  <a:srgbClr val="002F5F"/>
                </a:solidFill>
                <a:latin typeface="Calibri"/>
                <a:cs typeface="Calibri"/>
              </a:rPr>
              <a:t>of</a:t>
            </a:r>
            <a:r>
              <a:rPr dirty="0" sz="2000">
                <a:solidFill>
                  <a:srgbClr val="002F5F"/>
                </a:solidFill>
                <a:latin typeface="Calibri"/>
                <a:cs typeface="Calibri"/>
              </a:rPr>
              <a:t> the </a:t>
            </a:r>
            <a:r>
              <a:rPr dirty="0" sz="2000" spc="-5">
                <a:solidFill>
                  <a:srgbClr val="002F5F"/>
                </a:solidFill>
                <a:latin typeface="Calibri"/>
                <a:cs typeface="Calibri"/>
              </a:rPr>
              <a:t>trivial</a:t>
            </a:r>
            <a:r>
              <a:rPr dirty="0" sz="2000" spc="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002F5F"/>
                </a:solidFill>
                <a:latin typeface="Calibri"/>
                <a:cs typeface="Calibri"/>
              </a:rPr>
              <a:t>algorithm</a:t>
            </a:r>
            <a:r>
              <a:rPr dirty="0" sz="2000">
                <a:solidFill>
                  <a:srgbClr val="002F5F"/>
                </a:solidFill>
                <a:latin typeface="Calibri"/>
                <a:cs typeface="Calibri"/>
              </a:rPr>
              <a:t> is </a:t>
            </a:r>
            <a:r>
              <a:rPr dirty="0" sz="2000" spc="-5" b="1">
                <a:solidFill>
                  <a:srgbClr val="00B0F0"/>
                </a:solidFill>
                <a:latin typeface="Calibri"/>
                <a:cs typeface="Calibri"/>
              </a:rPr>
              <a:t>O(2</a:t>
            </a:r>
            <a:r>
              <a:rPr dirty="0" baseline="25641" sz="1950" spc="-7" b="1">
                <a:solidFill>
                  <a:srgbClr val="00B0F0"/>
                </a:solidFill>
                <a:latin typeface="Calibri"/>
                <a:cs typeface="Calibri"/>
              </a:rPr>
              <a:t>n</a:t>
            </a:r>
            <a:r>
              <a:rPr dirty="0" sz="2000" spc="-5" b="1">
                <a:solidFill>
                  <a:srgbClr val="00B0F0"/>
                </a:solidFill>
                <a:latin typeface="Calibri"/>
                <a:cs typeface="Calibri"/>
              </a:rPr>
              <a:t>|U|)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02F5F"/>
              </a:buClr>
              <a:buFont typeface="Courier New"/>
              <a:buChar char="o"/>
            </a:pPr>
            <a:endParaRPr sz="1950">
              <a:latin typeface="Calibri"/>
              <a:cs typeface="Calibri"/>
            </a:endParaRPr>
          </a:p>
          <a:p>
            <a:pPr marL="434340" indent="-343535">
              <a:lnSpc>
                <a:spcPct val="100000"/>
              </a:lnSpc>
              <a:buFont typeface="Courier New"/>
              <a:buChar char="o"/>
              <a:tabLst>
                <a:tab pos="434340" algn="l"/>
              </a:tabLst>
            </a:pPr>
            <a:r>
              <a:rPr dirty="0" sz="2000" spc="-5">
                <a:solidFill>
                  <a:srgbClr val="002F5F"/>
                </a:solidFill>
                <a:latin typeface="Calibri"/>
                <a:cs typeface="Calibri"/>
              </a:rPr>
              <a:t>This</a:t>
            </a:r>
            <a:r>
              <a:rPr dirty="0" sz="2000" spc="-1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2F5F"/>
                </a:solidFill>
                <a:latin typeface="Calibri"/>
                <a:cs typeface="Calibri"/>
              </a:rPr>
              <a:t>is</a:t>
            </a:r>
            <a:r>
              <a:rPr dirty="0" sz="2000" spc="-1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002F5F"/>
                </a:solidFill>
                <a:latin typeface="Calibri"/>
                <a:cs typeface="Calibri"/>
              </a:rPr>
              <a:t>way</a:t>
            </a:r>
            <a:r>
              <a:rPr dirty="0" sz="2000" spc="-2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002F5F"/>
                </a:solidFill>
                <a:latin typeface="Calibri"/>
                <a:cs typeface="Calibri"/>
              </a:rPr>
              <a:t>too</a:t>
            </a:r>
            <a:r>
              <a:rPr dirty="0" sz="2000" spc="-20" b="1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002F5F"/>
                </a:solidFill>
                <a:latin typeface="Calibri"/>
                <a:cs typeface="Calibri"/>
              </a:rPr>
              <a:t>slow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6712" y="1639315"/>
            <a:ext cx="9856470" cy="28936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355600" marR="91440" indent="-342900">
              <a:lnSpc>
                <a:spcPct val="100800"/>
              </a:lnSpc>
              <a:spcBef>
                <a:spcPts val="75"/>
              </a:spcBef>
              <a:buSzPct val="91666"/>
              <a:buFont typeface="Verdana"/>
              <a:buChar char="●"/>
              <a:tabLst>
                <a:tab pos="354965" algn="l"/>
                <a:tab pos="355600" algn="l"/>
              </a:tabLst>
            </a:pPr>
            <a:r>
              <a:rPr dirty="0" sz="2400" spc="-15" b="1">
                <a:solidFill>
                  <a:srgbClr val="002F5F"/>
                </a:solidFill>
                <a:latin typeface="Calibri"/>
                <a:cs typeface="Calibri"/>
              </a:rPr>
              <a:t>Set-cover</a:t>
            </a:r>
            <a:r>
              <a:rPr dirty="0" sz="2400" spc="-5" b="1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002F5F"/>
                </a:solidFill>
                <a:latin typeface="Calibri"/>
                <a:cs typeface="Calibri"/>
              </a:rPr>
              <a:t>problem:</a:t>
            </a:r>
            <a:r>
              <a:rPr dirty="0" sz="2400" spc="-5" b="1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Find</a:t>
            </a: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the</a:t>
            </a:r>
            <a:r>
              <a:rPr dirty="0" sz="2400" spc="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smallest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collection </a:t>
            </a:r>
            <a:r>
              <a:rPr dirty="0" sz="2400" b="1">
                <a:solidFill>
                  <a:srgbClr val="00B0F0"/>
                </a:solidFill>
                <a:latin typeface="Calibri"/>
                <a:cs typeface="Calibri"/>
              </a:rPr>
              <a:t>C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of</a:t>
            </a: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sets 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from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B0F0"/>
                </a:solidFill>
                <a:latin typeface="Calibri"/>
                <a:cs typeface="Calibri"/>
              </a:rPr>
              <a:t>T</a:t>
            </a:r>
            <a:r>
              <a:rPr dirty="0" sz="2400" spc="-5" b="1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such 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that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C000"/>
                </a:solidFill>
                <a:latin typeface="Calibri"/>
                <a:cs typeface="Calibri"/>
              </a:rPr>
              <a:t>all </a:t>
            </a:r>
            <a:r>
              <a:rPr dirty="0" sz="2400" spc="-525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C000"/>
                </a:solidFill>
                <a:latin typeface="Calibri"/>
                <a:cs typeface="Calibri"/>
              </a:rPr>
              <a:t>elements</a:t>
            </a:r>
            <a:r>
              <a:rPr dirty="0" sz="2400" spc="-1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in the </a:t>
            </a:r>
            <a:r>
              <a:rPr dirty="0" sz="2400" i="1">
                <a:solidFill>
                  <a:srgbClr val="002F5F"/>
                </a:solidFill>
                <a:latin typeface="Calibri"/>
                <a:cs typeface="Calibri"/>
              </a:rPr>
              <a:t>universe</a:t>
            </a:r>
            <a:r>
              <a:rPr dirty="0" sz="2400" spc="-5" i="1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B0F0"/>
                </a:solidFill>
                <a:latin typeface="Calibri"/>
                <a:cs typeface="Calibri"/>
              </a:rPr>
              <a:t>U</a:t>
            </a:r>
            <a:r>
              <a:rPr dirty="0" sz="2400" spc="-10" b="1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are</a:t>
            </a: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covered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2F5F"/>
              </a:buClr>
              <a:buFont typeface="Verdana"/>
              <a:buChar char="●"/>
            </a:pPr>
            <a:endParaRPr sz="33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SzPct val="91666"/>
              <a:buFont typeface="Verdana"/>
              <a:buChar char="●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set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 cover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 problem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is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10" i="1">
                <a:solidFill>
                  <a:srgbClr val="FF0000"/>
                </a:solidFill>
                <a:latin typeface="Calibri"/>
                <a:cs typeface="Calibri"/>
              </a:rPr>
              <a:t>NP-hard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2F5F"/>
              </a:buClr>
              <a:buFont typeface="Verdana"/>
              <a:buChar char="●"/>
            </a:pPr>
            <a:endParaRPr sz="3300">
              <a:latin typeface="Calibri"/>
              <a:cs typeface="Calibri"/>
            </a:endParaRPr>
          </a:p>
          <a:p>
            <a:pPr marL="355600" marR="5080" indent="-342900">
              <a:lnSpc>
                <a:spcPct val="100800"/>
              </a:lnSpc>
              <a:buSzPct val="91666"/>
              <a:buFont typeface="Verdana"/>
              <a:buChar char="●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Simple </a:t>
            </a:r>
            <a:r>
              <a:rPr dirty="0" sz="2400" spc="-10" b="1" i="1">
                <a:solidFill>
                  <a:srgbClr val="FF0000"/>
                </a:solidFill>
                <a:latin typeface="Calibri"/>
                <a:cs typeface="Calibri"/>
              </a:rPr>
              <a:t>approximation </a:t>
            </a:r>
            <a:r>
              <a:rPr dirty="0" sz="2400" spc="-5" b="1" i="1">
                <a:solidFill>
                  <a:srgbClr val="FF0000"/>
                </a:solidFill>
                <a:latin typeface="Calibri"/>
                <a:cs typeface="Calibri"/>
              </a:rPr>
              <a:t>algorithms</a:t>
            </a:r>
            <a:r>
              <a:rPr dirty="0" sz="2400" b="1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with 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provable</a:t>
            </a: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properties 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are</a:t>
            </a: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available</a:t>
            </a: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 and </a:t>
            </a:r>
            <a:r>
              <a:rPr dirty="0" sz="2400" spc="-52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very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useful in 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practice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89113" y="586739"/>
            <a:ext cx="398081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>
                <a:solidFill>
                  <a:srgbClr val="002F5F"/>
                </a:solidFill>
              </a:rPr>
              <a:t>Formal</a:t>
            </a:r>
            <a:r>
              <a:rPr dirty="0" sz="4400" spc="-65">
                <a:solidFill>
                  <a:srgbClr val="002F5F"/>
                </a:solidFill>
              </a:rPr>
              <a:t> </a:t>
            </a:r>
            <a:r>
              <a:rPr dirty="0" sz="4400" spc="-5">
                <a:solidFill>
                  <a:srgbClr val="002F5F"/>
                </a:solidFill>
              </a:rPr>
              <a:t>Definition</a:t>
            </a:r>
            <a:endParaRPr sz="4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0" y="1484375"/>
            <a:ext cx="7623048" cy="47640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89113" y="586739"/>
            <a:ext cx="288226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20">
                <a:solidFill>
                  <a:srgbClr val="002F5F"/>
                </a:solidFill>
              </a:rPr>
              <a:t>NP-hardness</a:t>
            </a:r>
            <a:endParaRPr sz="4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12031" y="1484375"/>
            <a:ext cx="7772400" cy="4764405"/>
            <a:chOff x="2212031" y="1484375"/>
            <a:chExt cx="7772400" cy="47644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0" y="1484375"/>
              <a:ext cx="7623048" cy="47640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12031" y="2276872"/>
              <a:ext cx="7772400" cy="282049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89113" y="586739"/>
            <a:ext cx="288226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20">
                <a:solidFill>
                  <a:srgbClr val="002F5F"/>
                </a:solidFill>
              </a:rPr>
              <a:t>NP-hardness</a:t>
            </a:r>
            <a:endParaRPr sz="4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148" y="1614932"/>
            <a:ext cx="6196330" cy="2805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91666"/>
              <a:buFont typeface="Verdana"/>
              <a:buChar char="●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FF0000"/>
                </a:solidFill>
                <a:latin typeface="Calibri"/>
                <a:cs typeface="Calibri"/>
              </a:rPr>
              <a:t>Select</a:t>
            </a:r>
            <a:r>
              <a:rPr dirty="0" sz="24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first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largest-cardinality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set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B0F0"/>
                </a:solidFill>
                <a:latin typeface="Calibri"/>
                <a:cs typeface="Calibri"/>
              </a:rPr>
              <a:t>t</a:t>
            </a:r>
            <a:r>
              <a:rPr dirty="0" sz="2400" spc="-5" b="1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from </a:t>
            </a:r>
            <a:r>
              <a:rPr dirty="0" sz="2400" b="1">
                <a:solidFill>
                  <a:srgbClr val="00B0F0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●"/>
            </a:pPr>
            <a:endParaRPr sz="28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SzPct val="91666"/>
              <a:buFont typeface="Verdana"/>
              <a:buChar char="●"/>
              <a:tabLst>
                <a:tab pos="354965" algn="l"/>
                <a:tab pos="355600" algn="l"/>
              </a:tabLst>
            </a:pPr>
            <a:r>
              <a:rPr dirty="0" sz="2400" spc="-15">
                <a:solidFill>
                  <a:srgbClr val="FF0000"/>
                </a:solidFill>
                <a:latin typeface="Calibri"/>
                <a:cs typeface="Calibri"/>
              </a:rPr>
              <a:t>Remove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elements</a:t>
            </a:r>
            <a:r>
              <a:rPr dirty="0" sz="2400" spc="-2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of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B0F0"/>
                </a:solidFill>
                <a:latin typeface="Calibri"/>
                <a:cs typeface="Calibri"/>
              </a:rPr>
              <a:t>t</a:t>
            </a:r>
            <a:r>
              <a:rPr dirty="0" sz="2400" spc="-10" b="1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from</a:t>
            </a:r>
            <a:r>
              <a:rPr dirty="0" sz="2400" spc="-2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B0F0"/>
                </a:solidFill>
                <a:latin typeface="Calibri"/>
                <a:cs typeface="Calibri"/>
              </a:rPr>
              <a:t>U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har char="●"/>
            </a:pPr>
            <a:endParaRPr sz="27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SzPct val="91666"/>
              <a:buFont typeface="Verdana"/>
              <a:buChar char="●"/>
              <a:tabLst>
                <a:tab pos="354965" algn="l"/>
                <a:tab pos="355600" algn="l"/>
              </a:tabLst>
            </a:pPr>
            <a:r>
              <a:rPr dirty="0" sz="2400" spc="-15">
                <a:solidFill>
                  <a:srgbClr val="FF0000"/>
                </a:solidFill>
                <a:latin typeface="Calibri"/>
                <a:cs typeface="Calibri"/>
              </a:rPr>
              <a:t>Re-compute</a:t>
            </a:r>
            <a:r>
              <a:rPr dirty="0" sz="24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the</a:t>
            </a: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sizes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of</a:t>
            </a: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the</a:t>
            </a: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remaining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sets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in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B0F0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●"/>
            </a:pP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SzPct val="91666"/>
              <a:buFont typeface="Verdana"/>
              <a:buChar char="●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Go</a:t>
            </a:r>
            <a:r>
              <a:rPr dirty="0" sz="2400" spc="-2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back</a:t>
            </a:r>
            <a:r>
              <a:rPr dirty="0" sz="2400" spc="-2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to</a:t>
            </a:r>
            <a:r>
              <a:rPr dirty="0" sz="2400" spc="-2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0000"/>
                </a:solidFill>
                <a:latin typeface="Calibri"/>
                <a:cs typeface="Calibri"/>
              </a:rPr>
              <a:t>first</a:t>
            </a:r>
            <a:r>
              <a:rPr dirty="0" sz="24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0000"/>
                </a:solidFill>
                <a:latin typeface="Calibri"/>
                <a:cs typeface="Calibri"/>
              </a:rPr>
              <a:t>step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89113" y="586739"/>
            <a:ext cx="69532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5">
                <a:solidFill>
                  <a:srgbClr val="002F5F"/>
                </a:solidFill>
              </a:rPr>
              <a:t>Greedy</a:t>
            </a:r>
            <a:r>
              <a:rPr dirty="0" sz="4400" spc="-10">
                <a:solidFill>
                  <a:srgbClr val="002F5F"/>
                </a:solidFill>
              </a:rPr>
              <a:t> </a:t>
            </a:r>
            <a:r>
              <a:rPr dirty="0" sz="4400" spc="-5">
                <a:solidFill>
                  <a:srgbClr val="002F5F"/>
                </a:solidFill>
              </a:rPr>
              <a:t>algorithm </a:t>
            </a:r>
            <a:r>
              <a:rPr dirty="0" sz="4400" spc="-35">
                <a:solidFill>
                  <a:srgbClr val="002F5F"/>
                </a:solidFill>
              </a:rPr>
              <a:t>for</a:t>
            </a:r>
            <a:r>
              <a:rPr dirty="0" sz="4400">
                <a:solidFill>
                  <a:srgbClr val="002F5F"/>
                </a:solidFill>
              </a:rPr>
              <a:t> </a:t>
            </a:r>
            <a:r>
              <a:rPr dirty="0" sz="4400" spc="-10">
                <a:solidFill>
                  <a:srgbClr val="002F5F"/>
                </a:solidFill>
              </a:rPr>
              <a:t>set</a:t>
            </a:r>
            <a:r>
              <a:rPr dirty="0" sz="4400" spc="5">
                <a:solidFill>
                  <a:srgbClr val="002F5F"/>
                </a:solidFill>
              </a:rPr>
              <a:t> </a:t>
            </a:r>
            <a:r>
              <a:rPr dirty="0" sz="4400" spc="-25">
                <a:solidFill>
                  <a:srgbClr val="002F5F"/>
                </a:solidFill>
              </a:rPr>
              <a:t>cover</a:t>
            </a:r>
            <a:endParaRPr sz="4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4012" y="1767332"/>
            <a:ext cx="4878070" cy="3503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100"/>
              </a:spcBef>
              <a:buSzPct val="91666"/>
              <a:buFont typeface="Verdana"/>
              <a:buChar char="●"/>
              <a:tabLst>
                <a:tab pos="367665" algn="l"/>
                <a:tab pos="368300" algn="l"/>
              </a:tabLst>
            </a:pPr>
            <a:r>
              <a:rPr dirty="0" sz="2400" b="1">
                <a:solidFill>
                  <a:srgbClr val="00B0F0"/>
                </a:solidFill>
                <a:latin typeface="Calibri"/>
                <a:cs typeface="Calibri"/>
              </a:rPr>
              <a:t>X</a:t>
            </a:r>
            <a:r>
              <a:rPr dirty="0" sz="2400" spc="-35" b="1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=</a:t>
            </a:r>
            <a:r>
              <a:rPr dirty="0" sz="2400" spc="-3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{}</a:t>
            </a:r>
            <a:endParaRPr sz="2400">
              <a:latin typeface="Calibri"/>
              <a:cs typeface="Calibri"/>
            </a:endParaRPr>
          </a:p>
          <a:p>
            <a:pPr marL="368300" indent="-342900">
              <a:lnSpc>
                <a:spcPct val="100000"/>
              </a:lnSpc>
              <a:spcBef>
                <a:spcPts val="2014"/>
              </a:spcBef>
              <a:buSzPct val="91666"/>
              <a:buFont typeface="Verdana"/>
              <a:buChar char="●"/>
              <a:tabLst>
                <a:tab pos="367665" algn="l"/>
                <a:tab pos="368300" algn="l"/>
              </a:tabLst>
            </a:pPr>
            <a:r>
              <a:rPr dirty="0" sz="2400" spc="-5" b="1">
                <a:solidFill>
                  <a:srgbClr val="002F5F"/>
                </a:solidFill>
                <a:latin typeface="Calibri"/>
                <a:cs typeface="Calibri"/>
              </a:rPr>
              <a:t>While</a:t>
            </a:r>
            <a:r>
              <a:rPr dirty="0" sz="2400" spc="-15" b="1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B0F0"/>
                </a:solidFill>
                <a:latin typeface="Calibri"/>
                <a:cs typeface="Calibri"/>
              </a:rPr>
              <a:t>U</a:t>
            </a:r>
            <a:r>
              <a:rPr dirty="0" sz="2400" spc="-20" b="1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is</a:t>
            </a:r>
            <a:r>
              <a:rPr dirty="0" sz="2400" spc="-2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not</a:t>
            </a:r>
            <a:r>
              <a:rPr dirty="0" sz="2400" spc="-2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empty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002F5F"/>
                </a:solidFill>
                <a:latin typeface="Calibri"/>
                <a:cs typeface="Calibri"/>
              </a:rPr>
              <a:t>do</a:t>
            </a:r>
            <a:endParaRPr sz="2400">
              <a:latin typeface="Calibri"/>
              <a:cs typeface="Calibri"/>
            </a:endParaRPr>
          </a:p>
          <a:p>
            <a:pPr lvl="1" marL="768350" indent="-286385">
              <a:lnSpc>
                <a:spcPct val="100000"/>
              </a:lnSpc>
              <a:spcBef>
                <a:spcPts val="2014"/>
              </a:spcBef>
              <a:buFont typeface="Arial MT"/>
              <a:buChar char="–"/>
              <a:tabLst>
                <a:tab pos="768350" algn="l"/>
              </a:tabLst>
            </a:pP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For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all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B0F0"/>
                </a:solidFill>
                <a:latin typeface="Calibri"/>
                <a:cs typeface="Calibri"/>
              </a:rPr>
              <a:t>tєT</a:t>
            </a:r>
            <a:r>
              <a:rPr dirty="0" sz="2400" spc="-15" b="1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let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00B0F0"/>
                </a:solidFill>
                <a:latin typeface="Calibri"/>
                <a:cs typeface="Calibri"/>
              </a:rPr>
              <a:t>a</a:t>
            </a:r>
            <a:r>
              <a:rPr dirty="0" baseline="-17361" sz="2400" spc="-15" b="1">
                <a:solidFill>
                  <a:srgbClr val="00B0F0"/>
                </a:solidFill>
                <a:latin typeface="Calibri"/>
                <a:cs typeface="Calibri"/>
              </a:rPr>
              <a:t>t</a:t>
            </a:r>
            <a:r>
              <a:rPr dirty="0" sz="2400" spc="-10" b="1">
                <a:solidFill>
                  <a:srgbClr val="00B0F0"/>
                </a:solidFill>
                <a:latin typeface="Calibri"/>
                <a:cs typeface="Calibri"/>
              </a:rPr>
              <a:t>=|t</a:t>
            </a:r>
            <a:r>
              <a:rPr dirty="0" sz="2400" b="1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00B0F0"/>
                </a:solidFill>
                <a:latin typeface="Calibri"/>
                <a:cs typeface="Calibri"/>
              </a:rPr>
              <a:t>intersection</a:t>
            </a:r>
            <a:r>
              <a:rPr dirty="0" sz="2400" spc="-15" b="1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B0F0"/>
                </a:solidFill>
                <a:latin typeface="Calibri"/>
                <a:cs typeface="Calibri"/>
              </a:rPr>
              <a:t>|</a:t>
            </a:r>
            <a:endParaRPr sz="2400">
              <a:latin typeface="Calibri"/>
              <a:cs typeface="Calibri"/>
            </a:endParaRPr>
          </a:p>
          <a:p>
            <a:pPr lvl="1" marL="768350" indent="-286385">
              <a:lnSpc>
                <a:spcPct val="100000"/>
              </a:lnSpc>
              <a:spcBef>
                <a:spcPts val="2039"/>
              </a:spcBef>
              <a:buFont typeface="Arial MT"/>
              <a:buChar char="–"/>
              <a:tabLst>
                <a:tab pos="768350" algn="l"/>
              </a:tabLst>
            </a:pP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Let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B0F0"/>
                </a:solidFill>
                <a:latin typeface="Calibri"/>
                <a:cs typeface="Calibri"/>
              </a:rPr>
              <a:t>t</a:t>
            </a:r>
            <a:r>
              <a:rPr dirty="0" sz="2400" spc="-5" b="1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be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 such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 that</a:t>
            </a:r>
            <a:r>
              <a:rPr dirty="0" sz="2400" spc="-2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00B0F0"/>
                </a:solidFill>
                <a:latin typeface="Calibri"/>
                <a:cs typeface="Calibri"/>
              </a:rPr>
              <a:t>a</a:t>
            </a:r>
            <a:r>
              <a:rPr dirty="0" baseline="-17361" sz="2400" spc="-15" b="1">
                <a:solidFill>
                  <a:srgbClr val="00B0F0"/>
                </a:solidFill>
                <a:latin typeface="Calibri"/>
                <a:cs typeface="Calibri"/>
              </a:rPr>
              <a:t>t</a:t>
            </a:r>
            <a:r>
              <a:rPr dirty="0" baseline="-17361" sz="2400" spc="247" b="1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is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0000"/>
                </a:solidFill>
                <a:latin typeface="Calibri"/>
                <a:cs typeface="Calibri"/>
              </a:rPr>
              <a:t>maximal</a:t>
            </a:r>
            <a:endParaRPr sz="2400">
              <a:latin typeface="Calibri"/>
              <a:cs typeface="Calibri"/>
            </a:endParaRPr>
          </a:p>
          <a:p>
            <a:pPr lvl="1" marL="768350" indent="-286385">
              <a:lnSpc>
                <a:spcPct val="100000"/>
              </a:lnSpc>
              <a:spcBef>
                <a:spcPts val="2014"/>
              </a:spcBef>
              <a:buFont typeface="Arial MT"/>
              <a:buChar char="–"/>
              <a:tabLst>
                <a:tab pos="768350" algn="l"/>
              </a:tabLst>
            </a:pPr>
            <a:r>
              <a:rPr dirty="0" sz="2400" b="1">
                <a:solidFill>
                  <a:srgbClr val="00B0F0"/>
                </a:solidFill>
                <a:latin typeface="Calibri"/>
                <a:cs typeface="Calibri"/>
              </a:rPr>
              <a:t>X</a:t>
            </a:r>
            <a:r>
              <a:rPr dirty="0" sz="2400" spc="-25" b="1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=</a:t>
            </a:r>
            <a:r>
              <a:rPr dirty="0" sz="2400" spc="-2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B0F0"/>
                </a:solidFill>
                <a:latin typeface="Calibri"/>
                <a:cs typeface="Calibri"/>
              </a:rPr>
              <a:t>X</a:t>
            </a:r>
            <a:r>
              <a:rPr dirty="0" sz="2400" spc="-25" b="1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B0F0"/>
                </a:solidFill>
                <a:latin typeface="Calibri"/>
                <a:cs typeface="Calibri"/>
              </a:rPr>
              <a:t>U</a:t>
            </a:r>
            <a:r>
              <a:rPr dirty="0" sz="2400" spc="-25" b="1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B0F0"/>
                </a:solidFill>
                <a:latin typeface="Calibri"/>
                <a:cs typeface="Calibri"/>
              </a:rPr>
              <a:t>{t}</a:t>
            </a:r>
            <a:endParaRPr sz="2400">
              <a:latin typeface="Calibri"/>
              <a:cs typeface="Calibri"/>
            </a:endParaRPr>
          </a:p>
          <a:p>
            <a:pPr lvl="1" marL="768350" indent="-286385">
              <a:lnSpc>
                <a:spcPct val="100000"/>
              </a:lnSpc>
              <a:spcBef>
                <a:spcPts val="2014"/>
              </a:spcBef>
              <a:buFont typeface="Arial MT"/>
              <a:buChar char="–"/>
              <a:tabLst>
                <a:tab pos="768350" algn="l"/>
              </a:tabLst>
            </a:pPr>
            <a:r>
              <a:rPr dirty="0" sz="2400" b="1">
                <a:solidFill>
                  <a:srgbClr val="00B0F0"/>
                </a:solidFill>
                <a:latin typeface="Calibri"/>
                <a:cs typeface="Calibri"/>
              </a:rPr>
              <a:t>U</a:t>
            </a:r>
            <a:r>
              <a:rPr dirty="0" sz="2400" spc="-35" b="1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=</a:t>
            </a:r>
            <a:r>
              <a:rPr dirty="0" sz="2400" spc="-2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00B0F0"/>
                </a:solidFill>
                <a:latin typeface="Calibri"/>
                <a:cs typeface="Calibri"/>
              </a:rPr>
              <a:t>U\</a:t>
            </a:r>
            <a:r>
              <a:rPr dirty="0" sz="2400" spc="-20" b="1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B0F0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89113" y="586739"/>
            <a:ext cx="496951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>
                <a:solidFill>
                  <a:srgbClr val="002F5F"/>
                </a:solidFill>
              </a:rPr>
              <a:t>The</a:t>
            </a:r>
            <a:r>
              <a:rPr dirty="0" sz="4400" spc="-35">
                <a:solidFill>
                  <a:srgbClr val="002F5F"/>
                </a:solidFill>
              </a:rPr>
              <a:t> </a:t>
            </a:r>
            <a:r>
              <a:rPr dirty="0" sz="4400" spc="-10">
                <a:solidFill>
                  <a:srgbClr val="002F5F"/>
                </a:solidFill>
              </a:rPr>
              <a:t>Greedy</a:t>
            </a:r>
            <a:r>
              <a:rPr dirty="0" sz="4400" spc="-35">
                <a:solidFill>
                  <a:srgbClr val="002F5F"/>
                </a:solidFill>
              </a:rPr>
              <a:t> </a:t>
            </a:r>
            <a:r>
              <a:rPr dirty="0" sz="4400" spc="-5">
                <a:solidFill>
                  <a:srgbClr val="002F5F"/>
                </a:solidFill>
              </a:rPr>
              <a:t>algorithm</a:t>
            </a:r>
            <a:endParaRPr sz="4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9211" y="595883"/>
            <a:ext cx="221488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>
                <a:solidFill>
                  <a:srgbClr val="002F5F"/>
                </a:solidFill>
              </a:rPr>
              <a:t>Our</a:t>
            </a:r>
            <a:r>
              <a:rPr dirty="0" sz="4400" spc="-75">
                <a:solidFill>
                  <a:srgbClr val="002F5F"/>
                </a:solidFill>
              </a:rPr>
              <a:t> </a:t>
            </a:r>
            <a:r>
              <a:rPr dirty="0" sz="4400" spc="-20">
                <a:solidFill>
                  <a:srgbClr val="002F5F"/>
                </a:solidFill>
              </a:rPr>
              <a:t>focus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813816" y="1612391"/>
            <a:ext cx="10183495" cy="140335"/>
            <a:chOff x="813816" y="1612391"/>
            <a:chExt cx="10183495" cy="1403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816" y="1612391"/>
              <a:ext cx="10183368" cy="14020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6091" y="1648615"/>
              <a:ext cx="10080625" cy="19685"/>
            </a:xfrm>
            <a:custGeom>
              <a:avLst/>
              <a:gdLst/>
              <a:ahLst/>
              <a:cxnLst/>
              <a:rect l="l" t="t" r="r" b="b"/>
              <a:pathLst>
                <a:path w="10080625" h="19685">
                  <a:moveTo>
                    <a:pt x="0" y="19566"/>
                  </a:moveTo>
                  <a:lnTo>
                    <a:pt x="10080171" y="0"/>
                  </a:lnTo>
                </a:path>
              </a:pathLst>
            </a:custGeom>
            <a:ln w="38100">
              <a:solidFill>
                <a:srgbClr val="002F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9686" y="1877842"/>
            <a:ext cx="9351127" cy="363281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61635" y="5562315"/>
            <a:ext cx="1232968" cy="109317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01620" y="5576349"/>
            <a:ext cx="1147870" cy="1065203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6712" y="1907540"/>
            <a:ext cx="79171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91666"/>
              <a:buFont typeface="Verdana"/>
              <a:buChar char="●"/>
              <a:tabLst>
                <a:tab pos="354965" algn="l"/>
                <a:tab pos="355600" algn="l"/>
              </a:tabLst>
            </a:pPr>
            <a:r>
              <a:rPr dirty="0" sz="2400" spc="-45">
                <a:solidFill>
                  <a:srgbClr val="002F5F"/>
                </a:solidFill>
                <a:latin typeface="Calibri"/>
                <a:cs typeface="Calibri"/>
              </a:rPr>
              <a:t>We</a:t>
            </a: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want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to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find </a:t>
            </a: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a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set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of</a:t>
            </a: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00B0F0"/>
                </a:solidFill>
                <a:latin typeface="Calibri"/>
                <a:cs typeface="Calibri"/>
              </a:rPr>
              <a:t>T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s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such 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that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 will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cover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 all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the</a:t>
            </a: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objects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0350" y="3228019"/>
            <a:ext cx="4355976" cy="34598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784340" y="3545332"/>
            <a:ext cx="2833370" cy="157416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355600" marR="5080" indent="-342900">
              <a:lnSpc>
                <a:spcPct val="120400"/>
              </a:lnSpc>
              <a:spcBef>
                <a:spcPts val="15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800" spc="-10">
                <a:solidFill>
                  <a:srgbClr val="1F497D"/>
                </a:solidFill>
                <a:latin typeface="Calibri"/>
                <a:cs typeface="Calibri"/>
              </a:rPr>
              <a:t>What would </a:t>
            </a:r>
            <a:r>
              <a:rPr dirty="0" sz="2800" spc="-5">
                <a:solidFill>
                  <a:srgbClr val="1F497D"/>
                </a:solidFill>
                <a:latin typeface="Calibri"/>
                <a:cs typeface="Calibri"/>
              </a:rPr>
              <a:t>the </a:t>
            </a:r>
            <a:r>
              <a:rPr dirty="0" sz="280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1F497D"/>
                </a:solidFill>
                <a:latin typeface="Calibri"/>
                <a:cs typeface="Calibri"/>
              </a:rPr>
              <a:t>greedy </a:t>
            </a:r>
            <a:r>
              <a:rPr dirty="0" sz="2800" spc="-10">
                <a:solidFill>
                  <a:srgbClr val="1F497D"/>
                </a:solidFill>
                <a:latin typeface="Calibri"/>
                <a:cs typeface="Calibri"/>
              </a:rPr>
              <a:t>algorithm </a:t>
            </a:r>
            <a:r>
              <a:rPr dirty="0" sz="2800" spc="-62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1F497D"/>
                </a:solidFill>
                <a:latin typeface="Calibri"/>
                <a:cs typeface="Calibri"/>
              </a:rPr>
              <a:t>find?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89113" y="586739"/>
            <a:ext cx="1739264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80">
                <a:solidFill>
                  <a:srgbClr val="002F5F"/>
                </a:solidFill>
              </a:rPr>
              <a:t>R</a:t>
            </a:r>
            <a:r>
              <a:rPr dirty="0" sz="4400" spc="-5">
                <a:solidFill>
                  <a:srgbClr val="002F5F"/>
                </a:solidFill>
              </a:rPr>
              <a:t>e</a:t>
            </a:r>
            <a:r>
              <a:rPr dirty="0" sz="4400" spc="-35">
                <a:solidFill>
                  <a:srgbClr val="002F5F"/>
                </a:solidFill>
              </a:rPr>
              <a:t>c</a:t>
            </a:r>
            <a:r>
              <a:rPr dirty="0" sz="4400">
                <a:solidFill>
                  <a:srgbClr val="002F5F"/>
                </a:solidFill>
              </a:rPr>
              <a:t>all…</a:t>
            </a:r>
            <a:endParaRPr sz="4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4012" y="1547876"/>
            <a:ext cx="4707890" cy="1043940"/>
          </a:xfrm>
          <a:prstGeom prst="rect">
            <a:avLst/>
          </a:prstGeom>
        </p:spPr>
        <p:txBody>
          <a:bodyPr wrap="square" lIns="0" tIns="155575" rIns="0" bIns="0" rtlCol="0" vert="horz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1225"/>
              </a:spcBef>
              <a:buSzPct val="91666"/>
              <a:buFont typeface="Verdana"/>
              <a:buChar char="●"/>
              <a:tabLst>
                <a:tab pos="367665" algn="l"/>
                <a:tab pos="368300" algn="l"/>
              </a:tabLst>
            </a:pP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Select</a:t>
            </a:r>
            <a:r>
              <a:rPr dirty="0" sz="2400" spc="-2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biggest</a:t>
            </a:r>
            <a:r>
              <a:rPr dirty="0" sz="2400" spc="-2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set:</a:t>
            </a:r>
            <a:r>
              <a:rPr dirty="0" sz="2400" spc="-2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T</a:t>
            </a:r>
            <a:r>
              <a:rPr dirty="0" baseline="-17361" sz="2400">
                <a:solidFill>
                  <a:srgbClr val="002F5F"/>
                </a:solidFill>
                <a:latin typeface="Calibri"/>
                <a:cs typeface="Calibri"/>
              </a:rPr>
              <a:t>1</a:t>
            </a:r>
            <a:endParaRPr baseline="-17361" sz="2400">
              <a:latin typeface="Calibri"/>
              <a:cs typeface="Calibri"/>
            </a:endParaRPr>
          </a:p>
          <a:p>
            <a:pPr marL="368300" indent="-342900">
              <a:lnSpc>
                <a:spcPct val="100000"/>
              </a:lnSpc>
              <a:spcBef>
                <a:spcPts val="1130"/>
              </a:spcBef>
              <a:buSzPct val="91666"/>
              <a:buFont typeface="Verdana"/>
              <a:buChar char="●"/>
              <a:tabLst>
                <a:tab pos="367665" algn="l"/>
                <a:tab pos="368300" algn="l"/>
              </a:tabLst>
            </a:pP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Remove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all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elements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 covered 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by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T</a:t>
            </a:r>
            <a:r>
              <a:rPr dirty="0" baseline="-17361" sz="2400" spc="-7">
                <a:solidFill>
                  <a:srgbClr val="002F5F"/>
                </a:solidFill>
                <a:latin typeface="Calibri"/>
                <a:cs typeface="Calibri"/>
              </a:rPr>
              <a:t>1</a:t>
            </a:r>
            <a:endParaRPr baseline="-17361"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970350" y="3228019"/>
            <a:ext cx="4356100" cy="3460115"/>
            <a:chOff x="1970350" y="3228019"/>
            <a:chExt cx="4356100" cy="34601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70350" y="3228019"/>
              <a:ext cx="4355976" cy="34598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200400" y="3597465"/>
              <a:ext cx="1894839" cy="1165225"/>
            </a:xfrm>
            <a:custGeom>
              <a:avLst/>
              <a:gdLst/>
              <a:ahLst/>
              <a:cxnLst/>
              <a:rect l="l" t="t" r="r" b="b"/>
              <a:pathLst>
                <a:path w="1894839" h="1165225">
                  <a:moveTo>
                    <a:pt x="228600" y="965111"/>
                  </a:moveTo>
                  <a:lnTo>
                    <a:pt x="222770" y="916940"/>
                  </a:lnTo>
                  <a:lnTo>
                    <a:pt x="206540" y="875106"/>
                  </a:lnTo>
                  <a:lnTo>
                    <a:pt x="181800" y="842111"/>
                  </a:lnTo>
                  <a:lnTo>
                    <a:pt x="150418" y="820470"/>
                  </a:lnTo>
                  <a:lnTo>
                    <a:pt x="114300" y="812711"/>
                  </a:lnTo>
                  <a:lnTo>
                    <a:pt x="78168" y="820470"/>
                  </a:lnTo>
                  <a:lnTo>
                    <a:pt x="46786" y="842111"/>
                  </a:lnTo>
                  <a:lnTo>
                    <a:pt x="22047" y="875106"/>
                  </a:lnTo>
                  <a:lnTo>
                    <a:pt x="5816" y="916940"/>
                  </a:lnTo>
                  <a:lnTo>
                    <a:pt x="0" y="965111"/>
                  </a:lnTo>
                  <a:lnTo>
                    <a:pt x="5816" y="1013282"/>
                  </a:lnTo>
                  <a:lnTo>
                    <a:pt x="22047" y="1055116"/>
                  </a:lnTo>
                  <a:lnTo>
                    <a:pt x="46786" y="1088097"/>
                  </a:lnTo>
                  <a:lnTo>
                    <a:pt x="78168" y="1109738"/>
                  </a:lnTo>
                  <a:lnTo>
                    <a:pt x="114300" y="1117511"/>
                  </a:lnTo>
                  <a:lnTo>
                    <a:pt x="150418" y="1109738"/>
                  </a:lnTo>
                  <a:lnTo>
                    <a:pt x="181800" y="1088097"/>
                  </a:lnTo>
                  <a:lnTo>
                    <a:pt x="206540" y="1055116"/>
                  </a:lnTo>
                  <a:lnTo>
                    <a:pt x="222770" y="1013282"/>
                  </a:lnTo>
                  <a:lnTo>
                    <a:pt x="228600" y="965111"/>
                  </a:lnTo>
                  <a:close/>
                </a:path>
                <a:path w="1894839" h="1165225">
                  <a:moveTo>
                    <a:pt x="228600" y="212547"/>
                  </a:moveTo>
                  <a:lnTo>
                    <a:pt x="222770" y="164376"/>
                  </a:lnTo>
                  <a:lnTo>
                    <a:pt x="206540" y="122542"/>
                  </a:lnTo>
                  <a:lnTo>
                    <a:pt x="181800" y="89547"/>
                  </a:lnTo>
                  <a:lnTo>
                    <a:pt x="150418" y="67906"/>
                  </a:lnTo>
                  <a:lnTo>
                    <a:pt x="114300" y="60147"/>
                  </a:lnTo>
                  <a:lnTo>
                    <a:pt x="78168" y="67906"/>
                  </a:lnTo>
                  <a:lnTo>
                    <a:pt x="46786" y="89547"/>
                  </a:lnTo>
                  <a:lnTo>
                    <a:pt x="22047" y="122542"/>
                  </a:lnTo>
                  <a:lnTo>
                    <a:pt x="5816" y="164376"/>
                  </a:lnTo>
                  <a:lnTo>
                    <a:pt x="0" y="212547"/>
                  </a:lnTo>
                  <a:lnTo>
                    <a:pt x="5816" y="260718"/>
                  </a:lnTo>
                  <a:lnTo>
                    <a:pt x="22047" y="302552"/>
                  </a:lnTo>
                  <a:lnTo>
                    <a:pt x="46786" y="335534"/>
                  </a:lnTo>
                  <a:lnTo>
                    <a:pt x="78168" y="357174"/>
                  </a:lnTo>
                  <a:lnTo>
                    <a:pt x="114300" y="364947"/>
                  </a:lnTo>
                  <a:lnTo>
                    <a:pt x="150418" y="357174"/>
                  </a:lnTo>
                  <a:lnTo>
                    <a:pt x="181800" y="335534"/>
                  </a:lnTo>
                  <a:lnTo>
                    <a:pt x="206540" y="302552"/>
                  </a:lnTo>
                  <a:lnTo>
                    <a:pt x="222770" y="260718"/>
                  </a:lnTo>
                  <a:lnTo>
                    <a:pt x="228600" y="212547"/>
                  </a:lnTo>
                  <a:close/>
                </a:path>
                <a:path w="1894839" h="1165225">
                  <a:moveTo>
                    <a:pt x="1066800" y="1012647"/>
                  </a:moveTo>
                  <a:lnTo>
                    <a:pt x="1060970" y="964476"/>
                  </a:lnTo>
                  <a:lnTo>
                    <a:pt x="1044740" y="922642"/>
                  </a:lnTo>
                  <a:lnTo>
                    <a:pt x="1020000" y="889647"/>
                  </a:lnTo>
                  <a:lnTo>
                    <a:pt x="988618" y="868006"/>
                  </a:lnTo>
                  <a:lnTo>
                    <a:pt x="952500" y="860247"/>
                  </a:lnTo>
                  <a:lnTo>
                    <a:pt x="916368" y="868006"/>
                  </a:lnTo>
                  <a:lnTo>
                    <a:pt x="884986" y="889647"/>
                  </a:lnTo>
                  <a:lnTo>
                    <a:pt x="860247" y="922642"/>
                  </a:lnTo>
                  <a:lnTo>
                    <a:pt x="844016" y="964476"/>
                  </a:lnTo>
                  <a:lnTo>
                    <a:pt x="838200" y="1012647"/>
                  </a:lnTo>
                  <a:lnTo>
                    <a:pt x="844016" y="1060818"/>
                  </a:lnTo>
                  <a:lnTo>
                    <a:pt x="860247" y="1102652"/>
                  </a:lnTo>
                  <a:lnTo>
                    <a:pt x="884986" y="1135634"/>
                  </a:lnTo>
                  <a:lnTo>
                    <a:pt x="916368" y="1157274"/>
                  </a:lnTo>
                  <a:lnTo>
                    <a:pt x="952500" y="1165047"/>
                  </a:lnTo>
                  <a:lnTo>
                    <a:pt x="988618" y="1157274"/>
                  </a:lnTo>
                  <a:lnTo>
                    <a:pt x="1020000" y="1135634"/>
                  </a:lnTo>
                  <a:lnTo>
                    <a:pt x="1044740" y="1102652"/>
                  </a:lnTo>
                  <a:lnTo>
                    <a:pt x="1060970" y="1060818"/>
                  </a:lnTo>
                  <a:lnTo>
                    <a:pt x="1066800" y="1012647"/>
                  </a:lnTo>
                  <a:close/>
                </a:path>
                <a:path w="1894839" h="1165225">
                  <a:moveTo>
                    <a:pt x="1066800" y="195224"/>
                  </a:moveTo>
                  <a:lnTo>
                    <a:pt x="1060970" y="147053"/>
                  </a:lnTo>
                  <a:lnTo>
                    <a:pt x="1044740" y="105219"/>
                  </a:lnTo>
                  <a:lnTo>
                    <a:pt x="1020000" y="72224"/>
                  </a:lnTo>
                  <a:lnTo>
                    <a:pt x="988618" y="50596"/>
                  </a:lnTo>
                  <a:lnTo>
                    <a:pt x="952500" y="42824"/>
                  </a:lnTo>
                  <a:lnTo>
                    <a:pt x="916368" y="50596"/>
                  </a:lnTo>
                  <a:lnTo>
                    <a:pt x="884986" y="72224"/>
                  </a:lnTo>
                  <a:lnTo>
                    <a:pt x="860247" y="105219"/>
                  </a:lnTo>
                  <a:lnTo>
                    <a:pt x="844016" y="147053"/>
                  </a:lnTo>
                  <a:lnTo>
                    <a:pt x="838200" y="195224"/>
                  </a:lnTo>
                  <a:lnTo>
                    <a:pt x="844016" y="243395"/>
                  </a:lnTo>
                  <a:lnTo>
                    <a:pt x="860247" y="285229"/>
                  </a:lnTo>
                  <a:lnTo>
                    <a:pt x="884986" y="318223"/>
                  </a:lnTo>
                  <a:lnTo>
                    <a:pt x="916368" y="339852"/>
                  </a:lnTo>
                  <a:lnTo>
                    <a:pt x="952500" y="347624"/>
                  </a:lnTo>
                  <a:lnTo>
                    <a:pt x="988618" y="339852"/>
                  </a:lnTo>
                  <a:lnTo>
                    <a:pt x="1020000" y="318223"/>
                  </a:lnTo>
                  <a:lnTo>
                    <a:pt x="1044740" y="285229"/>
                  </a:lnTo>
                  <a:lnTo>
                    <a:pt x="1060970" y="243395"/>
                  </a:lnTo>
                  <a:lnTo>
                    <a:pt x="1066800" y="195224"/>
                  </a:lnTo>
                  <a:close/>
                </a:path>
                <a:path w="1894839" h="1165225">
                  <a:moveTo>
                    <a:pt x="1894598" y="965111"/>
                  </a:moveTo>
                  <a:lnTo>
                    <a:pt x="1888769" y="916940"/>
                  </a:lnTo>
                  <a:lnTo>
                    <a:pt x="1872551" y="875106"/>
                  </a:lnTo>
                  <a:lnTo>
                    <a:pt x="1847799" y="842111"/>
                  </a:lnTo>
                  <a:lnTo>
                    <a:pt x="1816430" y="820470"/>
                  </a:lnTo>
                  <a:lnTo>
                    <a:pt x="1780298" y="812711"/>
                  </a:lnTo>
                  <a:lnTo>
                    <a:pt x="1744179" y="820470"/>
                  </a:lnTo>
                  <a:lnTo>
                    <a:pt x="1712798" y="842111"/>
                  </a:lnTo>
                  <a:lnTo>
                    <a:pt x="1688058" y="875106"/>
                  </a:lnTo>
                  <a:lnTo>
                    <a:pt x="1671828" y="916940"/>
                  </a:lnTo>
                  <a:lnTo>
                    <a:pt x="1665998" y="965111"/>
                  </a:lnTo>
                  <a:lnTo>
                    <a:pt x="1671828" y="1013282"/>
                  </a:lnTo>
                  <a:lnTo>
                    <a:pt x="1688058" y="1055116"/>
                  </a:lnTo>
                  <a:lnTo>
                    <a:pt x="1712798" y="1088097"/>
                  </a:lnTo>
                  <a:lnTo>
                    <a:pt x="1744179" y="1109738"/>
                  </a:lnTo>
                  <a:lnTo>
                    <a:pt x="1780298" y="1117511"/>
                  </a:lnTo>
                  <a:lnTo>
                    <a:pt x="1816430" y="1109738"/>
                  </a:lnTo>
                  <a:lnTo>
                    <a:pt x="1847799" y="1088097"/>
                  </a:lnTo>
                  <a:lnTo>
                    <a:pt x="1872551" y="1055116"/>
                  </a:lnTo>
                  <a:lnTo>
                    <a:pt x="1888769" y="1013282"/>
                  </a:lnTo>
                  <a:lnTo>
                    <a:pt x="1894598" y="965111"/>
                  </a:lnTo>
                  <a:close/>
                </a:path>
                <a:path w="1894839" h="1165225">
                  <a:moveTo>
                    <a:pt x="1894598" y="152400"/>
                  </a:moveTo>
                  <a:lnTo>
                    <a:pt x="1888769" y="104228"/>
                  </a:lnTo>
                  <a:lnTo>
                    <a:pt x="1872551" y="62395"/>
                  </a:lnTo>
                  <a:lnTo>
                    <a:pt x="1847799" y="29413"/>
                  </a:lnTo>
                  <a:lnTo>
                    <a:pt x="1816430" y="7772"/>
                  </a:lnTo>
                  <a:lnTo>
                    <a:pt x="1780298" y="0"/>
                  </a:lnTo>
                  <a:lnTo>
                    <a:pt x="1744179" y="7772"/>
                  </a:lnTo>
                  <a:lnTo>
                    <a:pt x="1712798" y="29413"/>
                  </a:lnTo>
                  <a:lnTo>
                    <a:pt x="1688058" y="62395"/>
                  </a:lnTo>
                  <a:lnTo>
                    <a:pt x="1671828" y="104228"/>
                  </a:lnTo>
                  <a:lnTo>
                    <a:pt x="1665998" y="152400"/>
                  </a:lnTo>
                  <a:lnTo>
                    <a:pt x="1671828" y="200571"/>
                  </a:lnTo>
                  <a:lnTo>
                    <a:pt x="1688058" y="242404"/>
                  </a:lnTo>
                  <a:lnTo>
                    <a:pt x="1712798" y="275399"/>
                  </a:lnTo>
                  <a:lnTo>
                    <a:pt x="1744179" y="297040"/>
                  </a:lnTo>
                  <a:lnTo>
                    <a:pt x="1780298" y="304800"/>
                  </a:lnTo>
                  <a:lnTo>
                    <a:pt x="1816430" y="297040"/>
                  </a:lnTo>
                  <a:lnTo>
                    <a:pt x="1847799" y="275399"/>
                  </a:lnTo>
                  <a:lnTo>
                    <a:pt x="1872551" y="242404"/>
                  </a:lnTo>
                  <a:lnTo>
                    <a:pt x="1888769" y="200571"/>
                  </a:lnTo>
                  <a:lnTo>
                    <a:pt x="1894598" y="152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898640" y="4123435"/>
            <a:ext cx="2219325" cy="1125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dirty="0" u="heavy" sz="2400" spc="-10" b="1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alibri"/>
                <a:cs typeface="Calibri"/>
              </a:rPr>
              <a:t>Current</a:t>
            </a:r>
            <a:r>
              <a:rPr dirty="0" u="heavy" sz="2400" spc="-50" b="1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400" spc="-5" b="1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alibri"/>
                <a:cs typeface="Calibri"/>
              </a:rPr>
              <a:t>solution: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</a:pPr>
            <a:r>
              <a:rPr dirty="0" sz="2400">
                <a:solidFill>
                  <a:srgbClr val="1F497D"/>
                </a:solidFill>
                <a:latin typeface="Calibri"/>
                <a:cs typeface="Calibri"/>
              </a:rPr>
              <a:t>X</a:t>
            </a:r>
            <a:r>
              <a:rPr dirty="0" sz="2400" spc="-35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497D"/>
                </a:solidFill>
                <a:latin typeface="Calibri"/>
                <a:cs typeface="Calibri"/>
              </a:rPr>
              <a:t>=</a:t>
            </a:r>
            <a:r>
              <a:rPr dirty="0" sz="2400" spc="-35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497D"/>
                </a:solidFill>
                <a:latin typeface="Calibri"/>
                <a:cs typeface="Calibri"/>
              </a:rPr>
              <a:t>{T</a:t>
            </a:r>
            <a:r>
              <a:rPr dirty="0" baseline="-17361" sz="2400">
                <a:solidFill>
                  <a:srgbClr val="1F497D"/>
                </a:solidFill>
                <a:latin typeface="Calibri"/>
                <a:cs typeface="Calibri"/>
              </a:rPr>
              <a:t>1</a:t>
            </a:r>
            <a:r>
              <a:rPr dirty="0" sz="2400">
                <a:solidFill>
                  <a:srgbClr val="1F497D"/>
                </a:solidFill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89113" y="586739"/>
            <a:ext cx="194500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>
                <a:solidFill>
                  <a:srgbClr val="002F5F"/>
                </a:solidFill>
              </a:rPr>
              <a:t>E</a:t>
            </a:r>
            <a:r>
              <a:rPr dirty="0" sz="4400" spc="-90">
                <a:solidFill>
                  <a:srgbClr val="002F5F"/>
                </a:solidFill>
              </a:rPr>
              <a:t>x</a:t>
            </a:r>
            <a:r>
              <a:rPr dirty="0" sz="4400" spc="5">
                <a:solidFill>
                  <a:srgbClr val="002F5F"/>
                </a:solidFill>
              </a:rPr>
              <a:t>a</a:t>
            </a:r>
            <a:r>
              <a:rPr dirty="0" sz="4400" spc="-5">
                <a:solidFill>
                  <a:srgbClr val="002F5F"/>
                </a:solidFill>
              </a:rPr>
              <a:t>m</a:t>
            </a:r>
            <a:r>
              <a:rPr dirty="0" sz="4400">
                <a:solidFill>
                  <a:srgbClr val="002F5F"/>
                </a:solidFill>
              </a:rPr>
              <a:t>p</a:t>
            </a:r>
            <a:r>
              <a:rPr dirty="0" sz="4400" spc="5">
                <a:solidFill>
                  <a:srgbClr val="002F5F"/>
                </a:solidFill>
              </a:rPr>
              <a:t>l</a:t>
            </a:r>
            <a:r>
              <a:rPr dirty="0" sz="4400">
                <a:solidFill>
                  <a:srgbClr val="002F5F"/>
                </a:solidFill>
              </a:rPr>
              <a:t>e</a:t>
            </a:r>
            <a:endParaRPr sz="4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4012" y="1547876"/>
            <a:ext cx="4707890" cy="1043940"/>
          </a:xfrm>
          <a:prstGeom prst="rect">
            <a:avLst/>
          </a:prstGeom>
        </p:spPr>
        <p:txBody>
          <a:bodyPr wrap="square" lIns="0" tIns="155575" rIns="0" bIns="0" rtlCol="0" vert="horz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1225"/>
              </a:spcBef>
              <a:buSzPct val="91666"/>
              <a:buFont typeface="Verdana"/>
              <a:buChar char="●"/>
              <a:tabLst>
                <a:tab pos="367665" algn="l"/>
                <a:tab pos="368300" algn="l"/>
              </a:tabLst>
            </a:pP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Select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the 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next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biggest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set: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T</a:t>
            </a:r>
            <a:r>
              <a:rPr dirty="0" baseline="-17361" sz="2400">
                <a:solidFill>
                  <a:srgbClr val="002F5F"/>
                </a:solidFill>
                <a:latin typeface="Calibri"/>
                <a:cs typeface="Calibri"/>
              </a:rPr>
              <a:t>4</a:t>
            </a:r>
            <a:endParaRPr baseline="-17361" sz="2400">
              <a:latin typeface="Calibri"/>
              <a:cs typeface="Calibri"/>
            </a:endParaRPr>
          </a:p>
          <a:p>
            <a:pPr marL="368300" indent="-342900">
              <a:lnSpc>
                <a:spcPct val="100000"/>
              </a:lnSpc>
              <a:spcBef>
                <a:spcPts val="1130"/>
              </a:spcBef>
              <a:buSzPct val="91666"/>
              <a:buFont typeface="Verdana"/>
              <a:buChar char="●"/>
              <a:tabLst>
                <a:tab pos="367665" algn="l"/>
                <a:tab pos="368300" algn="l"/>
              </a:tabLst>
            </a:pP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Remove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all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elements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 covered 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by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T</a:t>
            </a:r>
            <a:r>
              <a:rPr dirty="0" baseline="-17361" sz="2400" spc="-7">
                <a:solidFill>
                  <a:srgbClr val="002F5F"/>
                </a:solidFill>
                <a:latin typeface="Calibri"/>
                <a:cs typeface="Calibri"/>
              </a:rPr>
              <a:t>4</a:t>
            </a:r>
            <a:endParaRPr baseline="-17361"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970350" y="3228019"/>
            <a:ext cx="4356100" cy="3460115"/>
            <a:chOff x="1970350" y="3228019"/>
            <a:chExt cx="4356100" cy="34601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70350" y="3228019"/>
              <a:ext cx="4355976" cy="34598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200400" y="3597465"/>
              <a:ext cx="1894839" cy="2727325"/>
            </a:xfrm>
            <a:custGeom>
              <a:avLst/>
              <a:gdLst/>
              <a:ahLst/>
              <a:cxnLst/>
              <a:rect l="l" t="t" r="r" b="b"/>
              <a:pathLst>
                <a:path w="1894839" h="2727325">
                  <a:moveTo>
                    <a:pt x="228600" y="1725549"/>
                  </a:moveTo>
                  <a:lnTo>
                    <a:pt x="222770" y="1677377"/>
                  </a:lnTo>
                  <a:lnTo>
                    <a:pt x="206540" y="1635544"/>
                  </a:lnTo>
                  <a:lnTo>
                    <a:pt x="181800" y="1602549"/>
                  </a:lnTo>
                  <a:lnTo>
                    <a:pt x="150418" y="1580921"/>
                  </a:lnTo>
                  <a:lnTo>
                    <a:pt x="114300" y="1573149"/>
                  </a:lnTo>
                  <a:lnTo>
                    <a:pt x="78168" y="1580921"/>
                  </a:lnTo>
                  <a:lnTo>
                    <a:pt x="46786" y="1602549"/>
                  </a:lnTo>
                  <a:lnTo>
                    <a:pt x="22047" y="1635544"/>
                  </a:lnTo>
                  <a:lnTo>
                    <a:pt x="5816" y="1677377"/>
                  </a:lnTo>
                  <a:lnTo>
                    <a:pt x="0" y="1725549"/>
                  </a:lnTo>
                  <a:lnTo>
                    <a:pt x="5816" y="1773720"/>
                  </a:lnTo>
                  <a:lnTo>
                    <a:pt x="22047" y="1815553"/>
                  </a:lnTo>
                  <a:lnTo>
                    <a:pt x="46786" y="1848548"/>
                  </a:lnTo>
                  <a:lnTo>
                    <a:pt x="78168" y="1870176"/>
                  </a:lnTo>
                  <a:lnTo>
                    <a:pt x="114300" y="1877949"/>
                  </a:lnTo>
                  <a:lnTo>
                    <a:pt x="150418" y="1870176"/>
                  </a:lnTo>
                  <a:lnTo>
                    <a:pt x="181800" y="1848548"/>
                  </a:lnTo>
                  <a:lnTo>
                    <a:pt x="206540" y="1815553"/>
                  </a:lnTo>
                  <a:lnTo>
                    <a:pt x="222770" y="1773720"/>
                  </a:lnTo>
                  <a:lnTo>
                    <a:pt x="228600" y="1725549"/>
                  </a:lnTo>
                  <a:close/>
                </a:path>
                <a:path w="1894839" h="2727325">
                  <a:moveTo>
                    <a:pt x="228600" y="965111"/>
                  </a:moveTo>
                  <a:lnTo>
                    <a:pt x="222770" y="916940"/>
                  </a:lnTo>
                  <a:lnTo>
                    <a:pt x="206540" y="875106"/>
                  </a:lnTo>
                  <a:lnTo>
                    <a:pt x="181800" y="842111"/>
                  </a:lnTo>
                  <a:lnTo>
                    <a:pt x="150418" y="820470"/>
                  </a:lnTo>
                  <a:lnTo>
                    <a:pt x="114300" y="812711"/>
                  </a:lnTo>
                  <a:lnTo>
                    <a:pt x="78168" y="820470"/>
                  </a:lnTo>
                  <a:lnTo>
                    <a:pt x="46786" y="842111"/>
                  </a:lnTo>
                  <a:lnTo>
                    <a:pt x="22047" y="875106"/>
                  </a:lnTo>
                  <a:lnTo>
                    <a:pt x="5816" y="916940"/>
                  </a:lnTo>
                  <a:lnTo>
                    <a:pt x="0" y="965111"/>
                  </a:lnTo>
                  <a:lnTo>
                    <a:pt x="5816" y="1013282"/>
                  </a:lnTo>
                  <a:lnTo>
                    <a:pt x="22047" y="1055116"/>
                  </a:lnTo>
                  <a:lnTo>
                    <a:pt x="46786" y="1088097"/>
                  </a:lnTo>
                  <a:lnTo>
                    <a:pt x="78168" y="1109738"/>
                  </a:lnTo>
                  <a:lnTo>
                    <a:pt x="114300" y="1117511"/>
                  </a:lnTo>
                  <a:lnTo>
                    <a:pt x="150418" y="1109738"/>
                  </a:lnTo>
                  <a:lnTo>
                    <a:pt x="181800" y="1088097"/>
                  </a:lnTo>
                  <a:lnTo>
                    <a:pt x="206540" y="1055116"/>
                  </a:lnTo>
                  <a:lnTo>
                    <a:pt x="222770" y="1013282"/>
                  </a:lnTo>
                  <a:lnTo>
                    <a:pt x="228600" y="965111"/>
                  </a:lnTo>
                  <a:close/>
                </a:path>
                <a:path w="1894839" h="2727325">
                  <a:moveTo>
                    <a:pt x="228600" y="212547"/>
                  </a:moveTo>
                  <a:lnTo>
                    <a:pt x="222770" y="164376"/>
                  </a:lnTo>
                  <a:lnTo>
                    <a:pt x="206540" y="122542"/>
                  </a:lnTo>
                  <a:lnTo>
                    <a:pt x="181800" y="89547"/>
                  </a:lnTo>
                  <a:lnTo>
                    <a:pt x="150418" y="67906"/>
                  </a:lnTo>
                  <a:lnTo>
                    <a:pt x="114300" y="60147"/>
                  </a:lnTo>
                  <a:lnTo>
                    <a:pt x="78168" y="67906"/>
                  </a:lnTo>
                  <a:lnTo>
                    <a:pt x="46786" y="89547"/>
                  </a:lnTo>
                  <a:lnTo>
                    <a:pt x="22047" y="122542"/>
                  </a:lnTo>
                  <a:lnTo>
                    <a:pt x="5816" y="164376"/>
                  </a:lnTo>
                  <a:lnTo>
                    <a:pt x="0" y="212547"/>
                  </a:lnTo>
                  <a:lnTo>
                    <a:pt x="5816" y="260718"/>
                  </a:lnTo>
                  <a:lnTo>
                    <a:pt x="22047" y="302552"/>
                  </a:lnTo>
                  <a:lnTo>
                    <a:pt x="46786" y="335534"/>
                  </a:lnTo>
                  <a:lnTo>
                    <a:pt x="78168" y="357174"/>
                  </a:lnTo>
                  <a:lnTo>
                    <a:pt x="114300" y="364947"/>
                  </a:lnTo>
                  <a:lnTo>
                    <a:pt x="150418" y="357174"/>
                  </a:lnTo>
                  <a:lnTo>
                    <a:pt x="181800" y="335534"/>
                  </a:lnTo>
                  <a:lnTo>
                    <a:pt x="206540" y="302552"/>
                  </a:lnTo>
                  <a:lnTo>
                    <a:pt x="222770" y="260718"/>
                  </a:lnTo>
                  <a:lnTo>
                    <a:pt x="228600" y="212547"/>
                  </a:lnTo>
                  <a:close/>
                </a:path>
                <a:path w="1894839" h="2727325">
                  <a:moveTo>
                    <a:pt x="1066800" y="2574734"/>
                  </a:moveTo>
                  <a:lnTo>
                    <a:pt x="1060970" y="2526576"/>
                  </a:lnTo>
                  <a:lnTo>
                    <a:pt x="1044740" y="2484729"/>
                  </a:lnTo>
                  <a:lnTo>
                    <a:pt x="1020000" y="2451747"/>
                  </a:lnTo>
                  <a:lnTo>
                    <a:pt x="988618" y="2430107"/>
                  </a:lnTo>
                  <a:lnTo>
                    <a:pt x="952500" y="2422334"/>
                  </a:lnTo>
                  <a:lnTo>
                    <a:pt x="916368" y="2430107"/>
                  </a:lnTo>
                  <a:lnTo>
                    <a:pt x="884986" y="2451747"/>
                  </a:lnTo>
                  <a:lnTo>
                    <a:pt x="860247" y="2484729"/>
                  </a:lnTo>
                  <a:lnTo>
                    <a:pt x="844016" y="2526576"/>
                  </a:lnTo>
                  <a:lnTo>
                    <a:pt x="838200" y="2574734"/>
                  </a:lnTo>
                  <a:lnTo>
                    <a:pt x="844016" y="2622905"/>
                  </a:lnTo>
                  <a:lnTo>
                    <a:pt x="860247" y="2664752"/>
                  </a:lnTo>
                  <a:lnTo>
                    <a:pt x="884986" y="2697734"/>
                  </a:lnTo>
                  <a:lnTo>
                    <a:pt x="916368" y="2719374"/>
                  </a:lnTo>
                  <a:lnTo>
                    <a:pt x="952500" y="2727134"/>
                  </a:lnTo>
                  <a:lnTo>
                    <a:pt x="988618" y="2719374"/>
                  </a:lnTo>
                  <a:lnTo>
                    <a:pt x="1020000" y="2697734"/>
                  </a:lnTo>
                  <a:lnTo>
                    <a:pt x="1044740" y="2664752"/>
                  </a:lnTo>
                  <a:lnTo>
                    <a:pt x="1060970" y="2622905"/>
                  </a:lnTo>
                  <a:lnTo>
                    <a:pt x="1066800" y="2574734"/>
                  </a:lnTo>
                  <a:close/>
                </a:path>
                <a:path w="1894839" h="2727325">
                  <a:moveTo>
                    <a:pt x="1066800" y="1736534"/>
                  </a:moveTo>
                  <a:lnTo>
                    <a:pt x="1060970" y="1688376"/>
                  </a:lnTo>
                  <a:lnTo>
                    <a:pt x="1044740" y="1646529"/>
                  </a:lnTo>
                  <a:lnTo>
                    <a:pt x="1020000" y="1613547"/>
                  </a:lnTo>
                  <a:lnTo>
                    <a:pt x="988618" y="1591906"/>
                  </a:lnTo>
                  <a:lnTo>
                    <a:pt x="952500" y="1584134"/>
                  </a:lnTo>
                  <a:lnTo>
                    <a:pt x="916368" y="1591906"/>
                  </a:lnTo>
                  <a:lnTo>
                    <a:pt x="884986" y="1613547"/>
                  </a:lnTo>
                  <a:lnTo>
                    <a:pt x="860247" y="1646529"/>
                  </a:lnTo>
                  <a:lnTo>
                    <a:pt x="844016" y="1688376"/>
                  </a:lnTo>
                  <a:lnTo>
                    <a:pt x="838200" y="1736534"/>
                  </a:lnTo>
                  <a:lnTo>
                    <a:pt x="844016" y="1784705"/>
                  </a:lnTo>
                  <a:lnTo>
                    <a:pt x="860247" y="1826552"/>
                  </a:lnTo>
                  <a:lnTo>
                    <a:pt x="884986" y="1859534"/>
                  </a:lnTo>
                  <a:lnTo>
                    <a:pt x="916368" y="1881174"/>
                  </a:lnTo>
                  <a:lnTo>
                    <a:pt x="952500" y="1888934"/>
                  </a:lnTo>
                  <a:lnTo>
                    <a:pt x="988618" y="1881174"/>
                  </a:lnTo>
                  <a:lnTo>
                    <a:pt x="1020000" y="1859534"/>
                  </a:lnTo>
                  <a:lnTo>
                    <a:pt x="1044740" y="1826552"/>
                  </a:lnTo>
                  <a:lnTo>
                    <a:pt x="1060970" y="1784705"/>
                  </a:lnTo>
                  <a:lnTo>
                    <a:pt x="1066800" y="1736534"/>
                  </a:lnTo>
                  <a:close/>
                </a:path>
                <a:path w="1894839" h="2727325">
                  <a:moveTo>
                    <a:pt x="1066800" y="1012647"/>
                  </a:moveTo>
                  <a:lnTo>
                    <a:pt x="1060970" y="964476"/>
                  </a:lnTo>
                  <a:lnTo>
                    <a:pt x="1044740" y="922642"/>
                  </a:lnTo>
                  <a:lnTo>
                    <a:pt x="1020000" y="889647"/>
                  </a:lnTo>
                  <a:lnTo>
                    <a:pt x="988618" y="868006"/>
                  </a:lnTo>
                  <a:lnTo>
                    <a:pt x="952500" y="860247"/>
                  </a:lnTo>
                  <a:lnTo>
                    <a:pt x="916368" y="868006"/>
                  </a:lnTo>
                  <a:lnTo>
                    <a:pt x="884986" y="889647"/>
                  </a:lnTo>
                  <a:lnTo>
                    <a:pt x="860247" y="922642"/>
                  </a:lnTo>
                  <a:lnTo>
                    <a:pt x="844016" y="964476"/>
                  </a:lnTo>
                  <a:lnTo>
                    <a:pt x="838200" y="1012647"/>
                  </a:lnTo>
                  <a:lnTo>
                    <a:pt x="844016" y="1060818"/>
                  </a:lnTo>
                  <a:lnTo>
                    <a:pt x="860247" y="1102652"/>
                  </a:lnTo>
                  <a:lnTo>
                    <a:pt x="884986" y="1135634"/>
                  </a:lnTo>
                  <a:lnTo>
                    <a:pt x="916368" y="1157274"/>
                  </a:lnTo>
                  <a:lnTo>
                    <a:pt x="952500" y="1165047"/>
                  </a:lnTo>
                  <a:lnTo>
                    <a:pt x="988618" y="1157274"/>
                  </a:lnTo>
                  <a:lnTo>
                    <a:pt x="1020000" y="1135634"/>
                  </a:lnTo>
                  <a:lnTo>
                    <a:pt x="1044740" y="1102652"/>
                  </a:lnTo>
                  <a:lnTo>
                    <a:pt x="1060970" y="1060818"/>
                  </a:lnTo>
                  <a:lnTo>
                    <a:pt x="1066800" y="1012647"/>
                  </a:lnTo>
                  <a:close/>
                </a:path>
                <a:path w="1894839" h="2727325">
                  <a:moveTo>
                    <a:pt x="1066800" y="195224"/>
                  </a:moveTo>
                  <a:lnTo>
                    <a:pt x="1060970" y="147053"/>
                  </a:lnTo>
                  <a:lnTo>
                    <a:pt x="1044740" y="105219"/>
                  </a:lnTo>
                  <a:lnTo>
                    <a:pt x="1020000" y="72224"/>
                  </a:lnTo>
                  <a:lnTo>
                    <a:pt x="988618" y="50596"/>
                  </a:lnTo>
                  <a:lnTo>
                    <a:pt x="952500" y="42824"/>
                  </a:lnTo>
                  <a:lnTo>
                    <a:pt x="916368" y="50596"/>
                  </a:lnTo>
                  <a:lnTo>
                    <a:pt x="884986" y="72224"/>
                  </a:lnTo>
                  <a:lnTo>
                    <a:pt x="860247" y="105219"/>
                  </a:lnTo>
                  <a:lnTo>
                    <a:pt x="844016" y="147053"/>
                  </a:lnTo>
                  <a:lnTo>
                    <a:pt x="838200" y="195224"/>
                  </a:lnTo>
                  <a:lnTo>
                    <a:pt x="844016" y="243395"/>
                  </a:lnTo>
                  <a:lnTo>
                    <a:pt x="860247" y="285229"/>
                  </a:lnTo>
                  <a:lnTo>
                    <a:pt x="884986" y="318223"/>
                  </a:lnTo>
                  <a:lnTo>
                    <a:pt x="916368" y="339852"/>
                  </a:lnTo>
                  <a:lnTo>
                    <a:pt x="952500" y="347624"/>
                  </a:lnTo>
                  <a:lnTo>
                    <a:pt x="988618" y="339852"/>
                  </a:lnTo>
                  <a:lnTo>
                    <a:pt x="1020000" y="318223"/>
                  </a:lnTo>
                  <a:lnTo>
                    <a:pt x="1044740" y="285229"/>
                  </a:lnTo>
                  <a:lnTo>
                    <a:pt x="1060970" y="243395"/>
                  </a:lnTo>
                  <a:lnTo>
                    <a:pt x="1066800" y="195224"/>
                  </a:lnTo>
                  <a:close/>
                </a:path>
                <a:path w="1894839" h="2727325">
                  <a:moveTo>
                    <a:pt x="1894598" y="965111"/>
                  </a:moveTo>
                  <a:lnTo>
                    <a:pt x="1888769" y="916940"/>
                  </a:lnTo>
                  <a:lnTo>
                    <a:pt x="1872551" y="875106"/>
                  </a:lnTo>
                  <a:lnTo>
                    <a:pt x="1847799" y="842111"/>
                  </a:lnTo>
                  <a:lnTo>
                    <a:pt x="1816430" y="820470"/>
                  </a:lnTo>
                  <a:lnTo>
                    <a:pt x="1780298" y="812711"/>
                  </a:lnTo>
                  <a:lnTo>
                    <a:pt x="1744179" y="820470"/>
                  </a:lnTo>
                  <a:lnTo>
                    <a:pt x="1712798" y="842111"/>
                  </a:lnTo>
                  <a:lnTo>
                    <a:pt x="1688058" y="875106"/>
                  </a:lnTo>
                  <a:lnTo>
                    <a:pt x="1671828" y="916940"/>
                  </a:lnTo>
                  <a:lnTo>
                    <a:pt x="1665998" y="965111"/>
                  </a:lnTo>
                  <a:lnTo>
                    <a:pt x="1671828" y="1013282"/>
                  </a:lnTo>
                  <a:lnTo>
                    <a:pt x="1688058" y="1055116"/>
                  </a:lnTo>
                  <a:lnTo>
                    <a:pt x="1712798" y="1088097"/>
                  </a:lnTo>
                  <a:lnTo>
                    <a:pt x="1744179" y="1109738"/>
                  </a:lnTo>
                  <a:lnTo>
                    <a:pt x="1780298" y="1117511"/>
                  </a:lnTo>
                  <a:lnTo>
                    <a:pt x="1816430" y="1109738"/>
                  </a:lnTo>
                  <a:lnTo>
                    <a:pt x="1847799" y="1088097"/>
                  </a:lnTo>
                  <a:lnTo>
                    <a:pt x="1872551" y="1055116"/>
                  </a:lnTo>
                  <a:lnTo>
                    <a:pt x="1888769" y="1013282"/>
                  </a:lnTo>
                  <a:lnTo>
                    <a:pt x="1894598" y="965111"/>
                  </a:lnTo>
                  <a:close/>
                </a:path>
                <a:path w="1894839" h="2727325">
                  <a:moveTo>
                    <a:pt x="1894598" y="152400"/>
                  </a:moveTo>
                  <a:lnTo>
                    <a:pt x="1888769" y="104228"/>
                  </a:lnTo>
                  <a:lnTo>
                    <a:pt x="1872551" y="62395"/>
                  </a:lnTo>
                  <a:lnTo>
                    <a:pt x="1847799" y="29413"/>
                  </a:lnTo>
                  <a:lnTo>
                    <a:pt x="1816430" y="7772"/>
                  </a:lnTo>
                  <a:lnTo>
                    <a:pt x="1780298" y="0"/>
                  </a:lnTo>
                  <a:lnTo>
                    <a:pt x="1744179" y="7772"/>
                  </a:lnTo>
                  <a:lnTo>
                    <a:pt x="1712798" y="29413"/>
                  </a:lnTo>
                  <a:lnTo>
                    <a:pt x="1688058" y="62395"/>
                  </a:lnTo>
                  <a:lnTo>
                    <a:pt x="1671828" y="104228"/>
                  </a:lnTo>
                  <a:lnTo>
                    <a:pt x="1665998" y="152400"/>
                  </a:lnTo>
                  <a:lnTo>
                    <a:pt x="1671828" y="200571"/>
                  </a:lnTo>
                  <a:lnTo>
                    <a:pt x="1688058" y="242404"/>
                  </a:lnTo>
                  <a:lnTo>
                    <a:pt x="1712798" y="275399"/>
                  </a:lnTo>
                  <a:lnTo>
                    <a:pt x="1744179" y="297040"/>
                  </a:lnTo>
                  <a:lnTo>
                    <a:pt x="1780298" y="304800"/>
                  </a:lnTo>
                  <a:lnTo>
                    <a:pt x="1816430" y="297040"/>
                  </a:lnTo>
                  <a:lnTo>
                    <a:pt x="1847799" y="275399"/>
                  </a:lnTo>
                  <a:lnTo>
                    <a:pt x="1872551" y="242404"/>
                  </a:lnTo>
                  <a:lnTo>
                    <a:pt x="1888769" y="200571"/>
                  </a:lnTo>
                  <a:lnTo>
                    <a:pt x="1894598" y="152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898640" y="4123435"/>
            <a:ext cx="2219325" cy="1125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dirty="0" u="heavy" sz="2400" spc="-10" b="1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alibri"/>
                <a:cs typeface="Calibri"/>
              </a:rPr>
              <a:t>Current</a:t>
            </a:r>
            <a:r>
              <a:rPr dirty="0" u="heavy" sz="2400" spc="-50" b="1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400" spc="-5" b="1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alibri"/>
                <a:cs typeface="Calibri"/>
              </a:rPr>
              <a:t>solution: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</a:pPr>
            <a:r>
              <a:rPr dirty="0" sz="2400">
                <a:solidFill>
                  <a:srgbClr val="1F497D"/>
                </a:solidFill>
                <a:latin typeface="Calibri"/>
                <a:cs typeface="Calibri"/>
              </a:rPr>
              <a:t>X</a:t>
            </a:r>
            <a:r>
              <a:rPr dirty="0" sz="2400" spc="-35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497D"/>
                </a:solidFill>
                <a:latin typeface="Calibri"/>
                <a:cs typeface="Calibri"/>
              </a:rPr>
              <a:t>=</a:t>
            </a:r>
            <a:r>
              <a:rPr dirty="0" sz="2400" spc="-35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497D"/>
                </a:solidFill>
                <a:latin typeface="Calibri"/>
                <a:cs typeface="Calibri"/>
              </a:rPr>
              <a:t>{T</a:t>
            </a:r>
            <a:r>
              <a:rPr dirty="0" baseline="-17361" sz="2400">
                <a:solidFill>
                  <a:srgbClr val="1F497D"/>
                </a:solidFill>
                <a:latin typeface="Calibri"/>
                <a:cs typeface="Calibri"/>
              </a:rPr>
              <a:t>1</a:t>
            </a:r>
            <a:r>
              <a:rPr dirty="0" sz="2400">
                <a:solidFill>
                  <a:srgbClr val="1F497D"/>
                </a:solidFill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89113" y="586739"/>
            <a:ext cx="194500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>
                <a:solidFill>
                  <a:srgbClr val="002F5F"/>
                </a:solidFill>
              </a:rPr>
              <a:t>E</a:t>
            </a:r>
            <a:r>
              <a:rPr dirty="0" sz="4400" spc="-90">
                <a:solidFill>
                  <a:srgbClr val="002F5F"/>
                </a:solidFill>
              </a:rPr>
              <a:t>x</a:t>
            </a:r>
            <a:r>
              <a:rPr dirty="0" sz="4400" spc="5">
                <a:solidFill>
                  <a:srgbClr val="002F5F"/>
                </a:solidFill>
              </a:rPr>
              <a:t>a</a:t>
            </a:r>
            <a:r>
              <a:rPr dirty="0" sz="4400" spc="-5">
                <a:solidFill>
                  <a:srgbClr val="002F5F"/>
                </a:solidFill>
              </a:rPr>
              <a:t>m</a:t>
            </a:r>
            <a:r>
              <a:rPr dirty="0" sz="4400">
                <a:solidFill>
                  <a:srgbClr val="002F5F"/>
                </a:solidFill>
              </a:rPr>
              <a:t>p</a:t>
            </a:r>
            <a:r>
              <a:rPr dirty="0" sz="4400" spc="5">
                <a:solidFill>
                  <a:srgbClr val="002F5F"/>
                </a:solidFill>
              </a:rPr>
              <a:t>l</a:t>
            </a:r>
            <a:r>
              <a:rPr dirty="0" sz="4400">
                <a:solidFill>
                  <a:srgbClr val="002F5F"/>
                </a:solidFill>
              </a:rPr>
              <a:t>e</a:t>
            </a:r>
            <a:endParaRPr sz="4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4012" y="1547876"/>
            <a:ext cx="4707890" cy="1043940"/>
          </a:xfrm>
          <a:prstGeom prst="rect">
            <a:avLst/>
          </a:prstGeom>
        </p:spPr>
        <p:txBody>
          <a:bodyPr wrap="square" lIns="0" tIns="155575" rIns="0" bIns="0" rtlCol="0" vert="horz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1225"/>
              </a:spcBef>
              <a:buSzPct val="91666"/>
              <a:buFont typeface="Verdana"/>
              <a:buChar char="●"/>
              <a:tabLst>
                <a:tab pos="367665" algn="l"/>
                <a:tab pos="368300" algn="l"/>
              </a:tabLst>
            </a:pP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Select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the 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next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biggest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set: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T</a:t>
            </a:r>
            <a:r>
              <a:rPr dirty="0" baseline="-17361" sz="2400">
                <a:solidFill>
                  <a:srgbClr val="002F5F"/>
                </a:solidFill>
                <a:latin typeface="Calibri"/>
                <a:cs typeface="Calibri"/>
              </a:rPr>
              <a:t>5</a:t>
            </a:r>
            <a:endParaRPr baseline="-17361" sz="2400">
              <a:latin typeface="Calibri"/>
              <a:cs typeface="Calibri"/>
            </a:endParaRPr>
          </a:p>
          <a:p>
            <a:pPr marL="368300" indent="-342900">
              <a:lnSpc>
                <a:spcPct val="100000"/>
              </a:lnSpc>
              <a:spcBef>
                <a:spcPts val="1130"/>
              </a:spcBef>
              <a:buSzPct val="91666"/>
              <a:buFont typeface="Verdana"/>
              <a:buChar char="●"/>
              <a:tabLst>
                <a:tab pos="367665" algn="l"/>
                <a:tab pos="368300" algn="l"/>
              </a:tabLst>
            </a:pP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Remove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all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elements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 covered 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by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T</a:t>
            </a:r>
            <a:r>
              <a:rPr dirty="0" baseline="-17361" sz="2400" spc="-7">
                <a:solidFill>
                  <a:srgbClr val="002F5F"/>
                </a:solidFill>
                <a:latin typeface="Calibri"/>
                <a:cs typeface="Calibri"/>
              </a:rPr>
              <a:t>5</a:t>
            </a:r>
            <a:endParaRPr baseline="-17361"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970350" y="3228019"/>
            <a:ext cx="4356100" cy="3460115"/>
            <a:chOff x="1970350" y="3228019"/>
            <a:chExt cx="4356100" cy="34601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70350" y="3228019"/>
              <a:ext cx="4355976" cy="34598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200400" y="3597465"/>
              <a:ext cx="1905000" cy="2727325"/>
            </a:xfrm>
            <a:custGeom>
              <a:avLst/>
              <a:gdLst/>
              <a:ahLst/>
              <a:cxnLst/>
              <a:rect l="l" t="t" r="r" b="b"/>
              <a:pathLst>
                <a:path w="1905000" h="2727325">
                  <a:moveTo>
                    <a:pt x="228600" y="1725549"/>
                  </a:moveTo>
                  <a:lnTo>
                    <a:pt x="222770" y="1677377"/>
                  </a:lnTo>
                  <a:lnTo>
                    <a:pt x="206540" y="1635544"/>
                  </a:lnTo>
                  <a:lnTo>
                    <a:pt x="181800" y="1602549"/>
                  </a:lnTo>
                  <a:lnTo>
                    <a:pt x="150418" y="1580921"/>
                  </a:lnTo>
                  <a:lnTo>
                    <a:pt x="114300" y="1573149"/>
                  </a:lnTo>
                  <a:lnTo>
                    <a:pt x="78168" y="1580921"/>
                  </a:lnTo>
                  <a:lnTo>
                    <a:pt x="46786" y="1602549"/>
                  </a:lnTo>
                  <a:lnTo>
                    <a:pt x="22047" y="1635544"/>
                  </a:lnTo>
                  <a:lnTo>
                    <a:pt x="5816" y="1677377"/>
                  </a:lnTo>
                  <a:lnTo>
                    <a:pt x="0" y="1725549"/>
                  </a:lnTo>
                  <a:lnTo>
                    <a:pt x="5816" y="1773720"/>
                  </a:lnTo>
                  <a:lnTo>
                    <a:pt x="22047" y="1815553"/>
                  </a:lnTo>
                  <a:lnTo>
                    <a:pt x="46786" y="1848548"/>
                  </a:lnTo>
                  <a:lnTo>
                    <a:pt x="78168" y="1870176"/>
                  </a:lnTo>
                  <a:lnTo>
                    <a:pt x="114300" y="1877949"/>
                  </a:lnTo>
                  <a:lnTo>
                    <a:pt x="150418" y="1870176"/>
                  </a:lnTo>
                  <a:lnTo>
                    <a:pt x="181800" y="1848548"/>
                  </a:lnTo>
                  <a:lnTo>
                    <a:pt x="206540" y="1815553"/>
                  </a:lnTo>
                  <a:lnTo>
                    <a:pt x="222770" y="1773720"/>
                  </a:lnTo>
                  <a:lnTo>
                    <a:pt x="228600" y="1725549"/>
                  </a:lnTo>
                  <a:close/>
                </a:path>
                <a:path w="1905000" h="2727325">
                  <a:moveTo>
                    <a:pt x="228600" y="965111"/>
                  </a:moveTo>
                  <a:lnTo>
                    <a:pt x="222770" y="916940"/>
                  </a:lnTo>
                  <a:lnTo>
                    <a:pt x="206540" y="875106"/>
                  </a:lnTo>
                  <a:lnTo>
                    <a:pt x="181800" y="842111"/>
                  </a:lnTo>
                  <a:lnTo>
                    <a:pt x="150418" y="820470"/>
                  </a:lnTo>
                  <a:lnTo>
                    <a:pt x="114300" y="812711"/>
                  </a:lnTo>
                  <a:lnTo>
                    <a:pt x="78168" y="820470"/>
                  </a:lnTo>
                  <a:lnTo>
                    <a:pt x="46786" y="842111"/>
                  </a:lnTo>
                  <a:lnTo>
                    <a:pt x="22047" y="875106"/>
                  </a:lnTo>
                  <a:lnTo>
                    <a:pt x="5816" y="916940"/>
                  </a:lnTo>
                  <a:lnTo>
                    <a:pt x="0" y="965111"/>
                  </a:lnTo>
                  <a:lnTo>
                    <a:pt x="5816" y="1013282"/>
                  </a:lnTo>
                  <a:lnTo>
                    <a:pt x="22047" y="1055116"/>
                  </a:lnTo>
                  <a:lnTo>
                    <a:pt x="46786" y="1088097"/>
                  </a:lnTo>
                  <a:lnTo>
                    <a:pt x="78168" y="1109738"/>
                  </a:lnTo>
                  <a:lnTo>
                    <a:pt x="114300" y="1117511"/>
                  </a:lnTo>
                  <a:lnTo>
                    <a:pt x="150418" y="1109738"/>
                  </a:lnTo>
                  <a:lnTo>
                    <a:pt x="181800" y="1088097"/>
                  </a:lnTo>
                  <a:lnTo>
                    <a:pt x="206540" y="1055116"/>
                  </a:lnTo>
                  <a:lnTo>
                    <a:pt x="222770" y="1013282"/>
                  </a:lnTo>
                  <a:lnTo>
                    <a:pt x="228600" y="965111"/>
                  </a:lnTo>
                  <a:close/>
                </a:path>
                <a:path w="1905000" h="2727325">
                  <a:moveTo>
                    <a:pt x="228600" y="212547"/>
                  </a:moveTo>
                  <a:lnTo>
                    <a:pt x="222770" y="164376"/>
                  </a:lnTo>
                  <a:lnTo>
                    <a:pt x="206540" y="122542"/>
                  </a:lnTo>
                  <a:lnTo>
                    <a:pt x="181800" y="89547"/>
                  </a:lnTo>
                  <a:lnTo>
                    <a:pt x="150418" y="67906"/>
                  </a:lnTo>
                  <a:lnTo>
                    <a:pt x="114300" y="60147"/>
                  </a:lnTo>
                  <a:lnTo>
                    <a:pt x="78168" y="67906"/>
                  </a:lnTo>
                  <a:lnTo>
                    <a:pt x="46786" y="89547"/>
                  </a:lnTo>
                  <a:lnTo>
                    <a:pt x="22047" y="122542"/>
                  </a:lnTo>
                  <a:lnTo>
                    <a:pt x="5816" y="164376"/>
                  </a:lnTo>
                  <a:lnTo>
                    <a:pt x="0" y="212547"/>
                  </a:lnTo>
                  <a:lnTo>
                    <a:pt x="5816" y="260718"/>
                  </a:lnTo>
                  <a:lnTo>
                    <a:pt x="22047" y="302552"/>
                  </a:lnTo>
                  <a:lnTo>
                    <a:pt x="46786" y="335534"/>
                  </a:lnTo>
                  <a:lnTo>
                    <a:pt x="78168" y="357174"/>
                  </a:lnTo>
                  <a:lnTo>
                    <a:pt x="114300" y="364947"/>
                  </a:lnTo>
                  <a:lnTo>
                    <a:pt x="150418" y="357174"/>
                  </a:lnTo>
                  <a:lnTo>
                    <a:pt x="181800" y="335534"/>
                  </a:lnTo>
                  <a:lnTo>
                    <a:pt x="206540" y="302552"/>
                  </a:lnTo>
                  <a:lnTo>
                    <a:pt x="222770" y="260718"/>
                  </a:lnTo>
                  <a:lnTo>
                    <a:pt x="228600" y="212547"/>
                  </a:lnTo>
                  <a:close/>
                </a:path>
                <a:path w="1905000" h="2727325">
                  <a:moveTo>
                    <a:pt x="1066800" y="2574734"/>
                  </a:moveTo>
                  <a:lnTo>
                    <a:pt x="1060970" y="2526576"/>
                  </a:lnTo>
                  <a:lnTo>
                    <a:pt x="1044740" y="2484729"/>
                  </a:lnTo>
                  <a:lnTo>
                    <a:pt x="1020000" y="2451747"/>
                  </a:lnTo>
                  <a:lnTo>
                    <a:pt x="988618" y="2430107"/>
                  </a:lnTo>
                  <a:lnTo>
                    <a:pt x="952500" y="2422334"/>
                  </a:lnTo>
                  <a:lnTo>
                    <a:pt x="916368" y="2430107"/>
                  </a:lnTo>
                  <a:lnTo>
                    <a:pt x="884986" y="2451747"/>
                  </a:lnTo>
                  <a:lnTo>
                    <a:pt x="860247" y="2484729"/>
                  </a:lnTo>
                  <a:lnTo>
                    <a:pt x="844016" y="2526576"/>
                  </a:lnTo>
                  <a:lnTo>
                    <a:pt x="838200" y="2574734"/>
                  </a:lnTo>
                  <a:lnTo>
                    <a:pt x="844016" y="2622905"/>
                  </a:lnTo>
                  <a:lnTo>
                    <a:pt x="860247" y="2664752"/>
                  </a:lnTo>
                  <a:lnTo>
                    <a:pt x="884986" y="2697734"/>
                  </a:lnTo>
                  <a:lnTo>
                    <a:pt x="916368" y="2719374"/>
                  </a:lnTo>
                  <a:lnTo>
                    <a:pt x="952500" y="2727134"/>
                  </a:lnTo>
                  <a:lnTo>
                    <a:pt x="988618" y="2719374"/>
                  </a:lnTo>
                  <a:lnTo>
                    <a:pt x="1020000" y="2697734"/>
                  </a:lnTo>
                  <a:lnTo>
                    <a:pt x="1044740" y="2664752"/>
                  </a:lnTo>
                  <a:lnTo>
                    <a:pt x="1060970" y="2622905"/>
                  </a:lnTo>
                  <a:lnTo>
                    <a:pt x="1066800" y="2574734"/>
                  </a:lnTo>
                  <a:close/>
                </a:path>
                <a:path w="1905000" h="2727325">
                  <a:moveTo>
                    <a:pt x="1066800" y="1736534"/>
                  </a:moveTo>
                  <a:lnTo>
                    <a:pt x="1060970" y="1688376"/>
                  </a:lnTo>
                  <a:lnTo>
                    <a:pt x="1044740" y="1646529"/>
                  </a:lnTo>
                  <a:lnTo>
                    <a:pt x="1020000" y="1613547"/>
                  </a:lnTo>
                  <a:lnTo>
                    <a:pt x="988618" y="1591906"/>
                  </a:lnTo>
                  <a:lnTo>
                    <a:pt x="952500" y="1584134"/>
                  </a:lnTo>
                  <a:lnTo>
                    <a:pt x="916368" y="1591906"/>
                  </a:lnTo>
                  <a:lnTo>
                    <a:pt x="884986" y="1613547"/>
                  </a:lnTo>
                  <a:lnTo>
                    <a:pt x="860247" y="1646529"/>
                  </a:lnTo>
                  <a:lnTo>
                    <a:pt x="844016" y="1688376"/>
                  </a:lnTo>
                  <a:lnTo>
                    <a:pt x="838200" y="1736534"/>
                  </a:lnTo>
                  <a:lnTo>
                    <a:pt x="844016" y="1784705"/>
                  </a:lnTo>
                  <a:lnTo>
                    <a:pt x="860247" y="1826552"/>
                  </a:lnTo>
                  <a:lnTo>
                    <a:pt x="884986" y="1859534"/>
                  </a:lnTo>
                  <a:lnTo>
                    <a:pt x="916368" y="1881174"/>
                  </a:lnTo>
                  <a:lnTo>
                    <a:pt x="952500" y="1888934"/>
                  </a:lnTo>
                  <a:lnTo>
                    <a:pt x="988618" y="1881174"/>
                  </a:lnTo>
                  <a:lnTo>
                    <a:pt x="1020000" y="1859534"/>
                  </a:lnTo>
                  <a:lnTo>
                    <a:pt x="1044740" y="1826552"/>
                  </a:lnTo>
                  <a:lnTo>
                    <a:pt x="1060970" y="1784705"/>
                  </a:lnTo>
                  <a:lnTo>
                    <a:pt x="1066800" y="1736534"/>
                  </a:lnTo>
                  <a:close/>
                </a:path>
                <a:path w="1905000" h="2727325">
                  <a:moveTo>
                    <a:pt x="1066800" y="1012647"/>
                  </a:moveTo>
                  <a:lnTo>
                    <a:pt x="1060970" y="964476"/>
                  </a:lnTo>
                  <a:lnTo>
                    <a:pt x="1044740" y="922642"/>
                  </a:lnTo>
                  <a:lnTo>
                    <a:pt x="1020000" y="889647"/>
                  </a:lnTo>
                  <a:lnTo>
                    <a:pt x="988618" y="868006"/>
                  </a:lnTo>
                  <a:lnTo>
                    <a:pt x="952500" y="860247"/>
                  </a:lnTo>
                  <a:lnTo>
                    <a:pt x="916368" y="868006"/>
                  </a:lnTo>
                  <a:lnTo>
                    <a:pt x="884986" y="889647"/>
                  </a:lnTo>
                  <a:lnTo>
                    <a:pt x="860247" y="922642"/>
                  </a:lnTo>
                  <a:lnTo>
                    <a:pt x="844016" y="964476"/>
                  </a:lnTo>
                  <a:lnTo>
                    <a:pt x="838200" y="1012647"/>
                  </a:lnTo>
                  <a:lnTo>
                    <a:pt x="844016" y="1060818"/>
                  </a:lnTo>
                  <a:lnTo>
                    <a:pt x="860247" y="1102652"/>
                  </a:lnTo>
                  <a:lnTo>
                    <a:pt x="884986" y="1135634"/>
                  </a:lnTo>
                  <a:lnTo>
                    <a:pt x="916368" y="1157274"/>
                  </a:lnTo>
                  <a:lnTo>
                    <a:pt x="952500" y="1165047"/>
                  </a:lnTo>
                  <a:lnTo>
                    <a:pt x="988618" y="1157274"/>
                  </a:lnTo>
                  <a:lnTo>
                    <a:pt x="1020000" y="1135634"/>
                  </a:lnTo>
                  <a:lnTo>
                    <a:pt x="1044740" y="1102652"/>
                  </a:lnTo>
                  <a:lnTo>
                    <a:pt x="1060970" y="1060818"/>
                  </a:lnTo>
                  <a:lnTo>
                    <a:pt x="1066800" y="1012647"/>
                  </a:lnTo>
                  <a:close/>
                </a:path>
                <a:path w="1905000" h="2727325">
                  <a:moveTo>
                    <a:pt x="1066800" y="195224"/>
                  </a:moveTo>
                  <a:lnTo>
                    <a:pt x="1060970" y="147053"/>
                  </a:lnTo>
                  <a:lnTo>
                    <a:pt x="1044740" y="105219"/>
                  </a:lnTo>
                  <a:lnTo>
                    <a:pt x="1020000" y="72224"/>
                  </a:lnTo>
                  <a:lnTo>
                    <a:pt x="988618" y="50596"/>
                  </a:lnTo>
                  <a:lnTo>
                    <a:pt x="952500" y="42824"/>
                  </a:lnTo>
                  <a:lnTo>
                    <a:pt x="916368" y="50596"/>
                  </a:lnTo>
                  <a:lnTo>
                    <a:pt x="884986" y="72224"/>
                  </a:lnTo>
                  <a:lnTo>
                    <a:pt x="860247" y="105219"/>
                  </a:lnTo>
                  <a:lnTo>
                    <a:pt x="844016" y="147053"/>
                  </a:lnTo>
                  <a:lnTo>
                    <a:pt x="838200" y="195224"/>
                  </a:lnTo>
                  <a:lnTo>
                    <a:pt x="844016" y="243395"/>
                  </a:lnTo>
                  <a:lnTo>
                    <a:pt x="860247" y="285229"/>
                  </a:lnTo>
                  <a:lnTo>
                    <a:pt x="884986" y="318223"/>
                  </a:lnTo>
                  <a:lnTo>
                    <a:pt x="916368" y="339852"/>
                  </a:lnTo>
                  <a:lnTo>
                    <a:pt x="952500" y="347624"/>
                  </a:lnTo>
                  <a:lnTo>
                    <a:pt x="988618" y="339852"/>
                  </a:lnTo>
                  <a:lnTo>
                    <a:pt x="1020000" y="318223"/>
                  </a:lnTo>
                  <a:lnTo>
                    <a:pt x="1044740" y="285229"/>
                  </a:lnTo>
                  <a:lnTo>
                    <a:pt x="1060970" y="243395"/>
                  </a:lnTo>
                  <a:lnTo>
                    <a:pt x="1066800" y="195224"/>
                  </a:lnTo>
                  <a:close/>
                </a:path>
                <a:path w="1905000" h="2727325">
                  <a:moveTo>
                    <a:pt x="1894598" y="965111"/>
                  </a:moveTo>
                  <a:lnTo>
                    <a:pt x="1888769" y="916940"/>
                  </a:lnTo>
                  <a:lnTo>
                    <a:pt x="1872551" y="875106"/>
                  </a:lnTo>
                  <a:lnTo>
                    <a:pt x="1847799" y="842111"/>
                  </a:lnTo>
                  <a:lnTo>
                    <a:pt x="1816430" y="820470"/>
                  </a:lnTo>
                  <a:lnTo>
                    <a:pt x="1780298" y="812711"/>
                  </a:lnTo>
                  <a:lnTo>
                    <a:pt x="1744179" y="820470"/>
                  </a:lnTo>
                  <a:lnTo>
                    <a:pt x="1712798" y="842111"/>
                  </a:lnTo>
                  <a:lnTo>
                    <a:pt x="1688058" y="875106"/>
                  </a:lnTo>
                  <a:lnTo>
                    <a:pt x="1671828" y="916940"/>
                  </a:lnTo>
                  <a:lnTo>
                    <a:pt x="1665998" y="965111"/>
                  </a:lnTo>
                  <a:lnTo>
                    <a:pt x="1671828" y="1013282"/>
                  </a:lnTo>
                  <a:lnTo>
                    <a:pt x="1688058" y="1055116"/>
                  </a:lnTo>
                  <a:lnTo>
                    <a:pt x="1712798" y="1088097"/>
                  </a:lnTo>
                  <a:lnTo>
                    <a:pt x="1744179" y="1109738"/>
                  </a:lnTo>
                  <a:lnTo>
                    <a:pt x="1780298" y="1117511"/>
                  </a:lnTo>
                  <a:lnTo>
                    <a:pt x="1816430" y="1109738"/>
                  </a:lnTo>
                  <a:lnTo>
                    <a:pt x="1847799" y="1088097"/>
                  </a:lnTo>
                  <a:lnTo>
                    <a:pt x="1872551" y="1055116"/>
                  </a:lnTo>
                  <a:lnTo>
                    <a:pt x="1888769" y="1013282"/>
                  </a:lnTo>
                  <a:lnTo>
                    <a:pt x="1894598" y="965111"/>
                  </a:lnTo>
                  <a:close/>
                </a:path>
                <a:path w="1905000" h="2727325">
                  <a:moveTo>
                    <a:pt x="1894598" y="152400"/>
                  </a:moveTo>
                  <a:lnTo>
                    <a:pt x="1888769" y="104228"/>
                  </a:lnTo>
                  <a:lnTo>
                    <a:pt x="1872551" y="62395"/>
                  </a:lnTo>
                  <a:lnTo>
                    <a:pt x="1847799" y="29413"/>
                  </a:lnTo>
                  <a:lnTo>
                    <a:pt x="1816430" y="7772"/>
                  </a:lnTo>
                  <a:lnTo>
                    <a:pt x="1780298" y="0"/>
                  </a:lnTo>
                  <a:lnTo>
                    <a:pt x="1744179" y="7772"/>
                  </a:lnTo>
                  <a:lnTo>
                    <a:pt x="1712798" y="29413"/>
                  </a:lnTo>
                  <a:lnTo>
                    <a:pt x="1688058" y="62395"/>
                  </a:lnTo>
                  <a:lnTo>
                    <a:pt x="1671828" y="104228"/>
                  </a:lnTo>
                  <a:lnTo>
                    <a:pt x="1665998" y="152400"/>
                  </a:lnTo>
                  <a:lnTo>
                    <a:pt x="1671828" y="200571"/>
                  </a:lnTo>
                  <a:lnTo>
                    <a:pt x="1688058" y="242404"/>
                  </a:lnTo>
                  <a:lnTo>
                    <a:pt x="1712798" y="275399"/>
                  </a:lnTo>
                  <a:lnTo>
                    <a:pt x="1744179" y="297040"/>
                  </a:lnTo>
                  <a:lnTo>
                    <a:pt x="1780298" y="304800"/>
                  </a:lnTo>
                  <a:lnTo>
                    <a:pt x="1816430" y="297040"/>
                  </a:lnTo>
                  <a:lnTo>
                    <a:pt x="1847799" y="275399"/>
                  </a:lnTo>
                  <a:lnTo>
                    <a:pt x="1872551" y="242404"/>
                  </a:lnTo>
                  <a:lnTo>
                    <a:pt x="1888769" y="200571"/>
                  </a:lnTo>
                  <a:lnTo>
                    <a:pt x="1894598" y="152400"/>
                  </a:lnTo>
                  <a:close/>
                </a:path>
                <a:path w="1905000" h="2727325">
                  <a:moveTo>
                    <a:pt x="1905000" y="2574747"/>
                  </a:moveTo>
                  <a:lnTo>
                    <a:pt x="1899170" y="2526576"/>
                  </a:lnTo>
                  <a:lnTo>
                    <a:pt x="1882940" y="2484742"/>
                  </a:lnTo>
                  <a:lnTo>
                    <a:pt x="1858200" y="2451747"/>
                  </a:lnTo>
                  <a:lnTo>
                    <a:pt x="1826818" y="2430107"/>
                  </a:lnTo>
                  <a:lnTo>
                    <a:pt x="1790700" y="2422347"/>
                  </a:lnTo>
                  <a:lnTo>
                    <a:pt x="1754568" y="2430107"/>
                  </a:lnTo>
                  <a:lnTo>
                    <a:pt x="1723186" y="2451747"/>
                  </a:lnTo>
                  <a:lnTo>
                    <a:pt x="1698447" y="2484742"/>
                  </a:lnTo>
                  <a:lnTo>
                    <a:pt x="1682216" y="2526576"/>
                  </a:lnTo>
                  <a:lnTo>
                    <a:pt x="1676400" y="2574747"/>
                  </a:lnTo>
                  <a:lnTo>
                    <a:pt x="1682216" y="2622918"/>
                  </a:lnTo>
                  <a:lnTo>
                    <a:pt x="1698447" y="2664752"/>
                  </a:lnTo>
                  <a:lnTo>
                    <a:pt x="1723186" y="2697734"/>
                  </a:lnTo>
                  <a:lnTo>
                    <a:pt x="1754568" y="2719374"/>
                  </a:lnTo>
                  <a:lnTo>
                    <a:pt x="1790700" y="2727147"/>
                  </a:lnTo>
                  <a:lnTo>
                    <a:pt x="1826818" y="2719374"/>
                  </a:lnTo>
                  <a:lnTo>
                    <a:pt x="1858200" y="2697734"/>
                  </a:lnTo>
                  <a:lnTo>
                    <a:pt x="1882940" y="2664752"/>
                  </a:lnTo>
                  <a:lnTo>
                    <a:pt x="1899170" y="2622918"/>
                  </a:lnTo>
                  <a:lnTo>
                    <a:pt x="1905000" y="2574747"/>
                  </a:lnTo>
                  <a:close/>
                </a:path>
                <a:path w="1905000" h="2727325">
                  <a:moveTo>
                    <a:pt x="1905000" y="1715160"/>
                  </a:moveTo>
                  <a:lnTo>
                    <a:pt x="1899170" y="1666989"/>
                  </a:lnTo>
                  <a:lnTo>
                    <a:pt x="1882940" y="1625155"/>
                  </a:lnTo>
                  <a:lnTo>
                    <a:pt x="1858200" y="1592160"/>
                  </a:lnTo>
                  <a:lnTo>
                    <a:pt x="1826818" y="1570532"/>
                  </a:lnTo>
                  <a:lnTo>
                    <a:pt x="1790700" y="1562760"/>
                  </a:lnTo>
                  <a:lnTo>
                    <a:pt x="1754568" y="1570532"/>
                  </a:lnTo>
                  <a:lnTo>
                    <a:pt x="1723186" y="1592160"/>
                  </a:lnTo>
                  <a:lnTo>
                    <a:pt x="1698447" y="1625155"/>
                  </a:lnTo>
                  <a:lnTo>
                    <a:pt x="1682216" y="1666989"/>
                  </a:lnTo>
                  <a:lnTo>
                    <a:pt x="1676400" y="1715160"/>
                  </a:lnTo>
                  <a:lnTo>
                    <a:pt x="1682216" y="1763331"/>
                  </a:lnTo>
                  <a:lnTo>
                    <a:pt x="1698447" y="1805165"/>
                  </a:lnTo>
                  <a:lnTo>
                    <a:pt x="1723186" y="1838159"/>
                  </a:lnTo>
                  <a:lnTo>
                    <a:pt x="1754568" y="1859788"/>
                  </a:lnTo>
                  <a:lnTo>
                    <a:pt x="1790700" y="1867560"/>
                  </a:lnTo>
                  <a:lnTo>
                    <a:pt x="1826818" y="1859788"/>
                  </a:lnTo>
                  <a:lnTo>
                    <a:pt x="1858200" y="1838159"/>
                  </a:lnTo>
                  <a:lnTo>
                    <a:pt x="1882940" y="1805165"/>
                  </a:lnTo>
                  <a:lnTo>
                    <a:pt x="1899170" y="1763331"/>
                  </a:lnTo>
                  <a:lnTo>
                    <a:pt x="1905000" y="17151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898640" y="4123435"/>
            <a:ext cx="2219325" cy="1125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dirty="0" u="heavy" sz="2400" spc="-10" b="1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alibri"/>
                <a:cs typeface="Calibri"/>
              </a:rPr>
              <a:t>Current</a:t>
            </a:r>
            <a:r>
              <a:rPr dirty="0" u="heavy" sz="2400" spc="-50" b="1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400" spc="-5" b="1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alibri"/>
                <a:cs typeface="Calibri"/>
              </a:rPr>
              <a:t>solution: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</a:pPr>
            <a:r>
              <a:rPr dirty="0" sz="2400">
                <a:solidFill>
                  <a:srgbClr val="1F497D"/>
                </a:solidFill>
                <a:latin typeface="Calibri"/>
                <a:cs typeface="Calibri"/>
              </a:rPr>
              <a:t>X</a:t>
            </a:r>
            <a:r>
              <a:rPr dirty="0" sz="2400" spc="-3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497D"/>
                </a:solidFill>
                <a:latin typeface="Calibri"/>
                <a:cs typeface="Calibri"/>
              </a:rPr>
              <a:t>=</a:t>
            </a:r>
            <a:r>
              <a:rPr dirty="0" sz="2400" spc="-25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497D"/>
                </a:solidFill>
                <a:latin typeface="Calibri"/>
                <a:cs typeface="Calibri"/>
              </a:rPr>
              <a:t>{T</a:t>
            </a:r>
            <a:r>
              <a:rPr dirty="0" baseline="-17361" sz="2400">
                <a:solidFill>
                  <a:srgbClr val="1F497D"/>
                </a:solidFill>
                <a:latin typeface="Calibri"/>
                <a:cs typeface="Calibri"/>
              </a:rPr>
              <a:t>1</a:t>
            </a:r>
            <a:r>
              <a:rPr dirty="0" sz="2400">
                <a:solidFill>
                  <a:srgbClr val="1F497D"/>
                </a:solidFill>
                <a:latin typeface="Calibri"/>
                <a:cs typeface="Calibri"/>
              </a:rPr>
              <a:t>,</a:t>
            </a:r>
            <a:r>
              <a:rPr dirty="0" sz="2400" spc="-3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497D"/>
                </a:solidFill>
                <a:latin typeface="Calibri"/>
                <a:cs typeface="Calibri"/>
              </a:rPr>
              <a:t>T</a:t>
            </a:r>
            <a:r>
              <a:rPr dirty="0" baseline="-17361" sz="2400">
                <a:solidFill>
                  <a:srgbClr val="1F497D"/>
                </a:solidFill>
                <a:latin typeface="Calibri"/>
                <a:cs typeface="Calibri"/>
              </a:rPr>
              <a:t>4</a:t>
            </a:r>
            <a:r>
              <a:rPr dirty="0" sz="2400">
                <a:solidFill>
                  <a:srgbClr val="1F497D"/>
                </a:solidFill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89113" y="586739"/>
            <a:ext cx="194500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>
                <a:solidFill>
                  <a:srgbClr val="002F5F"/>
                </a:solidFill>
              </a:rPr>
              <a:t>E</a:t>
            </a:r>
            <a:r>
              <a:rPr dirty="0" sz="4400" spc="-90">
                <a:solidFill>
                  <a:srgbClr val="002F5F"/>
                </a:solidFill>
              </a:rPr>
              <a:t>x</a:t>
            </a:r>
            <a:r>
              <a:rPr dirty="0" sz="4400" spc="5">
                <a:solidFill>
                  <a:srgbClr val="002F5F"/>
                </a:solidFill>
              </a:rPr>
              <a:t>a</a:t>
            </a:r>
            <a:r>
              <a:rPr dirty="0" sz="4400" spc="-5">
                <a:solidFill>
                  <a:srgbClr val="002F5F"/>
                </a:solidFill>
              </a:rPr>
              <a:t>m</a:t>
            </a:r>
            <a:r>
              <a:rPr dirty="0" sz="4400">
                <a:solidFill>
                  <a:srgbClr val="002F5F"/>
                </a:solidFill>
              </a:rPr>
              <a:t>p</a:t>
            </a:r>
            <a:r>
              <a:rPr dirty="0" sz="4400" spc="5">
                <a:solidFill>
                  <a:srgbClr val="002F5F"/>
                </a:solidFill>
              </a:rPr>
              <a:t>l</a:t>
            </a:r>
            <a:r>
              <a:rPr dirty="0" sz="4400">
                <a:solidFill>
                  <a:srgbClr val="002F5F"/>
                </a:solidFill>
              </a:rPr>
              <a:t>e</a:t>
            </a:r>
            <a:endParaRPr sz="4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4012" y="1547876"/>
            <a:ext cx="4707890" cy="1043940"/>
          </a:xfrm>
          <a:prstGeom prst="rect">
            <a:avLst/>
          </a:prstGeom>
        </p:spPr>
        <p:txBody>
          <a:bodyPr wrap="square" lIns="0" tIns="155575" rIns="0" bIns="0" rtlCol="0" vert="horz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1225"/>
              </a:spcBef>
              <a:buSzPct val="91666"/>
              <a:buFont typeface="Verdana"/>
              <a:buChar char="●"/>
              <a:tabLst>
                <a:tab pos="367665" algn="l"/>
                <a:tab pos="368300" algn="l"/>
              </a:tabLst>
            </a:pP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Select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the 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next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biggest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set: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T</a:t>
            </a:r>
            <a:r>
              <a:rPr dirty="0" baseline="-17361" sz="2400">
                <a:solidFill>
                  <a:srgbClr val="002F5F"/>
                </a:solidFill>
                <a:latin typeface="Calibri"/>
                <a:cs typeface="Calibri"/>
              </a:rPr>
              <a:t>5</a:t>
            </a:r>
            <a:endParaRPr baseline="-17361" sz="2400">
              <a:latin typeface="Calibri"/>
              <a:cs typeface="Calibri"/>
            </a:endParaRPr>
          </a:p>
          <a:p>
            <a:pPr marL="368300" indent="-342900">
              <a:lnSpc>
                <a:spcPct val="100000"/>
              </a:lnSpc>
              <a:spcBef>
                <a:spcPts val="1130"/>
              </a:spcBef>
              <a:buSzPct val="91666"/>
              <a:buFont typeface="Verdana"/>
              <a:buChar char="●"/>
              <a:tabLst>
                <a:tab pos="367665" algn="l"/>
                <a:tab pos="368300" algn="l"/>
              </a:tabLst>
            </a:pP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Remove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all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elements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 covered 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by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T</a:t>
            </a:r>
            <a:r>
              <a:rPr dirty="0" baseline="-17361" sz="2400" spc="-7">
                <a:solidFill>
                  <a:srgbClr val="002F5F"/>
                </a:solidFill>
                <a:latin typeface="Calibri"/>
                <a:cs typeface="Calibri"/>
              </a:rPr>
              <a:t>5</a:t>
            </a:r>
            <a:endParaRPr baseline="-17361"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970350" y="3228019"/>
            <a:ext cx="4356100" cy="3460115"/>
            <a:chOff x="1970350" y="3228019"/>
            <a:chExt cx="4356100" cy="34601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70350" y="3228019"/>
              <a:ext cx="4355976" cy="34598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200400" y="3597465"/>
              <a:ext cx="1905000" cy="2727325"/>
            </a:xfrm>
            <a:custGeom>
              <a:avLst/>
              <a:gdLst/>
              <a:ahLst/>
              <a:cxnLst/>
              <a:rect l="l" t="t" r="r" b="b"/>
              <a:pathLst>
                <a:path w="1905000" h="2727325">
                  <a:moveTo>
                    <a:pt x="228600" y="1725549"/>
                  </a:moveTo>
                  <a:lnTo>
                    <a:pt x="222770" y="1677377"/>
                  </a:lnTo>
                  <a:lnTo>
                    <a:pt x="206540" y="1635544"/>
                  </a:lnTo>
                  <a:lnTo>
                    <a:pt x="181800" y="1602549"/>
                  </a:lnTo>
                  <a:lnTo>
                    <a:pt x="150418" y="1580921"/>
                  </a:lnTo>
                  <a:lnTo>
                    <a:pt x="114300" y="1573149"/>
                  </a:lnTo>
                  <a:lnTo>
                    <a:pt x="78168" y="1580921"/>
                  </a:lnTo>
                  <a:lnTo>
                    <a:pt x="46786" y="1602549"/>
                  </a:lnTo>
                  <a:lnTo>
                    <a:pt x="22047" y="1635544"/>
                  </a:lnTo>
                  <a:lnTo>
                    <a:pt x="5816" y="1677377"/>
                  </a:lnTo>
                  <a:lnTo>
                    <a:pt x="0" y="1725549"/>
                  </a:lnTo>
                  <a:lnTo>
                    <a:pt x="5816" y="1773720"/>
                  </a:lnTo>
                  <a:lnTo>
                    <a:pt x="22047" y="1815553"/>
                  </a:lnTo>
                  <a:lnTo>
                    <a:pt x="46786" y="1848548"/>
                  </a:lnTo>
                  <a:lnTo>
                    <a:pt x="78168" y="1870176"/>
                  </a:lnTo>
                  <a:lnTo>
                    <a:pt x="114300" y="1877949"/>
                  </a:lnTo>
                  <a:lnTo>
                    <a:pt x="150418" y="1870176"/>
                  </a:lnTo>
                  <a:lnTo>
                    <a:pt x="181800" y="1848548"/>
                  </a:lnTo>
                  <a:lnTo>
                    <a:pt x="206540" y="1815553"/>
                  </a:lnTo>
                  <a:lnTo>
                    <a:pt x="222770" y="1773720"/>
                  </a:lnTo>
                  <a:lnTo>
                    <a:pt x="228600" y="1725549"/>
                  </a:lnTo>
                  <a:close/>
                </a:path>
                <a:path w="1905000" h="2727325">
                  <a:moveTo>
                    <a:pt x="228600" y="965111"/>
                  </a:moveTo>
                  <a:lnTo>
                    <a:pt x="222770" y="916940"/>
                  </a:lnTo>
                  <a:lnTo>
                    <a:pt x="206540" y="875106"/>
                  </a:lnTo>
                  <a:lnTo>
                    <a:pt x="181800" y="842111"/>
                  </a:lnTo>
                  <a:lnTo>
                    <a:pt x="150418" y="820470"/>
                  </a:lnTo>
                  <a:lnTo>
                    <a:pt x="114300" y="812711"/>
                  </a:lnTo>
                  <a:lnTo>
                    <a:pt x="78168" y="820470"/>
                  </a:lnTo>
                  <a:lnTo>
                    <a:pt x="46786" y="842111"/>
                  </a:lnTo>
                  <a:lnTo>
                    <a:pt x="22047" y="875106"/>
                  </a:lnTo>
                  <a:lnTo>
                    <a:pt x="5816" y="916940"/>
                  </a:lnTo>
                  <a:lnTo>
                    <a:pt x="0" y="965111"/>
                  </a:lnTo>
                  <a:lnTo>
                    <a:pt x="5816" y="1013282"/>
                  </a:lnTo>
                  <a:lnTo>
                    <a:pt x="22047" y="1055116"/>
                  </a:lnTo>
                  <a:lnTo>
                    <a:pt x="46786" y="1088097"/>
                  </a:lnTo>
                  <a:lnTo>
                    <a:pt x="78168" y="1109738"/>
                  </a:lnTo>
                  <a:lnTo>
                    <a:pt x="114300" y="1117511"/>
                  </a:lnTo>
                  <a:lnTo>
                    <a:pt x="150418" y="1109738"/>
                  </a:lnTo>
                  <a:lnTo>
                    <a:pt x="181800" y="1088097"/>
                  </a:lnTo>
                  <a:lnTo>
                    <a:pt x="206540" y="1055116"/>
                  </a:lnTo>
                  <a:lnTo>
                    <a:pt x="222770" y="1013282"/>
                  </a:lnTo>
                  <a:lnTo>
                    <a:pt x="228600" y="965111"/>
                  </a:lnTo>
                  <a:close/>
                </a:path>
                <a:path w="1905000" h="2727325">
                  <a:moveTo>
                    <a:pt x="228600" y="212547"/>
                  </a:moveTo>
                  <a:lnTo>
                    <a:pt x="222770" y="164376"/>
                  </a:lnTo>
                  <a:lnTo>
                    <a:pt x="206540" y="122542"/>
                  </a:lnTo>
                  <a:lnTo>
                    <a:pt x="181800" y="89547"/>
                  </a:lnTo>
                  <a:lnTo>
                    <a:pt x="150418" y="67906"/>
                  </a:lnTo>
                  <a:lnTo>
                    <a:pt x="114300" y="60147"/>
                  </a:lnTo>
                  <a:lnTo>
                    <a:pt x="78168" y="67906"/>
                  </a:lnTo>
                  <a:lnTo>
                    <a:pt x="46786" y="89547"/>
                  </a:lnTo>
                  <a:lnTo>
                    <a:pt x="22047" y="122542"/>
                  </a:lnTo>
                  <a:lnTo>
                    <a:pt x="5816" y="164376"/>
                  </a:lnTo>
                  <a:lnTo>
                    <a:pt x="0" y="212547"/>
                  </a:lnTo>
                  <a:lnTo>
                    <a:pt x="5816" y="260718"/>
                  </a:lnTo>
                  <a:lnTo>
                    <a:pt x="22047" y="302552"/>
                  </a:lnTo>
                  <a:lnTo>
                    <a:pt x="46786" y="335534"/>
                  </a:lnTo>
                  <a:lnTo>
                    <a:pt x="78168" y="357174"/>
                  </a:lnTo>
                  <a:lnTo>
                    <a:pt x="114300" y="364947"/>
                  </a:lnTo>
                  <a:lnTo>
                    <a:pt x="150418" y="357174"/>
                  </a:lnTo>
                  <a:lnTo>
                    <a:pt x="181800" y="335534"/>
                  </a:lnTo>
                  <a:lnTo>
                    <a:pt x="206540" y="302552"/>
                  </a:lnTo>
                  <a:lnTo>
                    <a:pt x="222770" y="260718"/>
                  </a:lnTo>
                  <a:lnTo>
                    <a:pt x="228600" y="212547"/>
                  </a:lnTo>
                  <a:close/>
                </a:path>
                <a:path w="1905000" h="2727325">
                  <a:moveTo>
                    <a:pt x="1066800" y="2574734"/>
                  </a:moveTo>
                  <a:lnTo>
                    <a:pt x="1060970" y="2526576"/>
                  </a:lnTo>
                  <a:lnTo>
                    <a:pt x="1044740" y="2484729"/>
                  </a:lnTo>
                  <a:lnTo>
                    <a:pt x="1020000" y="2451747"/>
                  </a:lnTo>
                  <a:lnTo>
                    <a:pt x="988618" y="2430107"/>
                  </a:lnTo>
                  <a:lnTo>
                    <a:pt x="952500" y="2422334"/>
                  </a:lnTo>
                  <a:lnTo>
                    <a:pt x="916368" y="2430107"/>
                  </a:lnTo>
                  <a:lnTo>
                    <a:pt x="884986" y="2451747"/>
                  </a:lnTo>
                  <a:lnTo>
                    <a:pt x="860247" y="2484729"/>
                  </a:lnTo>
                  <a:lnTo>
                    <a:pt x="844016" y="2526576"/>
                  </a:lnTo>
                  <a:lnTo>
                    <a:pt x="838200" y="2574734"/>
                  </a:lnTo>
                  <a:lnTo>
                    <a:pt x="844016" y="2622905"/>
                  </a:lnTo>
                  <a:lnTo>
                    <a:pt x="860247" y="2664752"/>
                  </a:lnTo>
                  <a:lnTo>
                    <a:pt x="884986" y="2697734"/>
                  </a:lnTo>
                  <a:lnTo>
                    <a:pt x="916368" y="2719374"/>
                  </a:lnTo>
                  <a:lnTo>
                    <a:pt x="952500" y="2727134"/>
                  </a:lnTo>
                  <a:lnTo>
                    <a:pt x="988618" y="2719374"/>
                  </a:lnTo>
                  <a:lnTo>
                    <a:pt x="1020000" y="2697734"/>
                  </a:lnTo>
                  <a:lnTo>
                    <a:pt x="1044740" y="2664752"/>
                  </a:lnTo>
                  <a:lnTo>
                    <a:pt x="1060970" y="2622905"/>
                  </a:lnTo>
                  <a:lnTo>
                    <a:pt x="1066800" y="2574734"/>
                  </a:lnTo>
                  <a:close/>
                </a:path>
                <a:path w="1905000" h="2727325">
                  <a:moveTo>
                    <a:pt x="1066800" y="1736534"/>
                  </a:moveTo>
                  <a:lnTo>
                    <a:pt x="1060970" y="1688376"/>
                  </a:lnTo>
                  <a:lnTo>
                    <a:pt x="1044740" y="1646529"/>
                  </a:lnTo>
                  <a:lnTo>
                    <a:pt x="1020000" y="1613547"/>
                  </a:lnTo>
                  <a:lnTo>
                    <a:pt x="988618" y="1591906"/>
                  </a:lnTo>
                  <a:lnTo>
                    <a:pt x="952500" y="1584134"/>
                  </a:lnTo>
                  <a:lnTo>
                    <a:pt x="916368" y="1591906"/>
                  </a:lnTo>
                  <a:lnTo>
                    <a:pt x="884986" y="1613547"/>
                  </a:lnTo>
                  <a:lnTo>
                    <a:pt x="860247" y="1646529"/>
                  </a:lnTo>
                  <a:lnTo>
                    <a:pt x="844016" y="1688376"/>
                  </a:lnTo>
                  <a:lnTo>
                    <a:pt x="838200" y="1736534"/>
                  </a:lnTo>
                  <a:lnTo>
                    <a:pt x="844016" y="1784705"/>
                  </a:lnTo>
                  <a:lnTo>
                    <a:pt x="860247" y="1826552"/>
                  </a:lnTo>
                  <a:lnTo>
                    <a:pt x="884986" y="1859534"/>
                  </a:lnTo>
                  <a:lnTo>
                    <a:pt x="916368" y="1881174"/>
                  </a:lnTo>
                  <a:lnTo>
                    <a:pt x="952500" y="1888934"/>
                  </a:lnTo>
                  <a:lnTo>
                    <a:pt x="988618" y="1881174"/>
                  </a:lnTo>
                  <a:lnTo>
                    <a:pt x="1020000" y="1859534"/>
                  </a:lnTo>
                  <a:lnTo>
                    <a:pt x="1044740" y="1826552"/>
                  </a:lnTo>
                  <a:lnTo>
                    <a:pt x="1060970" y="1784705"/>
                  </a:lnTo>
                  <a:lnTo>
                    <a:pt x="1066800" y="1736534"/>
                  </a:lnTo>
                  <a:close/>
                </a:path>
                <a:path w="1905000" h="2727325">
                  <a:moveTo>
                    <a:pt x="1066800" y="1012647"/>
                  </a:moveTo>
                  <a:lnTo>
                    <a:pt x="1060970" y="964476"/>
                  </a:lnTo>
                  <a:lnTo>
                    <a:pt x="1044740" y="922642"/>
                  </a:lnTo>
                  <a:lnTo>
                    <a:pt x="1020000" y="889647"/>
                  </a:lnTo>
                  <a:lnTo>
                    <a:pt x="988618" y="868006"/>
                  </a:lnTo>
                  <a:lnTo>
                    <a:pt x="952500" y="860247"/>
                  </a:lnTo>
                  <a:lnTo>
                    <a:pt x="916368" y="868006"/>
                  </a:lnTo>
                  <a:lnTo>
                    <a:pt x="884986" y="889647"/>
                  </a:lnTo>
                  <a:lnTo>
                    <a:pt x="860247" y="922642"/>
                  </a:lnTo>
                  <a:lnTo>
                    <a:pt x="844016" y="964476"/>
                  </a:lnTo>
                  <a:lnTo>
                    <a:pt x="838200" y="1012647"/>
                  </a:lnTo>
                  <a:lnTo>
                    <a:pt x="844016" y="1060818"/>
                  </a:lnTo>
                  <a:lnTo>
                    <a:pt x="860247" y="1102652"/>
                  </a:lnTo>
                  <a:lnTo>
                    <a:pt x="884986" y="1135634"/>
                  </a:lnTo>
                  <a:lnTo>
                    <a:pt x="916368" y="1157274"/>
                  </a:lnTo>
                  <a:lnTo>
                    <a:pt x="952500" y="1165047"/>
                  </a:lnTo>
                  <a:lnTo>
                    <a:pt x="988618" y="1157274"/>
                  </a:lnTo>
                  <a:lnTo>
                    <a:pt x="1020000" y="1135634"/>
                  </a:lnTo>
                  <a:lnTo>
                    <a:pt x="1044740" y="1102652"/>
                  </a:lnTo>
                  <a:lnTo>
                    <a:pt x="1060970" y="1060818"/>
                  </a:lnTo>
                  <a:lnTo>
                    <a:pt x="1066800" y="1012647"/>
                  </a:lnTo>
                  <a:close/>
                </a:path>
                <a:path w="1905000" h="2727325">
                  <a:moveTo>
                    <a:pt x="1066800" y="195224"/>
                  </a:moveTo>
                  <a:lnTo>
                    <a:pt x="1060970" y="147053"/>
                  </a:lnTo>
                  <a:lnTo>
                    <a:pt x="1044740" y="105219"/>
                  </a:lnTo>
                  <a:lnTo>
                    <a:pt x="1020000" y="72224"/>
                  </a:lnTo>
                  <a:lnTo>
                    <a:pt x="988618" y="50596"/>
                  </a:lnTo>
                  <a:lnTo>
                    <a:pt x="952500" y="42824"/>
                  </a:lnTo>
                  <a:lnTo>
                    <a:pt x="916368" y="50596"/>
                  </a:lnTo>
                  <a:lnTo>
                    <a:pt x="884986" y="72224"/>
                  </a:lnTo>
                  <a:lnTo>
                    <a:pt x="860247" y="105219"/>
                  </a:lnTo>
                  <a:lnTo>
                    <a:pt x="844016" y="147053"/>
                  </a:lnTo>
                  <a:lnTo>
                    <a:pt x="838200" y="195224"/>
                  </a:lnTo>
                  <a:lnTo>
                    <a:pt x="844016" y="243395"/>
                  </a:lnTo>
                  <a:lnTo>
                    <a:pt x="860247" y="285229"/>
                  </a:lnTo>
                  <a:lnTo>
                    <a:pt x="884986" y="318223"/>
                  </a:lnTo>
                  <a:lnTo>
                    <a:pt x="916368" y="339852"/>
                  </a:lnTo>
                  <a:lnTo>
                    <a:pt x="952500" y="347624"/>
                  </a:lnTo>
                  <a:lnTo>
                    <a:pt x="988618" y="339852"/>
                  </a:lnTo>
                  <a:lnTo>
                    <a:pt x="1020000" y="318223"/>
                  </a:lnTo>
                  <a:lnTo>
                    <a:pt x="1044740" y="285229"/>
                  </a:lnTo>
                  <a:lnTo>
                    <a:pt x="1060970" y="243395"/>
                  </a:lnTo>
                  <a:lnTo>
                    <a:pt x="1066800" y="195224"/>
                  </a:lnTo>
                  <a:close/>
                </a:path>
                <a:path w="1905000" h="2727325">
                  <a:moveTo>
                    <a:pt x="1894598" y="965111"/>
                  </a:moveTo>
                  <a:lnTo>
                    <a:pt x="1888769" y="916940"/>
                  </a:lnTo>
                  <a:lnTo>
                    <a:pt x="1872551" y="875106"/>
                  </a:lnTo>
                  <a:lnTo>
                    <a:pt x="1847799" y="842111"/>
                  </a:lnTo>
                  <a:lnTo>
                    <a:pt x="1816430" y="820470"/>
                  </a:lnTo>
                  <a:lnTo>
                    <a:pt x="1780298" y="812711"/>
                  </a:lnTo>
                  <a:lnTo>
                    <a:pt x="1744179" y="820470"/>
                  </a:lnTo>
                  <a:lnTo>
                    <a:pt x="1712798" y="842111"/>
                  </a:lnTo>
                  <a:lnTo>
                    <a:pt x="1688058" y="875106"/>
                  </a:lnTo>
                  <a:lnTo>
                    <a:pt x="1671828" y="916940"/>
                  </a:lnTo>
                  <a:lnTo>
                    <a:pt x="1665998" y="965111"/>
                  </a:lnTo>
                  <a:lnTo>
                    <a:pt x="1671828" y="1013282"/>
                  </a:lnTo>
                  <a:lnTo>
                    <a:pt x="1688058" y="1055116"/>
                  </a:lnTo>
                  <a:lnTo>
                    <a:pt x="1712798" y="1088097"/>
                  </a:lnTo>
                  <a:lnTo>
                    <a:pt x="1744179" y="1109738"/>
                  </a:lnTo>
                  <a:lnTo>
                    <a:pt x="1780298" y="1117511"/>
                  </a:lnTo>
                  <a:lnTo>
                    <a:pt x="1816430" y="1109738"/>
                  </a:lnTo>
                  <a:lnTo>
                    <a:pt x="1847799" y="1088097"/>
                  </a:lnTo>
                  <a:lnTo>
                    <a:pt x="1872551" y="1055116"/>
                  </a:lnTo>
                  <a:lnTo>
                    <a:pt x="1888769" y="1013282"/>
                  </a:lnTo>
                  <a:lnTo>
                    <a:pt x="1894598" y="965111"/>
                  </a:lnTo>
                  <a:close/>
                </a:path>
                <a:path w="1905000" h="2727325">
                  <a:moveTo>
                    <a:pt x="1894598" y="152400"/>
                  </a:moveTo>
                  <a:lnTo>
                    <a:pt x="1888769" y="104228"/>
                  </a:lnTo>
                  <a:lnTo>
                    <a:pt x="1872551" y="62395"/>
                  </a:lnTo>
                  <a:lnTo>
                    <a:pt x="1847799" y="29413"/>
                  </a:lnTo>
                  <a:lnTo>
                    <a:pt x="1816430" y="7772"/>
                  </a:lnTo>
                  <a:lnTo>
                    <a:pt x="1780298" y="0"/>
                  </a:lnTo>
                  <a:lnTo>
                    <a:pt x="1744179" y="7772"/>
                  </a:lnTo>
                  <a:lnTo>
                    <a:pt x="1712798" y="29413"/>
                  </a:lnTo>
                  <a:lnTo>
                    <a:pt x="1688058" y="62395"/>
                  </a:lnTo>
                  <a:lnTo>
                    <a:pt x="1671828" y="104228"/>
                  </a:lnTo>
                  <a:lnTo>
                    <a:pt x="1665998" y="152400"/>
                  </a:lnTo>
                  <a:lnTo>
                    <a:pt x="1671828" y="200571"/>
                  </a:lnTo>
                  <a:lnTo>
                    <a:pt x="1688058" y="242404"/>
                  </a:lnTo>
                  <a:lnTo>
                    <a:pt x="1712798" y="275399"/>
                  </a:lnTo>
                  <a:lnTo>
                    <a:pt x="1744179" y="297040"/>
                  </a:lnTo>
                  <a:lnTo>
                    <a:pt x="1780298" y="304800"/>
                  </a:lnTo>
                  <a:lnTo>
                    <a:pt x="1816430" y="297040"/>
                  </a:lnTo>
                  <a:lnTo>
                    <a:pt x="1847799" y="275399"/>
                  </a:lnTo>
                  <a:lnTo>
                    <a:pt x="1872551" y="242404"/>
                  </a:lnTo>
                  <a:lnTo>
                    <a:pt x="1888769" y="200571"/>
                  </a:lnTo>
                  <a:lnTo>
                    <a:pt x="1894598" y="152400"/>
                  </a:lnTo>
                  <a:close/>
                </a:path>
                <a:path w="1905000" h="2727325">
                  <a:moveTo>
                    <a:pt x="1905000" y="2574747"/>
                  </a:moveTo>
                  <a:lnTo>
                    <a:pt x="1899170" y="2526576"/>
                  </a:lnTo>
                  <a:lnTo>
                    <a:pt x="1882940" y="2484742"/>
                  </a:lnTo>
                  <a:lnTo>
                    <a:pt x="1858200" y="2451747"/>
                  </a:lnTo>
                  <a:lnTo>
                    <a:pt x="1826818" y="2430107"/>
                  </a:lnTo>
                  <a:lnTo>
                    <a:pt x="1790700" y="2422347"/>
                  </a:lnTo>
                  <a:lnTo>
                    <a:pt x="1754568" y="2430107"/>
                  </a:lnTo>
                  <a:lnTo>
                    <a:pt x="1723186" y="2451747"/>
                  </a:lnTo>
                  <a:lnTo>
                    <a:pt x="1698447" y="2484742"/>
                  </a:lnTo>
                  <a:lnTo>
                    <a:pt x="1682216" y="2526576"/>
                  </a:lnTo>
                  <a:lnTo>
                    <a:pt x="1676400" y="2574747"/>
                  </a:lnTo>
                  <a:lnTo>
                    <a:pt x="1682216" y="2622918"/>
                  </a:lnTo>
                  <a:lnTo>
                    <a:pt x="1698447" y="2664752"/>
                  </a:lnTo>
                  <a:lnTo>
                    <a:pt x="1723186" y="2697734"/>
                  </a:lnTo>
                  <a:lnTo>
                    <a:pt x="1754568" y="2719374"/>
                  </a:lnTo>
                  <a:lnTo>
                    <a:pt x="1790700" y="2727147"/>
                  </a:lnTo>
                  <a:lnTo>
                    <a:pt x="1826818" y="2719374"/>
                  </a:lnTo>
                  <a:lnTo>
                    <a:pt x="1858200" y="2697734"/>
                  </a:lnTo>
                  <a:lnTo>
                    <a:pt x="1882940" y="2664752"/>
                  </a:lnTo>
                  <a:lnTo>
                    <a:pt x="1899170" y="2622918"/>
                  </a:lnTo>
                  <a:lnTo>
                    <a:pt x="1905000" y="2574747"/>
                  </a:lnTo>
                  <a:close/>
                </a:path>
                <a:path w="1905000" h="2727325">
                  <a:moveTo>
                    <a:pt x="1905000" y="1715160"/>
                  </a:moveTo>
                  <a:lnTo>
                    <a:pt x="1899170" y="1666989"/>
                  </a:lnTo>
                  <a:lnTo>
                    <a:pt x="1882940" y="1625155"/>
                  </a:lnTo>
                  <a:lnTo>
                    <a:pt x="1858200" y="1592160"/>
                  </a:lnTo>
                  <a:lnTo>
                    <a:pt x="1826818" y="1570532"/>
                  </a:lnTo>
                  <a:lnTo>
                    <a:pt x="1790700" y="1562760"/>
                  </a:lnTo>
                  <a:lnTo>
                    <a:pt x="1754568" y="1570532"/>
                  </a:lnTo>
                  <a:lnTo>
                    <a:pt x="1723186" y="1592160"/>
                  </a:lnTo>
                  <a:lnTo>
                    <a:pt x="1698447" y="1625155"/>
                  </a:lnTo>
                  <a:lnTo>
                    <a:pt x="1682216" y="1666989"/>
                  </a:lnTo>
                  <a:lnTo>
                    <a:pt x="1676400" y="1715160"/>
                  </a:lnTo>
                  <a:lnTo>
                    <a:pt x="1682216" y="1763331"/>
                  </a:lnTo>
                  <a:lnTo>
                    <a:pt x="1698447" y="1805165"/>
                  </a:lnTo>
                  <a:lnTo>
                    <a:pt x="1723186" y="1838159"/>
                  </a:lnTo>
                  <a:lnTo>
                    <a:pt x="1754568" y="1859788"/>
                  </a:lnTo>
                  <a:lnTo>
                    <a:pt x="1790700" y="1867560"/>
                  </a:lnTo>
                  <a:lnTo>
                    <a:pt x="1826818" y="1859788"/>
                  </a:lnTo>
                  <a:lnTo>
                    <a:pt x="1858200" y="1838159"/>
                  </a:lnTo>
                  <a:lnTo>
                    <a:pt x="1882940" y="1805165"/>
                  </a:lnTo>
                  <a:lnTo>
                    <a:pt x="1899170" y="1763331"/>
                  </a:lnTo>
                  <a:lnTo>
                    <a:pt x="1905000" y="17151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898640" y="4123435"/>
            <a:ext cx="2219325" cy="1125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dirty="0" u="heavy" sz="2400" spc="-10" b="1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alibri"/>
                <a:cs typeface="Calibri"/>
              </a:rPr>
              <a:t>Current</a:t>
            </a:r>
            <a:r>
              <a:rPr dirty="0" u="heavy" sz="2400" spc="-50" b="1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400" spc="-5" b="1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alibri"/>
                <a:cs typeface="Calibri"/>
              </a:rPr>
              <a:t>solution: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</a:pPr>
            <a:r>
              <a:rPr dirty="0" sz="2400">
                <a:solidFill>
                  <a:srgbClr val="1F497D"/>
                </a:solidFill>
                <a:latin typeface="Calibri"/>
                <a:cs typeface="Calibri"/>
              </a:rPr>
              <a:t>X</a:t>
            </a:r>
            <a:r>
              <a:rPr dirty="0" sz="2400" spc="-25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497D"/>
                </a:solidFill>
                <a:latin typeface="Calibri"/>
                <a:cs typeface="Calibri"/>
              </a:rPr>
              <a:t>=</a:t>
            </a:r>
            <a:r>
              <a:rPr dirty="0" sz="2400" spc="-25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497D"/>
                </a:solidFill>
                <a:latin typeface="Calibri"/>
                <a:cs typeface="Calibri"/>
              </a:rPr>
              <a:t>{T</a:t>
            </a:r>
            <a:r>
              <a:rPr dirty="0" baseline="-17361" sz="2400">
                <a:solidFill>
                  <a:srgbClr val="1F497D"/>
                </a:solidFill>
                <a:latin typeface="Calibri"/>
                <a:cs typeface="Calibri"/>
              </a:rPr>
              <a:t>1</a:t>
            </a:r>
            <a:r>
              <a:rPr dirty="0" sz="2400">
                <a:solidFill>
                  <a:srgbClr val="1F497D"/>
                </a:solidFill>
                <a:latin typeface="Calibri"/>
                <a:cs typeface="Calibri"/>
              </a:rPr>
              <a:t>,</a:t>
            </a:r>
            <a:r>
              <a:rPr dirty="0" sz="2400" spc="-2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497D"/>
                </a:solidFill>
                <a:latin typeface="Calibri"/>
                <a:cs typeface="Calibri"/>
              </a:rPr>
              <a:t>T</a:t>
            </a:r>
            <a:r>
              <a:rPr dirty="0" baseline="-17361" sz="2400">
                <a:solidFill>
                  <a:srgbClr val="1F497D"/>
                </a:solidFill>
                <a:latin typeface="Calibri"/>
                <a:cs typeface="Calibri"/>
              </a:rPr>
              <a:t>4</a:t>
            </a:r>
            <a:r>
              <a:rPr dirty="0" sz="2400">
                <a:solidFill>
                  <a:srgbClr val="1F497D"/>
                </a:solidFill>
                <a:latin typeface="Calibri"/>
                <a:cs typeface="Calibri"/>
              </a:rPr>
              <a:t>,</a:t>
            </a:r>
            <a:r>
              <a:rPr dirty="0" sz="2400" spc="-25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497D"/>
                </a:solidFill>
                <a:latin typeface="Calibri"/>
                <a:cs typeface="Calibri"/>
              </a:rPr>
              <a:t>T</a:t>
            </a:r>
            <a:r>
              <a:rPr dirty="0" baseline="-17361" sz="2400">
                <a:solidFill>
                  <a:srgbClr val="1F497D"/>
                </a:solidFill>
                <a:latin typeface="Calibri"/>
                <a:cs typeface="Calibri"/>
              </a:rPr>
              <a:t>5</a:t>
            </a:r>
            <a:r>
              <a:rPr dirty="0" sz="2400">
                <a:solidFill>
                  <a:srgbClr val="1F497D"/>
                </a:solidFill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89113" y="586739"/>
            <a:ext cx="194500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>
                <a:solidFill>
                  <a:srgbClr val="002F5F"/>
                </a:solidFill>
              </a:rPr>
              <a:t>E</a:t>
            </a:r>
            <a:r>
              <a:rPr dirty="0" sz="4400" spc="-90">
                <a:solidFill>
                  <a:srgbClr val="002F5F"/>
                </a:solidFill>
              </a:rPr>
              <a:t>x</a:t>
            </a:r>
            <a:r>
              <a:rPr dirty="0" sz="4400" spc="5">
                <a:solidFill>
                  <a:srgbClr val="002F5F"/>
                </a:solidFill>
              </a:rPr>
              <a:t>a</a:t>
            </a:r>
            <a:r>
              <a:rPr dirty="0" sz="4400" spc="-5">
                <a:solidFill>
                  <a:srgbClr val="002F5F"/>
                </a:solidFill>
              </a:rPr>
              <a:t>m</a:t>
            </a:r>
            <a:r>
              <a:rPr dirty="0" sz="4400">
                <a:solidFill>
                  <a:srgbClr val="002F5F"/>
                </a:solidFill>
              </a:rPr>
              <a:t>p</a:t>
            </a:r>
            <a:r>
              <a:rPr dirty="0" sz="4400" spc="5">
                <a:solidFill>
                  <a:srgbClr val="002F5F"/>
                </a:solidFill>
              </a:rPr>
              <a:t>l</a:t>
            </a:r>
            <a:r>
              <a:rPr dirty="0" sz="4400">
                <a:solidFill>
                  <a:srgbClr val="002F5F"/>
                </a:solidFill>
              </a:rPr>
              <a:t>e</a:t>
            </a:r>
            <a:endParaRPr sz="4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4012" y="1547876"/>
            <a:ext cx="4707890" cy="1043940"/>
          </a:xfrm>
          <a:prstGeom prst="rect">
            <a:avLst/>
          </a:prstGeom>
        </p:spPr>
        <p:txBody>
          <a:bodyPr wrap="square" lIns="0" tIns="155575" rIns="0" bIns="0" rtlCol="0" vert="horz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1225"/>
              </a:spcBef>
              <a:buSzPct val="91666"/>
              <a:buFont typeface="Verdana"/>
              <a:buChar char="●"/>
              <a:tabLst>
                <a:tab pos="367665" algn="l"/>
                <a:tab pos="368300" algn="l"/>
              </a:tabLst>
            </a:pP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Select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the 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next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biggest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set: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T</a:t>
            </a:r>
            <a:r>
              <a:rPr dirty="0" baseline="-17361" sz="2400">
                <a:solidFill>
                  <a:srgbClr val="002F5F"/>
                </a:solidFill>
                <a:latin typeface="Calibri"/>
                <a:cs typeface="Calibri"/>
              </a:rPr>
              <a:t>6</a:t>
            </a:r>
            <a:endParaRPr baseline="-17361" sz="2400">
              <a:latin typeface="Calibri"/>
              <a:cs typeface="Calibri"/>
            </a:endParaRPr>
          </a:p>
          <a:p>
            <a:pPr marL="368300" indent="-342900">
              <a:lnSpc>
                <a:spcPct val="100000"/>
              </a:lnSpc>
              <a:spcBef>
                <a:spcPts val="1130"/>
              </a:spcBef>
              <a:buSzPct val="91666"/>
              <a:buFont typeface="Verdana"/>
              <a:buChar char="●"/>
              <a:tabLst>
                <a:tab pos="367665" algn="l"/>
                <a:tab pos="368300" algn="l"/>
              </a:tabLst>
            </a:pP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Remove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all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elements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 covered 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by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T</a:t>
            </a:r>
            <a:r>
              <a:rPr dirty="0" baseline="-17361" sz="2400" spc="-7">
                <a:solidFill>
                  <a:srgbClr val="002F5F"/>
                </a:solidFill>
                <a:latin typeface="Calibri"/>
                <a:cs typeface="Calibri"/>
              </a:rPr>
              <a:t>6</a:t>
            </a:r>
            <a:endParaRPr baseline="-17361"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98640" y="4123435"/>
            <a:ext cx="2219325" cy="1125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dirty="0" u="heavy" sz="2400" spc="-10" b="1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alibri"/>
                <a:cs typeface="Calibri"/>
              </a:rPr>
              <a:t>Current</a:t>
            </a:r>
            <a:r>
              <a:rPr dirty="0" u="heavy" sz="2400" spc="-50" b="1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400" spc="-5" b="1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alibri"/>
                <a:cs typeface="Calibri"/>
              </a:rPr>
              <a:t>solution: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</a:pPr>
            <a:r>
              <a:rPr dirty="0" sz="2400">
                <a:solidFill>
                  <a:srgbClr val="1F497D"/>
                </a:solidFill>
                <a:latin typeface="Calibri"/>
                <a:cs typeface="Calibri"/>
              </a:rPr>
              <a:t>X</a:t>
            </a:r>
            <a:r>
              <a:rPr dirty="0" sz="2400" spc="-25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497D"/>
                </a:solidFill>
                <a:latin typeface="Calibri"/>
                <a:cs typeface="Calibri"/>
              </a:rPr>
              <a:t>=</a:t>
            </a:r>
            <a:r>
              <a:rPr dirty="0" sz="2400" spc="-25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497D"/>
                </a:solidFill>
                <a:latin typeface="Calibri"/>
                <a:cs typeface="Calibri"/>
              </a:rPr>
              <a:t>{T</a:t>
            </a:r>
            <a:r>
              <a:rPr dirty="0" baseline="-17361" sz="2400">
                <a:solidFill>
                  <a:srgbClr val="1F497D"/>
                </a:solidFill>
                <a:latin typeface="Calibri"/>
                <a:cs typeface="Calibri"/>
              </a:rPr>
              <a:t>1</a:t>
            </a:r>
            <a:r>
              <a:rPr dirty="0" sz="2400">
                <a:solidFill>
                  <a:srgbClr val="1F497D"/>
                </a:solidFill>
                <a:latin typeface="Calibri"/>
                <a:cs typeface="Calibri"/>
              </a:rPr>
              <a:t>,</a:t>
            </a:r>
            <a:r>
              <a:rPr dirty="0" sz="2400" spc="-2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497D"/>
                </a:solidFill>
                <a:latin typeface="Calibri"/>
                <a:cs typeface="Calibri"/>
              </a:rPr>
              <a:t>T</a:t>
            </a:r>
            <a:r>
              <a:rPr dirty="0" baseline="-17361" sz="2400">
                <a:solidFill>
                  <a:srgbClr val="1F497D"/>
                </a:solidFill>
                <a:latin typeface="Calibri"/>
                <a:cs typeface="Calibri"/>
              </a:rPr>
              <a:t>4</a:t>
            </a:r>
            <a:r>
              <a:rPr dirty="0" sz="2400">
                <a:solidFill>
                  <a:srgbClr val="1F497D"/>
                </a:solidFill>
                <a:latin typeface="Calibri"/>
                <a:cs typeface="Calibri"/>
              </a:rPr>
              <a:t>,</a:t>
            </a:r>
            <a:r>
              <a:rPr dirty="0" sz="2400" spc="-25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497D"/>
                </a:solidFill>
                <a:latin typeface="Calibri"/>
                <a:cs typeface="Calibri"/>
              </a:rPr>
              <a:t>T</a:t>
            </a:r>
            <a:r>
              <a:rPr dirty="0" baseline="-17361" sz="2400">
                <a:solidFill>
                  <a:srgbClr val="1F497D"/>
                </a:solidFill>
                <a:latin typeface="Calibri"/>
                <a:cs typeface="Calibri"/>
              </a:rPr>
              <a:t>5</a:t>
            </a:r>
            <a:r>
              <a:rPr dirty="0" sz="2400">
                <a:solidFill>
                  <a:srgbClr val="1F497D"/>
                </a:solidFill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70350" y="3228019"/>
            <a:ext cx="4356100" cy="3460115"/>
            <a:chOff x="1970350" y="3228019"/>
            <a:chExt cx="4356100" cy="34601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70350" y="3228019"/>
              <a:ext cx="4355976" cy="345982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200400" y="3597465"/>
              <a:ext cx="1905000" cy="2747645"/>
            </a:xfrm>
            <a:custGeom>
              <a:avLst/>
              <a:gdLst/>
              <a:ahLst/>
              <a:cxnLst/>
              <a:rect l="l" t="t" r="r" b="b"/>
              <a:pathLst>
                <a:path w="1905000" h="2747645">
                  <a:moveTo>
                    <a:pt x="228600" y="2594927"/>
                  </a:moveTo>
                  <a:lnTo>
                    <a:pt x="222770" y="2546756"/>
                  </a:lnTo>
                  <a:lnTo>
                    <a:pt x="206540" y="2504922"/>
                  </a:lnTo>
                  <a:lnTo>
                    <a:pt x="181800" y="2471928"/>
                  </a:lnTo>
                  <a:lnTo>
                    <a:pt x="150418" y="2450287"/>
                  </a:lnTo>
                  <a:lnTo>
                    <a:pt x="114300" y="2442527"/>
                  </a:lnTo>
                  <a:lnTo>
                    <a:pt x="78168" y="2450287"/>
                  </a:lnTo>
                  <a:lnTo>
                    <a:pt x="46786" y="2471928"/>
                  </a:lnTo>
                  <a:lnTo>
                    <a:pt x="22047" y="2504922"/>
                  </a:lnTo>
                  <a:lnTo>
                    <a:pt x="5816" y="2546756"/>
                  </a:lnTo>
                  <a:lnTo>
                    <a:pt x="0" y="2594927"/>
                  </a:lnTo>
                  <a:lnTo>
                    <a:pt x="5816" y="2643098"/>
                  </a:lnTo>
                  <a:lnTo>
                    <a:pt x="22047" y="2684932"/>
                  </a:lnTo>
                  <a:lnTo>
                    <a:pt x="46786" y="2717914"/>
                  </a:lnTo>
                  <a:lnTo>
                    <a:pt x="78168" y="2739555"/>
                  </a:lnTo>
                  <a:lnTo>
                    <a:pt x="114300" y="2747327"/>
                  </a:lnTo>
                  <a:lnTo>
                    <a:pt x="150418" y="2739555"/>
                  </a:lnTo>
                  <a:lnTo>
                    <a:pt x="181800" y="2717914"/>
                  </a:lnTo>
                  <a:lnTo>
                    <a:pt x="206540" y="2684932"/>
                  </a:lnTo>
                  <a:lnTo>
                    <a:pt x="222770" y="2643098"/>
                  </a:lnTo>
                  <a:lnTo>
                    <a:pt x="228600" y="2594927"/>
                  </a:lnTo>
                  <a:close/>
                </a:path>
                <a:path w="1905000" h="2747645">
                  <a:moveTo>
                    <a:pt x="228600" y="1725549"/>
                  </a:moveTo>
                  <a:lnTo>
                    <a:pt x="222770" y="1677377"/>
                  </a:lnTo>
                  <a:lnTo>
                    <a:pt x="206540" y="1635544"/>
                  </a:lnTo>
                  <a:lnTo>
                    <a:pt x="181800" y="1602549"/>
                  </a:lnTo>
                  <a:lnTo>
                    <a:pt x="150418" y="1580921"/>
                  </a:lnTo>
                  <a:lnTo>
                    <a:pt x="114300" y="1573149"/>
                  </a:lnTo>
                  <a:lnTo>
                    <a:pt x="78168" y="1580921"/>
                  </a:lnTo>
                  <a:lnTo>
                    <a:pt x="46786" y="1602549"/>
                  </a:lnTo>
                  <a:lnTo>
                    <a:pt x="22047" y="1635544"/>
                  </a:lnTo>
                  <a:lnTo>
                    <a:pt x="5816" y="1677377"/>
                  </a:lnTo>
                  <a:lnTo>
                    <a:pt x="0" y="1725549"/>
                  </a:lnTo>
                  <a:lnTo>
                    <a:pt x="5816" y="1773720"/>
                  </a:lnTo>
                  <a:lnTo>
                    <a:pt x="22047" y="1815553"/>
                  </a:lnTo>
                  <a:lnTo>
                    <a:pt x="46786" y="1848548"/>
                  </a:lnTo>
                  <a:lnTo>
                    <a:pt x="78168" y="1870176"/>
                  </a:lnTo>
                  <a:lnTo>
                    <a:pt x="114300" y="1877949"/>
                  </a:lnTo>
                  <a:lnTo>
                    <a:pt x="150418" y="1870176"/>
                  </a:lnTo>
                  <a:lnTo>
                    <a:pt x="181800" y="1848548"/>
                  </a:lnTo>
                  <a:lnTo>
                    <a:pt x="206540" y="1815553"/>
                  </a:lnTo>
                  <a:lnTo>
                    <a:pt x="222770" y="1773720"/>
                  </a:lnTo>
                  <a:lnTo>
                    <a:pt x="228600" y="1725549"/>
                  </a:lnTo>
                  <a:close/>
                </a:path>
                <a:path w="1905000" h="2747645">
                  <a:moveTo>
                    <a:pt x="228600" y="965111"/>
                  </a:moveTo>
                  <a:lnTo>
                    <a:pt x="222770" y="916940"/>
                  </a:lnTo>
                  <a:lnTo>
                    <a:pt x="206540" y="875106"/>
                  </a:lnTo>
                  <a:lnTo>
                    <a:pt x="181800" y="842111"/>
                  </a:lnTo>
                  <a:lnTo>
                    <a:pt x="150418" y="820470"/>
                  </a:lnTo>
                  <a:lnTo>
                    <a:pt x="114300" y="812711"/>
                  </a:lnTo>
                  <a:lnTo>
                    <a:pt x="78168" y="820470"/>
                  </a:lnTo>
                  <a:lnTo>
                    <a:pt x="46786" y="842111"/>
                  </a:lnTo>
                  <a:lnTo>
                    <a:pt x="22047" y="875106"/>
                  </a:lnTo>
                  <a:lnTo>
                    <a:pt x="5816" y="916940"/>
                  </a:lnTo>
                  <a:lnTo>
                    <a:pt x="0" y="965111"/>
                  </a:lnTo>
                  <a:lnTo>
                    <a:pt x="5816" y="1013282"/>
                  </a:lnTo>
                  <a:lnTo>
                    <a:pt x="22047" y="1055116"/>
                  </a:lnTo>
                  <a:lnTo>
                    <a:pt x="46786" y="1088097"/>
                  </a:lnTo>
                  <a:lnTo>
                    <a:pt x="78168" y="1109738"/>
                  </a:lnTo>
                  <a:lnTo>
                    <a:pt x="114300" y="1117511"/>
                  </a:lnTo>
                  <a:lnTo>
                    <a:pt x="150418" y="1109738"/>
                  </a:lnTo>
                  <a:lnTo>
                    <a:pt x="181800" y="1088097"/>
                  </a:lnTo>
                  <a:lnTo>
                    <a:pt x="206540" y="1055116"/>
                  </a:lnTo>
                  <a:lnTo>
                    <a:pt x="222770" y="1013282"/>
                  </a:lnTo>
                  <a:lnTo>
                    <a:pt x="228600" y="965111"/>
                  </a:lnTo>
                  <a:close/>
                </a:path>
                <a:path w="1905000" h="2747645">
                  <a:moveTo>
                    <a:pt x="228600" y="212547"/>
                  </a:moveTo>
                  <a:lnTo>
                    <a:pt x="222770" y="164376"/>
                  </a:lnTo>
                  <a:lnTo>
                    <a:pt x="206540" y="122542"/>
                  </a:lnTo>
                  <a:lnTo>
                    <a:pt x="181800" y="89547"/>
                  </a:lnTo>
                  <a:lnTo>
                    <a:pt x="150418" y="67906"/>
                  </a:lnTo>
                  <a:lnTo>
                    <a:pt x="114300" y="60147"/>
                  </a:lnTo>
                  <a:lnTo>
                    <a:pt x="78168" y="67906"/>
                  </a:lnTo>
                  <a:lnTo>
                    <a:pt x="46786" y="89547"/>
                  </a:lnTo>
                  <a:lnTo>
                    <a:pt x="22047" y="122542"/>
                  </a:lnTo>
                  <a:lnTo>
                    <a:pt x="5816" y="164376"/>
                  </a:lnTo>
                  <a:lnTo>
                    <a:pt x="0" y="212547"/>
                  </a:lnTo>
                  <a:lnTo>
                    <a:pt x="5816" y="260718"/>
                  </a:lnTo>
                  <a:lnTo>
                    <a:pt x="22047" y="302552"/>
                  </a:lnTo>
                  <a:lnTo>
                    <a:pt x="46786" y="335534"/>
                  </a:lnTo>
                  <a:lnTo>
                    <a:pt x="78168" y="357174"/>
                  </a:lnTo>
                  <a:lnTo>
                    <a:pt x="114300" y="364947"/>
                  </a:lnTo>
                  <a:lnTo>
                    <a:pt x="150418" y="357174"/>
                  </a:lnTo>
                  <a:lnTo>
                    <a:pt x="181800" y="335534"/>
                  </a:lnTo>
                  <a:lnTo>
                    <a:pt x="206540" y="302552"/>
                  </a:lnTo>
                  <a:lnTo>
                    <a:pt x="222770" y="260718"/>
                  </a:lnTo>
                  <a:lnTo>
                    <a:pt x="228600" y="212547"/>
                  </a:lnTo>
                  <a:close/>
                </a:path>
                <a:path w="1905000" h="2747645">
                  <a:moveTo>
                    <a:pt x="1066800" y="2574734"/>
                  </a:moveTo>
                  <a:lnTo>
                    <a:pt x="1060970" y="2526576"/>
                  </a:lnTo>
                  <a:lnTo>
                    <a:pt x="1044740" y="2484729"/>
                  </a:lnTo>
                  <a:lnTo>
                    <a:pt x="1020000" y="2451747"/>
                  </a:lnTo>
                  <a:lnTo>
                    <a:pt x="988618" y="2430107"/>
                  </a:lnTo>
                  <a:lnTo>
                    <a:pt x="952500" y="2422334"/>
                  </a:lnTo>
                  <a:lnTo>
                    <a:pt x="916368" y="2430107"/>
                  </a:lnTo>
                  <a:lnTo>
                    <a:pt x="884986" y="2451747"/>
                  </a:lnTo>
                  <a:lnTo>
                    <a:pt x="860247" y="2484729"/>
                  </a:lnTo>
                  <a:lnTo>
                    <a:pt x="844016" y="2526576"/>
                  </a:lnTo>
                  <a:lnTo>
                    <a:pt x="838200" y="2574734"/>
                  </a:lnTo>
                  <a:lnTo>
                    <a:pt x="844016" y="2622905"/>
                  </a:lnTo>
                  <a:lnTo>
                    <a:pt x="860247" y="2664752"/>
                  </a:lnTo>
                  <a:lnTo>
                    <a:pt x="884986" y="2697734"/>
                  </a:lnTo>
                  <a:lnTo>
                    <a:pt x="916368" y="2719374"/>
                  </a:lnTo>
                  <a:lnTo>
                    <a:pt x="952500" y="2727134"/>
                  </a:lnTo>
                  <a:lnTo>
                    <a:pt x="988618" y="2719374"/>
                  </a:lnTo>
                  <a:lnTo>
                    <a:pt x="1020000" y="2697734"/>
                  </a:lnTo>
                  <a:lnTo>
                    <a:pt x="1044740" y="2664752"/>
                  </a:lnTo>
                  <a:lnTo>
                    <a:pt x="1060970" y="2622905"/>
                  </a:lnTo>
                  <a:lnTo>
                    <a:pt x="1066800" y="2574734"/>
                  </a:lnTo>
                  <a:close/>
                </a:path>
                <a:path w="1905000" h="2747645">
                  <a:moveTo>
                    <a:pt x="1066800" y="1736534"/>
                  </a:moveTo>
                  <a:lnTo>
                    <a:pt x="1060970" y="1688376"/>
                  </a:lnTo>
                  <a:lnTo>
                    <a:pt x="1044740" y="1646529"/>
                  </a:lnTo>
                  <a:lnTo>
                    <a:pt x="1020000" y="1613547"/>
                  </a:lnTo>
                  <a:lnTo>
                    <a:pt x="988618" y="1591906"/>
                  </a:lnTo>
                  <a:lnTo>
                    <a:pt x="952500" y="1584134"/>
                  </a:lnTo>
                  <a:lnTo>
                    <a:pt x="916368" y="1591906"/>
                  </a:lnTo>
                  <a:lnTo>
                    <a:pt x="884986" y="1613547"/>
                  </a:lnTo>
                  <a:lnTo>
                    <a:pt x="860247" y="1646529"/>
                  </a:lnTo>
                  <a:lnTo>
                    <a:pt x="844016" y="1688376"/>
                  </a:lnTo>
                  <a:lnTo>
                    <a:pt x="838200" y="1736534"/>
                  </a:lnTo>
                  <a:lnTo>
                    <a:pt x="844016" y="1784705"/>
                  </a:lnTo>
                  <a:lnTo>
                    <a:pt x="860247" y="1826552"/>
                  </a:lnTo>
                  <a:lnTo>
                    <a:pt x="884986" y="1859534"/>
                  </a:lnTo>
                  <a:lnTo>
                    <a:pt x="916368" y="1881174"/>
                  </a:lnTo>
                  <a:lnTo>
                    <a:pt x="952500" y="1888934"/>
                  </a:lnTo>
                  <a:lnTo>
                    <a:pt x="988618" y="1881174"/>
                  </a:lnTo>
                  <a:lnTo>
                    <a:pt x="1020000" y="1859534"/>
                  </a:lnTo>
                  <a:lnTo>
                    <a:pt x="1044740" y="1826552"/>
                  </a:lnTo>
                  <a:lnTo>
                    <a:pt x="1060970" y="1784705"/>
                  </a:lnTo>
                  <a:lnTo>
                    <a:pt x="1066800" y="1736534"/>
                  </a:lnTo>
                  <a:close/>
                </a:path>
                <a:path w="1905000" h="2747645">
                  <a:moveTo>
                    <a:pt x="1066800" y="1012647"/>
                  </a:moveTo>
                  <a:lnTo>
                    <a:pt x="1060970" y="964476"/>
                  </a:lnTo>
                  <a:lnTo>
                    <a:pt x="1044740" y="922642"/>
                  </a:lnTo>
                  <a:lnTo>
                    <a:pt x="1020000" y="889647"/>
                  </a:lnTo>
                  <a:lnTo>
                    <a:pt x="988618" y="868006"/>
                  </a:lnTo>
                  <a:lnTo>
                    <a:pt x="952500" y="860247"/>
                  </a:lnTo>
                  <a:lnTo>
                    <a:pt x="916368" y="868006"/>
                  </a:lnTo>
                  <a:lnTo>
                    <a:pt x="884986" y="889647"/>
                  </a:lnTo>
                  <a:lnTo>
                    <a:pt x="860247" y="922642"/>
                  </a:lnTo>
                  <a:lnTo>
                    <a:pt x="844016" y="964476"/>
                  </a:lnTo>
                  <a:lnTo>
                    <a:pt x="838200" y="1012647"/>
                  </a:lnTo>
                  <a:lnTo>
                    <a:pt x="844016" y="1060818"/>
                  </a:lnTo>
                  <a:lnTo>
                    <a:pt x="860247" y="1102652"/>
                  </a:lnTo>
                  <a:lnTo>
                    <a:pt x="884986" y="1135634"/>
                  </a:lnTo>
                  <a:lnTo>
                    <a:pt x="916368" y="1157274"/>
                  </a:lnTo>
                  <a:lnTo>
                    <a:pt x="952500" y="1165047"/>
                  </a:lnTo>
                  <a:lnTo>
                    <a:pt x="988618" y="1157274"/>
                  </a:lnTo>
                  <a:lnTo>
                    <a:pt x="1020000" y="1135634"/>
                  </a:lnTo>
                  <a:lnTo>
                    <a:pt x="1044740" y="1102652"/>
                  </a:lnTo>
                  <a:lnTo>
                    <a:pt x="1060970" y="1060818"/>
                  </a:lnTo>
                  <a:lnTo>
                    <a:pt x="1066800" y="1012647"/>
                  </a:lnTo>
                  <a:close/>
                </a:path>
                <a:path w="1905000" h="2747645">
                  <a:moveTo>
                    <a:pt x="1066800" y="195224"/>
                  </a:moveTo>
                  <a:lnTo>
                    <a:pt x="1060970" y="147053"/>
                  </a:lnTo>
                  <a:lnTo>
                    <a:pt x="1044740" y="105219"/>
                  </a:lnTo>
                  <a:lnTo>
                    <a:pt x="1020000" y="72224"/>
                  </a:lnTo>
                  <a:lnTo>
                    <a:pt x="988618" y="50596"/>
                  </a:lnTo>
                  <a:lnTo>
                    <a:pt x="952500" y="42824"/>
                  </a:lnTo>
                  <a:lnTo>
                    <a:pt x="916368" y="50596"/>
                  </a:lnTo>
                  <a:lnTo>
                    <a:pt x="884986" y="72224"/>
                  </a:lnTo>
                  <a:lnTo>
                    <a:pt x="860247" y="105219"/>
                  </a:lnTo>
                  <a:lnTo>
                    <a:pt x="844016" y="147053"/>
                  </a:lnTo>
                  <a:lnTo>
                    <a:pt x="838200" y="195224"/>
                  </a:lnTo>
                  <a:lnTo>
                    <a:pt x="844016" y="243395"/>
                  </a:lnTo>
                  <a:lnTo>
                    <a:pt x="860247" y="285229"/>
                  </a:lnTo>
                  <a:lnTo>
                    <a:pt x="884986" y="318223"/>
                  </a:lnTo>
                  <a:lnTo>
                    <a:pt x="916368" y="339852"/>
                  </a:lnTo>
                  <a:lnTo>
                    <a:pt x="952500" y="347624"/>
                  </a:lnTo>
                  <a:lnTo>
                    <a:pt x="988618" y="339852"/>
                  </a:lnTo>
                  <a:lnTo>
                    <a:pt x="1020000" y="318223"/>
                  </a:lnTo>
                  <a:lnTo>
                    <a:pt x="1044740" y="285229"/>
                  </a:lnTo>
                  <a:lnTo>
                    <a:pt x="1060970" y="243395"/>
                  </a:lnTo>
                  <a:lnTo>
                    <a:pt x="1066800" y="195224"/>
                  </a:lnTo>
                  <a:close/>
                </a:path>
                <a:path w="1905000" h="2747645">
                  <a:moveTo>
                    <a:pt x="1894598" y="965111"/>
                  </a:moveTo>
                  <a:lnTo>
                    <a:pt x="1888769" y="916940"/>
                  </a:lnTo>
                  <a:lnTo>
                    <a:pt x="1872551" y="875106"/>
                  </a:lnTo>
                  <a:lnTo>
                    <a:pt x="1847799" y="842111"/>
                  </a:lnTo>
                  <a:lnTo>
                    <a:pt x="1816430" y="820470"/>
                  </a:lnTo>
                  <a:lnTo>
                    <a:pt x="1780298" y="812711"/>
                  </a:lnTo>
                  <a:lnTo>
                    <a:pt x="1744179" y="820470"/>
                  </a:lnTo>
                  <a:lnTo>
                    <a:pt x="1712798" y="842111"/>
                  </a:lnTo>
                  <a:lnTo>
                    <a:pt x="1688058" y="875106"/>
                  </a:lnTo>
                  <a:lnTo>
                    <a:pt x="1671828" y="916940"/>
                  </a:lnTo>
                  <a:lnTo>
                    <a:pt x="1665998" y="965111"/>
                  </a:lnTo>
                  <a:lnTo>
                    <a:pt x="1671828" y="1013282"/>
                  </a:lnTo>
                  <a:lnTo>
                    <a:pt x="1688058" y="1055116"/>
                  </a:lnTo>
                  <a:lnTo>
                    <a:pt x="1712798" y="1088097"/>
                  </a:lnTo>
                  <a:lnTo>
                    <a:pt x="1744179" y="1109738"/>
                  </a:lnTo>
                  <a:lnTo>
                    <a:pt x="1780298" y="1117511"/>
                  </a:lnTo>
                  <a:lnTo>
                    <a:pt x="1816430" y="1109738"/>
                  </a:lnTo>
                  <a:lnTo>
                    <a:pt x="1847799" y="1088097"/>
                  </a:lnTo>
                  <a:lnTo>
                    <a:pt x="1872551" y="1055116"/>
                  </a:lnTo>
                  <a:lnTo>
                    <a:pt x="1888769" y="1013282"/>
                  </a:lnTo>
                  <a:lnTo>
                    <a:pt x="1894598" y="965111"/>
                  </a:lnTo>
                  <a:close/>
                </a:path>
                <a:path w="1905000" h="2747645">
                  <a:moveTo>
                    <a:pt x="1894598" y="152400"/>
                  </a:moveTo>
                  <a:lnTo>
                    <a:pt x="1888769" y="104228"/>
                  </a:lnTo>
                  <a:lnTo>
                    <a:pt x="1872551" y="62395"/>
                  </a:lnTo>
                  <a:lnTo>
                    <a:pt x="1847799" y="29413"/>
                  </a:lnTo>
                  <a:lnTo>
                    <a:pt x="1816430" y="7772"/>
                  </a:lnTo>
                  <a:lnTo>
                    <a:pt x="1780298" y="0"/>
                  </a:lnTo>
                  <a:lnTo>
                    <a:pt x="1744179" y="7772"/>
                  </a:lnTo>
                  <a:lnTo>
                    <a:pt x="1712798" y="29413"/>
                  </a:lnTo>
                  <a:lnTo>
                    <a:pt x="1688058" y="62395"/>
                  </a:lnTo>
                  <a:lnTo>
                    <a:pt x="1671828" y="104228"/>
                  </a:lnTo>
                  <a:lnTo>
                    <a:pt x="1665998" y="152400"/>
                  </a:lnTo>
                  <a:lnTo>
                    <a:pt x="1671828" y="200571"/>
                  </a:lnTo>
                  <a:lnTo>
                    <a:pt x="1688058" y="242404"/>
                  </a:lnTo>
                  <a:lnTo>
                    <a:pt x="1712798" y="275399"/>
                  </a:lnTo>
                  <a:lnTo>
                    <a:pt x="1744179" y="297040"/>
                  </a:lnTo>
                  <a:lnTo>
                    <a:pt x="1780298" y="304800"/>
                  </a:lnTo>
                  <a:lnTo>
                    <a:pt x="1816430" y="297040"/>
                  </a:lnTo>
                  <a:lnTo>
                    <a:pt x="1847799" y="275399"/>
                  </a:lnTo>
                  <a:lnTo>
                    <a:pt x="1872551" y="242404"/>
                  </a:lnTo>
                  <a:lnTo>
                    <a:pt x="1888769" y="200571"/>
                  </a:lnTo>
                  <a:lnTo>
                    <a:pt x="1894598" y="152400"/>
                  </a:lnTo>
                  <a:close/>
                </a:path>
                <a:path w="1905000" h="2747645">
                  <a:moveTo>
                    <a:pt x="1905000" y="2574747"/>
                  </a:moveTo>
                  <a:lnTo>
                    <a:pt x="1899170" y="2526576"/>
                  </a:lnTo>
                  <a:lnTo>
                    <a:pt x="1882940" y="2484742"/>
                  </a:lnTo>
                  <a:lnTo>
                    <a:pt x="1858200" y="2451747"/>
                  </a:lnTo>
                  <a:lnTo>
                    <a:pt x="1826818" y="2430107"/>
                  </a:lnTo>
                  <a:lnTo>
                    <a:pt x="1790700" y="2422347"/>
                  </a:lnTo>
                  <a:lnTo>
                    <a:pt x="1754568" y="2430107"/>
                  </a:lnTo>
                  <a:lnTo>
                    <a:pt x="1723186" y="2451747"/>
                  </a:lnTo>
                  <a:lnTo>
                    <a:pt x="1698447" y="2484742"/>
                  </a:lnTo>
                  <a:lnTo>
                    <a:pt x="1682216" y="2526576"/>
                  </a:lnTo>
                  <a:lnTo>
                    <a:pt x="1676400" y="2574747"/>
                  </a:lnTo>
                  <a:lnTo>
                    <a:pt x="1682216" y="2622918"/>
                  </a:lnTo>
                  <a:lnTo>
                    <a:pt x="1698447" y="2664752"/>
                  </a:lnTo>
                  <a:lnTo>
                    <a:pt x="1723186" y="2697734"/>
                  </a:lnTo>
                  <a:lnTo>
                    <a:pt x="1754568" y="2719374"/>
                  </a:lnTo>
                  <a:lnTo>
                    <a:pt x="1790700" y="2727147"/>
                  </a:lnTo>
                  <a:lnTo>
                    <a:pt x="1826818" y="2719374"/>
                  </a:lnTo>
                  <a:lnTo>
                    <a:pt x="1858200" y="2697734"/>
                  </a:lnTo>
                  <a:lnTo>
                    <a:pt x="1882940" y="2664752"/>
                  </a:lnTo>
                  <a:lnTo>
                    <a:pt x="1899170" y="2622918"/>
                  </a:lnTo>
                  <a:lnTo>
                    <a:pt x="1905000" y="2574747"/>
                  </a:lnTo>
                  <a:close/>
                </a:path>
                <a:path w="1905000" h="2747645">
                  <a:moveTo>
                    <a:pt x="1905000" y="1715160"/>
                  </a:moveTo>
                  <a:lnTo>
                    <a:pt x="1899170" y="1666989"/>
                  </a:lnTo>
                  <a:lnTo>
                    <a:pt x="1882940" y="1625155"/>
                  </a:lnTo>
                  <a:lnTo>
                    <a:pt x="1858200" y="1592160"/>
                  </a:lnTo>
                  <a:lnTo>
                    <a:pt x="1826818" y="1570532"/>
                  </a:lnTo>
                  <a:lnTo>
                    <a:pt x="1790700" y="1562760"/>
                  </a:lnTo>
                  <a:lnTo>
                    <a:pt x="1754568" y="1570532"/>
                  </a:lnTo>
                  <a:lnTo>
                    <a:pt x="1723186" y="1592160"/>
                  </a:lnTo>
                  <a:lnTo>
                    <a:pt x="1698447" y="1625155"/>
                  </a:lnTo>
                  <a:lnTo>
                    <a:pt x="1682216" y="1666989"/>
                  </a:lnTo>
                  <a:lnTo>
                    <a:pt x="1676400" y="1715160"/>
                  </a:lnTo>
                  <a:lnTo>
                    <a:pt x="1682216" y="1763331"/>
                  </a:lnTo>
                  <a:lnTo>
                    <a:pt x="1698447" y="1805165"/>
                  </a:lnTo>
                  <a:lnTo>
                    <a:pt x="1723186" y="1838159"/>
                  </a:lnTo>
                  <a:lnTo>
                    <a:pt x="1754568" y="1859788"/>
                  </a:lnTo>
                  <a:lnTo>
                    <a:pt x="1790700" y="1867560"/>
                  </a:lnTo>
                  <a:lnTo>
                    <a:pt x="1826818" y="1859788"/>
                  </a:lnTo>
                  <a:lnTo>
                    <a:pt x="1858200" y="1838159"/>
                  </a:lnTo>
                  <a:lnTo>
                    <a:pt x="1882940" y="1805165"/>
                  </a:lnTo>
                  <a:lnTo>
                    <a:pt x="1899170" y="1763331"/>
                  </a:lnTo>
                  <a:lnTo>
                    <a:pt x="1905000" y="17151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89113" y="586739"/>
            <a:ext cx="194500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>
                <a:solidFill>
                  <a:srgbClr val="002F5F"/>
                </a:solidFill>
              </a:rPr>
              <a:t>E</a:t>
            </a:r>
            <a:r>
              <a:rPr dirty="0" sz="4400" spc="-90">
                <a:solidFill>
                  <a:srgbClr val="002F5F"/>
                </a:solidFill>
              </a:rPr>
              <a:t>x</a:t>
            </a:r>
            <a:r>
              <a:rPr dirty="0" sz="4400" spc="5">
                <a:solidFill>
                  <a:srgbClr val="002F5F"/>
                </a:solidFill>
              </a:rPr>
              <a:t>a</a:t>
            </a:r>
            <a:r>
              <a:rPr dirty="0" sz="4400" spc="-5">
                <a:solidFill>
                  <a:srgbClr val="002F5F"/>
                </a:solidFill>
              </a:rPr>
              <a:t>m</a:t>
            </a:r>
            <a:r>
              <a:rPr dirty="0" sz="4400">
                <a:solidFill>
                  <a:srgbClr val="002F5F"/>
                </a:solidFill>
              </a:rPr>
              <a:t>p</a:t>
            </a:r>
            <a:r>
              <a:rPr dirty="0" sz="4400" spc="5">
                <a:solidFill>
                  <a:srgbClr val="002F5F"/>
                </a:solidFill>
              </a:rPr>
              <a:t>l</a:t>
            </a:r>
            <a:r>
              <a:rPr dirty="0" sz="4400">
                <a:solidFill>
                  <a:srgbClr val="002F5F"/>
                </a:solidFill>
              </a:rPr>
              <a:t>e</a:t>
            </a:r>
            <a:endParaRPr sz="4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4012" y="1547876"/>
            <a:ext cx="4027170" cy="1043940"/>
          </a:xfrm>
          <a:prstGeom prst="rect">
            <a:avLst/>
          </a:prstGeom>
        </p:spPr>
        <p:txBody>
          <a:bodyPr wrap="square" lIns="0" tIns="155575" rIns="0" bIns="0" rtlCol="0" vert="horz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1225"/>
              </a:spcBef>
              <a:buSzPct val="91666"/>
              <a:buFont typeface="Verdana"/>
              <a:buChar char="●"/>
              <a:tabLst>
                <a:tab pos="367665" algn="l"/>
                <a:tab pos="368300" algn="l"/>
              </a:tabLst>
            </a:pP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Select</a:t>
            </a:r>
            <a:r>
              <a:rPr dirty="0" sz="2400" spc="-2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the 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next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biggest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set: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T</a:t>
            </a:r>
            <a:r>
              <a:rPr dirty="0" baseline="-17361" sz="2400">
                <a:solidFill>
                  <a:srgbClr val="002F5F"/>
                </a:solidFill>
                <a:latin typeface="Calibri"/>
                <a:cs typeface="Calibri"/>
              </a:rPr>
              <a:t>6</a:t>
            </a:r>
            <a:endParaRPr baseline="-17361" sz="2400">
              <a:latin typeface="Calibri"/>
              <a:cs typeface="Calibri"/>
            </a:endParaRPr>
          </a:p>
          <a:p>
            <a:pPr marL="368300" indent="-342900">
              <a:lnSpc>
                <a:spcPct val="100000"/>
              </a:lnSpc>
              <a:spcBef>
                <a:spcPts val="1130"/>
              </a:spcBef>
              <a:buSzPct val="91666"/>
              <a:buFont typeface="Verdana"/>
              <a:buChar char="●"/>
              <a:tabLst>
                <a:tab pos="367665" algn="l"/>
                <a:tab pos="368300" algn="l"/>
              </a:tabLst>
            </a:pPr>
            <a:r>
              <a:rPr dirty="0" sz="2400" spc="-5">
                <a:solidFill>
                  <a:srgbClr val="FF0000"/>
                </a:solidFill>
                <a:latin typeface="Calibri"/>
                <a:cs typeface="Calibri"/>
              </a:rPr>
              <a:t>Done!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98640" y="4123435"/>
            <a:ext cx="2219325" cy="1125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dirty="0" u="heavy" sz="2400" spc="-10" b="1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alibri"/>
                <a:cs typeface="Calibri"/>
              </a:rPr>
              <a:t>Current</a:t>
            </a:r>
            <a:r>
              <a:rPr dirty="0" u="heavy" sz="2400" spc="-50" b="1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400" spc="-5" b="1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alibri"/>
                <a:cs typeface="Calibri"/>
              </a:rPr>
              <a:t>solution: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</a:pPr>
            <a:r>
              <a:rPr dirty="0" sz="2400">
                <a:solidFill>
                  <a:srgbClr val="1F497D"/>
                </a:solidFill>
                <a:latin typeface="Calibri"/>
                <a:cs typeface="Calibri"/>
              </a:rPr>
              <a:t>X</a:t>
            </a:r>
            <a:r>
              <a:rPr dirty="0" sz="2400" spc="-25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497D"/>
                </a:solidFill>
                <a:latin typeface="Calibri"/>
                <a:cs typeface="Calibri"/>
              </a:rPr>
              <a:t>=</a:t>
            </a:r>
            <a:r>
              <a:rPr dirty="0" sz="2400" spc="-2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497D"/>
                </a:solidFill>
                <a:latin typeface="Calibri"/>
                <a:cs typeface="Calibri"/>
              </a:rPr>
              <a:t>{T</a:t>
            </a:r>
            <a:r>
              <a:rPr dirty="0" baseline="-17361" sz="2400">
                <a:solidFill>
                  <a:srgbClr val="1F497D"/>
                </a:solidFill>
                <a:latin typeface="Calibri"/>
                <a:cs typeface="Calibri"/>
              </a:rPr>
              <a:t>1</a:t>
            </a:r>
            <a:r>
              <a:rPr dirty="0" sz="2400">
                <a:solidFill>
                  <a:srgbClr val="1F497D"/>
                </a:solidFill>
                <a:latin typeface="Calibri"/>
                <a:cs typeface="Calibri"/>
              </a:rPr>
              <a:t>,</a:t>
            </a:r>
            <a:r>
              <a:rPr dirty="0" sz="2400" spc="-2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497D"/>
                </a:solidFill>
                <a:latin typeface="Calibri"/>
                <a:cs typeface="Calibri"/>
              </a:rPr>
              <a:t>T</a:t>
            </a:r>
            <a:r>
              <a:rPr dirty="0" baseline="-17361" sz="2400">
                <a:solidFill>
                  <a:srgbClr val="1F497D"/>
                </a:solidFill>
                <a:latin typeface="Calibri"/>
                <a:cs typeface="Calibri"/>
              </a:rPr>
              <a:t>4</a:t>
            </a:r>
            <a:r>
              <a:rPr dirty="0" sz="2400">
                <a:solidFill>
                  <a:srgbClr val="1F497D"/>
                </a:solidFill>
                <a:latin typeface="Calibri"/>
                <a:cs typeface="Calibri"/>
              </a:rPr>
              <a:t>,</a:t>
            </a:r>
            <a:r>
              <a:rPr dirty="0" sz="2400" spc="-2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497D"/>
                </a:solidFill>
                <a:latin typeface="Calibri"/>
                <a:cs typeface="Calibri"/>
              </a:rPr>
              <a:t>T</a:t>
            </a:r>
            <a:r>
              <a:rPr dirty="0" baseline="-17361" sz="2400">
                <a:solidFill>
                  <a:srgbClr val="1F497D"/>
                </a:solidFill>
                <a:latin typeface="Calibri"/>
                <a:cs typeface="Calibri"/>
              </a:rPr>
              <a:t>5</a:t>
            </a:r>
            <a:r>
              <a:rPr dirty="0" sz="2400">
                <a:solidFill>
                  <a:srgbClr val="1F497D"/>
                </a:solidFill>
                <a:latin typeface="Calibri"/>
                <a:cs typeface="Calibri"/>
              </a:rPr>
              <a:t>,</a:t>
            </a:r>
            <a:r>
              <a:rPr dirty="0" sz="2400" spc="-2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497D"/>
                </a:solidFill>
                <a:latin typeface="Calibri"/>
                <a:cs typeface="Calibri"/>
              </a:rPr>
              <a:t>T</a:t>
            </a:r>
            <a:r>
              <a:rPr dirty="0" baseline="-17361" sz="2400">
                <a:solidFill>
                  <a:srgbClr val="1F497D"/>
                </a:solidFill>
                <a:latin typeface="Calibri"/>
                <a:cs typeface="Calibri"/>
              </a:rPr>
              <a:t>6</a:t>
            </a:r>
            <a:r>
              <a:rPr dirty="0" sz="2400">
                <a:solidFill>
                  <a:srgbClr val="1F497D"/>
                </a:solidFill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70350" y="3228019"/>
            <a:ext cx="4356100" cy="3460115"/>
            <a:chOff x="1970350" y="3228019"/>
            <a:chExt cx="4356100" cy="34601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70350" y="3228019"/>
              <a:ext cx="4355976" cy="345982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200400" y="3597465"/>
              <a:ext cx="1905000" cy="2747645"/>
            </a:xfrm>
            <a:custGeom>
              <a:avLst/>
              <a:gdLst/>
              <a:ahLst/>
              <a:cxnLst/>
              <a:rect l="l" t="t" r="r" b="b"/>
              <a:pathLst>
                <a:path w="1905000" h="2747645">
                  <a:moveTo>
                    <a:pt x="228600" y="2594927"/>
                  </a:moveTo>
                  <a:lnTo>
                    <a:pt x="222770" y="2546756"/>
                  </a:lnTo>
                  <a:lnTo>
                    <a:pt x="206540" y="2504922"/>
                  </a:lnTo>
                  <a:lnTo>
                    <a:pt x="181800" y="2471928"/>
                  </a:lnTo>
                  <a:lnTo>
                    <a:pt x="150418" y="2450287"/>
                  </a:lnTo>
                  <a:lnTo>
                    <a:pt x="114300" y="2442527"/>
                  </a:lnTo>
                  <a:lnTo>
                    <a:pt x="78168" y="2450287"/>
                  </a:lnTo>
                  <a:lnTo>
                    <a:pt x="46786" y="2471928"/>
                  </a:lnTo>
                  <a:lnTo>
                    <a:pt x="22047" y="2504922"/>
                  </a:lnTo>
                  <a:lnTo>
                    <a:pt x="5816" y="2546756"/>
                  </a:lnTo>
                  <a:lnTo>
                    <a:pt x="0" y="2594927"/>
                  </a:lnTo>
                  <a:lnTo>
                    <a:pt x="5816" y="2643098"/>
                  </a:lnTo>
                  <a:lnTo>
                    <a:pt x="22047" y="2684932"/>
                  </a:lnTo>
                  <a:lnTo>
                    <a:pt x="46786" y="2717914"/>
                  </a:lnTo>
                  <a:lnTo>
                    <a:pt x="78168" y="2739555"/>
                  </a:lnTo>
                  <a:lnTo>
                    <a:pt x="114300" y="2747327"/>
                  </a:lnTo>
                  <a:lnTo>
                    <a:pt x="150418" y="2739555"/>
                  </a:lnTo>
                  <a:lnTo>
                    <a:pt x="181800" y="2717914"/>
                  </a:lnTo>
                  <a:lnTo>
                    <a:pt x="206540" y="2684932"/>
                  </a:lnTo>
                  <a:lnTo>
                    <a:pt x="222770" y="2643098"/>
                  </a:lnTo>
                  <a:lnTo>
                    <a:pt x="228600" y="2594927"/>
                  </a:lnTo>
                  <a:close/>
                </a:path>
                <a:path w="1905000" h="2747645">
                  <a:moveTo>
                    <a:pt x="228600" y="1725549"/>
                  </a:moveTo>
                  <a:lnTo>
                    <a:pt x="222770" y="1677377"/>
                  </a:lnTo>
                  <a:lnTo>
                    <a:pt x="206540" y="1635544"/>
                  </a:lnTo>
                  <a:lnTo>
                    <a:pt x="181800" y="1602549"/>
                  </a:lnTo>
                  <a:lnTo>
                    <a:pt x="150418" y="1580921"/>
                  </a:lnTo>
                  <a:lnTo>
                    <a:pt x="114300" y="1573149"/>
                  </a:lnTo>
                  <a:lnTo>
                    <a:pt x="78168" y="1580921"/>
                  </a:lnTo>
                  <a:lnTo>
                    <a:pt x="46786" y="1602549"/>
                  </a:lnTo>
                  <a:lnTo>
                    <a:pt x="22047" y="1635544"/>
                  </a:lnTo>
                  <a:lnTo>
                    <a:pt x="5816" y="1677377"/>
                  </a:lnTo>
                  <a:lnTo>
                    <a:pt x="0" y="1725549"/>
                  </a:lnTo>
                  <a:lnTo>
                    <a:pt x="5816" y="1773720"/>
                  </a:lnTo>
                  <a:lnTo>
                    <a:pt x="22047" y="1815553"/>
                  </a:lnTo>
                  <a:lnTo>
                    <a:pt x="46786" y="1848548"/>
                  </a:lnTo>
                  <a:lnTo>
                    <a:pt x="78168" y="1870176"/>
                  </a:lnTo>
                  <a:lnTo>
                    <a:pt x="114300" y="1877949"/>
                  </a:lnTo>
                  <a:lnTo>
                    <a:pt x="150418" y="1870176"/>
                  </a:lnTo>
                  <a:lnTo>
                    <a:pt x="181800" y="1848548"/>
                  </a:lnTo>
                  <a:lnTo>
                    <a:pt x="206540" y="1815553"/>
                  </a:lnTo>
                  <a:lnTo>
                    <a:pt x="222770" y="1773720"/>
                  </a:lnTo>
                  <a:lnTo>
                    <a:pt x="228600" y="1725549"/>
                  </a:lnTo>
                  <a:close/>
                </a:path>
                <a:path w="1905000" h="2747645">
                  <a:moveTo>
                    <a:pt x="228600" y="965111"/>
                  </a:moveTo>
                  <a:lnTo>
                    <a:pt x="222770" y="916940"/>
                  </a:lnTo>
                  <a:lnTo>
                    <a:pt x="206540" y="875106"/>
                  </a:lnTo>
                  <a:lnTo>
                    <a:pt x="181800" y="842111"/>
                  </a:lnTo>
                  <a:lnTo>
                    <a:pt x="150418" y="820470"/>
                  </a:lnTo>
                  <a:lnTo>
                    <a:pt x="114300" y="812711"/>
                  </a:lnTo>
                  <a:lnTo>
                    <a:pt x="78168" y="820470"/>
                  </a:lnTo>
                  <a:lnTo>
                    <a:pt x="46786" y="842111"/>
                  </a:lnTo>
                  <a:lnTo>
                    <a:pt x="22047" y="875106"/>
                  </a:lnTo>
                  <a:lnTo>
                    <a:pt x="5816" y="916940"/>
                  </a:lnTo>
                  <a:lnTo>
                    <a:pt x="0" y="965111"/>
                  </a:lnTo>
                  <a:lnTo>
                    <a:pt x="5816" y="1013282"/>
                  </a:lnTo>
                  <a:lnTo>
                    <a:pt x="22047" y="1055116"/>
                  </a:lnTo>
                  <a:lnTo>
                    <a:pt x="46786" y="1088097"/>
                  </a:lnTo>
                  <a:lnTo>
                    <a:pt x="78168" y="1109738"/>
                  </a:lnTo>
                  <a:lnTo>
                    <a:pt x="114300" y="1117511"/>
                  </a:lnTo>
                  <a:lnTo>
                    <a:pt x="150418" y="1109738"/>
                  </a:lnTo>
                  <a:lnTo>
                    <a:pt x="181800" y="1088097"/>
                  </a:lnTo>
                  <a:lnTo>
                    <a:pt x="206540" y="1055116"/>
                  </a:lnTo>
                  <a:lnTo>
                    <a:pt x="222770" y="1013282"/>
                  </a:lnTo>
                  <a:lnTo>
                    <a:pt x="228600" y="965111"/>
                  </a:lnTo>
                  <a:close/>
                </a:path>
                <a:path w="1905000" h="2747645">
                  <a:moveTo>
                    <a:pt x="228600" y="212547"/>
                  </a:moveTo>
                  <a:lnTo>
                    <a:pt x="222770" y="164376"/>
                  </a:lnTo>
                  <a:lnTo>
                    <a:pt x="206540" y="122542"/>
                  </a:lnTo>
                  <a:lnTo>
                    <a:pt x="181800" y="89547"/>
                  </a:lnTo>
                  <a:lnTo>
                    <a:pt x="150418" y="67906"/>
                  </a:lnTo>
                  <a:lnTo>
                    <a:pt x="114300" y="60147"/>
                  </a:lnTo>
                  <a:lnTo>
                    <a:pt x="78168" y="67906"/>
                  </a:lnTo>
                  <a:lnTo>
                    <a:pt x="46786" y="89547"/>
                  </a:lnTo>
                  <a:lnTo>
                    <a:pt x="22047" y="122542"/>
                  </a:lnTo>
                  <a:lnTo>
                    <a:pt x="5816" y="164376"/>
                  </a:lnTo>
                  <a:lnTo>
                    <a:pt x="0" y="212547"/>
                  </a:lnTo>
                  <a:lnTo>
                    <a:pt x="5816" y="260718"/>
                  </a:lnTo>
                  <a:lnTo>
                    <a:pt x="22047" y="302552"/>
                  </a:lnTo>
                  <a:lnTo>
                    <a:pt x="46786" y="335534"/>
                  </a:lnTo>
                  <a:lnTo>
                    <a:pt x="78168" y="357174"/>
                  </a:lnTo>
                  <a:lnTo>
                    <a:pt x="114300" y="364947"/>
                  </a:lnTo>
                  <a:lnTo>
                    <a:pt x="150418" y="357174"/>
                  </a:lnTo>
                  <a:lnTo>
                    <a:pt x="181800" y="335534"/>
                  </a:lnTo>
                  <a:lnTo>
                    <a:pt x="206540" y="302552"/>
                  </a:lnTo>
                  <a:lnTo>
                    <a:pt x="222770" y="260718"/>
                  </a:lnTo>
                  <a:lnTo>
                    <a:pt x="228600" y="212547"/>
                  </a:lnTo>
                  <a:close/>
                </a:path>
                <a:path w="1905000" h="2747645">
                  <a:moveTo>
                    <a:pt x="1066800" y="2574734"/>
                  </a:moveTo>
                  <a:lnTo>
                    <a:pt x="1060970" y="2526576"/>
                  </a:lnTo>
                  <a:lnTo>
                    <a:pt x="1044740" y="2484729"/>
                  </a:lnTo>
                  <a:lnTo>
                    <a:pt x="1020000" y="2451747"/>
                  </a:lnTo>
                  <a:lnTo>
                    <a:pt x="988618" y="2430107"/>
                  </a:lnTo>
                  <a:lnTo>
                    <a:pt x="952500" y="2422334"/>
                  </a:lnTo>
                  <a:lnTo>
                    <a:pt x="916368" y="2430107"/>
                  </a:lnTo>
                  <a:lnTo>
                    <a:pt x="884986" y="2451747"/>
                  </a:lnTo>
                  <a:lnTo>
                    <a:pt x="860247" y="2484729"/>
                  </a:lnTo>
                  <a:lnTo>
                    <a:pt x="844016" y="2526576"/>
                  </a:lnTo>
                  <a:lnTo>
                    <a:pt x="838200" y="2574734"/>
                  </a:lnTo>
                  <a:lnTo>
                    <a:pt x="844016" y="2622905"/>
                  </a:lnTo>
                  <a:lnTo>
                    <a:pt x="860247" y="2664752"/>
                  </a:lnTo>
                  <a:lnTo>
                    <a:pt x="884986" y="2697734"/>
                  </a:lnTo>
                  <a:lnTo>
                    <a:pt x="916368" y="2719374"/>
                  </a:lnTo>
                  <a:lnTo>
                    <a:pt x="952500" y="2727134"/>
                  </a:lnTo>
                  <a:lnTo>
                    <a:pt x="988618" y="2719374"/>
                  </a:lnTo>
                  <a:lnTo>
                    <a:pt x="1020000" y="2697734"/>
                  </a:lnTo>
                  <a:lnTo>
                    <a:pt x="1044740" y="2664752"/>
                  </a:lnTo>
                  <a:lnTo>
                    <a:pt x="1060970" y="2622905"/>
                  </a:lnTo>
                  <a:lnTo>
                    <a:pt x="1066800" y="2574734"/>
                  </a:lnTo>
                  <a:close/>
                </a:path>
                <a:path w="1905000" h="2747645">
                  <a:moveTo>
                    <a:pt x="1066800" y="1736534"/>
                  </a:moveTo>
                  <a:lnTo>
                    <a:pt x="1060970" y="1688376"/>
                  </a:lnTo>
                  <a:lnTo>
                    <a:pt x="1044740" y="1646529"/>
                  </a:lnTo>
                  <a:lnTo>
                    <a:pt x="1020000" y="1613547"/>
                  </a:lnTo>
                  <a:lnTo>
                    <a:pt x="988618" y="1591906"/>
                  </a:lnTo>
                  <a:lnTo>
                    <a:pt x="952500" y="1584134"/>
                  </a:lnTo>
                  <a:lnTo>
                    <a:pt x="916368" y="1591906"/>
                  </a:lnTo>
                  <a:lnTo>
                    <a:pt x="884986" y="1613547"/>
                  </a:lnTo>
                  <a:lnTo>
                    <a:pt x="860247" y="1646529"/>
                  </a:lnTo>
                  <a:lnTo>
                    <a:pt x="844016" y="1688376"/>
                  </a:lnTo>
                  <a:lnTo>
                    <a:pt x="838200" y="1736534"/>
                  </a:lnTo>
                  <a:lnTo>
                    <a:pt x="844016" y="1784705"/>
                  </a:lnTo>
                  <a:lnTo>
                    <a:pt x="860247" y="1826552"/>
                  </a:lnTo>
                  <a:lnTo>
                    <a:pt x="884986" y="1859534"/>
                  </a:lnTo>
                  <a:lnTo>
                    <a:pt x="916368" y="1881174"/>
                  </a:lnTo>
                  <a:lnTo>
                    <a:pt x="952500" y="1888934"/>
                  </a:lnTo>
                  <a:lnTo>
                    <a:pt x="988618" y="1881174"/>
                  </a:lnTo>
                  <a:lnTo>
                    <a:pt x="1020000" y="1859534"/>
                  </a:lnTo>
                  <a:lnTo>
                    <a:pt x="1044740" y="1826552"/>
                  </a:lnTo>
                  <a:lnTo>
                    <a:pt x="1060970" y="1784705"/>
                  </a:lnTo>
                  <a:lnTo>
                    <a:pt x="1066800" y="1736534"/>
                  </a:lnTo>
                  <a:close/>
                </a:path>
                <a:path w="1905000" h="2747645">
                  <a:moveTo>
                    <a:pt x="1066800" y="1012647"/>
                  </a:moveTo>
                  <a:lnTo>
                    <a:pt x="1060970" y="964476"/>
                  </a:lnTo>
                  <a:lnTo>
                    <a:pt x="1044740" y="922642"/>
                  </a:lnTo>
                  <a:lnTo>
                    <a:pt x="1020000" y="889647"/>
                  </a:lnTo>
                  <a:lnTo>
                    <a:pt x="988618" y="868006"/>
                  </a:lnTo>
                  <a:lnTo>
                    <a:pt x="952500" y="860247"/>
                  </a:lnTo>
                  <a:lnTo>
                    <a:pt x="916368" y="868006"/>
                  </a:lnTo>
                  <a:lnTo>
                    <a:pt x="884986" y="889647"/>
                  </a:lnTo>
                  <a:lnTo>
                    <a:pt x="860247" y="922642"/>
                  </a:lnTo>
                  <a:lnTo>
                    <a:pt x="844016" y="964476"/>
                  </a:lnTo>
                  <a:lnTo>
                    <a:pt x="838200" y="1012647"/>
                  </a:lnTo>
                  <a:lnTo>
                    <a:pt x="844016" y="1060818"/>
                  </a:lnTo>
                  <a:lnTo>
                    <a:pt x="860247" y="1102652"/>
                  </a:lnTo>
                  <a:lnTo>
                    <a:pt x="884986" y="1135634"/>
                  </a:lnTo>
                  <a:lnTo>
                    <a:pt x="916368" y="1157274"/>
                  </a:lnTo>
                  <a:lnTo>
                    <a:pt x="952500" y="1165047"/>
                  </a:lnTo>
                  <a:lnTo>
                    <a:pt x="988618" y="1157274"/>
                  </a:lnTo>
                  <a:lnTo>
                    <a:pt x="1020000" y="1135634"/>
                  </a:lnTo>
                  <a:lnTo>
                    <a:pt x="1044740" y="1102652"/>
                  </a:lnTo>
                  <a:lnTo>
                    <a:pt x="1060970" y="1060818"/>
                  </a:lnTo>
                  <a:lnTo>
                    <a:pt x="1066800" y="1012647"/>
                  </a:lnTo>
                  <a:close/>
                </a:path>
                <a:path w="1905000" h="2747645">
                  <a:moveTo>
                    <a:pt x="1066800" y="195224"/>
                  </a:moveTo>
                  <a:lnTo>
                    <a:pt x="1060970" y="147053"/>
                  </a:lnTo>
                  <a:lnTo>
                    <a:pt x="1044740" y="105219"/>
                  </a:lnTo>
                  <a:lnTo>
                    <a:pt x="1020000" y="72224"/>
                  </a:lnTo>
                  <a:lnTo>
                    <a:pt x="988618" y="50596"/>
                  </a:lnTo>
                  <a:lnTo>
                    <a:pt x="952500" y="42824"/>
                  </a:lnTo>
                  <a:lnTo>
                    <a:pt x="916368" y="50596"/>
                  </a:lnTo>
                  <a:lnTo>
                    <a:pt x="884986" y="72224"/>
                  </a:lnTo>
                  <a:lnTo>
                    <a:pt x="860247" y="105219"/>
                  </a:lnTo>
                  <a:lnTo>
                    <a:pt x="844016" y="147053"/>
                  </a:lnTo>
                  <a:lnTo>
                    <a:pt x="838200" y="195224"/>
                  </a:lnTo>
                  <a:lnTo>
                    <a:pt x="844016" y="243395"/>
                  </a:lnTo>
                  <a:lnTo>
                    <a:pt x="860247" y="285229"/>
                  </a:lnTo>
                  <a:lnTo>
                    <a:pt x="884986" y="318223"/>
                  </a:lnTo>
                  <a:lnTo>
                    <a:pt x="916368" y="339852"/>
                  </a:lnTo>
                  <a:lnTo>
                    <a:pt x="952500" y="347624"/>
                  </a:lnTo>
                  <a:lnTo>
                    <a:pt x="988618" y="339852"/>
                  </a:lnTo>
                  <a:lnTo>
                    <a:pt x="1020000" y="318223"/>
                  </a:lnTo>
                  <a:lnTo>
                    <a:pt x="1044740" y="285229"/>
                  </a:lnTo>
                  <a:lnTo>
                    <a:pt x="1060970" y="243395"/>
                  </a:lnTo>
                  <a:lnTo>
                    <a:pt x="1066800" y="195224"/>
                  </a:lnTo>
                  <a:close/>
                </a:path>
                <a:path w="1905000" h="2747645">
                  <a:moveTo>
                    <a:pt x="1894598" y="965111"/>
                  </a:moveTo>
                  <a:lnTo>
                    <a:pt x="1888769" y="916940"/>
                  </a:lnTo>
                  <a:lnTo>
                    <a:pt x="1872551" y="875106"/>
                  </a:lnTo>
                  <a:lnTo>
                    <a:pt x="1847799" y="842111"/>
                  </a:lnTo>
                  <a:lnTo>
                    <a:pt x="1816430" y="820470"/>
                  </a:lnTo>
                  <a:lnTo>
                    <a:pt x="1780298" y="812711"/>
                  </a:lnTo>
                  <a:lnTo>
                    <a:pt x="1744179" y="820470"/>
                  </a:lnTo>
                  <a:lnTo>
                    <a:pt x="1712798" y="842111"/>
                  </a:lnTo>
                  <a:lnTo>
                    <a:pt x="1688058" y="875106"/>
                  </a:lnTo>
                  <a:lnTo>
                    <a:pt x="1671828" y="916940"/>
                  </a:lnTo>
                  <a:lnTo>
                    <a:pt x="1665998" y="965111"/>
                  </a:lnTo>
                  <a:lnTo>
                    <a:pt x="1671828" y="1013282"/>
                  </a:lnTo>
                  <a:lnTo>
                    <a:pt x="1688058" y="1055116"/>
                  </a:lnTo>
                  <a:lnTo>
                    <a:pt x="1712798" y="1088097"/>
                  </a:lnTo>
                  <a:lnTo>
                    <a:pt x="1744179" y="1109738"/>
                  </a:lnTo>
                  <a:lnTo>
                    <a:pt x="1780298" y="1117511"/>
                  </a:lnTo>
                  <a:lnTo>
                    <a:pt x="1816430" y="1109738"/>
                  </a:lnTo>
                  <a:lnTo>
                    <a:pt x="1847799" y="1088097"/>
                  </a:lnTo>
                  <a:lnTo>
                    <a:pt x="1872551" y="1055116"/>
                  </a:lnTo>
                  <a:lnTo>
                    <a:pt x="1888769" y="1013282"/>
                  </a:lnTo>
                  <a:lnTo>
                    <a:pt x="1894598" y="965111"/>
                  </a:lnTo>
                  <a:close/>
                </a:path>
                <a:path w="1905000" h="2747645">
                  <a:moveTo>
                    <a:pt x="1894598" y="152400"/>
                  </a:moveTo>
                  <a:lnTo>
                    <a:pt x="1888769" y="104228"/>
                  </a:lnTo>
                  <a:lnTo>
                    <a:pt x="1872551" y="62395"/>
                  </a:lnTo>
                  <a:lnTo>
                    <a:pt x="1847799" y="29413"/>
                  </a:lnTo>
                  <a:lnTo>
                    <a:pt x="1816430" y="7772"/>
                  </a:lnTo>
                  <a:lnTo>
                    <a:pt x="1780298" y="0"/>
                  </a:lnTo>
                  <a:lnTo>
                    <a:pt x="1744179" y="7772"/>
                  </a:lnTo>
                  <a:lnTo>
                    <a:pt x="1712798" y="29413"/>
                  </a:lnTo>
                  <a:lnTo>
                    <a:pt x="1688058" y="62395"/>
                  </a:lnTo>
                  <a:lnTo>
                    <a:pt x="1671828" y="104228"/>
                  </a:lnTo>
                  <a:lnTo>
                    <a:pt x="1665998" y="152400"/>
                  </a:lnTo>
                  <a:lnTo>
                    <a:pt x="1671828" y="200571"/>
                  </a:lnTo>
                  <a:lnTo>
                    <a:pt x="1688058" y="242404"/>
                  </a:lnTo>
                  <a:lnTo>
                    <a:pt x="1712798" y="275399"/>
                  </a:lnTo>
                  <a:lnTo>
                    <a:pt x="1744179" y="297040"/>
                  </a:lnTo>
                  <a:lnTo>
                    <a:pt x="1780298" y="304800"/>
                  </a:lnTo>
                  <a:lnTo>
                    <a:pt x="1816430" y="297040"/>
                  </a:lnTo>
                  <a:lnTo>
                    <a:pt x="1847799" y="275399"/>
                  </a:lnTo>
                  <a:lnTo>
                    <a:pt x="1872551" y="242404"/>
                  </a:lnTo>
                  <a:lnTo>
                    <a:pt x="1888769" y="200571"/>
                  </a:lnTo>
                  <a:lnTo>
                    <a:pt x="1894598" y="152400"/>
                  </a:lnTo>
                  <a:close/>
                </a:path>
                <a:path w="1905000" h="2747645">
                  <a:moveTo>
                    <a:pt x="1905000" y="2574747"/>
                  </a:moveTo>
                  <a:lnTo>
                    <a:pt x="1899170" y="2526576"/>
                  </a:lnTo>
                  <a:lnTo>
                    <a:pt x="1882940" y="2484742"/>
                  </a:lnTo>
                  <a:lnTo>
                    <a:pt x="1858200" y="2451747"/>
                  </a:lnTo>
                  <a:lnTo>
                    <a:pt x="1826818" y="2430107"/>
                  </a:lnTo>
                  <a:lnTo>
                    <a:pt x="1790700" y="2422347"/>
                  </a:lnTo>
                  <a:lnTo>
                    <a:pt x="1754568" y="2430107"/>
                  </a:lnTo>
                  <a:lnTo>
                    <a:pt x="1723186" y="2451747"/>
                  </a:lnTo>
                  <a:lnTo>
                    <a:pt x="1698447" y="2484742"/>
                  </a:lnTo>
                  <a:lnTo>
                    <a:pt x="1682216" y="2526576"/>
                  </a:lnTo>
                  <a:lnTo>
                    <a:pt x="1676400" y="2574747"/>
                  </a:lnTo>
                  <a:lnTo>
                    <a:pt x="1682216" y="2622918"/>
                  </a:lnTo>
                  <a:lnTo>
                    <a:pt x="1698447" y="2664752"/>
                  </a:lnTo>
                  <a:lnTo>
                    <a:pt x="1723186" y="2697734"/>
                  </a:lnTo>
                  <a:lnTo>
                    <a:pt x="1754568" y="2719374"/>
                  </a:lnTo>
                  <a:lnTo>
                    <a:pt x="1790700" y="2727147"/>
                  </a:lnTo>
                  <a:lnTo>
                    <a:pt x="1826818" y="2719374"/>
                  </a:lnTo>
                  <a:lnTo>
                    <a:pt x="1858200" y="2697734"/>
                  </a:lnTo>
                  <a:lnTo>
                    <a:pt x="1882940" y="2664752"/>
                  </a:lnTo>
                  <a:lnTo>
                    <a:pt x="1899170" y="2622918"/>
                  </a:lnTo>
                  <a:lnTo>
                    <a:pt x="1905000" y="2574747"/>
                  </a:lnTo>
                  <a:close/>
                </a:path>
                <a:path w="1905000" h="2747645">
                  <a:moveTo>
                    <a:pt x="1905000" y="1715160"/>
                  </a:moveTo>
                  <a:lnTo>
                    <a:pt x="1899170" y="1666989"/>
                  </a:lnTo>
                  <a:lnTo>
                    <a:pt x="1882940" y="1625155"/>
                  </a:lnTo>
                  <a:lnTo>
                    <a:pt x="1858200" y="1592160"/>
                  </a:lnTo>
                  <a:lnTo>
                    <a:pt x="1826818" y="1570532"/>
                  </a:lnTo>
                  <a:lnTo>
                    <a:pt x="1790700" y="1562760"/>
                  </a:lnTo>
                  <a:lnTo>
                    <a:pt x="1754568" y="1570532"/>
                  </a:lnTo>
                  <a:lnTo>
                    <a:pt x="1723186" y="1592160"/>
                  </a:lnTo>
                  <a:lnTo>
                    <a:pt x="1698447" y="1625155"/>
                  </a:lnTo>
                  <a:lnTo>
                    <a:pt x="1682216" y="1666989"/>
                  </a:lnTo>
                  <a:lnTo>
                    <a:pt x="1676400" y="1715160"/>
                  </a:lnTo>
                  <a:lnTo>
                    <a:pt x="1682216" y="1763331"/>
                  </a:lnTo>
                  <a:lnTo>
                    <a:pt x="1698447" y="1805165"/>
                  </a:lnTo>
                  <a:lnTo>
                    <a:pt x="1723186" y="1838159"/>
                  </a:lnTo>
                  <a:lnTo>
                    <a:pt x="1754568" y="1859788"/>
                  </a:lnTo>
                  <a:lnTo>
                    <a:pt x="1790700" y="1867560"/>
                  </a:lnTo>
                  <a:lnTo>
                    <a:pt x="1826818" y="1859788"/>
                  </a:lnTo>
                  <a:lnTo>
                    <a:pt x="1858200" y="1838159"/>
                  </a:lnTo>
                  <a:lnTo>
                    <a:pt x="1882940" y="1805165"/>
                  </a:lnTo>
                  <a:lnTo>
                    <a:pt x="1899170" y="1763331"/>
                  </a:lnTo>
                  <a:lnTo>
                    <a:pt x="1905000" y="17151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89113" y="586739"/>
            <a:ext cx="194500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>
                <a:solidFill>
                  <a:srgbClr val="002F5F"/>
                </a:solidFill>
              </a:rPr>
              <a:t>E</a:t>
            </a:r>
            <a:r>
              <a:rPr dirty="0" sz="4400" spc="-90">
                <a:solidFill>
                  <a:srgbClr val="002F5F"/>
                </a:solidFill>
              </a:rPr>
              <a:t>x</a:t>
            </a:r>
            <a:r>
              <a:rPr dirty="0" sz="4400" spc="5">
                <a:solidFill>
                  <a:srgbClr val="002F5F"/>
                </a:solidFill>
              </a:rPr>
              <a:t>a</a:t>
            </a:r>
            <a:r>
              <a:rPr dirty="0" sz="4400" spc="-5">
                <a:solidFill>
                  <a:srgbClr val="002F5F"/>
                </a:solidFill>
              </a:rPr>
              <a:t>m</a:t>
            </a:r>
            <a:r>
              <a:rPr dirty="0" sz="4400">
                <a:solidFill>
                  <a:srgbClr val="002F5F"/>
                </a:solidFill>
              </a:rPr>
              <a:t>p</a:t>
            </a:r>
            <a:r>
              <a:rPr dirty="0" sz="4400" spc="5">
                <a:solidFill>
                  <a:srgbClr val="002F5F"/>
                </a:solidFill>
              </a:rPr>
              <a:t>l</a:t>
            </a:r>
            <a:r>
              <a:rPr dirty="0" sz="4400">
                <a:solidFill>
                  <a:srgbClr val="002F5F"/>
                </a:solidFill>
              </a:rPr>
              <a:t>e</a:t>
            </a:r>
            <a:endParaRPr sz="4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0350" y="3228019"/>
            <a:ext cx="4355976" cy="34598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24012" y="1547876"/>
            <a:ext cx="8731250" cy="2710815"/>
          </a:xfrm>
          <a:prstGeom prst="rect">
            <a:avLst/>
          </a:prstGeom>
        </p:spPr>
        <p:txBody>
          <a:bodyPr wrap="square" lIns="0" tIns="155575" rIns="0" bIns="0" rtlCol="0" vert="horz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1225"/>
              </a:spcBef>
              <a:buSzPct val="91666"/>
              <a:buFont typeface="Verdana"/>
              <a:buChar char="●"/>
              <a:tabLst>
                <a:tab pos="367665" algn="l"/>
                <a:tab pos="368300" algn="l"/>
              </a:tabLst>
            </a:pP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What</a:t>
            </a:r>
            <a:r>
              <a:rPr dirty="0" sz="2400" spc="-2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is</a:t>
            </a:r>
            <a:r>
              <a:rPr dirty="0" sz="2400" spc="-2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Calibri"/>
                <a:cs typeface="Calibri"/>
              </a:rPr>
              <a:t>optimal</a:t>
            </a:r>
            <a:r>
              <a:rPr dirty="0" sz="24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solution?</a:t>
            </a:r>
            <a:endParaRPr sz="2400">
              <a:latin typeface="Calibri"/>
              <a:cs typeface="Calibri"/>
            </a:endParaRPr>
          </a:p>
          <a:p>
            <a:pPr marL="368300" indent="-342900">
              <a:lnSpc>
                <a:spcPct val="100000"/>
              </a:lnSpc>
              <a:spcBef>
                <a:spcPts val="1130"/>
              </a:spcBef>
              <a:buSzPct val="91666"/>
              <a:buFont typeface="Verdana"/>
              <a:buChar char="●"/>
              <a:tabLst>
                <a:tab pos="367665" algn="l"/>
                <a:tab pos="368300" algn="l"/>
              </a:tabLst>
            </a:pP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Recall:</a:t>
            </a:r>
            <a:r>
              <a:rPr dirty="0" sz="2400" spc="-2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we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want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0000"/>
                </a:solidFill>
                <a:latin typeface="Calibri"/>
                <a:cs typeface="Calibri"/>
              </a:rPr>
              <a:t>smallest</a:t>
            </a:r>
            <a:r>
              <a:rPr dirty="0" sz="2400" spc="-15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possible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set!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50">
              <a:latin typeface="Calibri"/>
              <a:cs typeface="Calibri"/>
            </a:endParaRPr>
          </a:p>
          <a:p>
            <a:pPr marL="6125210">
              <a:lnSpc>
                <a:spcPct val="100000"/>
              </a:lnSpc>
              <a:spcBef>
                <a:spcPts val="5"/>
              </a:spcBef>
            </a:pPr>
            <a:r>
              <a:rPr dirty="0" u="heavy" sz="2400" spc="-5" b="1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alibri"/>
                <a:cs typeface="Calibri"/>
              </a:rPr>
              <a:t>An</a:t>
            </a:r>
            <a:r>
              <a:rPr dirty="0" u="heavy" sz="2400" spc="-35" b="1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400" spc="-5" b="1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alibri"/>
                <a:cs typeface="Calibri"/>
              </a:rPr>
              <a:t>optimal</a:t>
            </a:r>
            <a:r>
              <a:rPr dirty="0" u="heavy" sz="2400" spc="-35" b="1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400" spc="-5" b="1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alibri"/>
                <a:cs typeface="Calibri"/>
              </a:rPr>
              <a:t>solution: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Calibri"/>
              <a:cs typeface="Calibri"/>
            </a:endParaRPr>
          </a:p>
          <a:p>
            <a:pPr marL="612521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solidFill>
                  <a:srgbClr val="1F497D"/>
                </a:solidFill>
                <a:latin typeface="Calibri"/>
                <a:cs typeface="Calibri"/>
              </a:rPr>
              <a:t>X*</a:t>
            </a:r>
            <a:r>
              <a:rPr dirty="0" sz="2400" spc="-25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497D"/>
                </a:solidFill>
                <a:latin typeface="Calibri"/>
                <a:cs typeface="Calibri"/>
              </a:rPr>
              <a:t>=</a:t>
            </a:r>
            <a:r>
              <a:rPr dirty="0" sz="2400" spc="-25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497D"/>
                </a:solidFill>
                <a:latin typeface="Calibri"/>
                <a:cs typeface="Calibri"/>
              </a:rPr>
              <a:t>{T</a:t>
            </a:r>
            <a:r>
              <a:rPr dirty="0" baseline="-17361" sz="2400">
                <a:solidFill>
                  <a:srgbClr val="1F497D"/>
                </a:solidFill>
                <a:latin typeface="Calibri"/>
                <a:cs typeface="Calibri"/>
              </a:rPr>
              <a:t>3</a:t>
            </a:r>
            <a:r>
              <a:rPr dirty="0" sz="2400">
                <a:solidFill>
                  <a:srgbClr val="1F497D"/>
                </a:solidFill>
                <a:latin typeface="Calibri"/>
                <a:cs typeface="Calibri"/>
              </a:rPr>
              <a:t>,</a:t>
            </a:r>
            <a:r>
              <a:rPr dirty="0" sz="2400" spc="-2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497D"/>
                </a:solidFill>
                <a:latin typeface="Calibri"/>
                <a:cs typeface="Calibri"/>
              </a:rPr>
              <a:t>T</a:t>
            </a:r>
            <a:r>
              <a:rPr dirty="0" baseline="-17361" sz="2400">
                <a:solidFill>
                  <a:srgbClr val="1F497D"/>
                </a:solidFill>
                <a:latin typeface="Calibri"/>
                <a:cs typeface="Calibri"/>
              </a:rPr>
              <a:t>4</a:t>
            </a:r>
            <a:r>
              <a:rPr dirty="0" sz="2400">
                <a:solidFill>
                  <a:srgbClr val="1F497D"/>
                </a:solidFill>
                <a:latin typeface="Calibri"/>
                <a:cs typeface="Calibri"/>
              </a:rPr>
              <a:t>,</a:t>
            </a:r>
            <a:r>
              <a:rPr dirty="0" sz="2400" spc="-25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497D"/>
                </a:solidFill>
                <a:latin typeface="Calibri"/>
                <a:cs typeface="Calibri"/>
              </a:rPr>
              <a:t>T</a:t>
            </a:r>
            <a:r>
              <a:rPr dirty="0" baseline="-17361" sz="2400">
                <a:solidFill>
                  <a:srgbClr val="1F497D"/>
                </a:solidFill>
                <a:latin typeface="Calibri"/>
                <a:cs typeface="Calibri"/>
              </a:rPr>
              <a:t>5</a:t>
            </a:r>
            <a:r>
              <a:rPr dirty="0" sz="2400">
                <a:solidFill>
                  <a:srgbClr val="1F497D"/>
                </a:solidFill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22440" y="5342635"/>
            <a:ext cx="2183765" cy="1125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dirty="0" u="heavy" sz="2400" spc="-10" b="1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alibri"/>
                <a:cs typeface="Calibri"/>
              </a:rPr>
              <a:t>Greedy</a:t>
            </a:r>
            <a:r>
              <a:rPr dirty="0" u="heavy" sz="2400" spc="-65" b="1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400" spc="-5" b="1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alibri"/>
                <a:cs typeface="Calibri"/>
              </a:rPr>
              <a:t>solution: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</a:pPr>
            <a:r>
              <a:rPr dirty="0" sz="2400">
                <a:solidFill>
                  <a:srgbClr val="1F497D"/>
                </a:solidFill>
                <a:latin typeface="Calibri"/>
                <a:cs typeface="Calibri"/>
              </a:rPr>
              <a:t>X</a:t>
            </a:r>
            <a:r>
              <a:rPr dirty="0" sz="2400" spc="-25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497D"/>
                </a:solidFill>
                <a:latin typeface="Calibri"/>
                <a:cs typeface="Calibri"/>
              </a:rPr>
              <a:t>=</a:t>
            </a:r>
            <a:r>
              <a:rPr dirty="0" sz="2400" spc="-25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497D"/>
                </a:solidFill>
                <a:latin typeface="Calibri"/>
                <a:cs typeface="Calibri"/>
              </a:rPr>
              <a:t>{T</a:t>
            </a:r>
            <a:r>
              <a:rPr dirty="0" baseline="-17361" sz="2400">
                <a:solidFill>
                  <a:srgbClr val="1F497D"/>
                </a:solidFill>
                <a:latin typeface="Calibri"/>
                <a:cs typeface="Calibri"/>
              </a:rPr>
              <a:t>1</a:t>
            </a:r>
            <a:r>
              <a:rPr dirty="0" sz="2400">
                <a:solidFill>
                  <a:srgbClr val="1F497D"/>
                </a:solidFill>
                <a:latin typeface="Calibri"/>
                <a:cs typeface="Calibri"/>
              </a:rPr>
              <a:t>,</a:t>
            </a:r>
            <a:r>
              <a:rPr dirty="0" sz="2400" spc="-25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497D"/>
                </a:solidFill>
                <a:latin typeface="Calibri"/>
                <a:cs typeface="Calibri"/>
              </a:rPr>
              <a:t>T</a:t>
            </a:r>
            <a:r>
              <a:rPr dirty="0" baseline="-17361" sz="2400">
                <a:solidFill>
                  <a:srgbClr val="1F497D"/>
                </a:solidFill>
                <a:latin typeface="Calibri"/>
                <a:cs typeface="Calibri"/>
              </a:rPr>
              <a:t>4</a:t>
            </a:r>
            <a:r>
              <a:rPr dirty="0" sz="2400">
                <a:solidFill>
                  <a:srgbClr val="1F497D"/>
                </a:solidFill>
                <a:latin typeface="Calibri"/>
                <a:cs typeface="Calibri"/>
              </a:rPr>
              <a:t>,</a:t>
            </a:r>
            <a:r>
              <a:rPr dirty="0" sz="2400" spc="-25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497D"/>
                </a:solidFill>
                <a:latin typeface="Calibri"/>
                <a:cs typeface="Calibri"/>
              </a:rPr>
              <a:t>T</a:t>
            </a:r>
            <a:r>
              <a:rPr dirty="0" baseline="-17361" sz="2400">
                <a:solidFill>
                  <a:srgbClr val="1F497D"/>
                </a:solidFill>
                <a:latin typeface="Calibri"/>
                <a:cs typeface="Calibri"/>
              </a:rPr>
              <a:t>5</a:t>
            </a:r>
            <a:r>
              <a:rPr dirty="0" sz="2400">
                <a:solidFill>
                  <a:srgbClr val="1F497D"/>
                </a:solidFill>
                <a:latin typeface="Calibri"/>
                <a:cs typeface="Calibri"/>
              </a:rPr>
              <a:t>,</a:t>
            </a:r>
            <a:r>
              <a:rPr dirty="0" sz="2400" spc="-25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497D"/>
                </a:solidFill>
                <a:latin typeface="Calibri"/>
                <a:cs typeface="Calibri"/>
              </a:rPr>
              <a:t>T</a:t>
            </a:r>
            <a:r>
              <a:rPr dirty="0" baseline="-17361" sz="2400">
                <a:solidFill>
                  <a:srgbClr val="1F497D"/>
                </a:solidFill>
                <a:latin typeface="Calibri"/>
                <a:cs typeface="Calibri"/>
              </a:rPr>
              <a:t>6</a:t>
            </a:r>
            <a:r>
              <a:rPr dirty="0" sz="2400">
                <a:solidFill>
                  <a:srgbClr val="1F497D"/>
                </a:solidFill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89113" y="586739"/>
            <a:ext cx="194500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>
                <a:solidFill>
                  <a:srgbClr val="002F5F"/>
                </a:solidFill>
              </a:rPr>
              <a:t>E</a:t>
            </a:r>
            <a:r>
              <a:rPr dirty="0" sz="4400" spc="-90">
                <a:solidFill>
                  <a:srgbClr val="002F5F"/>
                </a:solidFill>
              </a:rPr>
              <a:t>x</a:t>
            </a:r>
            <a:r>
              <a:rPr dirty="0" sz="4400" spc="5">
                <a:solidFill>
                  <a:srgbClr val="002F5F"/>
                </a:solidFill>
              </a:rPr>
              <a:t>a</a:t>
            </a:r>
            <a:r>
              <a:rPr dirty="0" sz="4400" spc="-5">
                <a:solidFill>
                  <a:srgbClr val="002F5F"/>
                </a:solidFill>
              </a:rPr>
              <a:t>m</a:t>
            </a:r>
            <a:r>
              <a:rPr dirty="0" sz="4400">
                <a:solidFill>
                  <a:srgbClr val="002F5F"/>
                </a:solidFill>
              </a:rPr>
              <a:t>p</a:t>
            </a:r>
            <a:r>
              <a:rPr dirty="0" sz="4400" spc="5">
                <a:solidFill>
                  <a:srgbClr val="002F5F"/>
                </a:solidFill>
              </a:rPr>
              <a:t>l</a:t>
            </a:r>
            <a:r>
              <a:rPr dirty="0" sz="4400">
                <a:solidFill>
                  <a:srgbClr val="002F5F"/>
                </a:solidFill>
              </a:rPr>
              <a:t>e</a:t>
            </a:r>
            <a:endParaRPr sz="4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7240" y="2087879"/>
            <a:ext cx="2036445" cy="1361440"/>
            <a:chOff x="777240" y="2087879"/>
            <a:chExt cx="2036445" cy="13614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7240" y="2087879"/>
              <a:ext cx="1886712" cy="124358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39248" y="2129355"/>
              <a:ext cx="1765300" cy="1121410"/>
            </a:xfrm>
            <a:custGeom>
              <a:avLst/>
              <a:gdLst/>
              <a:ahLst/>
              <a:cxnLst/>
              <a:rect l="l" t="t" r="r" b="b"/>
              <a:pathLst>
                <a:path w="1765300" h="1121410">
                  <a:moveTo>
                    <a:pt x="1653102" y="0"/>
                  </a:moveTo>
                  <a:lnTo>
                    <a:pt x="112088" y="0"/>
                  </a:lnTo>
                  <a:lnTo>
                    <a:pt x="68458" y="8808"/>
                  </a:lnTo>
                  <a:lnTo>
                    <a:pt x="32830" y="32830"/>
                  </a:lnTo>
                  <a:lnTo>
                    <a:pt x="8808" y="68458"/>
                  </a:lnTo>
                  <a:lnTo>
                    <a:pt x="0" y="112088"/>
                  </a:lnTo>
                  <a:lnTo>
                    <a:pt x="0" y="1008807"/>
                  </a:lnTo>
                  <a:lnTo>
                    <a:pt x="8808" y="1052438"/>
                  </a:lnTo>
                  <a:lnTo>
                    <a:pt x="32830" y="1088066"/>
                  </a:lnTo>
                  <a:lnTo>
                    <a:pt x="68458" y="1112088"/>
                  </a:lnTo>
                  <a:lnTo>
                    <a:pt x="112088" y="1120896"/>
                  </a:lnTo>
                  <a:lnTo>
                    <a:pt x="1653102" y="1120896"/>
                  </a:lnTo>
                  <a:lnTo>
                    <a:pt x="1696732" y="1112088"/>
                  </a:lnTo>
                  <a:lnTo>
                    <a:pt x="1732361" y="1088066"/>
                  </a:lnTo>
                  <a:lnTo>
                    <a:pt x="1756383" y="1052438"/>
                  </a:lnTo>
                  <a:lnTo>
                    <a:pt x="1765191" y="1008807"/>
                  </a:lnTo>
                  <a:lnTo>
                    <a:pt x="1765191" y="112088"/>
                  </a:lnTo>
                  <a:lnTo>
                    <a:pt x="1756383" y="68458"/>
                  </a:lnTo>
                  <a:lnTo>
                    <a:pt x="1732361" y="32830"/>
                  </a:lnTo>
                  <a:lnTo>
                    <a:pt x="1696732" y="8808"/>
                  </a:lnTo>
                  <a:lnTo>
                    <a:pt x="1653102" y="0"/>
                  </a:lnTo>
                  <a:close/>
                </a:path>
              </a:pathLst>
            </a:custGeom>
            <a:solidFill>
              <a:srgbClr val="88B1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39248" y="2129355"/>
              <a:ext cx="1765300" cy="1121410"/>
            </a:xfrm>
            <a:custGeom>
              <a:avLst/>
              <a:gdLst/>
              <a:ahLst/>
              <a:cxnLst/>
              <a:rect l="l" t="t" r="r" b="b"/>
              <a:pathLst>
                <a:path w="1765300" h="1121410">
                  <a:moveTo>
                    <a:pt x="0" y="112088"/>
                  </a:moveTo>
                  <a:lnTo>
                    <a:pt x="8808" y="68458"/>
                  </a:lnTo>
                  <a:lnTo>
                    <a:pt x="32830" y="32830"/>
                  </a:lnTo>
                  <a:lnTo>
                    <a:pt x="68458" y="8808"/>
                  </a:lnTo>
                  <a:lnTo>
                    <a:pt x="112088" y="0"/>
                  </a:lnTo>
                  <a:lnTo>
                    <a:pt x="1653103" y="0"/>
                  </a:lnTo>
                  <a:lnTo>
                    <a:pt x="1696733" y="8808"/>
                  </a:lnTo>
                  <a:lnTo>
                    <a:pt x="1732361" y="32830"/>
                  </a:lnTo>
                  <a:lnTo>
                    <a:pt x="1756383" y="68458"/>
                  </a:lnTo>
                  <a:lnTo>
                    <a:pt x="1765192" y="112088"/>
                  </a:lnTo>
                  <a:lnTo>
                    <a:pt x="1765192" y="1008808"/>
                  </a:lnTo>
                  <a:lnTo>
                    <a:pt x="1756383" y="1052438"/>
                  </a:lnTo>
                  <a:lnTo>
                    <a:pt x="1732361" y="1088066"/>
                  </a:lnTo>
                  <a:lnTo>
                    <a:pt x="1696733" y="1112088"/>
                  </a:lnTo>
                  <a:lnTo>
                    <a:pt x="1653103" y="1120897"/>
                  </a:lnTo>
                  <a:lnTo>
                    <a:pt x="112088" y="1120897"/>
                  </a:lnTo>
                  <a:lnTo>
                    <a:pt x="68458" y="1112088"/>
                  </a:lnTo>
                  <a:lnTo>
                    <a:pt x="32830" y="1088066"/>
                  </a:lnTo>
                  <a:lnTo>
                    <a:pt x="8808" y="1052438"/>
                  </a:lnTo>
                  <a:lnTo>
                    <a:pt x="0" y="1008808"/>
                  </a:lnTo>
                  <a:lnTo>
                    <a:pt x="0" y="112088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35380" y="2315682"/>
              <a:ext cx="1765300" cy="1121410"/>
            </a:xfrm>
            <a:custGeom>
              <a:avLst/>
              <a:gdLst/>
              <a:ahLst/>
              <a:cxnLst/>
              <a:rect l="l" t="t" r="r" b="b"/>
              <a:pathLst>
                <a:path w="1765300" h="1121410">
                  <a:moveTo>
                    <a:pt x="1653103" y="0"/>
                  </a:moveTo>
                  <a:lnTo>
                    <a:pt x="112088" y="0"/>
                  </a:lnTo>
                  <a:lnTo>
                    <a:pt x="68458" y="8808"/>
                  </a:lnTo>
                  <a:lnTo>
                    <a:pt x="32830" y="32829"/>
                  </a:lnTo>
                  <a:lnTo>
                    <a:pt x="8808" y="68458"/>
                  </a:lnTo>
                  <a:lnTo>
                    <a:pt x="0" y="112088"/>
                  </a:lnTo>
                  <a:lnTo>
                    <a:pt x="0" y="1008807"/>
                  </a:lnTo>
                  <a:lnTo>
                    <a:pt x="8808" y="1052438"/>
                  </a:lnTo>
                  <a:lnTo>
                    <a:pt x="32830" y="1088066"/>
                  </a:lnTo>
                  <a:lnTo>
                    <a:pt x="68458" y="1112088"/>
                  </a:lnTo>
                  <a:lnTo>
                    <a:pt x="112088" y="1120896"/>
                  </a:lnTo>
                  <a:lnTo>
                    <a:pt x="1653103" y="1120896"/>
                  </a:lnTo>
                  <a:lnTo>
                    <a:pt x="1696733" y="1112088"/>
                  </a:lnTo>
                  <a:lnTo>
                    <a:pt x="1732362" y="1088066"/>
                  </a:lnTo>
                  <a:lnTo>
                    <a:pt x="1756384" y="1052438"/>
                  </a:lnTo>
                  <a:lnTo>
                    <a:pt x="1765192" y="1008807"/>
                  </a:lnTo>
                  <a:lnTo>
                    <a:pt x="1765192" y="112088"/>
                  </a:lnTo>
                  <a:lnTo>
                    <a:pt x="1756384" y="68458"/>
                  </a:lnTo>
                  <a:lnTo>
                    <a:pt x="1732362" y="32829"/>
                  </a:lnTo>
                  <a:lnTo>
                    <a:pt x="1696733" y="8808"/>
                  </a:lnTo>
                  <a:lnTo>
                    <a:pt x="1653103" y="0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35380" y="2315682"/>
              <a:ext cx="1765300" cy="1121410"/>
            </a:xfrm>
            <a:custGeom>
              <a:avLst/>
              <a:gdLst/>
              <a:ahLst/>
              <a:cxnLst/>
              <a:rect l="l" t="t" r="r" b="b"/>
              <a:pathLst>
                <a:path w="1765300" h="1121410">
                  <a:moveTo>
                    <a:pt x="0" y="112088"/>
                  </a:moveTo>
                  <a:lnTo>
                    <a:pt x="8808" y="68458"/>
                  </a:lnTo>
                  <a:lnTo>
                    <a:pt x="32830" y="32830"/>
                  </a:lnTo>
                  <a:lnTo>
                    <a:pt x="68458" y="8808"/>
                  </a:lnTo>
                  <a:lnTo>
                    <a:pt x="112088" y="0"/>
                  </a:lnTo>
                  <a:lnTo>
                    <a:pt x="1653103" y="0"/>
                  </a:lnTo>
                  <a:lnTo>
                    <a:pt x="1696733" y="8808"/>
                  </a:lnTo>
                  <a:lnTo>
                    <a:pt x="1732361" y="32830"/>
                  </a:lnTo>
                  <a:lnTo>
                    <a:pt x="1756383" y="68458"/>
                  </a:lnTo>
                  <a:lnTo>
                    <a:pt x="1765192" y="112088"/>
                  </a:lnTo>
                  <a:lnTo>
                    <a:pt x="1765192" y="1008808"/>
                  </a:lnTo>
                  <a:lnTo>
                    <a:pt x="1756383" y="1052438"/>
                  </a:lnTo>
                  <a:lnTo>
                    <a:pt x="1732361" y="1088066"/>
                  </a:lnTo>
                  <a:lnTo>
                    <a:pt x="1696733" y="1112088"/>
                  </a:lnTo>
                  <a:lnTo>
                    <a:pt x="1653103" y="1120897"/>
                  </a:lnTo>
                  <a:lnTo>
                    <a:pt x="112088" y="1120897"/>
                  </a:lnTo>
                  <a:lnTo>
                    <a:pt x="68458" y="1112088"/>
                  </a:lnTo>
                  <a:lnTo>
                    <a:pt x="32830" y="1088066"/>
                  </a:lnTo>
                  <a:lnTo>
                    <a:pt x="8808" y="1052438"/>
                  </a:lnTo>
                  <a:lnTo>
                    <a:pt x="0" y="1008808"/>
                  </a:lnTo>
                  <a:lnTo>
                    <a:pt x="0" y="112088"/>
                  </a:lnTo>
                  <a:close/>
                </a:path>
              </a:pathLst>
            </a:custGeom>
            <a:ln w="25400">
              <a:solidFill>
                <a:srgbClr val="9BC9D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211443" y="2603500"/>
            <a:ext cx="1414145" cy="497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860"/>
              </a:lnSpc>
              <a:spcBef>
                <a:spcPts val="100"/>
              </a:spcBef>
            </a:pPr>
            <a:r>
              <a:rPr dirty="0" sz="1600" spc="-10">
                <a:solidFill>
                  <a:srgbClr val="002F5F"/>
                </a:solidFill>
                <a:latin typeface="Calibri"/>
                <a:cs typeface="Calibri"/>
              </a:rPr>
              <a:t>Why</a:t>
            </a:r>
            <a:r>
              <a:rPr dirty="0" sz="1600" spc="-3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2F5F"/>
                </a:solidFill>
                <a:latin typeface="Calibri"/>
                <a:cs typeface="Calibri"/>
              </a:rPr>
              <a:t>do</a:t>
            </a:r>
            <a:r>
              <a:rPr dirty="0" sz="1600" spc="-3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002F5F"/>
                </a:solidFill>
                <a:latin typeface="Calibri"/>
                <a:cs typeface="Calibri"/>
              </a:rPr>
              <a:t>we</a:t>
            </a:r>
            <a:r>
              <a:rPr dirty="0" sz="1600" spc="-3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2F5F"/>
                </a:solidFill>
                <a:latin typeface="Calibri"/>
                <a:cs typeface="Calibri"/>
              </a:rPr>
              <a:t>need</a:t>
            </a:r>
            <a:endParaRPr sz="1600">
              <a:latin typeface="Calibri"/>
              <a:cs typeface="Calibri"/>
            </a:endParaRPr>
          </a:p>
          <a:p>
            <a:pPr marL="93980">
              <a:lnSpc>
                <a:spcPts val="1860"/>
              </a:lnSpc>
            </a:pPr>
            <a:r>
              <a:rPr dirty="0" sz="1600" spc="-10" b="1">
                <a:solidFill>
                  <a:srgbClr val="002F5F"/>
                </a:solidFill>
                <a:latin typeface="Calibri"/>
                <a:cs typeface="Calibri"/>
              </a:rPr>
              <a:t>Data</a:t>
            </a:r>
            <a:r>
              <a:rPr dirty="0" sz="1600" spc="-45" b="1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02F5F"/>
                </a:solidFill>
                <a:latin typeface="Calibri"/>
                <a:cs typeface="Calibri"/>
              </a:rPr>
              <a:t>Analysis</a:t>
            </a:r>
            <a:r>
              <a:rPr dirty="0" sz="1600" spc="-5">
                <a:solidFill>
                  <a:srgbClr val="002F5F"/>
                </a:solidFill>
                <a:latin typeface="Calibri"/>
                <a:cs typeface="Calibri"/>
              </a:rPr>
              <a:t>?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35223" y="2087879"/>
            <a:ext cx="2035810" cy="1361440"/>
            <a:chOff x="2935223" y="2087879"/>
            <a:chExt cx="2035810" cy="136144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35223" y="2087879"/>
              <a:ext cx="1886712" cy="124358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996705" y="2129355"/>
              <a:ext cx="1765300" cy="1121410"/>
            </a:xfrm>
            <a:custGeom>
              <a:avLst/>
              <a:gdLst/>
              <a:ahLst/>
              <a:cxnLst/>
              <a:rect l="l" t="t" r="r" b="b"/>
              <a:pathLst>
                <a:path w="1765300" h="1121410">
                  <a:moveTo>
                    <a:pt x="1653103" y="0"/>
                  </a:moveTo>
                  <a:lnTo>
                    <a:pt x="112088" y="0"/>
                  </a:lnTo>
                  <a:lnTo>
                    <a:pt x="68458" y="8808"/>
                  </a:lnTo>
                  <a:lnTo>
                    <a:pt x="32830" y="32830"/>
                  </a:lnTo>
                  <a:lnTo>
                    <a:pt x="8808" y="68458"/>
                  </a:lnTo>
                  <a:lnTo>
                    <a:pt x="0" y="112088"/>
                  </a:lnTo>
                  <a:lnTo>
                    <a:pt x="0" y="1008807"/>
                  </a:lnTo>
                  <a:lnTo>
                    <a:pt x="8808" y="1052438"/>
                  </a:lnTo>
                  <a:lnTo>
                    <a:pt x="32830" y="1088066"/>
                  </a:lnTo>
                  <a:lnTo>
                    <a:pt x="68458" y="1112088"/>
                  </a:lnTo>
                  <a:lnTo>
                    <a:pt x="112088" y="1120896"/>
                  </a:lnTo>
                  <a:lnTo>
                    <a:pt x="1653103" y="1120896"/>
                  </a:lnTo>
                  <a:lnTo>
                    <a:pt x="1696733" y="1112088"/>
                  </a:lnTo>
                  <a:lnTo>
                    <a:pt x="1732361" y="1088066"/>
                  </a:lnTo>
                  <a:lnTo>
                    <a:pt x="1756383" y="1052438"/>
                  </a:lnTo>
                  <a:lnTo>
                    <a:pt x="1765192" y="1008807"/>
                  </a:lnTo>
                  <a:lnTo>
                    <a:pt x="1765192" y="112088"/>
                  </a:lnTo>
                  <a:lnTo>
                    <a:pt x="1756383" y="68458"/>
                  </a:lnTo>
                  <a:lnTo>
                    <a:pt x="1732361" y="32830"/>
                  </a:lnTo>
                  <a:lnTo>
                    <a:pt x="1696733" y="8808"/>
                  </a:lnTo>
                  <a:lnTo>
                    <a:pt x="1653103" y="0"/>
                  </a:lnTo>
                  <a:close/>
                </a:path>
              </a:pathLst>
            </a:custGeom>
            <a:solidFill>
              <a:srgbClr val="88B1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996705" y="2129355"/>
              <a:ext cx="1765300" cy="1121410"/>
            </a:xfrm>
            <a:custGeom>
              <a:avLst/>
              <a:gdLst/>
              <a:ahLst/>
              <a:cxnLst/>
              <a:rect l="l" t="t" r="r" b="b"/>
              <a:pathLst>
                <a:path w="1765300" h="1121410">
                  <a:moveTo>
                    <a:pt x="0" y="112088"/>
                  </a:moveTo>
                  <a:lnTo>
                    <a:pt x="8808" y="68458"/>
                  </a:lnTo>
                  <a:lnTo>
                    <a:pt x="32830" y="32830"/>
                  </a:lnTo>
                  <a:lnTo>
                    <a:pt x="68458" y="8808"/>
                  </a:lnTo>
                  <a:lnTo>
                    <a:pt x="112088" y="0"/>
                  </a:lnTo>
                  <a:lnTo>
                    <a:pt x="1653103" y="0"/>
                  </a:lnTo>
                  <a:lnTo>
                    <a:pt x="1696733" y="8808"/>
                  </a:lnTo>
                  <a:lnTo>
                    <a:pt x="1732361" y="32830"/>
                  </a:lnTo>
                  <a:lnTo>
                    <a:pt x="1756383" y="68458"/>
                  </a:lnTo>
                  <a:lnTo>
                    <a:pt x="1765192" y="112088"/>
                  </a:lnTo>
                  <a:lnTo>
                    <a:pt x="1765192" y="1008808"/>
                  </a:lnTo>
                  <a:lnTo>
                    <a:pt x="1756383" y="1052438"/>
                  </a:lnTo>
                  <a:lnTo>
                    <a:pt x="1732361" y="1088066"/>
                  </a:lnTo>
                  <a:lnTo>
                    <a:pt x="1696733" y="1112088"/>
                  </a:lnTo>
                  <a:lnTo>
                    <a:pt x="1653103" y="1120897"/>
                  </a:lnTo>
                  <a:lnTo>
                    <a:pt x="112088" y="1120897"/>
                  </a:lnTo>
                  <a:lnTo>
                    <a:pt x="68458" y="1112088"/>
                  </a:lnTo>
                  <a:lnTo>
                    <a:pt x="32830" y="1088066"/>
                  </a:lnTo>
                  <a:lnTo>
                    <a:pt x="8808" y="1052438"/>
                  </a:lnTo>
                  <a:lnTo>
                    <a:pt x="0" y="1008808"/>
                  </a:lnTo>
                  <a:lnTo>
                    <a:pt x="0" y="112088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192838" y="2315682"/>
              <a:ext cx="1765300" cy="1121410"/>
            </a:xfrm>
            <a:custGeom>
              <a:avLst/>
              <a:gdLst/>
              <a:ahLst/>
              <a:cxnLst/>
              <a:rect l="l" t="t" r="r" b="b"/>
              <a:pathLst>
                <a:path w="1765300" h="1121410">
                  <a:moveTo>
                    <a:pt x="1653103" y="0"/>
                  </a:moveTo>
                  <a:lnTo>
                    <a:pt x="112088" y="0"/>
                  </a:lnTo>
                  <a:lnTo>
                    <a:pt x="68458" y="8808"/>
                  </a:lnTo>
                  <a:lnTo>
                    <a:pt x="32830" y="32829"/>
                  </a:lnTo>
                  <a:lnTo>
                    <a:pt x="8808" y="68458"/>
                  </a:lnTo>
                  <a:lnTo>
                    <a:pt x="0" y="112088"/>
                  </a:lnTo>
                  <a:lnTo>
                    <a:pt x="0" y="1008807"/>
                  </a:lnTo>
                  <a:lnTo>
                    <a:pt x="8808" y="1052438"/>
                  </a:lnTo>
                  <a:lnTo>
                    <a:pt x="32830" y="1088066"/>
                  </a:lnTo>
                  <a:lnTo>
                    <a:pt x="68458" y="1112088"/>
                  </a:lnTo>
                  <a:lnTo>
                    <a:pt x="112088" y="1120896"/>
                  </a:lnTo>
                  <a:lnTo>
                    <a:pt x="1653103" y="1120896"/>
                  </a:lnTo>
                  <a:lnTo>
                    <a:pt x="1696733" y="1112088"/>
                  </a:lnTo>
                  <a:lnTo>
                    <a:pt x="1732361" y="1088066"/>
                  </a:lnTo>
                  <a:lnTo>
                    <a:pt x="1756383" y="1052438"/>
                  </a:lnTo>
                  <a:lnTo>
                    <a:pt x="1765192" y="1008807"/>
                  </a:lnTo>
                  <a:lnTo>
                    <a:pt x="1765192" y="112088"/>
                  </a:lnTo>
                  <a:lnTo>
                    <a:pt x="1756383" y="68458"/>
                  </a:lnTo>
                  <a:lnTo>
                    <a:pt x="1732361" y="32829"/>
                  </a:lnTo>
                  <a:lnTo>
                    <a:pt x="1696733" y="8808"/>
                  </a:lnTo>
                  <a:lnTo>
                    <a:pt x="1653103" y="0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192838" y="2315682"/>
              <a:ext cx="1765300" cy="1121410"/>
            </a:xfrm>
            <a:custGeom>
              <a:avLst/>
              <a:gdLst/>
              <a:ahLst/>
              <a:cxnLst/>
              <a:rect l="l" t="t" r="r" b="b"/>
              <a:pathLst>
                <a:path w="1765300" h="1121410">
                  <a:moveTo>
                    <a:pt x="0" y="112088"/>
                  </a:moveTo>
                  <a:lnTo>
                    <a:pt x="8808" y="68458"/>
                  </a:lnTo>
                  <a:lnTo>
                    <a:pt x="32830" y="32830"/>
                  </a:lnTo>
                  <a:lnTo>
                    <a:pt x="68458" y="8808"/>
                  </a:lnTo>
                  <a:lnTo>
                    <a:pt x="112088" y="0"/>
                  </a:lnTo>
                  <a:lnTo>
                    <a:pt x="1653103" y="0"/>
                  </a:lnTo>
                  <a:lnTo>
                    <a:pt x="1696733" y="8808"/>
                  </a:lnTo>
                  <a:lnTo>
                    <a:pt x="1732361" y="32830"/>
                  </a:lnTo>
                  <a:lnTo>
                    <a:pt x="1756383" y="68458"/>
                  </a:lnTo>
                  <a:lnTo>
                    <a:pt x="1765192" y="112088"/>
                  </a:lnTo>
                  <a:lnTo>
                    <a:pt x="1765192" y="1008808"/>
                  </a:lnTo>
                  <a:lnTo>
                    <a:pt x="1756383" y="1052438"/>
                  </a:lnTo>
                  <a:lnTo>
                    <a:pt x="1732361" y="1088066"/>
                  </a:lnTo>
                  <a:lnTo>
                    <a:pt x="1696733" y="1112088"/>
                  </a:lnTo>
                  <a:lnTo>
                    <a:pt x="1653103" y="1120897"/>
                  </a:lnTo>
                  <a:lnTo>
                    <a:pt x="112088" y="1120897"/>
                  </a:lnTo>
                  <a:lnTo>
                    <a:pt x="68458" y="1112088"/>
                  </a:lnTo>
                  <a:lnTo>
                    <a:pt x="32830" y="1088066"/>
                  </a:lnTo>
                  <a:lnTo>
                    <a:pt x="8808" y="1052438"/>
                  </a:lnTo>
                  <a:lnTo>
                    <a:pt x="0" y="1008808"/>
                  </a:lnTo>
                  <a:lnTo>
                    <a:pt x="0" y="112088"/>
                  </a:lnTo>
                  <a:close/>
                </a:path>
              </a:pathLst>
            </a:custGeom>
            <a:ln w="25400">
              <a:solidFill>
                <a:srgbClr val="9BC9D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3499139" y="2603500"/>
            <a:ext cx="1153160" cy="497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860"/>
              </a:lnSpc>
              <a:spcBef>
                <a:spcPts val="100"/>
              </a:spcBef>
            </a:pPr>
            <a:r>
              <a:rPr dirty="0" sz="1600" spc="-5">
                <a:solidFill>
                  <a:srgbClr val="002F5F"/>
                </a:solidFill>
                <a:latin typeface="Calibri"/>
                <a:cs typeface="Calibri"/>
              </a:rPr>
              <a:t>What</a:t>
            </a:r>
            <a:r>
              <a:rPr dirty="0" sz="1600" spc="-4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002F5F"/>
                </a:solidFill>
                <a:latin typeface="Calibri"/>
                <a:cs typeface="Calibri"/>
              </a:rPr>
              <a:t>is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ts val="1860"/>
              </a:lnSpc>
            </a:pPr>
            <a:r>
              <a:rPr dirty="0" sz="1600" spc="-10" b="1">
                <a:solidFill>
                  <a:srgbClr val="002F5F"/>
                </a:solidFill>
                <a:latin typeface="Calibri"/>
                <a:cs typeface="Calibri"/>
              </a:rPr>
              <a:t>Data</a:t>
            </a:r>
            <a:r>
              <a:rPr dirty="0" sz="1600" spc="-60" b="1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02F5F"/>
                </a:solidFill>
                <a:latin typeface="Calibri"/>
                <a:cs typeface="Calibri"/>
              </a:rPr>
              <a:t>Mining</a:t>
            </a:r>
            <a:r>
              <a:rPr dirty="0" sz="1600" spc="-5">
                <a:solidFill>
                  <a:srgbClr val="002F5F"/>
                </a:solidFill>
                <a:latin typeface="Calibri"/>
                <a:cs typeface="Calibri"/>
              </a:rPr>
              <a:t>?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093208" y="2087879"/>
            <a:ext cx="2035175" cy="1361440"/>
            <a:chOff x="5093208" y="2087879"/>
            <a:chExt cx="2035175" cy="1361440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3208" y="2087879"/>
              <a:ext cx="1886712" cy="124358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154163" y="2129355"/>
              <a:ext cx="1765300" cy="1121410"/>
            </a:xfrm>
            <a:custGeom>
              <a:avLst/>
              <a:gdLst/>
              <a:ahLst/>
              <a:cxnLst/>
              <a:rect l="l" t="t" r="r" b="b"/>
              <a:pathLst>
                <a:path w="1765300" h="1121410">
                  <a:moveTo>
                    <a:pt x="1653103" y="0"/>
                  </a:moveTo>
                  <a:lnTo>
                    <a:pt x="112088" y="0"/>
                  </a:lnTo>
                  <a:lnTo>
                    <a:pt x="68458" y="8808"/>
                  </a:lnTo>
                  <a:lnTo>
                    <a:pt x="32830" y="32830"/>
                  </a:lnTo>
                  <a:lnTo>
                    <a:pt x="8808" y="68458"/>
                  </a:lnTo>
                  <a:lnTo>
                    <a:pt x="0" y="112088"/>
                  </a:lnTo>
                  <a:lnTo>
                    <a:pt x="0" y="1008807"/>
                  </a:lnTo>
                  <a:lnTo>
                    <a:pt x="8808" y="1052438"/>
                  </a:lnTo>
                  <a:lnTo>
                    <a:pt x="32830" y="1088066"/>
                  </a:lnTo>
                  <a:lnTo>
                    <a:pt x="68458" y="1112088"/>
                  </a:lnTo>
                  <a:lnTo>
                    <a:pt x="112088" y="1120896"/>
                  </a:lnTo>
                  <a:lnTo>
                    <a:pt x="1653103" y="1120896"/>
                  </a:lnTo>
                  <a:lnTo>
                    <a:pt x="1696733" y="1112088"/>
                  </a:lnTo>
                  <a:lnTo>
                    <a:pt x="1732361" y="1088066"/>
                  </a:lnTo>
                  <a:lnTo>
                    <a:pt x="1756383" y="1052438"/>
                  </a:lnTo>
                  <a:lnTo>
                    <a:pt x="1765192" y="1008807"/>
                  </a:lnTo>
                  <a:lnTo>
                    <a:pt x="1765192" y="112088"/>
                  </a:lnTo>
                  <a:lnTo>
                    <a:pt x="1756383" y="68458"/>
                  </a:lnTo>
                  <a:lnTo>
                    <a:pt x="1732361" y="32830"/>
                  </a:lnTo>
                  <a:lnTo>
                    <a:pt x="1696733" y="8808"/>
                  </a:lnTo>
                  <a:lnTo>
                    <a:pt x="1653103" y="0"/>
                  </a:lnTo>
                  <a:close/>
                </a:path>
              </a:pathLst>
            </a:custGeom>
            <a:solidFill>
              <a:srgbClr val="88B1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154163" y="2129355"/>
              <a:ext cx="1765300" cy="1121410"/>
            </a:xfrm>
            <a:custGeom>
              <a:avLst/>
              <a:gdLst/>
              <a:ahLst/>
              <a:cxnLst/>
              <a:rect l="l" t="t" r="r" b="b"/>
              <a:pathLst>
                <a:path w="1765300" h="1121410">
                  <a:moveTo>
                    <a:pt x="0" y="112088"/>
                  </a:moveTo>
                  <a:lnTo>
                    <a:pt x="8808" y="68458"/>
                  </a:lnTo>
                  <a:lnTo>
                    <a:pt x="32830" y="32830"/>
                  </a:lnTo>
                  <a:lnTo>
                    <a:pt x="68458" y="8808"/>
                  </a:lnTo>
                  <a:lnTo>
                    <a:pt x="112088" y="0"/>
                  </a:lnTo>
                  <a:lnTo>
                    <a:pt x="1653103" y="0"/>
                  </a:lnTo>
                  <a:lnTo>
                    <a:pt x="1696733" y="8808"/>
                  </a:lnTo>
                  <a:lnTo>
                    <a:pt x="1732361" y="32830"/>
                  </a:lnTo>
                  <a:lnTo>
                    <a:pt x="1756383" y="68458"/>
                  </a:lnTo>
                  <a:lnTo>
                    <a:pt x="1765192" y="112088"/>
                  </a:lnTo>
                  <a:lnTo>
                    <a:pt x="1765192" y="1008808"/>
                  </a:lnTo>
                  <a:lnTo>
                    <a:pt x="1756383" y="1052438"/>
                  </a:lnTo>
                  <a:lnTo>
                    <a:pt x="1732361" y="1088066"/>
                  </a:lnTo>
                  <a:lnTo>
                    <a:pt x="1696733" y="1112088"/>
                  </a:lnTo>
                  <a:lnTo>
                    <a:pt x="1653103" y="1120897"/>
                  </a:lnTo>
                  <a:lnTo>
                    <a:pt x="112088" y="1120897"/>
                  </a:lnTo>
                  <a:lnTo>
                    <a:pt x="68458" y="1112088"/>
                  </a:lnTo>
                  <a:lnTo>
                    <a:pt x="32830" y="1088066"/>
                  </a:lnTo>
                  <a:lnTo>
                    <a:pt x="8808" y="1052438"/>
                  </a:lnTo>
                  <a:lnTo>
                    <a:pt x="0" y="1008808"/>
                  </a:lnTo>
                  <a:lnTo>
                    <a:pt x="0" y="112088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350295" y="2315682"/>
              <a:ext cx="1765300" cy="1121410"/>
            </a:xfrm>
            <a:custGeom>
              <a:avLst/>
              <a:gdLst/>
              <a:ahLst/>
              <a:cxnLst/>
              <a:rect l="l" t="t" r="r" b="b"/>
              <a:pathLst>
                <a:path w="1765300" h="1121410">
                  <a:moveTo>
                    <a:pt x="1653103" y="0"/>
                  </a:moveTo>
                  <a:lnTo>
                    <a:pt x="112088" y="0"/>
                  </a:lnTo>
                  <a:lnTo>
                    <a:pt x="68458" y="8808"/>
                  </a:lnTo>
                  <a:lnTo>
                    <a:pt x="32830" y="32829"/>
                  </a:lnTo>
                  <a:lnTo>
                    <a:pt x="8808" y="68458"/>
                  </a:lnTo>
                  <a:lnTo>
                    <a:pt x="0" y="112088"/>
                  </a:lnTo>
                  <a:lnTo>
                    <a:pt x="0" y="1008807"/>
                  </a:lnTo>
                  <a:lnTo>
                    <a:pt x="8808" y="1052438"/>
                  </a:lnTo>
                  <a:lnTo>
                    <a:pt x="32830" y="1088066"/>
                  </a:lnTo>
                  <a:lnTo>
                    <a:pt x="68458" y="1112088"/>
                  </a:lnTo>
                  <a:lnTo>
                    <a:pt x="112088" y="1120896"/>
                  </a:lnTo>
                  <a:lnTo>
                    <a:pt x="1653103" y="1120896"/>
                  </a:lnTo>
                  <a:lnTo>
                    <a:pt x="1696733" y="1112088"/>
                  </a:lnTo>
                  <a:lnTo>
                    <a:pt x="1732361" y="1088066"/>
                  </a:lnTo>
                  <a:lnTo>
                    <a:pt x="1756383" y="1052438"/>
                  </a:lnTo>
                  <a:lnTo>
                    <a:pt x="1765192" y="1008807"/>
                  </a:lnTo>
                  <a:lnTo>
                    <a:pt x="1765192" y="112088"/>
                  </a:lnTo>
                  <a:lnTo>
                    <a:pt x="1756383" y="68458"/>
                  </a:lnTo>
                  <a:lnTo>
                    <a:pt x="1732361" y="32829"/>
                  </a:lnTo>
                  <a:lnTo>
                    <a:pt x="1696733" y="8808"/>
                  </a:lnTo>
                  <a:lnTo>
                    <a:pt x="1653103" y="0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350295" y="2315682"/>
              <a:ext cx="1765300" cy="1121410"/>
            </a:xfrm>
            <a:custGeom>
              <a:avLst/>
              <a:gdLst/>
              <a:ahLst/>
              <a:cxnLst/>
              <a:rect l="l" t="t" r="r" b="b"/>
              <a:pathLst>
                <a:path w="1765300" h="1121410">
                  <a:moveTo>
                    <a:pt x="0" y="112088"/>
                  </a:moveTo>
                  <a:lnTo>
                    <a:pt x="8808" y="68458"/>
                  </a:lnTo>
                  <a:lnTo>
                    <a:pt x="32830" y="32830"/>
                  </a:lnTo>
                  <a:lnTo>
                    <a:pt x="68458" y="8808"/>
                  </a:lnTo>
                  <a:lnTo>
                    <a:pt x="112088" y="0"/>
                  </a:lnTo>
                  <a:lnTo>
                    <a:pt x="1653103" y="0"/>
                  </a:lnTo>
                  <a:lnTo>
                    <a:pt x="1696733" y="8808"/>
                  </a:lnTo>
                  <a:lnTo>
                    <a:pt x="1732361" y="32830"/>
                  </a:lnTo>
                  <a:lnTo>
                    <a:pt x="1756383" y="68458"/>
                  </a:lnTo>
                  <a:lnTo>
                    <a:pt x="1765192" y="112088"/>
                  </a:lnTo>
                  <a:lnTo>
                    <a:pt x="1765192" y="1008808"/>
                  </a:lnTo>
                  <a:lnTo>
                    <a:pt x="1756383" y="1052438"/>
                  </a:lnTo>
                  <a:lnTo>
                    <a:pt x="1732361" y="1088066"/>
                  </a:lnTo>
                  <a:lnTo>
                    <a:pt x="1696733" y="1112088"/>
                  </a:lnTo>
                  <a:lnTo>
                    <a:pt x="1653103" y="1120897"/>
                  </a:lnTo>
                  <a:lnTo>
                    <a:pt x="112088" y="1120897"/>
                  </a:lnTo>
                  <a:lnTo>
                    <a:pt x="68458" y="1112088"/>
                  </a:lnTo>
                  <a:lnTo>
                    <a:pt x="32830" y="1088066"/>
                  </a:lnTo>
                  <a:lnTo>
                    <a:pt x="8808" y="1052438"/>
                  </a:lnTo>
                  <a:lnTo>
                    <a:pt x="0" y="1008808"/>
                  </a:lnTo>
                  <a:lnTo>
                    <a:pt x="0" y="112088"/>
                  </a:lnTo>
                  <a:close/>
                </a:path>
              </a:pathLst>
            </a:custGeom>
            <a:ln w="25400">
              <a:solidFill>
                <a:srgbClr val="9BC9D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5499371" y="2490723"/>
            <a:ext cx="1466850" cy="71437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algn="ctr" marL="12700" marR="5080">
              <a:lnSpc>
                <a:spcPct val="91300"/>
              </a:lnSpc>
              <a:spcBef>
                <a:spcPts val="265"/>
              </a:spcBef>
            </a:pPr>
            <a:r>
              <a:rPr dirty="0" sz="1600" spc="-5">
                <a:solidFill>
                  <a:srgbClr val="002F5F"/>
                </a:solidFill>
                <a:latin typeface="Calibri"/>
                <a:cs typeface="Calibri"/>
              </a:rPr>
              <a:t>What </a:t>
            </a:r>
            <a:r>
              <a:rPr dirty="0" sz="1600" spc="-10">
                <a:solidFill>
                  <a:srgbClr val="002F5F"/>
                </a:solidFill>
                <a:latin typeface="Calibri"/>
                <a:cs typeface="Calibri"/>
              </a:rPr>
              <a:t>are </a:t>
            </a:r>
            <a:r>
              <a:rPr dirty="0" sz="1600">
                <a:solidFill>
                  <a:srgbClr val="002F5F"/>
                </a:solidFill>
                <a:latin typeface="Calibri"/>
                <a:cs typeface="Calibri"/>
              </a:rPr>
              <a:t>the </a:t>
            </a:r>
            <a:r>
              <a:rPr dirty="0" sz="1600" spc="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002F5F"/>
                </a:solidFill>
                <a:latin typeface="Calibri"/>
                <a:cs typeface="Calibri"/>
              </a:rPr>
              <a:t>types</a:t>
            </a:r>
            <a:r>
              <a:rPr dirty="0" sz="1600" spc="-3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2F5F"/>
                </a:solidFill>
                <a:latin typeface="Calibri"/>
                <a:cs typeface="Calibri"/>
              </a:rPr>
              <a:t>of</a:t>
            </a:r>
            <a:r>
              <a:rPr dirty="0" sz="1600" spc="-3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02F5F"/>
                </a:solidFill>
                <a:latin typeface="Calibri"/>
                <a:cs typeface="Calibri"/>
              </a:rPr>
              <a:t>Machine </a:t>
            </a:r>
            <a:r>
              <a:rPr dirty="0" sz="1600" spc="-345" b="1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02F5F"/>
                </a:solidFill>
                <a:latin typeface="Calibri"/>
                <a:cs typeface="Calibri"/>
              </a:rPr>
              <a:t>Learning</a:t>
            </a:r>
            <a:r>
              <a:rPr dirty="0" sz="1600" spc="-5">
                <a:solidFill>
                  <a:srgbClr val="002F5F"/>
                </a:solidFill>
                <a:latin typeface="Calibri"/>
                <a:cs typeface="Calibri"/>
              </a:rPr>
              <a:t>?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251192" y="2087879"/>
            <a:ext cx="2034539" cy="1361440"/>
            <a:chOff x="7251192" y="2087879"/>
            <a:chExt cx="2034539" cy="1361440"/>
          </a:xfrm>
        </p:grpSpPr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51192" y="2087879"/>
              <a:ext cx="1886711" cy="124358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311621" y="2129355"/>
              <a:ext cx="1765300" cy="1121410"/>
            </a:xfrm>
            <a:custGeom>
              <a:avLst/>
              <a:gdLst/>
              <a:ahLst/>
              <a:cxnLst/>
              <a:rect l="l" t="t" r="r" b="b"/>
              <a:pathLst>
                <a:path w="1765300" h="1121410">
                  <a:moveTo>
                    <a:pt x="1653101" y="0"/>
                  </a:moveTo>
                  <a:lnTo>
                    <a:pt x="112088" y="0"/>
                  </a:lnTo>
                  <a:lnTo>
                    <a:pt x="68458" y="8808"/>
                  </a:lnTo>
                  <a:lnTo>
                    <a:pt x="32829" y="32830"/>
                  </a:lnTo>
                  <a:lnTo>
                    <a:pt x="8808" y="68458"/>
                  </a:lnTo>
                  <a:lnTo>
                    <a:pt x="0" y="112088"/>
                  </a:lnTo>
                  <a:lnTo>
                    <a:pt x="0" y="1008807"/>
                  </a:lnTo>
                  <a:lnTo>
                    <a:pt x="8808" y="1052438"/>
                  </a:lnTo>
                  <a:lnTo>
                    <a:pt x="32829" y="1088066"/>
                  </a:lnTo>
                  <a:lnTo>
                    <a:pt x="68458" y="1112088"/>
                  </a:lnTo>
                  <a:lnTo>
                    <a:pt x="112088" y="1120896"/>
                  </a:lnTo>
                  <a:lnTo>
                    <a:pt x="1653101" y="1120896"/>
                  </a:lnTo>
                  <a:lnTo>
                    <a:pt x="1696732" y="1112088"/>
                  </a:lnTo>
                  <a:lnTo>
                    <a:pt x="1732361" y="1088066"/>
                  </a:lnTo>
                  <a:lnTo>
                    <a:pt x="1756382" y="1052438"/>
                  </a:lnTo>
                  <a:lnTo>
                    <a:pt x="1765190" y="1008807"/>
                  </a:lnTo>
                  <a:lnTo>
                    <a:pt x="1765190" y="112088"/>
                  </a:lnTo>
                  <a:lnTo>
                    <a:pt x="1756382" y="68458"/>
                  </a:lnTo>
                  <a:lnTo>
                    <a:pt x="1732361" y="32830"/>
                  </a:lnTo>
                  <a:lnTo>
                    <a:pt x="1696732" y="8808"/>
                  </a:lnTo>
                  <a:lnTo>
                    <a:pt x="1653101" y="0"/>
                  </a:lnTo>
                  <a:close/>
                </a:path>
              </a:pathLst>
            </a:custGeom>
            <a:solidFill>
              <a:srgbClr val="88B1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311621" y="2129355"/>
              <a:ext cx="1765300" cy="1121410"/>
            </a:xfrm>
            <a:custGeom>
              <a:avLst/>
              <a:gdLst/>
              <a:ahLst/>
              <a:cxnLst/>
              <a:rect l="l" t="t" r="r" b="b"/>
              <a:pathLst>
                <a:path w="1765300" h="1121410">
                  <a:moveTo>
                    <a:pt x="0" y="112088"/>
                  </a:moveTo>
                  <a:lnTo>
                    <a:pt x="8808" y="68458"/>
                  </a:lnTo>
                  <a:lnTo>
                    <a:pt x="32830" y="32830"/>
                  </a:lnTo>
                  <a:lnTo>
                    <a:pt x="68458" y="8808"/>
                  </a:lnTo>
                  <a:lnTo>
                    <a:pt x="112088" y="0"/>
                  </a:lnTo>
                  <a:lnTo>
                    <a:pt x="1653103" y="0"/>
                  </a:lnTo>
                  <a:lnTo>
                    <a:pt x="1696733" y="8808"/>
                  </a:lnTo>
                  <a:lnTo>
                    <a:pt x="1732361" y="32830"/>
                  </a:lnTo>
                  <a:lnTo>
                    <a:pt x="1756383" y="68458"/>
                  </a:lnTo>
                  <a:lnTo>
                    <a:pt x="1765192" y="112088"/>
                  </a:lnTo>
                  <a:lnTo>
                    <a:pt x="1765192" y="1008808"/>
                  </a:lnTo>
                  <a:lnTo>
                    <a:pt x="1756383" y="1052438"/>
                  </a:lnTo>
                  <a:lnTo>
                    <a:pt x="1732361" y="1088066"/>
                  </a:lnTo>
                  <a:lnTo>
                    <a:pt x="1696733" y="1112088"/>
                  </a:lnTo>
                  <a:lnTo>
                    <a:pt x="1653103" y="1120897"/>
                  </a:lnTo>
                  <a:lnTo>
                    <a:pt x="112088" y="1120897"/>
                  </a:lnTo>
                  <a:lnTo>
                    <a:pt x="68458" y="1112088"/>
                  </a:lnTo>
                  <a:lnTo>
                    <a:pt x="32830" y="1088066"/>
                  </a:lnTo>
                  <a:lnTo>
                    <a:pt x="8808" y="1052438"/>
                  </a:lnTo>
                  <a:lnTo>
                    <a:pt x="0" y="1008808"/>
                  </a:lnTo>
                  <a:lnTo>
                    <a:pt x="0" y="112088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507752" y="2315682"/>
              <a:ext cx="1765300" cy="1121410"/>
            </a:xfrm>
            <a:custGeom>
              <a:avLst/>
              <a:gdLst/>
              <a:ahLst/>
              <a:cxnLst/>
              <a:rect l="l" t="t" r="r" b="b"/>
              <a:pathLst>
                <a:path w="1765300" h="1121410">
                  <a:moveTo>
                    <a:pt x="1653103" y="0"/>
                  </a:moveTo>
                  <a:lnTo>
                    <a:pt x="112088" y="0"/>
                  </a:lnTo>
                  <a:lnTo>
                    <a:pt x="68458" y="8808"/>
                  </a:lnTo>
                  <a:lnTo>
                    <a:pt x="32830" y="32829"/>
                  </a:lnTo>
                  <a:lnTo>
                    <a:pt x="8808" y="68458"/>
                  </a:lnTo>
                  <a:lnTo>
                    <a:pt x="0" y="112088"/>
                  </a:lnTo>
                  <a:lnTo>
                    <a:pt x="0" y="1008807"/>
                  </a:lnTo>
                  <a:lnTo>
                    <a:pt x="8808" y="1052438"/>
                  </a:lnTo>
                  <a:lnTo>
                    <a:pt x="32830" y="1088066"/>
                  </a:lnTo>
                  <a:lnTo>
                    <a:pt x="68458" y="1112088"/>
                  </a:lnTo>
                  <a:lnTo>
                    <a:pt x="112088" y="1120896"/>
                  </a:lnTo>
                  <a:lnTo>
                    <a:pt x="1653103" y="1120896"/>
                  </a:lnTo>
                  <a:lnTo>
                    <a:pt x="1696733" y="1112088"/>
                  </a:lnTo>
                  <a:lnTo>
                    <a:pt x="1732362" y="1088066"/>
                  </a:lnTo>
                  <a:lnTo>
                    <a:pt x="1756383" y="1052438"/>
                  </a:lnTo>
                  <a:lnTo>
                    <a:pt x="1765192" y="1008807"/>
                  </a:lnTo>
                  <a:lnTo>
                    <a:pt x="1765192" y="112088"/>
                  </a:lnTo>
                  <a:lnTo>
                    <a:pt x="1756383" y="68458"/>
                  </a:lnTo>
                  <a:lnTo>
                    <a:pt x="1732362" y="32829"/>
                  </a:lnTo>
                  <a:lnTo>
                    <a:pt x="1696733" y="8808"/>
                  </a:lnTo>
                  <a:lnTo>
                    <a:pt x="1653103" y="0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507752" y="2315682"/>
              <a:ext cx="1765300" cy="1121410"/>
            </a:xfrm>
            <a:custGeom>
              <a:avLst/>
              <a:gdLst/>
              <a:ahLst/>
              <a:cxnLst/>
              <a:rect l="l" t="t" r="r" b="b"/>
              <a:pathLst>
                <a:path w="1765300" h="1121410">
                  <a:moveTo>
                    <a:pt x="0" y="112088"/>
                  </a:moveTo>
                  <a:lnTo>
                    <a:pt x="8808" y="68458"/>
                  </a:lnTo>
                  <a:lnTo>
                    <a:pt x="32830" y="32830"/>
                  </a:lnTo>
                  <a:lnTo>
                    <a:pt x="68458" y="8808"/>
                  </a:lnTo>
                  <a:lnTo>
                    <a:pt x="112088" y="0"/>
                  </a:lnTo>
                  <a:lnTo>
                    <a:pt x="1653103" y="0"/>
                  </a:lnTo>
                  <a:lnTo>
                    <a:pt x="1696733" y="8808"/>
                  </a:lnTo>
                  <a:lnTo>
                    <a:pt x="1732361" y="32830"/>
                  </a:lnTo>
                  <a:lnTo>
                    <a:pt x="1756383" y="68458"/>
                  </a:lnTo>
                  <a:lnTo>
                    <a:pt x="1765192" y="112088"/>
                  </a:lnTo>
                  <a:lnTo>
                    <a:pt x="1765192" y="1008808"/>
                  </a:lnTo>
                  <a:lnTo>
                    <a:pt x="1756383" y="1052438"/>
                  </a:lnTo>
                  <a:lnTo>
                    <a:pt x="1732361" y="1088066"/>
                  </a:lnTo>
                  <a:lnTo>
                    <a:pt x="1696733" y="1112088"/>
                  </a:lnTo>
                  <a:lnTo>
                    <a:pt x="1653103" y="1120897"/>
                  </a:lnTo>
                  <a:lnTo>
                    <a:pt x="112088" y="1120897"/>
                  </a:lnTo>
                  <a:lnTo>
                    <a:pt x="68458" y="1112088"/>
                  </a:lnTo>
                  <a:lnTo>
                    <a:pt x="32830" y="1088066"/>
                  </a:lnTo>
                  <a:lnTo>
                    <a:pt x="8808" y="1052438"/>
                  </a:lnTo>
                  <a:lnTo>
                    <a:pt x="0" y="1008808"/>
                  </a:lnTo>
                  <a:lnTo>
                    <a:pt x="0" y="112088"/>
                  </a:lnTo>
                  <a:close/>
                </a:path>
              </a:pathLst>
            </a:custGeom>
            <a:ln w="25400">
              <a:solidFill>
                <a:srgbClr val="9BC9D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7704897" y="2490723"/>
            <a:ext cx="1371600" cy="71437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algn="ctr" marL="12065" marR="5080">
              <a:lnSpc>
                <a:spcPct val="91300"/>
              </a:lnSpc>
              <a:spcBef>
                <a:spcPts val="265"/>
              </a:spcBef>
            </a:pPr>
            <a:r>
              <a:rPr dirty="0" sz="1600" spc="-10">
                <a:solidFill>
                  <a:srgbClr val="002F5F"/>
                </a:solidFill>
                <a:latin typeface="Calibri"/>
                <a:cs typeface="Calibri"/>
              </a:rPr>
              <a:t>Examples where </a:t>
            </a:r>
            <a:r>
              <a:rPr dirty="0" sz="1600" spc="-35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002F5F"/>
                </a:solidFill>
                <a:latin typeface="Calibri"/>
                <a:cs typeface="Calibri"/>
              </a:rPr>
              <a:t>Data </a:t>
            </a:r>
            <a:r>
              <a:rPr dirty="0" sz="1600" spc="-5">
                <a:solidFill>
                  <a:srgbClr val="002F5F"/>
                </a:solidFill>
                <a:latin typeface="Calibri"/>
                <a:cs typeface="Calibri"/>
              </a:rPr>
              <a:t>Mining has </a:t>
            </a:r>
            <a:r>
              <a:rPr dirty="0" sz="1600" spc="-35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002F5F"/>
                </a:solidFill>
                <a:latin typeface="Calibri"/>
                <a:cs typeface="Calibri"/>
              </a:rPr>
              <a:t>been</a:t>
            </a:r>
            <a:r>
              <a:rPr dirty="0" sz="1600" spc="-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02F5F"/>
                </a:solidFill>
                <a:latin typeface="Calibri"/>
                <a:cs typeface="Calibri"/>
              </a:rPr>
              <a:t>useful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9409176" y="2087879"/>
            <a:ext cx="2034539" cy="1361440"/>
            <a:chOff x="9409176" y="2087879"/>
            <a:chExt cx="2034539" cy="1361440"/>
          </a:xfrm>
        </p:grpSpPr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09176" y="2087879"/>
              <a:ext cx="1886712" cy="1243584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9469078" y="2129355"/>
              <a:ext cx="1765300" cy="1121410"/>
            </a:xfrm>
            <a:custGeom>
              <a:avLst/>
              <a:gdLst/>
              <a:ahLst/>
              <a:cxnLst/>
              <a:rect l="l" t="t" r="r" b="b"/>
              <a:pathLst>
                <a:path w="1765300" h="1121410">
                  <a:moveTo>
                    <a:pt x="1653103" y="0"/>
                  </a:moveTo>
                  <a:lnTo>
                    <a:pt x="112088" y="0"/>
                  </a:lnTo>
                  <a:lnTo>
                    <a:pt x="68458" y="8808"/>
                  </a:lnTo>
                  <a:lnTo>
                    <a:pt x="32830" y="32830"/>
                  </a:lnTo>
                  <a:lnTo>
                    <a:pt x="8808" y="68458"/>
                  </a:lnTo>
                  <a:lnTo>
                    <a:pt x="0" y="112088"/>
                  </a:lnTo>
                  <a:lnTo>
                    <a:pt x="0" y="1008807"/>
                  </a:lnTo>
                  <a:lnTo>
                    <a:pt x="8808" y="1052438"/>
                  </a:lnTo>
                  <a:lnTo>
                    <a:pt x="32830" y="1088066"/>
                  </a:lnTo>
                  <a:lnTo>
                    <a:pt x="68458" y="1112088"/>
                  </a:lnTo>
                  <a:lnTo>
                    <a:pt x="112088" y="1120896"/>
                  </a:lnTo>
                  <a:lnTo>
                    <a:pt x="1653103" y="1120896"/>
                  </a:lnTo>
                  <a:lnTo>
                    <a:pt x="1696733" y="1112088"/>
                  </a:lnTo>
                  <a:lnTo>
                    <a:pt x="1732361" y="1088066"/>
                  </a:lnTo>
                  <a:lnTo>
                    <a:pt x="1756383" y="1052438"/>
                  </a:lnTo>
                  <a:lnTo>
                    <a:pt x="1765192" y="1008807"/>
                  </a:lnTo>
                  <a:lnTo>
                    <a:pt x="1765192" y="112088"/>
                  </a:lnTo>
                  <a:lnTo>
                    <a:pt x="1756383" y="68458"/>
                  </a:lnTo>
                  <a:lnTo>
                    <a:pt x="1732361" y="32830"/>
                  </a:lnTo>
                  <a:lnTo>
                    <a:pt x="1696733" y="8808"/>
                  </a:lnTo>
                  <a:lnTo>
                    <a:pt x="1653103" y="0"/>
                  </a:lnTo>
                  <a:close/>
                </a:path>
              </a:pathLst>
            </a:custGeom>
            <a:solidFill>
              <a:srgbClr val="88B1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9469078" y="2129355"/>
              <a:ext cx="1765300" cy="1121410"/>
            </a:xfrm>
            <a:custGeom>
              <a:avLst/>
              <a:gdLst/>
              <a:ahLst/>
              <a:cxnLst/>
              <a:rect l="l" t="t" r="r" b="b"/>
              <a:pathLst>
                <a:path w="1765300" h="1121410">
                  <a:moveTo>
                    <a:pt x="0" y="112088"/>
                  </a:moveTo>
                  <a:lnTo>
                    <a:pt x="8808" y="68458"/>
                  </a:lnTo>
                  <a:lnTo>
                    <a:pt x="32830" y="32830"/>
                  </a:lnTo>
                  <a:lnTo>
                    <a:pt x="68458" y="8808"/>
                  </a:lnTo>
                  <a:lnTo>
                    <a:pt x="112088" y="0"/>
                  </a:lnTo>
                  <a:lnTo>
                    <a:pt x="1653103" y="0"/>
                  </a:lnTo>
                  <a:lnTo>
                    <a:pt x="1696733" y="8808"/>
                  </a:lnTo>
                  <a:lnTo>
                    <a:pt x="1732361" y="32830"/>
                  </a:lnTo>
                  <a:lnTo>
                    <a:pt x="1756383" y="68458"/>
                  </a:lnTo>
                  <a:lnTo>
                    <a:pt x="1765192" y="112088"/>
                  </a:lnTo>
                  <a:lnTo>
                    <a:pt x="1765192" y="1008808"/>
                  </a:lnTo>
                  <a:lnTo>
                    <a:pt x="1756383" y="1052438"/>
                  </a:lnTo>
                  <a:lnTo>
                    <a:pt x="1732361" y="1088066"/>
                  </a:lnTo>
                  <a:lnTo>
                    <a:pt x="1696733" y="1112088"/>
                  </a:lnTo>
                  <a:lnTo>
                    <a:pt x="1653103" y="1120897"/>
                  </a:lnTo>
                  <a:lnTo>
                    <a:pt x="112088" y="1120897"/>
                  </a:lnTo>
                  <a:lnTo>
                    <a:pt x="68458" y="1112088"/>
                  </a:lnTo>
                  <a:lnTo>
                    <a:pt x="32830" y="1088066"/>
                  </a:lnTo>
                  <a:lnTo>
                    <a:pt x="8808" y="1052438"/>
                  </a:lnTo>
                  <a:lnTo>
                    <a:pt x="0" y="1008808"/>
                  </a:lnTo>
                  <a:lnTo>
                    <a:pt x="0" y="112088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9665210" y="2315682"/>
              <a:ext cx="1765300" cy="1121410"/>
            </a:xfrm>
            <a:custGeom>
              <a:avLst/>
              <a:gdLst/>
              <a:ahLst/>
              <a:cxnLst/>
              <a:rect l="l" t="t" r="r" b="b"/>
              <a:pathLst>
                <a:path w="1765300" h="1121410">
                  <a:moveTo>
                    <a:pt x="1653103" y="0"/>
                  </a:moveTo>
                  <a:lnTo>
                    <a:pt x="112088" y="0"/>
                  </a:lnTo>
                  <a:lnTo>
                    <a:pt x="68458" y="8808"/>
                  </a:lnTo>
                  <a:lnTo>
                    <a:pt x="32829" y="32829"/>
                  </a:lnTo>
                  <a:lnTo>
                    <a:pt x="8808" y="68458"/>
                  </a:lnTo>
                  <a:lnTo>
                    <a:pt x="0" y="112088"/>
                  </a:lnTo>
                  <a:lnTo>
                    <a:pt x="0" y="1008807"/>
                  </a:lnTo>
                  <a:lnTo>
                    <a:pt x="8808" y="1052438"/>
                  </a:lnTo>
                  <a:lnTo>
                    <a:pt x="32829" y="1088066"/>
                  </a:lnTo>
                  <a:lnTo>
                    <a:pt x="68458" y="1112088"/>
                  </a:lnTo>
                  <a:lnTo>
                    <a:pt x="112088" y="1120896"/>
                  </a:lnTo>
                  <a:lnTo>
                    <a:pt x="1653103" y="1120896"/>
                  </a:lnTo>
                  <a:lnTo>
                    <a:pt x="1696733" y="1112088"/>
                  </a:lnTo>
                  <a:lnTo>
                    <a:pt x="1732361" y="1088066"/>
                  </a:lnTo>
                  <a:lnTo>
                    <a:pt x="1756383" y="1052438"/>
                  </a:lnTo>
                  <a:lnTo>
                    <a:pt x="1765192" y="1008807"/>
                  </a:lnTo>
                  <a:lnTo>
                    <a:pt x="1765192" y="112088"/>
                  </a:lnTo>
                  <a:lnTo>
                    <a:pt x="1756383" y="68458"/>
                  </a:lnTo>
                  <a:lnTo>
                    <a:pt x="1732361" y="32829"/>
                  </a:lnTo>
                  <a:lnTo>
                    <a:pt x="1696733" y="8808"/>
                  </a:lnTo>
                  <a:lnTo>
                    <a:pt x="1653103" y="0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9665210" y="2315682"/>
              <a:ext cx="1765300" cy="1121410"/>
            </a:xfrm>
            <a:custGeom>
              <a:avLst/>
              <a:gdLst/>
              <a:ahLst/>
              <a:cxnLst/>
              <a:rect l="l" t="t" r="r" b="b"/>
              <a:pathLst>
                <a:path w="1765300" h="1121410">
                  <a:moveTo>
                    <a:pt x="0" y="112088"/>
                  </a:moveTo>
                  <a:lnTo>
                    <a:pt x="8808" y="68458"/>
                  </a:lnTo>
                  <a:lnTo>
                    <a:pt x="32830" y="32830"/>
                  </a:lnTo>
                  <a:lnTo>
                    <a:pt x="68458" y="8808"/>
                  </a:lnTo>
                  <a:lnTo>
                    <a:pt x="112088" y="0"/>
                  </a:lnTo>
                  <a:lnTo>
                    <a:pt x="1653103" y="0"/>
                  </a:lnTo>
                  <a:lnTo>
                    <a:pt x="1696733" y="8808"/>
                  </a:lnTo>
                  <a:lnTo>
                    <a:pt x="1732361" y="32830"/>
                  </a:lnTo>
                  <a:lnTo>
                    <a:pt x="1756383" y="68458"/>
                  </a:lnTo>
                  <a:lnTo>
                    <a:pt x="1765192" y="112088"/>
                  </a:lnTo>
                  <a:lnTo>
                    <a:pt x="1765192" y="1008808"/>
                  </a:lnTo>
                  <a:lnTo>
                    <a:pt x="1756383" y="1052438"/>
                  </a:lnTo>
                  <a:lnTo>
                    <a:pt x="1732361" y="1088066"/>
                  </a:lnTo>
                  <a:lnTo>
                    <a:pt x="1696733" y="1112088"/>
                  </a:lnTo>
                  <a:lnTo>
                    <a:pt x="1653103" y="1120897"/>
                  </a:lnTo>
                  <a:lnTo>
                    <a:pt x="112088" y="1120897"/>
                  </a:lnTo>
                  <a:lnTo>
                    <a:pt x="68458" y="1112088"/>
                  </a:lnTo>
                  <a:lnTo>
                    <a:pt x="32830" y="1088066"/>
                  </a:lnTo>
                  <a:lnTo>
                    <a:pt x="8808" y="1052438"/>
                  </a:lnTo>
                  <a:lnTo>
                    <a:pt x="0" y="1008808"/>
                  </a:lnTo>
                  <a:lnTo>
                    <a:pt x="0" y="112088"/>
                  </a:lnTo>
                  <a:close/>
                </a:path>
              </a:pathLst>
            </a:custGeom>
            <a:ln w="25400">
              <a:solidFill>
                <a:srgbClr val="9BC9D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9795871" y="2490723"/>
            <a:ext cx="1503680" cy="71437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algn="ctr" marL="12065" marR="5080">
              <a:lnSpc>
                <a:spcPct val="91300"/>
              </a:lnSpc>
              <a:spcBef>
                <a:spcPts val="265"/>
              </a:spcBef>
            </a:pPr>
            <a:r>
              <a:rPr dirty="0" sz="1600" spc="-5">
                <a:solidFill>
                  <a:srgbClr val="002F5F"/>
                </a:solidFill>
                <a:latin typeface="Calibri"/>
                <a:cs typeface="Calibri"/>
              </a:rPr>
              <a:t>Some</a:t>
            </a:r>
            <a:r>
              <a:rPr dirty="0" sz="1600" spc="-3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002F5F"/>
                </a:solidFill>
                <a:latin typeface="Calibri"/>
                <a:cs typeface="Calibri"/>
              </a:rPr>
              <a:t>(basic)</a:t>
            </a:r>
            <a:r>
              <a:rPr dirty="0" sz="1600" spc="-2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1600" spc="-15">
                <a:solidFill>
                  <a:srgbClr val="002F5F"/>
                </a:solidFill>
                <a:latin typeface="Calibri"/>
                <a:cs typeface="Calibri"/>
              </a:rPr>
              <a:t>Data </a:t>
            </a:r>
            <a:r>
              <a:rPr dirty="0" sz="1600" spc="-34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002F5F"/>
                </a:solidFill>
                <a:latin typeface="Calibri"/>
                <a:cs typeface="Calibri"/>
              </a:rPr>
              <a:t>Mining </a:t>
            </a:r>
            <a:r>
              <a:rPr dirty="0" sz="1600" spc="-10">
                <a:solidFill>
                  <a:srgbClr val="002F5F"/>
                </a:solidFill>
                <a:latin typeface="Calibri"/>
                <a:cs typeface="Calibri"/>
              </a:rPr>
              <a:t>prototype </a:t>
            </a:r>
            <a:r>
              <a:rPr dirty="0" sz="1600" spc="-35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02F5F"/>
                </a:solidFill>
                <a:latin typeface="Calibri"/>
                <a:cs typeface="Calibri"/>
              </a:rPr>
              <a:t>problems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37" name="object 3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18163" y="4293094"/>
            <a:ext cx="5955671" cy="1969811"/>
          </a:xfrm>
          <a:prstGeom prst="rect">
            <a:avLst/>
          </a:prstGeom>
        </p:spPr>
      </p:pic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989113" y="586739"/>
            <a:ext cx="173482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385">
                <a:solidFill>
                  <a:srgbClr val="002F5F"/>
                </a:solidFill>
              </a:rPr>
              <a:t>T</a:t>
            </a:r>
            <a:r>
              <a:rPr dirty="0" sz="4400" spc="5">
                <a:solidFill>
                  <a:srgbClr val="002F5F"/>
                </a:solidFill>
              </a:rPr>
              <a:t>o</a:t>
            </a:r>
            <a:r>
              <a:rPr dirty="0" sz="4400">
                <a:solidFill>
                  <a:srgbClr val="002F5F"/>
                </a:solidFill>
              </a:rPr>
              <a:t>d</a:t>
            </a:r>
            <a:r>
              <a:rPr dirty="0" sz="4400" spc="-80">
                <a:solidFill>
                  <a:srgbClr val="002F5F"/>
                </a:solidFill>
              </a:rPr>
              <a:t>a</a:t>
            </a:r>
            <a:r>
              <a:rPr dirty="0" sz="4400" spc="-5">
                <a:solidFill>
                  <a:srgbClr val="002F5F"/>
                </a:solidFill>
              </a:rPr>
              <a:t>y</a:t>
            </a:r>
            <a:r>
              <a:rPr dirty="0" sz="4400">
                <a:solidFill>
                  <a:srgbClr val="002F5F"/>
                </a:solidFill>
              </a:rPr>
              <a:t>…</a:t>
            </a:r>
            <a:endParaRPr sz="44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9176" y="2368295"/>
            <a:ext cx="1109472" cy="11064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66576" y="3374255"/>
            <a:ext cx="2555875" cy="946150"/>
          </a:xfrm>
          <a:prstGeom prst="rect">
            <a:avLst/>
          </a:prstGeom>
        </p:spPr>
        <p:txBody>
          <a:bodyPr wrap="square" lIns="0" tIns="11683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19"/>
              </a:spcBef>
            </a:pPr>
            <a:r>
              <a:rPr dirty="0" sz="3300" spc="-10" b="1">
                <a:solidFill>
                  <a:srgbClr val="002F5F"/>
                </a:solidFill>
                <a:latin typeface="Calibri"/>
                <a:cs typeface="Calibri"/>
              </a:rPr>
              <a:t>Reading:</a:t>
            </a:r>
            <a:endParaRPr sz="33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425"/>
              </a:spcBef>
            </a:pPr>
            <a:r>
              <a:rPr dirty="0" sz="1700" spc="-5">
                <a:solidFill>
                  <a:srgbClr val="002F5F"/>
                </a:solidFill>
                <a:latin typeface="Calibri"/>
                <a:cs typeface="Calibri"/>
              </a:rPr>
              <a:t>Main</a:t>
            </a:r>
            <a:r>
              <a:rPr dirty="0" sz="1700" spc="-1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02F5F"/>
                </a:solidFill>
                <a:latin typeface="Calibri"/>
                <a:cs typeface="Calibri"/>
              </a:rPr>
              <a:t>course </a:t>
            </a:r>
            <a:r>
              <a:rPr dirty="0" sz="1700" spc="-5">
                <a:solidFill>
                  <a:srgbClr val="002F5F"/>
                </a:solidFill>
                <a:latin typeface="Calibri"/>
                <a:cs typeface="Calibri"/>
              </a:rPr>
              <a:t>book:</a:t>
            </a:r>
            <a:r>
              <a:rPr dirty="0" sz="1700" spc="-1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002F5F"/>
                </a:solidFill>
                <a:latin typeface="Calibri"/>
                <a:cs typeface="Calibri"/>
              </a:rPr>
              <a:t>Chapter</a:t>
            </a:r>
            <a:r>
              <a:rPr dirty="0" sz="1700" spc="-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02F5F"/>
                </a:solidFill>
                <a:latin typeface="Calibri"/>
                <a:cs typeface="Calibri"/>
              </a:rPr>
              <a:t>1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01640" y="2368295"/>
            <a:ext cx="1109471" cy="11064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501581" y="3374255"/>
            <a:ext cx="3111500" cy="1186815"/>
          </a:xfrm>
          <a:prstGeom prst="rect">
            <a:avLst/>
          </a:prstGeom>
        </p:spPr>
        <p:txBody>
          <a:bodyPr wrap="square" lIns="0" tIns="11683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19"/>
              </a:spcBef>
            </a:pPr>
            <a:r>
              <a:rPr dirty="0" sz="3300" b="1">
                <a:solidFill>
                  <a:srgbClr val="002F5F"/>
                </a:solidFill>
                <a:latin typeface="Calibri"/>
                <a:cs typeface="Calibri"/>
              </a:rPr>
              <a:t>Lab</a:t>
            </a:r>
            <a:r>
              <a:rPr dirty="0" sz="3300" spc="-45" b="1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3300" b="1">
                <a:solidFill>
                  <a:srgbClr val="002F5F"/>
                </a:solidFill>
                <a:latin typeface="Calibri"/>
                <a:cs typeface="Calibri"/>
              </a:rPr>
              <a:t>0</a:t>
            </a:r>
            <a:endParaRPr sz="3300">
              <a:latin typeface="Calibri"/>
              <a:cs typeface="Calibri"/>
            </a:endParaRPr>
          </a:p>
          <a:p>
            <a:pPr algn="ctr" marL="12700" marR="5080">
              <a:lnSpc>
                <a:spcPts val="1900"/>
              </a:lnSpc>
              <a:spcBef>
                <a:spcPts val="605"/>
              </a:spcBef>
            </a:pPr>
            <a:r>
              <a:rPr dirty="0" sz="1700" spc="-5">
                <a:solidFill>
                  <a:srgbClr val="002F5F"/>
                </a:solidFill>
                <a:latin typeface="Calibri"/>
                <a:cs typeface="Calibri"/>
              </a:rPr>
              <a:t>Recommended</a:t>
            </a:r>
            <a:r>
              <a:rPr dirty="0" sz="1700" spc="-2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02F5F"/>
                </a:solidFill>
                <a:latin typeface="Calibri"/>
                <a:cs typeface="Calibri"/>
              </a:rPr>
              <a:t>to</a:t>
            </a:r>
            <a:r>
              <a:rPr dirty="0" sz="1700" spc="-1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02F5F"/>
                </a:solidFill>
                <a:latin typeface="Calibri"/>
                <a:cs typeface="Calibri"/>
              </a:rPr>
              <a:t>complete</a:t>
            </a:r>
            <a:r>
              <a:rPr dirty="0" sz="1700" spc="-1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02F5F"/>
                </a:solidFill>
                <a:latin typeface="Calibri"/>
                <a:cs typeface="Calibri"/>
              </a:rPr>
              <a:t>the</a:t>
            </a:r>
            <a:r>
              <a:rPr dirty="0" sz="1700" spc="-1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002F5F"/>
                </a:solidFill>
                <a:latin typeface="Calibri"/>
                <a:cs typeface="Calibri"/>
              </a:rPr>
              <a:t>lab </a:t>
            </a:r>
            <a:r>
              <a:rPr dirty="0" sz="1700" spc="-37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1700" spc="-15">
                <a:solidFill>
                  <a:srgbClr val="002F5F"/>
                </a:solidFill>
                <a:latin typeface="Calibri"/>
                <a:cs typeface="Calibri"/>
              </a:rPr>
              <a:t>before</a:t>
            </a:r>
            <a:r>
              <a:rPr dirty="0" sz="1700" spc="-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02F5F"/>
                </a:solidFill>
                <a:latin typeface="Calibri"/>
                <a:cs typeface="Calibri"/>
              </a:rPr>
              <a:t>the</a:t>
            </a:r>
            <a:r>
              <a:rPr dirty="0" sz="1700" spc="-5">
                <a:solidFill>
                  <a:srgbClr val="002F5F"/>
                </a:solidFill>
                <a:latin typeface="Calibri"/>
                <a:cs typeface="Calibri"/>
              </a:rPr>
              <a:t> end </a:t>
            </a:r>
            <a:r>
              <a:rPr dirty="0" sz="1700">
                <a:solidFill>
                  <a:srgbClr val="002F5F"/>
                </a:solidFill>
                <a:latin typeface="Calibri"/>
                <a:cs typeface="Calibri"/>
              </a:rPr>
              <a:t>of</a:t>
            </a:r>
            <a:r>
              <a:rPr dirty="0" sz="1700" spc="-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02F5F"/>
                </a:solidFill>
                <a:latin typeface="Calibri"/>
                <a:cs typeface="Calibri"/>
              </a:rPr>
              <a:t>the</a:t>
            </a:r>
            <a:r>
              <a:rPr dirty="0" sz="1700" spc="-5">
                <a:solidFill>
                  <a:srgbClr val="002F5F"/>
                </a:solidFill>
                <a:latin typeface="Calibri"/>
                <a:cs typeface="Calibri"/>
              </a:rPr>
              <a:t> week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14104" y="2368295"/>
            <a:ext cx="1109472" cy="110642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212743" y="3478783"/>
            <a:ext cx="1114425" cy="52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-5" b="1">
                <a:solidFill>
                  <a:srgbClr val="002F5F"/>
                </a:solidFill>
                <a:latin typeface="Calibri"/>
                <a:cs typeface="Calibri"/>
              </a:rPr>
              <a:t>Quiz</a:t>
            </a:r>
            <a:r>
              <a:rPr dirty="0" sz="3300" spc="-80" b="1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3300" b="1">
                <a:solidFill>
                  <a:srgbClr val="002F5F"/>
                </a:solidFill>
                <a:latin typeface="Calibri"/>
                <a:cs typeface="Calibri"/>
              </a:rPr>
              <a:t>1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89113" y="586739"/>
            <a:ext cx="158623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20">
                <a:solidFill>
                  <a:srgbClr val="002F5F"/>
                </a:solidFill>
              </a:rPr>
              <a:t>T</a:t>
            </a:r>
            <a:r>
              <a:rPr dirty="0" sz="4400">
                <a:solidFill>
                  <a:srgbClr val="002F5F"/>
                </a:solidFill>
              </a:rPr>
              <a:t>ODOs</a:t>
            </a:r>
            <a:endParaRPr sz="4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3816" y="1612391"/>
            <a:ext cx="10183495" cy="140335"/>
            <a:chOff x="813816" y="1612391"/>
            <a:chExt cx="10183495" cy="1403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816" y="1612391"/>
              <a:ext cx="10183368" cy="14020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56091" y="1648615"/>
              <a:ext cx="10080625" cy="19685"/>
            </a:xfrm>
            <a:custGeom>
              <a:avLst/>
              <a:gdLst/>
              <a:ahLst/>
              <a:cxnLst/>
              <a:rect l="l" t="t" r="r" b="b"/>
              <a:pathLst>
                <a:path w="10080625" h="19685">
                  <a:moveTo>
                    <a:pt x="0" y="19566"/>
                  </a:moveTo>
                  <a:lnTo>
                    <a:pt x="10080171" y="0"/>
                  </a:lnTo>
                </a:path>
              </a:pathLst>
            </a:custGeom>
            <a:ln w="38100">
              <a:solidFill>
                <a:srgbClr val="002F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42562" y="2839453"/>
            <a:ext cx="2265206" cy="267120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48053" y="595883"/>
            <a:ext cx="449389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>
                <a:solidFill>
                  <a:srgbClr val="002F5F"/>
                </a:solidFill>
              </a:rPr>
              <a:t>Supervised</a:t>
            </a:r>
            <a:r>
              <a:rPr dirty="0" sz="4400" spc="-55">
                <a:solidFill>
                  <a:srgbClr val="002F5F"/>
                </a:solidFill>
              </a:rPr>
              <a:t> </a:t>
            </a:r>
            <a:r>
              <a:rPr dirty="0" sz="4400" spc="-5">
                <a:solidFill>
                  <a:srgbClr val="002F5F"/>
                </a:solidFill>
              </a:rPr>
              <a:t>learning</a:t>
            </a:r>
            <a:endParaRPr sz="4400"/>
          </a:p>
        </p:txBody>
      </p:sp>
      <p:sp>
        <p:nvSpPr>
          <p:cNvPr id="7" name="object 7"/>
          <p:cNvSpPr txBox="1"/>
          <p:nvPr/>
        </p:nvSpPr>
        <p:spPr>
          <a:xfrm>
            <a:off x="4806588" y="3437635"/>
            <a:ext cx="6969759" cy="164909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</a:pPr>
            <a:r>
              <a:rPr dirty="0" u="heavy" sz="240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Calibri"/>
                <a:cs typeface="Calibri"/>
              </a:rPr>
              <a:t>Experience:</a:t>
            </a:r>
            <a:r>
              <a:rPr dirty="0" sz="240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6600"/>
                </a:solidFill>
                <a:latin typeface="Calibri"/>
                <a:cs typeface="Calibri"/>
              </a:rPr>
              <a:t>objects </a:t>
            </a:r>
            <a:r>
              <a:rPr dirty="0" sz="2400" spc="-10">
                <a:solidFill>
                  <a:srgbClr val="006600"/>
                </a:solidFill>
                <a:latin typeface="Calibri"/>
                <a:cs typeface="Calibri"/>
              </a:rPr>
              <a:t>that </a:t>
            </a:r>
            <a:r>
              <a:rPr dirty="0" sz="2400" spc="-20">
                <a:solidFill>
                  <a:srgbClr val="006600"/>
                </a:solidFill>
                <a:latin typeface="Calibri"/>
                <a:cs typeface="Calibri"/>
              </a:rPr>
              <a:t>have </a:t>
            </a:r>
            <a:r>
              <a:rPr dirty="0" sz="2400">
                <a:solidFill>
                  <a:srgbClr val="006600"/>
                </a:solidFill>
                <a:latin typeface="Calibri"/>
                <a:cs typeface="Calibri"/>
              </a:rPr>
              <a:t>been assigned </a:t>
            </a:r>
            <a:r>
              <a:rPr dirty="0" sz="2400" spc="-5" b="1">
                <a:solidFill>
                  <a:srgbClr val="006600"/>
                </a:solidFill>
                <a:latin typeface="Calibri"/>
                <a:cs typeface="Calibri"/>
              </a:rPr>
              <a:t>class labels </a:t>
            </a:r>
            <a:r>
              <a:rPr dirty="0" sz="2400" spc="-530" b="1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dirty="0" u="heavy" sz="2400" spc="-1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Calibri"/>
                <a:cs typeface="Calibri"/>
              </a:rPr>
              <a:t>Performance:</a:t>
            </a:r>
            <a:r>
              <a:rPr dirty="0" sz="2400" spc="-1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6600"/>
                </a:solidFill>
                <a:latin typeface="Calibri"/>
                <a:cs typeface="Calibri"/>
              </a:rPr>
              <a:t>typically concerns the ability </a:t>
            </a:r>
            <a:r>
              <a:rPr dirty="0" sz="2400" spc="-15">
                <a:solidFill>
                  <a:srgbClr val="006600"/>
                </a:solidFill>
                <a:latin typeface="Calibri"/>
                <a:cs typeface="Calibri"/>
              </a:rPr>
              <a:t>to </a:t>
            </a:r>
            <a:r>
              <a:rPr dirty="0" sz="2400" b="1">
                <a:solidFill>
                  <a:srgbClr val="006600"/>
                </a:solidFill>
                <a:latin typeface="Calibri"/>
                <a:cs typeface="Calibri"/>
              </a:rPr>
              <a:t>classify </a:t>
            </a:r>
            <a:r>
              <a:rPr dirty="0" sz="2400" spc="5" b="1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6600"/>
                </a:solidFill>
                <a:latin typeface="Calibri"/>
                <a:cs typeface="Calibri"/>
              </a:rPr>
              <a:t>new</a:t>
            </a:r>
            <a:r>
              <a:rPr dirty="0" sz="2400" spc="-10">
                <a:solidFill>
                  <a:srgbClr val="006600"/>
                </a:solidFill>
                <a:latin typeface="Calibri"/>
                <a:cs typeface="Calibri"/>
              </a:rPr>
              <a:t> (</a:t>
            </a:r>
            <a:r>
              <a:rPr dirty="0" sz="2400" spc="-10" b="1">
                <a:solidFill>
                  <a:srgbClr val="006600"/>
                </a:solidFill>
                <a:latin typeface="Calibri"/>
                <a:cs typeface="Calibri"/>
              </a:rPr>
              <a:t>previously</a:t>
            </a:r>
            <a:r>
              <a:rPr dirty="0" sz="2400" spc="-5" b="1">
                <a:solidFill>
                  <a:srgbClr val="006600"/>
                </a:solidFill>
                <a:latin typeface="Calibri"/>
                <a:cs typeface="Calibri"/>
              </a:rPr>
              <a:t> unseen</a:t>
            </a:r>
            <a:r>
              <a:rPr dirty="0" sz="2400" spc="-5">
                <a:solidFill>
                  <a:srgbClr val="006600"/>
                </a:solidFill>
                <a:latin typeface="Calibri"/>
                <a:cs typeface="Calibri"/>
              </a:rPr>
              <a:t>)</a:t>
            </a:r>
            <a:r>
              <a:rPr dirty="0" sz="2400" spc="-1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6600"/>
                </a:solidFill>
                <a:latin typeface="Calibri"/>
                <a:cs typeface="Calibri"/>
              </a:rPr>
              <a:t>objects</a:t>
            </a:r>
            <a:endParaRPr sz="2400">
              <a:latin typeface="Calibri"/>
              <a:cs typeface="Calibri"/>
            </a:endParaRPr>
          </a:p>
          <a:p>
            <a:pPr algn="ctr" marR="319405">
              <a:lnSpc>
                <a:spcPct val="100000"/>
              </a:lnSpc>
              <a:spcBef>
                <a:spcPts val="1720"/>
              </a:spcBef>
            </a:pPr>
            <a:r>
              <a:rPr dirty="0" sz="2000" spc="-10" b="1">
                <a:solidFill>
                  <a:srgbClr val="FF6E01"/>
                </a:solidFill>
                <a:latin typeface="Calibri"/>
                <a:cs typeface="Calibri"/>
              </a:rPr>
              <a:t>Predictive</a:t>
            </a:r>
            <a:r>
              <a:rPr dirty="0" sz="2000" spc="-15" b="1">
                <a:solidFill>
                  <a:srgbClr val="FF6E01"/>
                </a:solidFill>
                <a:latin typeface="Calibri"/>
                <a:cs typeface="Calibri"/>
              </a:rPr>
              <a:t> data </a:t>
            </a:r>
            <a:r>
              <a:rPr dirty="0" sz="2000" spc="-5" b="1">
                <a:solidFill>
                  <a:srgbClr val="FF6E01"/>
                </a:solidFill>
                <a:latin typeface="Calibri"/>
                <a:cs typeface="Calibri"/>
              </a:rPr>
              <a:t>mining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7971" y="3405101"/>
            <a:ext cx="10739120" cy="127000"/>
          </a:xfrm>
          <a:custGeom>
            <a:avLst/>
            <a:gdLst/>
            <a:ahLst/>
            <a:cxnLst/>
            <a:rect l="l" t="t" r="r" b="b"/>
            <a:pathLst>
              <a:path w="10739120" h="127000">
                <a:moveTo>
                  <a:pt x="10611626" y="73024"/>
                </a:moveTo>
                <a:lnTo>
                  <a:pt x="10611626" y="127000"/>
                </a:lnTo>
                <a:lnTo>
                  <a:pt x="10719576" y="73025"/>
                </a:lnTo>
                <a:lnTo>
                  <a:pt x="10611626" y="73024"/>
                </a:lnTo>
                <a:close/>
              </a:path>
              <a:path w="10739120" h="127000">
                <a:moveTo>
                  <a:pt x="10611626" y="53974"/>
                </a:moveTo>
                <a:lnTo>
                  <a:pt x="10611626" y="73024"/>
                </a:lnTo>
                <a:lnTo>
                  <a:pt x="10624320" y="73025"/>
                </a:lnTo>
                <a:lnTo>
                  <a:pt x="10624320" y="53975"/>
                </a:lnTo>
                <a:lnTo>
                  <a:pt x="10611626" y="53974"/>
                </a:lnTo>
                <a:close/>
              </a:path>
              <a:path w="10739120" h="127000">
                <a:moveTo>
                  <a:pt x="10611626" y="0"/>
                </a:moveTo>
                <a:lnTo>
                  <a:pt x="10611626" y="53974"/>
                </a:lnTo>
                <a:lnTo>
                  <a:pt x="10624320" y="53975"/>
                </a:lnTo>
                <a:lnTo>
                  <a:pt x="10624320" y="73025"/>
                </a:lnTo>
                <a:lnTo>
                  <a:pt x="10719579" y="73023"/>
                </a:lnTo>
                <a:lnTo>
                  <a:pt x="10738626" y="63500"/>
                </a:lnTo>
                <a:lnTo>
                  <a:pt x="10611626" y="0"/>
                </a:lnTo>
                <a:close/>
              </a:path>
              <a:path w="10739120" h="127000">
                <a:moveTo>
                  <a:pt x="0" y="53973"/>
                </a:moveTo>
                <a:lnTo>
                  <a:pt x="0" y="73023"/>
                </a:lnTo>
                <a:lnTo>
                  <a:pt x="10611626" y="73024"/>
                </a:lnTo>
                <a:lnTo>
                  <a:pt x="10611626" y="53974"/>
                </a:lnTo>
                <a:lnTo>
                  <a:pt x="0" y="53973"/>
                </a:lnTo>
                <a:close/>
              </a:path>
            </a:pathLst>
          </a:custGeom>
          <a:solidFill>
            <a:srgbClr val="D95E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77240" y="1773935"/>
            <a:ext cx="426720" cy="524510"/>
            <a:chOff x="777240" y="1773935"/>
            <a:chExt cx="426720" cy="5245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7240" y="1773935"/>
              <a:ext cx="426720" cy="5242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3059" y="1809639"/>
              <a:ext cx="314325" cy="415290"/>
            </a:xfrm>
            <a:custGeom>
              <a:avLst/>
              <a:gdLst/>
              <a:ahLst/>
              <a:cxnLst/>
              <a:rect l="l" t="t" r="r" b="b"/>
              <a:pathLst>
                <a:path w="314325" h="415289">
                  <a:moveTo>
                    <a:pt x="181146" y="0"/>
                  </a:moveTo>
                  <a:lnTo>
                    <a:pt x="132558" y="0"/>
                  </a:lnTo>
                  <a:lnTo>
                    <a:pt x="85819" y="14875"/>
                  </a:lnTo>
                  <a:lnTo>
                    <a:pt x="44626" y="44626"/>
                  </a:lnTo>
                  <a:lnTo>
                    <a:pt x="14875" y="85819"/>
                  </a:lnTo>
                  <a:lnTo>
                    <a:pt x="0" y="132558"/>
                  </a:lnTo>
                  <a:lnTo>
                    <a:pt x="0" y="181146"/>
                  </a:lnTo>
                  <a:lnTo>
                    <a:pt x="14875" y="227884"/>
                  </a:lnTo>
                  <a:lnTo>
                    <a:pt x="44626" y="269078"/>
                  </a:lnTo>
                  <a:lnTo>
                    <a:pt x="75839" y="302395"/>
                  </a:lnTo>
                  <a:lnTo>
                    <a:pt x="104947" y="337817"/>
                  </a:lnTo>
                  <a:lnTo>
                    <a:pt x="131952" y="375342"/>
                  </a:lnTo>
                  <a:lnTo>
                    <a:pt x="156852" y="414972"/>
                  </a:lnTo>
                  <a:lnTo>
                    <a:pt x="181752" y="375342"/>
                  </a:lnTo>
                  <a:lnTo>
                    <a:pt x="208757" y="337817"/>
                  </a:lnTo>
                  <a:lnTo>
                    <a:pt x="237865" y="302395"/>
                  </a:lnTo>
                  <a:lnTo>
                    <a:pt x="269078" y="269078"/>
                  </a:lnTo>
                  <a:lnTo>
                    <a:pt x="298829" y="227884"/>
                  </a:lnTo>
                  <a:lnTo>
                    <a:pt x="313705" y="181146"/>
                  </a:lnTo>
                  <a:lnTo>
                    <a:pt x="313705" y="132558"/>
                  </a:lnTo>
                  <a:lnTo>
                    <a:pt x="298829" y="85819"/>
                  </a:lnTo>
                  <a:lnTo>
                    <a:pt x="269078" y="44626"/>
                  </a:lnTo>
                  <a:lnTo>
                    <a:pt x="227885" y="14875"/>
                  </a:lnTo>
                  <a:lnTo>
                    <a:pt x="181146" y="0"/>
                  </a:lnTo>
                  <a:close/>
                </a:path>
              </a:pathLst>
            </a:custGeom>
            <a:solidFill>
              <a:srgbClr val="D95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33059" y="1809639"/>
              <a:ext cx="314325" cy="415290"/>
            </a:xfrm>
            <a:custGeom>
              <a:avLst/>
              <a:gdLst/>
              <a:ahLst/>
              <a:cxnLst/>
              <a:rect l="l" t="t" r="r" b="b"/>
              <a:pathLst>
                <a:path w="314325" h="415289">
                  <a:moveTo>
                    <a:pt x="269078" y="44626"/>
                  </a:moveTo>
                  <a:lnTo>
                    <a:pt x="298829" y="85819"/>
                  </a:lnTo>
                  <a:lnTo>
                    <a:pt x="313705" y="132558"/>
                  </a:lnTo>
                  <a:lnTo>
                    <a:pt x="313705" y="181146"/>
                  </a:lnTo>
                  <a:lnTo>
                    <a:pt x="298829" y="227885"/>
                  </a:lnTo>
                  <a:lnTo>
                    <a:pt x="269078" y="269078"/>
                  </a:lnTo>
                  <a:lnTo>
                    <a:pt x="237865" y="302396"/>
                  </a:lnTo>
                  <a:lnTo>
                    <a:pt x="208757" y="337817"/>
                  </a:lnTo>
                  <a:lnTo>
                    <a:pt x="181752" y="375343"/>
                  </a:lnTo>
                  <a:lnTo>
                    <a:pt x="156852" y="414973"/>
                  </a:lnTo>
                  <a:lnTo>
                    <a:pt x="131952" y="375343"/>
                  </a:lnTo>
                  <a:lnTo>
                    <a:pt x="104947" y="337817"/>
                  </a:lnTo>
                  <a:lnTo>
                    <a:pt x="75839" y="302396"/>
                  </a:lnTo>
                  <a:lnTo>
                    <a:pt x="44626" y="269078"/>
                  </a:lnTo>
                  <a:lnTo>
                    <a:pt x="14875" y="227885"/>
                  </a:lnTo>
                  <a:lnTo>
                    <a:pt x="0" y="181146"/>
                  </a:lnTo>
                  <a:lnTo>
                    <a:pt x="0" y="132558"/>
                  </a:lnTo>
                  <a:lnTo>
                    <a:pt x="14875" y="85819"/>
                  </a:lnTo>
                  <a:lnTo>
                    <a:pt x="44626" y="44626"/>
                  </a:lnTo>
                  <a:lnTo>
                    <a:pt x="85819" y="14875"/>
                  </a:lnTo>
                  <a:lnTo>
                    <a:pt x="132558" y="0"/>
                  </a:lnTo>
                  <a:lnTo>
                    <a:pt x="181146" y="0"/>
                  </a:lnTo>
                  <a:lnTo>
                    <a:pt x="227885" y="14875"/>
                  </a:lnTo>
                  <a:lnTo>
                    <a:pt x="269078" y="44626"/>
                  </a:lnTo>
                  <a:close/>
                </a:path>
              </a:pathLst>
            </a:custGeom>
            <a:ln w="25400">
              <a:solidFill>
                <a:srgbClr val="D95E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6462" y="1843042"/>
              <a:ext cx="246898" cy="24689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201665" y="2235200"/>
            <a:ext cx="238061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solidFill>
                  <a:srgbClr val="002F5F"/>
                </a:solidFill>
                <a:latin typeface="Calibri"/>
                <a:cs typeface="Calibri"/>
              </a:rPr>
              <a:t>Lab</a:t>
            </a:r>
            <a:r>
              <a:rPr dirty="0" sz="1500" spc="-1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002F5F"/>
                </a:solidFill>
                <a:latin typeface="Calibri"/>
                <a:cs typeface="Calibri"/>
              </a:rPr>
              <a:t>0</a:t>
            </a:r>
            <a:r>
              <a:rPr dirty="0" sz="1500" spc="-2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002F5F"/>
                </a:solidFill>
                <a:latin typeface="Calibri"/>
                <a:cs typeface="Calibri"/>
              </a:rPr>
              <a:t>–</a:t>
            </a:r>
            <a:r>
              <a:rPr dirty="0" sz="1500" spc="-2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1500" spc="-5">
                <a:solidFill>
                  <a:srgbClr val="002F5F"/>
                </a:solidFill>
                <a:latin typeface="Calibri"/>
                <a:cs typeface="Calibri"/>
              </a:rPr>
              <a:t>Introduction</a:t>
            </a:r>
            <a:r>
              <a:rPr dirty="0" sz="1500" spc="-2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1500" spc="-10">
                <a:solidFill>
                  <a:srgbClr val="002F5F"/>
                </a:solidFill>
                <a:latin typeface="Calibri"/>
                <a:cs typeface="Calibri"/>
              </a:rPr>
              <a:t>to</a:t>
            </a:r>
            <a:r>
              <a:rPr dirty="0" sz="1500" spc="-2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002F5F"/>
                </a:solidFill>
                <a:latin typeface="Calibri"/>
                <a:cs typeface="Calibri"/>
              </a:rPr>
              <a:t>Python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01665" y="1775459"/>
            <a:ext cx="125412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75" b="1">
                <a:solidFill>
                  <a:srgbClr val="002F5F"/>
                </a:solidFill>
                <a:latin typeface="Calibri"/>
                <a:cs typeface="Calibri"/>
              </a:rPr>
              <a:t>W</a:t>
            </a:r>
            <a:r>
              <a:rPr dirty="0" sz="2000" b="1">
                <a:solidFill>
                  <a:srgbClr val="002F5F"/>
                </a:solidFill>
                <a:latin typeface="Calibri"/>
                <a:cs typeface="Calibri"/>
              </a:rPr>
              <a:t>e</a:t>
            </a:r>
            <a:r>
              <a:rPr dirty="0" sz="2000" spc="-5" b="1">
                <a:solidFill>
                  <a:srgbClr val="002F5F"/>
                </a:solidFill>
                <a:latin typeface="Calibri"/>
                <a:cs typeface="Calibri"/>
              </a:rPr>
              <a:t>dn</a:t>
            </a:r>
            <a:r>
              <a:rPr dirty="0" sz="2000" b="1">
                <a:solidFill>
                  <a:srgbClr val="002F5F"/>
                </a:solidFill>
                <a:latin typeface="Calibri"/>
                <a:cs typeface="Calibri"/>
              </a:rPr>
              <a:t>es</a:t>
            </a:r>
            <a:r>
              <a:rPr dirty="0" sz="2000" spc="-5" b="1">
                <a:solidFill>
                  <a:srgbClr val="002F5F"/>
                </a:solidFill>
                <a:latin typeface="Calibri"/>
                <a:cs typeface="Calibri"/>
              </a:rPr>
              <a:t>d</a:t>
            </a:r>
            <a:r>
              <a:rPr dirty="0" sz="2000" spc="-40" b="1">
                <a:solidFill>
                  <a:srgbClr val="002F5F"/>
                </a:solidFill>
                <a:latin typeface="Calibri"/>
                <a:cs typeface="Calibri"/>
              </a:rPr>
              <a:t>a</a:t>
            </a:r>
            <a:r>
              <a:rPr dirty="0" sz="2000" b="1">
                <a:solidFill>
                  <a:srgbClr val="002F5F"/>
                </a:solidFill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05255" y="2190944"/>
            <a:ext cx="167640" cy="1381760"/>
            <a:chOff x="905255" y="2190944"/>
            <a:chExt cx="167640" cy="1381760"/>
          </a:xfrm>
        </p:grpSpPr>
        <p:sp>
          <p:nvSpPr>
            <p:cNvPr id="11" name="object 11"/>
            <p:cNvSpPr/>
            <p:nvPr/>
          </p:nvSpPr>
          <p:spPr>
            <a:xfrm>
              <a:off x="989912" y="2190944"/>
              <a:ext cx="0" cy="1278255"/>
            </a:xfrm>
            <a:custGeom>
              <a:avLst/>
              <a:gdLst/>
              <a:ahLst/>
              <a:cxnLst/>
              <a:rect l="l" t="t" r="r" b="b"/>
              <a:pathLst>
                <a:path w="0" h="1278254">
                  <a:moveTo>
                    <a:pt x="0" y="0"/>
                  </a:moveTo>
                  <a:lnTo>
                    <a:pt x="1" y="1277654"/>
                  </a:lnTo>
                </a:path>
              </a:pathLst>
            </a:custGeom>
            <a:ln w="12700">
              <a:solidFill>
                <a:srgbClr val="D95E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5255" y="3404616"/>
              <a:ext cx="167640" cy="16763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5494" y="3425022"/>
              <a:ext cx="87153" cy="87153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2563367" y="4678679"/>
            <a:ext cx="424180" cy="524510"/>
            <a:chOff x="2563367" y="4678679"/>
            <a:chExt cx="424180" cy="524510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63367" y="4678679"/>
              <a:ext cx="423671" cy="52425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618087" y="4712586"/>
              <a:ext cx="314325" cy="415290"/>
            </a:xfrm>
            <a:custGeom>
              <a:avLst/>
              <a:gdLst/>
              <a:ahLst/>
              <a:cxnLst/>
              <a:rect l="l" t="t" r="r" b="b"/>
              <a:pathLst>
                <a:path w="314325" h="415289">
                  <a:moveTo>
                    <a:pt x="156852" y="0"/>
                  </a:moveTo>
                  <a:lnTo>
                    <a:pt x="131952" y="39629"/>
                  </a:lnTo>
                  <a:lnTo>
                    <a:pt x="104948" y="77155"/>
                  </a:lnTo>
                  <a:lnTo>
                    <a:pt x="75839" y="112576"/>
                  </a:lnTo>
                  <a:lnTo>
                    <a:pt x="44626" y="145893"/>
                  </a:lnTo>
                  <a:lnTo>
                    <a:pt x="14875" y="187087"/>
                  </a:lnTo>
                  <a:lnTo>
                    <a:pt x="0" y="233826"/>
                  </a:lnTo>
                  <a:lnTo>
                    <a:pt x="0" y="282414"/>
                  </a:lnTo>
                  <a:lnTo>
                    <a:pt x="14875" y="329152"/>
                  </a:lnTo>
                  <a:lnTo>
                    <a:pt x="44626" y="370345"/>
                  </a:lnTo>
                  <a:lnTo>
                    <a:pt x="85819" y="400096"/>
                  </a:lnTo>
                  <a:lnTo>
                    <a:pt x="132558" y="414972"/>
                  </a:lnTo>
                  <a:lnTo>
                    <a:pt x="181146" y="414972"/>
                  </a:lnTo>
                  <a:lnTo>
                    <a:pt x="227884" y="400096"/>
                  </a:lnTo>
                  <a:lnTo>
                    <a:pt x="269078" y="370345"/>
                  </a:lnTo>
                  <a:lnTo>
                    <a:pt x="298829" y="329152"/>
                  </a:lnTo>
                  <a:lnTo>
                    <a:pt x="313704" y="282414"/>
                  </a:lnTo>
                  <a:lnTo>
                    <a:pt x="313704" y="233826"/>
                  </a:lnTo>
                  <a:lnTo>
                    <a:pt x="298829" y="187087"/>
                  </a:lnTo>
                  <a:lnTo>
                    <a:pt x="269078" y="145893"/>
                  </a:lnTo>
                  <a:lnTo>
                    <a:pt x="237865" y="112576"/>
                  </a:lnTo>
                  <a:lnTo>
                    <a:pt x="208756" y="77155"/>
                  </a:lnTo>
                  <a:lnTo>
                    <a:pt x="181752" y="39629"/>
                  </a:lnTo>
                  <a:lnTo>
                    <a:pt x="156852" y="0"/>
                  </a:lnTo>
                  <a:close/>
                </a:path>
              </a:pathLst>
            </a:custGeom>
            <a:solidFill>
              <a:srgbClr val="E9982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618087" y="4712585"/>
              <a:ext cx="314325" cy="415290"/>
            </a:xfrm>
            <a:custGeom>
              <a:avLst/>
              <a:gdLst/>
              <a:ahLst/>
              <a:cxnLst/>
              <a:rect l="l" t="t" r="r" b="b"/>
              <a:pathLst>
                <a:path w="314325" h="415289">
                  <a:moveTo>
                    <a:pt x="44626" y="370346"/>
                  </a:moveTo>
                  <a:lnTo>
                    <a:pt x="14875" y="329153"/>
                  </a:lnTo>
                  <a:lnTo>
                    <a:pt x="0" y="282414"/>
                  </a:lnTo>
                  <a:lnTo>
                    <a:pt x="0" y="233826"/>
                  </a:lnTo>
                  <a:lnTo>
                    <a:pt x="14875" y="187087"/>
                  </a:lnTo>
                  <a:lnTo>
                    <a:pt x="44626" y="145894"/>
                  </a:lnTo>
                  <a:lnTo>
                    <a:pt x="75839" y="112577"/>
                  </a:lnTo>
                  <a:lnTo>
                    <a:pt x="104947" y="77155"/>
                  </a:lnTo>
                  <a:lnTo>
                    <a:pt x="131952" y="39629"/>
                  </a:lnTo>
                  <a:lnTo>
                    <a:pt x="156852" y="0"/>
                  </a:lnTo>
                  <a:lnTo>
                    <a:pt x="181752" y="39629"/>
                  </a:lnTo>
                  <a:lnTo>
                    <a:pt x="208757" y="77155"/>
                  </a:lnTo>
                  <a:lnTo>
                    <a:pt x="237865" y="112577"/>
                  </a:lnTo>
                  <a:lnTo>
                    <a:pt x="269078" y="145894"/>
                  </a:lnTo>
                  <a:lnTo>
                    <a:pt x="298829" y="187087"/>
                  </a:lnTo>
                  <a:lnTo>
                    <a:pt x="313705" y="233826"/>
                  </a:lnTo>
                  <a:lnTo>
                    <a:pt x="313705" y="282414"/>
                  </a:lnTo>
                  <a:lnTo>
                    <a:pt x="298829" y="329153"/>
                  </a:lnTo>
                  <a:lnTo>
                    <a:pt x="269078" y="370346"/>
                  </a:lnTo>
                  <a:lnTo>
                    <a:pt x="227885" y="400097"/>
                  </a:lnTo>
                  <a:lnTo>
                    <a:pt x="181146" y="414973"/>
                  </a:lnTo>
                  <a:lnTo>
                    <a:pt x="132558" y="414973"/>
                  </a:lnTo>
                  <a:lnTo>
                    <a:pt x="85819" y="400097"/>
                  </a:lnTo>
                  <a:lnTo>
                    <a:pt x="44626" y="370346"/>
                  </a:lnTo>
                  <a:close/>
                </a:path>
              </a:pathLst>
            </a:custGeom>
            <a:ln w="25400">
              <a:solidFill>
                <a:srgbClr val="E9982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51490" y="4847257"/>
              <a:ext cx="246898" cy="246898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2986693" y="4268596"/>
            <a:ext cx="2265680" cy="842644"/>
          </a:xfrm>
          <a:prstGeom prst="rect">
            <a:avLst/>
          </a:prstGeom>
        </p:spPr>
        <p:txBody>
          <a:bodyPr wrap="square" lIns="0" tIns="133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dirty="0" sz="1500" spc="-5">
                <a:solidFill>
                  <a:srgbClr val="002F5F"/>
                </a:solidFill>
                <a:latin typeface="Calibri"/>
                <a:cs typeface="Calibri"/>
              </a:rPr>
              <a:t>Lecture</a:t>
            </a:r>
            <a:r>
              <a:rPr dirty="0" sz="1500" spc="-1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002F5F"/>
                </a:solidFill>
                <a:latin typeface="Calibri"/>
                <a:cs typeface="Calibri"/>
              </a:rPr>
              <a:t>2</a:t>
            </a:r>
            <a:r>
              <a:rPr dirty="0" sz="1500" spc="-1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002F5F"/>
                </a:solidFill>
                <a:latin typeface="Calibri"/>
                <a:cs typeface="Calibri"/>
              </a:rPr>
              <a:t>–</a:t>
            </a:r>
            <a:r>
              <a:rPr dirty="0" sz="1500" spc="-1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1500" spc="-5">
                <a:solidFill>
                  <a:srgbClr val="002F5F"/>
                </a:solidFill>
                <a:latin typeface="Calibri"/>
                <a:cs typeface="Calibri"/>
              </a:rPr>
              <a:t>Association</a:t>
            </a:r>
            <a:r>
              <a:rPr dirty="0" sz="1500" spc="-1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1500" spc="-5">
                <a:solidFill>
                  <a:srgbClr val="002F5F"/>
                </a:solidFill>
                <a:latin typeface="Calibri"/>
                <a:cs typeface="Calibri"/>
              </a:rPr>
              <a:t>Rules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dirty="0" sz="2000" spc="-15" b="1">
                <a:solidFill>
                  <a:srgbClr val="002F5F"/>
                </a:solidFill>
                <a:latin typeface="Calibri"/>
                <a:cs typeface="Calibri"/>
              </a:rPr>
              <a:t>Thursday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688335" y="3404615"/>
            <a:ext cx="170815" cy="1341755"/>
            <a:chOff x="2688335" y="3404615"/>
            <a:chExt cx="170815" cy="1341755"/>
          </a:xfrm>
        </p:grpSpPr>
        <p:sp>
          <p:nvSpPr>
            <p:cNvPr id="21" name="object 21"/>
            <p:cNvSpPr/>
            <p:nvPr/>
          </p:nvSpPr>
          <p:spPr>
            <a:xfrm>
              <a:off x="2774941" y="3468599"/>
              <a:ext cx="0" cy="1278255"/>
            </a:xfrm>
            <a:custGeom>
              <a:avLst/>
              <a:gdLst/>
              <a:ahLst/>
              <a:cxnLst/>
              <a:rect l="l" t="t" r="r" b="b"/>
              <a:pathLst>
                <a:path w="0" h="1278254">
                  <a:moveTo>
                    <a:pt x="0" y="0"/>
                  </a:moveTo>
                  <a:lnTo>
                    <a:pt x="1" y="1277654"/>
                  </a:lnTo>
                </a:path>
              </a:pathLst>
            </a:custGeom>
            <a:ln w="12700">
              <a:solidFill>
                <a:srgbClr val="E9982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88335" y="3404615"/>
              <a:ext cx="170687" cy="16763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30522" y="3425022"/>
              <a:ext cx="87153" cy="87153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4346447" y="1773935"/>
            <a:ext cx="426720" cy="524510"/>
            <a:chOff x="4346447" y="1773935"/>
            <a:chExt cx="426720" cy="524510"/>
          </a:xfrm>
        </p:grpSpPr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46447" y="1773935"/>
              <a:ext cx="426720" cy="524256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403116" y="1809639"/>
              <a:ext cx="314325" cy="415290"/>
            </a:xfrm>
            <a:custGeom>
              <a:avLst/>
              <a:gdLst/>
              <a:ahLst/>
              <a:cxnLst/>
              <a:rect l="l" t="t" r="r" b="b"/>
              <a:pathLst>
                <a:path w="314325" h="415289">
                  <a:moveTo>
                    <a:pt x="181146" y="0"/>
                  </a:moveTo>
                  <a:lnTo>
                    <a:pt x="132558" y="0"/>
                  </a:lnTo>
                  <a:lnTo>
                    <a:pt x="85819" y="14875"/>
                  </a:lnTo>
                  <a:lnTo>
                    <a:pt x="44625" y="44626"/>
                  </a:lnTo>
                  <a:lnTo>
                    <a:pt x="14875" y="85819"/>
                  </a:lnTo>
                  <a:lnTo>
                    <a:pt x="0" y="132558"/>
                  </a:lnTo>
                  <a:lnTo>
                    <a:pt x="0" y="181146"/>
                  </a:lnTo>
                  <a:lnTo>
                    <a:pt x="14875" y="227884"/>
                  </a:lnTo>
                  <a:lnTo>
                    <a:pt x="44625" y="269078"/>
                  </a:lnTo>
                  <a:lnTo>
                    <a:pt x="75838" y="302395"/>
                  </a:lnTo>
                  <a:lnTo>
                    <a:pt x="104947" y="337817"/>
                  </a:lnTo>
                  <a:lnTo>
                    <a:pt x="131952" y="375342"/>
                  </a:lnTo>
                  <a:lnTo>
                    <a:pt x="156852" y="414972"/>
                  </a:lnTo>
                  <a:lnTo>
                    <a:pt x="181752" y="375342"/>
                  </a:lnTo>
                  <a:lnTo>
                    <a:pt x="208757" y="337817"/>
                  </a:lnTo>
                  <a:lnTo>
                    <a:pt x="237865" y="302395"/>
                  </a:lnTo>
                  <a:lnTo>
                    <a:pt x="269078" y="269078"/>
                  </a:lnTo>
                  <a:lnTo>
                    <a:pt x="298829" y="227884"/>
                  </a:lnTo>
                  <a:lnTo>
                    <a:pt x="313705" y="181146"/>
                  </a:lnTo>
                  <a:lnTo>
                    <a:pt x="313705" y="132558"/>
                  </a:lnTo>
                  <a:lnTo>
                    <a:pt x="298829" y="85819"/>
                  </a:lnTo>
                  <a:lnTo>
                    <a:pt x="269078" y="44626"/>
                  </a:lnTo>
                  <a:lnTo>
                    <a:pt x="227885" y="14875"/>
                  </a:lnTo>
                  <a:lnTo>
                    <a:pt x="181146" y="0"/>
                  </a:lnTo>
                  <a:close/>
                </a:path>
              </a:pathLst>
            </a:custGeom>
            <a:solidFill>
              <a:srgbClr val="DBBD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403116" y="1809639"/>
              <a:ext cx="314325" cy="415290"/>
            </a:xfrm>
            <a:custGeom>
              <a:avLst/>
              <a:gdLst/>
              <a:ahLst/>
              <a:cxnLst/>
              <a:rect l="l" t="t" r="r" b="b"/>
              <a:pathLst>
                <a:path w="314325" h="415289">
                  <a:moveTo>
                    <a:pt x="269078" y="44626"/>
                  </a:moveTo>
                  <a:lnTo>
                    <a:pt x="298829" y="85819"/>
                  </a:lnTo>
                  <a:lnTo>
                    <a:pt x="313705" y="132558"/>
                  </a:lnTo>
                  <a:lnTo>
                    <a:pt x="313705" y="181146"/>
                  </a:lnTo>
                  <a:lnTo>
                    <a:pt x="298829" y="227885"/>
                  </a:lnTo>
                  <a:lnTo>
                    <a:pt x="269078" y="269078"/>
                  </a:lnTo>
                  <a:lnTo>
                    <a:pt x="237865" y="302396"/>
                  </a:lnTo>
                  <a:lnTo>
                    <a:pt x="208757" y="337817"/>
                  </a:lnTo>
                  <a:lnTo>
                    <a:pt x="181752" y="375343"/>
                  </a:lnTo>
                  <a:lnTo>
                    <a:pt x="156852" y="414973"/>
                  </a:lnTo>
                  <a:lnTo>
                    <a:pt x="131952" y="375343"/>
                  </a:lnTo>
                  <a:lnTo>
                    <a:pt x="104947" y="337817"/>
                  </a:lnTo>
                  <a:lnTo>
                    <a:pt x="75839" y="302396"/>
                  </a:lnTo>
                  <a:lnTo>
                    <a:pt x="44626" y="269078"/>
                  </a:lnTo>
                  <a:lnTo>
                    <a:pt x="14875" y="227885"/>
                  </a:lnTo>
                  <a:lnTo>
                    <a:pt x="0" y="181146"/>
                  </a:lnTo>
                  <a:lnTo>
                    <a:pt x="0" y="132558"/>
                  </a:lnTo>
                  <a:lnTo>
                    <a:pt x="14875" y="85819"/>
                  </a:lnTo>
                  <a:lnTo>
                    <a:pt x="44626" y="44626"/>
                  </a:lnTo>
                  <a:lnTo>
                    <a:pt x="85819" y="14875"/>
                  </a:lnTo>
                  <a:lnTo>
                    <a:pt x="132558" y="0"/>
                  </a:lnTo>
                  <a:lnTo>
                    <a:pt x="181146" y="0"/>
                  </a:lnTo>
                  <a:lnTo>
                    <a:pt x="227885" y="14875"/>
                  </a:lnTo>
                  <a:lnTo>
                    <a:pt x="269078" y="44626"/>
                  </a:lnTo>
                  <a:close/>
                </a:path>
              </a:pathLst>
            </a:custGeom>
            <a:ln w="25400">
              <a:solidFill>
                <a:srgbClr val="DBBD6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436520" y="1843042"/>
              <a:ext cx="246898" cy="24689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4771720" y="1775459"/>
            <a:ext cx="2007870" cy="713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002F5F"/>
                </a:solidFill>
                <a:latin typeface="Calibri"/>
                <a:cs typeface="Calibri"/>
              </a:rPr>
              <a:t>Sept</a:t>
            </a:r>
            <a:r>
              <a:rPr dirty="0" sz="2000" spc="-45" b="1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2F5F"/>
                </a:solidFill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dirty="0" sz="1500" spc="-5">
                <a:solidFill>
                  <a:srgbClr val="002F5F"/>
                </a:solidFill>
                <a:latin typeface="Calibri"/>
                <a:cs typeface="Calibri"/>
              </a:rPr>
              <a:t>Dimensionality</a:t>
            </a:r>
            <a:r>
              <a:rPr dirty="0" sz="1500" spc="-5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1500" spc="-5">
                <a:solidFill>
                  <a:srgbClr val="002F5F"/>
                </a:solidFill>
                <a:latin typeface="Calibri"/>
                <a:cs typeface="Calibri"/>
              </a:rPr>
              <a:t>Reduction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474464" y="2190944"/>
            <a:ext cx="170815" cy="1381760"/>
            <a:chOff x="4474464" y="2190944"/>
            <a:chExt cx="170815" cy="1381760"/>
          </a:xfrm>
        </p:grpSpPr>
        <p:sp>
          <p:nvSpPr>
            <p:cNvPr id="31" name="object 31"/>
            <p:cNvSpPr/>
            <p:nvPr/>
          </p:nvSpPr>
          <p:spPr>
            <a:xfrm>
              <a:off x="4559969" y="2190944"/>
              <a:ext cx="0" cy="1278255"/>
            </a:xfrm>
            <a:custGeom>
              <a:avLst/>
              <a:gdLst/>
              <a:ahLst/>
              <a:cxnLst/>
              <a:rect l="l" t="t" r="r" b="b"/>
              <a:pathLst>
                <a:path w="0" h="1278254">
                  <a:moveTo>
                    <a:pt x="0" y="0"/>
                  </a:moveTo>
                  <a:lnTo>
                    <a:pt x="1" y="1277654"/>
                  </a:lnTo>
                </a:path>
              </a:pathLst>
            </a:custGeom>
            <a:ln w="12700">
              <a:solidFill>
                <a:srgbClr val="DBBD6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74464" y="3404616"/>
              <a:ext cx="170687" cy="16763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15551" y="3425022"/>
              <a:ext cx="87153" cy="87153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6132576" y="4678679"/>
            <a:ext cx="426720" cy="524510"/>
            <a:chOff x="6132576" y="4678679"/>
            <a:chExt cx="426720" cy="524510"/>
          </a:xfrm>
        </p:grpSpPr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132576" y="4678679"/>
              <a:ext cx="426720" cy="524256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6188144" y="4712586"/>
              <a:ext cx="314325" cy="415290"/>
            </a:xfrm>
            <a:custGeom>
              <a:avLst/>
              <a:gdLst/>
              <a:ahLst/>
              <a:cxnLst/>
              <a:rect l="l" t="t" r="r" b="b"/>
              <a:pathLst>
                <a:path w="314325" h="415289">
                  <a:moveTo>
                    <a:pt x="156852" y="0"/>
                  </a:moveTo>
                  <a:lnTo>
                    <a:pt x="131952" y="39629"/>
                  </a:lnTo>
                  <a:lnTo>
                    <a:pt x="104947" y="77155"/>
                  </a:lnTo>
                  <a:lnTo>
                    <a:pt x="75838" y="112576"/>
                  </a:lnTo>
                  <a:lnTo>
                    <a:pt x="44625" y="145893"/>
                  </a:lnTo>
                  <a:lnTo>
                    <a:pt x="14875" y="187087"/>
                  </a:lnTo>
                  <a:lnTo>
                    <a:pt x="0" y="233826"/>
                  </a:lnTo>
                  <a:lnTo>
                    <a:pt x="0" y="282414"/>
                  </a:lnTo>
                  <a:lnTo>
                    <a:pt x="14875" y="329152"/>
                  </a:lnTo>
                  <a:lnTo>
                    <a:pt x="44625" y="370345"/>
                  </a:lnTo>
                  <a:lnTo>
                    <a:pt x="85819" y="400096"/>
                  </a:lnTo>
                  <a:lnTo>
                    <a:pt x="132558" y="414972"/>
                  </a:lnTo>
                  <a:lnTo>
                    <a:pt x="181146" y="414972"/>
                  </a:lnTo>
                  <a:lnTo>
                    <a:pt x="227885" y="400096"/>
                  </a:lnTo>
                  <a:lnTo>
                    <a:pt x="269078" y="370345"/>
                  </a:lnTo>
                  <a:lnTo>
                    <a:pt x="298829" y="329152"/>
                  </a:lnTo>
                  <a:lnTo>
                    <a:pt x="313705" y="282414"/>
                  </a:lnTo>
                  <a:lnTo>
                    <a:pt x="313705" y="233826"/>
                  </a:lnTo>
                  <a:lnTo>
                    <a:pt x="298829" y="187087"/>
                  </a:lnTo>
                  <a:lnTo>
                    <a:pt x="269078" y="145893"/>
                  </a:lnTo>
                  <a:lnTo>
                    <a:pt x="237865" y="112576"/>
                  </a:lnTo>
                  <a:lnTo>
                    <a:pt x="208757" y="77155"/>
                  </a:lnTo>
                  <a:lnTo>
                    <a:pt x="181752" y="39629"/>
                  </a:lnTo>
                  <a:lnTo>
                    <a:pt x="156852" y="0"/>
                  </a:lnTo>
                  <a:close/>
                </a:path>
              </a:pathLst>
            </a:custGeom>
            <a:solidFill>
              <a:srgbClr val="D7D2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6188144" y="4712585"/>
              <a:ext cx="314325" cy="415290"/>
            </a:xfrm>
            <a:custGeom>
              <a:avLst/>
              <a:gdLst/>
              <a:ahLst/>
              <a:cxnLst/>
              <a:rect l="l" t="t" r="r" b="b"/>
              <a:pathLst>
                <a:path w="314325" h="415289">
                  <a:moveTo>
                    <a:pt x="44626" y="370346"/>
                  </a:moveTo>
                  <a:lnTo>
                    <a:pt x="14875" y="329153"/>
                  </a:lnTo>
                  <a:lnTo>
                    <a:pt x="0" y="282414"/>
                  </a:lnTo>
                  <a:lnTo>
                    <a:pt x="0" y="233826"/>
                  </a:lnTo>
                  <a:lnTo>
                    <a:pt x="14875" y="187087"/>
                  </a:lnTo>
                  <a:lnTo>
                    <a:pt x="44626" y="145894"/>
                  </a:lnTo>
                  <a:lnTo>
                    <a:pt x="75839" y="112577"/>
                  </a:lnTo>
                  <a:lnTo>
                    <a:pt x="104947" y="77155"/>
                  </a:lnTo>
                  <a:lnTo>
                    <a:pt x="131952" y="39629"/>
                  </a:lnTo>
                  <a:lnTo>
                    <a:pt x="156852" y="0"/>
                  </a:lnTo>
                  <a:lnTo>
                    <a:pt x="181752" y="39629"/>
                  </a:lnTo>
                  <a:lnTo>
                    <a:pt x="208757" y="77155"/>
                  </a:lnTo>
                  <a:lnTo>
                    <a:pt x="237865" y="112577"/>
                  </a:lnTo>
                  <a:lnTo>
                    <a:pt x="269078" y="145894"/>
                  </a:lnTo>
                  <a:lnTo>
                    <a:pt x="298829" y="187087"/>
                  </a:lnTo>
                  <a:lnTo>
                    <a:pt x="313705" y="233826"/>
                  </a:lnTo>
                  <a:lnTo>
                    <a:pt x="313705" y="282414"/>
                  </a:lnTo>
                  <a:lnTo>
                    <a:pt x="298829" y="329153"/>
                  </a:lnTo>
                  <a:lnTo>
                    <a:pt x="269078" y="370346"/>
                  </a:lnTo>
                  <a:lnTo>
                    <a:pt x="227885" y="400097"/>
                  </a:lnTo>
                  <a:lnTo>
                    <a:pt x="181146" y="414973"/>
                  </a:lnTo>
                  <a:lnTo>
                    <a:pt x="132558" y="414973"/>
                  </a:lnTo>
                  <a:lnTo>
                    <a:pt x="85819" y="400097"/>
                  </a:lnTo>
                  <a:lnTo>
                    <a:pt x="44626" y="370346"/>
                  </a:lnTo>
                  <a:close/>
                </a:path>
              </a:pathLst>
            </a:custGeom>
            <a:ln w="25400">
              <a:solidFill>
                <a:srgbClr val="D7D29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221548" y="4847257"/>
              <a:ext cx="246898" cy="246898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6556748" y="4268596"/>
            <a:ext cx="1899920" cy="842644"/>
          </a:xfrm>
          <a:prstGeom prst="rect">
            <a:avLst/>
          </a:prstGeom>
        </p:spPr>
        <p:txBody>
          <a:bodyPr wrap="square" lIns="0" tIns="133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dirty="0" sz="1500" spc="-5">
                <a:solidFill>
                  <a:srgbClr val="002F5F"/>
                </a:solidFill>
                <a:latin typeface="Calibri"/>
                <a:cs typeface="Calibri"/>
              </a:rPr>
              <a:t>Lab</a:t>
            </a:r>
            <a:r>
              <a:rPr dirty="0" sz="1500" spc="-1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002F5F"/>
                </a:solidFill>
                <a:latin typeface="Calibri"/>
                <a:cs typeface="Calibri"/>
              </a:rPr>
              <a:t>1</a:t>
            </a:r>
            <a:r>
              <a:rPr dirty="0" sz="1500" spc="-1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002F5F"/>
                </a:solidFill>
                <a:latin typeface="Calibri"/>
                <a:cs typeface="Calibri"/>
              </a:rPr>
              <a:t>–</a:t>
            </a:r>
            <a:r>
              <a:rPr dirty="0" sz="1500" spc="-1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1500" spc="-10">
                <a:solidFill>
                  <a:srgbClr val="002F5F"/>
                </a:solidFill>
                <a:latin typeface="Calibri"/>
                <a:cs typeface="Calibri"/>
              </a:rPr>
              <a:t>Data</a:t>
            </a:r>
            <a:r>
              <a:rPr dirty="0" sz="1500" spc="-1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1500" spc="-10">
                <a:solidFill>
                  <a:srgbClr val="002F5F"/>
                </a:solidFill>
                <a:latin typeface="Calibri"/>
                <a:cs typeface="Calibri"/>
              </a:rPr>
              <a:t>Exploration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dirty="0" sz="2000" b="1">
                <a:solidFill>
                  <a:srgbClr val="002F5F"/>
                </a:solidFill>
                <a:latin typeface="Calibri"/>
                <a:cs typeface="Calibri"/>
              </a:rPr>
              <a:t>Sep</a:t>
            </a:r>
            <a:r>
              <a:rPr dirty="0" sz="2000" spc="-50" b="1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2F5F"/>
                </a:solidFill>
                <a:latin typeface="Calibri"/>
                <a:cs typeface="Calibri"/>
              </a:rPr>
              <a:t>6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6257544" y="3404615"/>
            <a:ext cx="170815" cy="1341755"/>
            <a:chOff x="6257544" y="3404615"/>
            <a:chExt cx="170815" cy="1341755"/>
          </a:xfrm>
        </p:grpSpPr>
        <p:sp>
          <p:nvSpPr>
            <p:cNvPr id="41" name="object 41"/>
            <p:cNvSpPr/>
            <p:nvPr/>
          </p:nvSpPr>
          <p:spPr>
            <a:xfrm>
              <a:off x="6344996" y="3468599"/>
              <a:ext cx="0" cy="1278255"/>
            </a:xfrm>
            <a:custGeom>
              <a:avLst/>
              <a:gdLst/>
              <a:ahLst/>
              <a:cxnLst/>
              <a:rect l="l" t="t" r="r" b="b"/>
              <a:pathLst>
                <a:path w="0" h="1278254">
                  <a:moveTo>
                    <a:pt x="0" y="0"/>
                  </a:moveTo>
                  <a:lnTo>
                    <a:pt x="1" y="1277654"/>
                  </a:lnTo>
                </a:path>
              </a:pathLst>
            </a:custGeom>
            <a:ln w="12700">
              <a:solidFill>
                <a:srgbClr val="D7D29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257544" y="3404615"/>
              <a:ext cx="170687" cy="16763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300577" y="3425022"/>
              <a:ext cx="87153" cy="87153"/>
            </a:xfrm>
            <a:prstGeom prst="rect">
              <a:avLst/>
            </a:prstGeom>
          </p:spPr>
        </p:pic>
      </p:grpSp>
      <p:grpSp>
        <p:nvGrpSpPr>
          <p:cNvPr id="44" name="object 44"/>
          <p:cNvGrpSpPr/>
          <p:nvPr/>
        </p:nvGrpSpPr>
        <p:grpSpPr>
          <a:xfrm>
            <a:off x="7915656" y="1773935"/>
            <a:ext cx="426720" cy="524510"/>
            <a:chOff x="7915656" y="1773935"/>
            <a:chExt cx="426720" cy="524510"/>
          </a:xfrm>
        </p:grpSpPr>
        <p:pic>
          <p:nvPicPr>
            <p:cNvPr id="45" name="object 4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915656" y="1773935"/>
              <a:ext cx="426720" cy="524256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7973173" y="1809639"/>
              <a:ext cx="314325" cy="415290"/>
            </a:xfrm>
            <a:custGeom>
              <a:avLst/>
              <a:gdLst/>
              <a:ahLst/>
              <a:cxnLst/>
              <a:rect l="l" t="t" r="r" b="b"/>
              <a:pathLst>
                <a:path w="314325" h="415289">
                  <a:moveTo>
                    <a:pt x="181146" y="0"/>
                  </a:moveTo>
                  <a:lnTo>
                    <a:pt x="132558" y="0"/>
                  </a:lnTo>
                  <a:lnTo>
                    <a:pt x="85819" y="14875"/>
                  </a:lnTo>
                  <a:lnTo>
                    <a:pt x="44625" y="44626"/>
                  </a:lnTo>
                  <a:lnTo>
                    <a:pt x="14875" y="85819"/>
                  </a:lnTo>
                  <a:lnTo>
                    <a:pt x="0" y="132558"/>
                  </a:lnTo>
                  <a:lnTo>
                    <a:pt x="0" y="181146"/>
                  </a:lnTo>
                  <a:lnTo>
                    <a:pt x="14875" y="227884"/>
                  </a:lnTo>
                  <a:lnTo>
                    <a:pt x="44625" y="269078"/>
                  </a:lnTo>
                  <a:lnTo>
                    <a:pt x="75838" y="302395"/>
                  </a:lnTo>
                  <a:lnTo>
                    <a:pt x="104947" y="337817"/>
                  </a:lnTo>
                  <a:lnTo>
                    <a:pt x="131952" y="375342"/>
                  </a:lnTo>
                  <a:lnTo>
                    <a:pt x="156852" y="414972"/>
                  </a:lnTo>
                  <a:lnTo>
                    <a:pt x="181752" y="375342"/>
                  </a:lnTo>
                  <a:lnTo>
                    <a:pt x="208757" y="337817"/>
                  </a:lnTo>
                  <a:lnTo>
                    <a:pt x="237865" y="302395"/>
                  </a:lnTo>
                  <a:lnTo>
                    <a:pt x="269078" y="269078"/>
                  </a:lnTo>
                  <a:lnTo>
                    <a:pt x="298829" y="227884"/>
                  </a:lnTo>
                  <a:lnTo>
                    <a:pt x="313705" y="181146"/>
                  </a:lnTo>
                  <a:lnTo>
                    <a:pt x="313705" y="132558"/>
                  </a:lnTo>
                  <a:lnTo>
                    <a:pt x="298829" y="85819"/>
                  </a:lnTo>
                  <a:lnTo>
                    <a:pt x="269078" y="44626"/>
                  </a:lnTo>
                  <a:lnTo>
                    <a:pt x="227885" y="14875"/>
                  </a:lnTo>
                  <a:lnTo>
                    <a:pt x="181146" y="0"/>
                  </a:lnTo>
                  <a:close/>
                </a:path>
              </a:pathLst>
            </a:custGeom>
            <a:solidFill>
              <a:srgbClr val="DADC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7973172" y="1809639"/>
              <a:ext cx="314325" cy="415290"/>
            </a:xfrm>
            <a:custGeom>
              <a:avLst/>
              <a:gdLst/>
              <a:ahLst/>
              <a:cxnLst/>
              <a:rect l="l" t="t" r="r" b="b"/>
              <a:pathLst>
                <a:path w="314325" h="415289">
                  <a:moveTo>
                    <a:pt x="269078" y="44626"/>
                  </a:moveTo>
                  <a:lnTo>
                    <a:pt x="298829" y="85819"/>
                  </a:lnTo>
                  <a:lnTo>
                    <a:pt x="313705" y="132558"/>
                  </a:lnTo>
                  <a:lnTo>
                    <a:pt x="313705" y="181146"/>
                  </a:lnTo>
                  <a:lnTo>
                    <a:pt x="298829" y="227885"/>
                  </a:lnTo>
                  <a:lnTo>
                    <a:pt x="269078" y="269078"/>
                  </a:lnTo>
                  <a:lnTo>
                    <a:pt x="237865" y="302396"/>
                  </a:lnTo>
                  <a:lnTo>
                    <a:pt x="208757" y="337817"/>
                  </a:lnTo>
                  <a:lnTo>
                    <a:pt x="181752" y="375343"/>
                  </a:lnTo>
                  <a:lnTo>
                    <a:pt x="156852" y="414973"/>
                  </a:lnTo>
                  <a:lnTo>
                    <a:pt x="131952" y="375343"/>
                  </a:lnTo>
                  <a:lnTo>
                    <a:pt x="104947" y="337817"/>
                  </a:lnTo>
                  <a:lnTo>
                    <a:pt x="75839" y="302396"/>
                  </a:lnTo>
                  <a:lnTo>
                    <a:pt x="44626" y="269078"/>
                  </a:lnTo>
                  <a:lnTo>
                    <a:pt x="14875" y="227885"/>
                  </a:lnTo>
                  <a:lnTo>
                    <a:pt x="0" y="181146"/>
                  </a:lnTo>
                  <a:lnTo>
                    <a:pt x="0" y="132558"/>
                  </a:lnTo>
                  <a:lnTo>
                    <a:pt x="14875" y="85819"/>
                  </a:lnTo>
                  <a:lnTo>
                    <a:pt x="44626" y="44626"/>
                  </a:lnTo>
                  <a:lnTo>
                    <a:pt x="85819" y="14875"/>
                  </a:lnTo>
                  <a:lnTo>
                    <a:pt x="132558" y="0"/>
                  </a:lnTo>
                  <a:lnTo>
                    <a:pt x="181146" y="0"/>
                  </a:lnTo>
                  <a:lnTo>
                    <a:pt x="227885" y="14875"/>
                  </a:lnTo>
                  <a:lnTo>
                    <a:pt x="269078" y="44626"/>
                  </a:lnTo>
                  <a:close/>
                </a:path>
              </a:pathLst>
            </a:custGeom>
            <a:ln w="25400">
              <a:solidFill>
                <a:srgbClr val="DADCC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006575" y="1843042"/>
              <a:ext cx="246898" cy="246898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8341777" y="1775459"/>
            <a:ext cx="890905" cy="713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002F5F"/>
                </a:solidFill>
                <a:latin typeface="Calibri"/>
                <a:cs typeface="Calibri"/>
              </a:rPr>
              <a:t>Sep</a:t>
            </a:r>
            <a:r>
              <a:rPr dirty="0" sz="2000" spc="-50" b="1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2F5F"/>
                </a:solidFill>
                <a:latin typeface="Calibri"/>
                <a:cs typeface="Calibri"/>
              </a:rPr>
              <a:t>7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dirty="0" sz="1500" spc="-10">
                <a:solidFill>
                  <a:srgbClr val="002F5F"/>
                </a:solidFill>
                <a:latin typeface="Calibri"/>
                <a:cs typeface="Calibri"/>
              </a:rPr>
              <a:t>Clustering</a:t>
            </a:r>
            <a:r>
              <a:rPr dirty="0" sz="1500" spc="-5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002F5F"/>
                </a:solidFill>
                <a:latin typeface="Calibri"/>
                <a:cs typeface="Calibri"/>
              </a:rPr>
              <a:t>I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043671" y="2190944"/>
            <a:ext cx="170815" cy="1381760"/>
            <a:chOff x="8043671" y="2190944"/>
            <a:chExt cx="170815" cy="1381760"/>
          </a:xfrm>
        </p:grpSpPr>
        <p:sp>
          <p:nvSpPr>
            <p:cNvPr id="51" name="object 51"/>
            <p:cNvSpPr/>
            <p:nvPr/>
          </p:nvSpPr>
          <p:spPr>
            <a:xfrm>
              <a:off x="8130024" y="2190944"/>
              <a:ext cx="0" cy="1278255"/>
            </a:xfrm>
            <a:custGeom>
              <a:avLst/>
              <a:gdLst/>
              <a:ahLst/>
              <a:cxnLst/>
              <a:rect l="l" t="t" r="r" b="b"/>
              <a:pathLst>
                <a:path w="0" h="1278254">
                  <a:moveTo>
                    <a:pt x="0" y="0"/>
                  </a:moveTo>
                  <a:lnTo>
                    <a:pt x="1" y="1277654"/>
                  </a:lnTo>
                </a:path>
              </a:pathLst>
            </a:custGeom>
            <a:ln w="12700">
              <a:solidFill>
                <a:srgbClr val="DADCC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2" name="object 5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043671" y="3404616"/>
              <a:ext cx="170688" cy="167639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085605" y="3425022"/>
              <a:ext cx="87153" cy="87153"/>
            </a:xfrm>
            <a:prstGeom prst="rect">
              <a:avLst/>
            </a:prstGeom>
          </p:spPr>
        </p:pic>
      </p:grpSp>
      <p:sp>
        <p:nvSpPr>
          <p:cNvPr id="54" name="object 54"/>
          <p:cNvSpPr txBox="1"/>
          <p:nvPr/>
        </p:nvSpPr>
        <p:spPr>
          <a:xfrm>
            <a:off x="4659571" y="3519932"/>
            <a:ext cx="13887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2F5F"/>
                </a:solidFill>
                <a:latin typeface="Verdana"/>
                <a:cs typeface="Verdana"/>
              </a:rPr>
              <a:t>Next</a:t>
            </a:r>
            <a:r>
              <a:rPr dirty="0" sz="1800" spc="-85" b="1">
                <a:solidFill>
                  <a:srgbClr val="002F5F"/>
                </a:solidFill>
                <a:latin typeface="Verdana"/>
                <a:cs typeface="Verdana"/>
              </a:rPr>
              <a:t> </a:t>
            </a:r>
            <a:r>
              <a:rPr dirty="0" sz="1800" b="1">
                <a:solidFill>
                  <a:srgbClr val="002F5F"/>
                </a:solidFill>
                <a:latin typeface="Verdana"/>
                <a:cs typeface="Verdana"/>
              </a:rPr>
              <a:t>week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989113" y="586739"/>
            <a:ext cx="358394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>
                <a:solidFill>
                  <a:srgbClr val="002F5F"/>
                </a:solidFill>
              </a:rPr>
              <a:t>Coming</a:t>
            </a:r>
            <a:r>
              <a:rPr dirty="0" sz="4400" spc="-30">
                <a:solidFill>
                  <a:srgbClr val="002F5F"/>
                </a:solidFill>
              </a:rPr>
              <a:t> </a:t>
            </a:r>
            <a:r>
              <a:rPr dirty="0" sz="4400" spc="-5">
                <a:solidFill>
                  <a:srgbClr val="002F5F"/>
                </a:solidFill>
              </a:rPr>
              <a:t>up</a:t>
            </a:r>
            <a:r>
              <a:rPr dirty="0" sz="4400" spc="-30">
                <a:solidFill>
                  <a:srgbClr val="002F5F"/>
                </a:solidFill>
              </a:rPr>
              <a:t> </a:t>
            </a:r>
            <a:r>
              <a:rPr dirty="0" sz="4400" spc="-20">
                <a:solidFill>
                  <a:srgbClr val="002F5F"/>
                </a:solidFill>
              </a:rPr>
              <a:t>next</a:t>
            </a:r>
            <a:endParaRPr sz="4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6713" y="434339"/>
            <a:ext cx="439166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5">
                <a:solidFill>
                  <a:srgbClr val="002F5F"/>
                </a:solidFill>
              </a:rPr>
              <a:t>Predictive</a:t>
            </a:r>
            <a:r>
              <a:rPr dirty="0" sz="4400" spc="-35">
                <a:solidFill>
                  <a:srgbClr val="002F5F"/>
                </a:solidFill>
              </a:rPr>
              <a:t> </a:t>
            </a:r>
            <a:r>
              <a:rPr dirty="0" sz="4400">
                <a:solidFill>
                  <a:srgbClr val="002F5F"/>
                </a:solidFill>
              </a:rPr>
              <a:t>analytics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36713" y="1372311"/>
            <a:ext cx="10403205" cy="3308985"/>
          </a:xfrm>
          <a:prstGeom prst="rect">
            <a:avLst/>
          </a:prstGeom>
        </p:spPr>
        <p:txBody>
          <a:bodyPr wrap="square" lIns="0" tIns="12128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5"/>
              </a:spcBef>
              <a:buSzPct val="91666"/>
              <a:buFont typeface="Verdana"/>
              <a:buChar char="●"/>
              <a:tabLst>
                <a:tab pos="354965" algn="l"/>
                <a:tab pos="355600" algn="l"/>
              </a:tabLst>
            </a:pP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Extract</a:t>
            </a:r>
            <a:r>
              <a:rPr dirty="0" sz="2400" spc="-5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rules</a:t>
            </a:r>
            <a:endParaRPr sz="2400">
              <a:latin typeface="Calibri"/>
              <a:cs typeface="Calibri"/>
            </a:endParaRPr>
          </a:p>
          <a:p>
            <a:pPr lvl="1" marL="755650" indent="-285750">
              <a:lnSpc>
                <a:spcPct val="100000"/>
              </a:lnSpc>
              <a:spcBef>
                <a:spcPts val="710"/>
              </a:spcBef>
              <a:buFont typeface="Courier New"/>
              <a:buChar char="o"/>
              <a:tabLst>
                <a:tab pos="755650" algn="l"/>
              </a:tabLst>
            </a:pPr>
            <a:r>
              <a:rPr dirty="0" sz="2000" spc="-5">
                <a:solidFill>
                  <a:srgbClr val="002F5F"/>
                </a:solidFill>
                <a:latin typeface="Calibri"/>
                <a:cs typeface="Calibri"/>
              </a:rPr>
              <a:t>If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occupation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35">
                <a:solidFill>
                  <a:srgbClr val="FF0000"/>
                </a:solidFill>
                <a:latin typeface="Calibri"/>
                <a:cs typeface="Calibri"/>
              </a:rPr>
              <a:t>banker</a:t>
            </a:r>
            <a:r>
              <a:rPr dirty="0" sz="2000" spc="-35">
                <a:solidFill>
                  <a:srgbClr val="002F5F"/>
                </a:solidFill>
                <a:latin typeface="Calibri"/>
                <a:cs typeface="Calibri"/>
              </a:rPr>
              <a:t>,</a:t>
            </a:r>
            <a:r>
              <a:rPr dirty="0" sz="2000" spc="-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2F5F"/>
                </a:solidFill>
                <a:latin typeface="Calibri"/>
                <a:cs typeface="Calibri"/>
              </a:rPr>
              <a:t>then</a:t>
            </a:r>
            <a:r>
              <a:rPr dirty="0" sz="2000" spc="-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salary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&gt;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60K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SEK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002F5F"/>
                </a:solidFill>
                <a:latin typeface="Calibri"/>
                <a:cs typeface="Calibri"/>
              </a:rPr>
              <a:t>per</a:t>
            </a:r>
            <a:r>
              <a:rPr dirty="0" sz="200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002F5F"/>
                </a:solidFill>
                <a:latin typeface="Calibri"/>
                <a:cs typeface="Calibri"/>
              </a:rPr>
              <a:t>month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SzPct val="91666"/>
              <a:buFont typeface="Verdana"/>
              <a:buChar char="●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Identify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customers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who</a:t>
            </a:r>
            <a:r>
              <a:rPr dirty="0" sz="2400" spc="-2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will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churn</a:t>
            </a:r>
            <a:endParaRPr sz="2400">
              <a:latin typeface="Calibri"/>
              <a:cs typeface="Calibri"/>
            </a:endParaRPr>
          </a:p>
          <a:p>
            <a:pPr lvl="1" marL="755650" marR="5080" indent="-285750">
              <a:lnSpc>
                <a:spcPct val="108000"/>
              </a:lnSpc>
              <a:spcBef>
                <a:spcPts val="640"/>
              </a:spcBef>
              <a:buFont typeface="Courier New"/>
              <a:buChar char="o"/>
              <a:tabLst>
                <a:tab pos="755650" algn="l"/>
              </a:tabLst>
            </a:pPr>
            <a:r>
              <a:rPr dirty="0" sz="2000" spc="-5">
                <a:solidFill>
                  <a:srgbClr val="002F5F"/>
                </a:solidFill>
                <a:latin typeface="Calibri"/>
                <a:cs typeface="Calibri"/>
              </a:rPr>
              <a:t>If</a:t>
            </a:r>
            <a:r>
              <a:rPr dirty="0" sz="2000" spc="6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002F5F"/>
                </a:solidFill>
                <a:latin typeface="Calibri"/>
                <a:cs typeface="Calibri"/>
              </a:rPr>
              <a:t>John</a:t>
            </a:r>
            <a:r>
              <a:rPr dirty="0" sz="2000" spc="6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002F5F"/>
                </a:solidFill>
                <a:latin typeface="Calibri"/>
                <a:cs typeface="Calibri"/>
              </a:rPr>
              <a:t>stays</a:t>
            </a:r>
            <a:r>
              <a:rPr dirty="0" sz="2000" spc="7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002F5F"/>
                </a:solidFill>
                <a:latin typeface="Calibri"/>
                <a:cs typeface="Calibri"/>
              </a:rPr>
              <a:t>on</a:t>
            </a:r>
            <a:r>
              <a:rPr dirty="0" sz="2000" spc="6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 spc="-10" i="1">
                <a:solidFill>
                  <a:srgbClr val="FF0000"/>
                </a:solidFill>
                <a:latin typeface="Calibri"/>
                <a:cs typeface="Calibri"/>
              </a:rPr>
              <a:t>level</a:t>
            </a:r>
            <a:r>
              <a:rPr dirty="0" sz="2000" spc="65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 i="1">
                <a:solidFill>
                  <a:srgbClr val="FF0000"/>
                </a:solidFill>
                <a:latin typeface="Calibri"/>
                <a:cs typeface="Calibri"/>
              </a:rPr>
              <a:t>40</a:t>
            </a:r>
            <a:r>
              <a:rPr dirty="0" sz="2000" spc="65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 i="1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z="2000" spc="65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 i="1">
                <a:solidFill>
                  <a:srgbClr val="FF0000"/>
                </a:solidFill>
                <a:latin typeface="Calibri"/>
                <a:cs typeface="Calibri"/>
              </a:rPr>
              <a:t>Candy</a:t>
            </a:r>
            <a:r>
              <a:rPr dirty="0" sz="2000" spc="75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 i="1">
                <a:solidFill>
                  <a:srgbClr val="FF0000"/>
                </a:solidFill>
                <a:latin typeface="Calibri"/>
                <a:cs typeface="Calibri"/>
              </a:rPr>
              <a:t>crush</a:t>
            </a:r>
            <a:r>
              <a:rPr dirty="0" sz="2000" spc="60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002F5F"/>
                </a:solidFill>
                <a:latin typeface="Calibri"/>
                <a:cs typeface="Calibri"/>
              </a:rPr>
              <a:t>for</a:t>
            </a:r>
            <a:r>
              <a:rPr dirty="0" sz="2000" spc="6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u="sng" sz="2000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more</a:t>
            </a:r>
            <a:r>
              <a:rPr dirty="0" u="sng" sz="2000" spc="65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000" spc="-5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than</a:t>
            </a:r>
            <a:r>
              <a:rPr dirty="0" u="sng" sz="2000" spc="60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000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2</a:t>
            </a:r>
            <a:r>
              <a:rPr dirty="0" u="sng" sz="2000" spc="70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000" spc="-5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days</a:t>
            </a:r>
            <a:r>
              <a:rPr dirty="0" sz="2000" spc="-5">
                <a:solidFill>
                  <a:srgbClr val="002F5F"/>
                </a:solidFill>
                <a:latin typeface="Calibri"/>
                <a:cs typeface="Calibri"/>
              </a:rPr>
              <a:t>,</a:t>
            </a:r>
            <a:r>
              <a:rPr dirty="0" sz="2000" spc="6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002F5F"/>
                </a:solidFill>
                <a:latin typeface="Calibri"/>
                <a:cs typeface="Calibri"/>
              </a:rPr>
              <a:t>there</a:t>
            </a:r>
            <a:r>
              <a:rPr dirty="0" sz="2000" spc="7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2F5F"/>
                </a:solidFill>
                <a:latin typeface="Calibri"/>
                <a:cs typeface="Calibri"/>
              </a:rPr>
              <a:t>is</a:t>
            </a:r>
            <a:r>
              <a:rPr dirty="0" sz="2000" spc="7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2F5F"/>
                </a:solidFill>
                <a:latin typeface="Calibri"/>
                <a:cs typeface="Calibri"/>
              </a:rPr>
              <a:t>an</a:t>
            </a:r>
            <a:r>
              <a:rPr dirty="0" sz="2000" spc="6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002F5F"/>
                </a:solidFill>
                <a:latin typeface="Calibri"/>
                <a:cs typeface="Calibri"/>
              </a:rPr>
              <a:t>85%</a:t>
            </a:r>
            <a:r>
              <a:rPr dirty="0" sz="2000" spc="6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002F5F"/>
                </a:solidFill>
                <a:latin typeface="Calibri"/>
                <a:cs typeface="Calibri"/>
              </a:rPr>
              <a:t>chance</a:t>
            </a:r>
            <a:r>
              <a:rPr dirty="0" sz="2000" spc="7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002F5F"/>
                </a:solidFill>
                <a:latin typeface="Calibri"/>
                <a:cs typeface="Calibri"/>
              </a:rPr>
              <a:t>that</a:t>
            </a:r>
            <a:r>
              <a:rPr dirty="0" sz="2000" spc="7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 spc="-5" i="1">
                <a:solidFill>
                  <a:srgbClr val="FF0000"/>
                </a:solidFill>
                <a:latin typeface="Calibri"/>
                <a:cs typeface="Calibri"/>
              </a:rPr>
              <a:t>he </a:t>
            </a:r>
            <a:r>
              <a:rPr dirty="0" sz="2000" spc="-434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FF0000"/>
                </a:solidFill>
                <a:latin typeface="Calibri"/>
                <a:cs typeface="Calibri"/>
              </a:rPr>
              <a:t>will</a:t>
            </a:r>
            <a:r>
              <a:rPr dirty="0" sz="2000" spc="-10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5" i="1">
                <a:solidFill>
                  <a:srgbClr val="FF0000"/>
                </a:solidFill>
                <a:latin typeface="Calibri"/>
                <a:cs typeface="Calibri"/>
              </a:rPr>
              <a:t>stop</a:t>
            </a:r>
            <a:r>
              <a:rPr dirty="0" sz="2000" spc="-5" i="1">
                <a:solidFill>
                  <a:srgbClr val="FF0000"/>
                </a:solidFill>
                <a:latin typeface="Calibri"/>
                <a:cs typeface="Calibri"/>
              </a:rPr>
              <a:t> playing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SzPct val="91666"/>
              <a:buFont typeface="Verdana"/>
              <a:buChar char="●"/>
              <a:tabLst>
                <a:tab pos="354965" algn="l"/>
                <a:tab pos="355600" algn="l"/>
              </a:tabLst>
            </a:pP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Predict</a:t>
            </a:r>
            <a:r>
              <a:rPr dirty="0" sz="2400" spc="-1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 effectiveness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of the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 treatment </a:t>
            </a:r>
            <a:r>
              <a:rPr dirty="0" sz="2400" spc="-5">
                <a:solidFill>
                  <a:srgbClr val="002F5F"/>
                </a:solidFill>
                <a:latin typeface="Calibri"/>
                <a:cs typeface="Calibri"/>
              </a:rPr>
              <a:t>of </a:t>
            </a:r>
            <a:r>
              <a:rPr dirty="0" sz="2400">
                <a:solidFill>
                  <a:srgbClr val="002F5F"/>
                </a:solidFill>
                <a:latin typeface="Calibri"/>
                <a:cs typeface="Calibri"/>
              </a:rPr>
              <a:t>a</a:t>
            </a:r>
            <a:r>
              <a:rPr dirty="0" sz="2400" spc="-10">
                <a:solidFill>
                  <a:srgbClr val="002F5F"/>
                </a:solidFill>
                <a:latin typeface="Calibri"/>
                <a:cs typeface="Calibri"/>
              </a:rPr>
              <a:t> patient:</a:t>
            </a:r>
            <a:endParaRPr sz="2400">
              <a:latin typeface="Calibri"/>
              <a:cs typeface="Calibri"/>
            </a:endParaRPr>
          </a:p>
          <a:p>
            <a:pPr lvl="1" marL="755650" marR="5715" indent="-285750">
              <a:lnSpc>
                <a:spcPct val="108000"/>
              </a:lnSpc>
              <a:spcBef>
                <a:spcPts val="640"/>
              </a:spcBef>
              <a:buFont typeface="Courier New"/>
              <a:buChar char="o"/>
              <a:tabLst>
                <a:tab pos="755650" algn="l"/>
              </a:tabLst>
            </a:pPr>
            <a:r>
              <a:rPr dirty="0" sz="2000" spc="-5">
                <a:solidFill>
                  <a:srgbClr val="002F5F"/>
                </a:solidFill>
                <a:latin typeface="Calibri"/>
                <a:cs typeface="Calibri"/>
              </a:rPr>
              <a:t>If</a:t>
            </a:r>
            <a:r>
              <a:rPr dirty="0" sz="2000" spc="22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2F5F"/>
                </a:solidFill>
                <a:latin typeface="Calibri"/>
                <a:cs typeface="Calibri"/>
              </a:rPr>
              <a:t>a</a:t>
            </a:r>
            <a:r>
              <a:rPr dirty="0" sz="2000" spc="22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002F5F"/>
                </a:solidFill>
                <a:latin typeface="Calibri"/>
                <a:cs typeface="Calibri"/>
              </a:rPr>
              <a:t>patient</a:t>
            </a:r>
            <a:r>
              <a:rPr dirty="0" sz="2000" spc="23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2F5F"/>
                </a:solidFill>
                <a:latin typeface="Calibri"/>
                <a:cs typeface="Calibri"/>
              </a:rPr>
              <a:t>is</a:t>
            </a:r>
            <a:r>
              <a:rPr dirty="0" sz="2000" spc="229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02F5F"/>
                </a:solidFill>
                <a:latin typeface="Calibri"/>
                <a:cs typeface="Calibri"/>
              </a:rPr>
              <a:t>given</a:t>
            </a:r>
            <a:r>
              <a:rPr dirty="0" sz="2000" spc="22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 spc="-10" i="1">
                <a:solidFill>
                  <a:srgbClr val="002F5F"/>
                </a:solidFill>
                <a:latin typeface="Calibri"/>
                <a:cs typeface="Calibri"/>
              </a:rPr>
              <a:t>”beta</a:t>
            </a:r>
            <a:r>
              <a:rPr dirty="0" sz="2000" spc="220" i="1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 spc="-10" i="1">
                <a:solidFill>
                  <a:srgbClr val="002F5F"/>
                </a:solidFill>
                <a:latin typeface="Calibri"/>
                <a:cs typeface="Calibri"/>
              </a:rPr>
              <a:t>blockers”</a:t>
            </a:r>
            <a:r>
              <a:rPr dirty="0" sz="2000" spc="225" i="1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002F5F"/>
                </a:solidFill>
                <a:latin typeface="Calibri"/>
                <a:cs typeface="Calibri"/>
              </a:rPr>
              <a:t>and</a:t>
            </a:r>
            <a:r>
              <a:rPr dirty="0" sz="2000" spc="229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 spc="-5" i="1">
                <a:solidFill>
                  <a:srgbClr val="002F5F"/>
                </a:solidFill>
                <a:latin typeface="Calibri"/>
                <a:cs typeface="Calibri"/>
              </a:rPr>
              <a:t>“inhibitors”</a:t>
            </a:r>
            <a:r>
              <a:rPr dirty="0" sz="2000" spc="225" i="1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002F5F"/>
                </a:solidFill>
                <a:latin typeface="Calibri"/>
                <a:cs typeface="Calibri"/>
              </a:rPr>
              <a:t>after</a:t>
            </a:r>
            <a:r>
              <a:rPr dirty="0" sz="2000" spc="22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heart</a:t>
            </a:r>
            <a:r>
              <a:rPr dirty="0" sz="2000" spc="2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failure</a:t>
            </a:r>
            <a:r>
              <a:rPr dirty="0" sz="2000" spc="-10">
                <a:solidFill>
                  <a:srgbClr val="002F5F"/>
                </a:solidFill>
                <a:latin typeface="Calibri"/>
                <a:cs typeface="Calibri"/>
              </a:rPr>
              <a:t>,</a:t>
            </a:r>
            <a:r>
              <a:rPr dirty="0" sz="2000" spc="22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2F5F"/>
                </a:solidFill>
                <a:latin typeface="Calibri"/>
                <a:cs typeface="Calibri"/>
              </a:rPr>
              <a:t>then</a:t>
            </a:r>
            <a:r>
              <a:rPr dirty="0" sz="2000" spc="229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2F5F"/>
                </a:solidFill>
                <a:latin typeface="Calibri"/>
                <a:cs typeface="Calibri"/>
              </a:rPr>
              <a:t>the</a:t>
            </a:r>
            <a:r>
              <a:rPr dirty="0" sz="2000" spc="229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chance</a:t>
            </a:r>
            <a:r>
              <a:rPr dirty="0" sz="2000" spc="2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of </a:t>
            </a:r>
            <a:r>
              <a:rPr dirty="0" sz="2000" spc="-4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survival </a:t>
            </a:r>
            <a:r>
              <a:rPr dirty="0" sz="2000">
                <a:solidFill>
                  <a:srgbClr val="002F5F"/>
                </a:solidFill>
                <a:latin typeface="Calibri"/>
                <a:cs typeface="Calibri"/>
              </a:rPr>
              <a:t>in</a:t>
            </a:r>
            <a:r>
              <a:rPr dirty="0" sz="2000" spc="-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year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2F5F"/>
                </a:solidFill>
                <a:latin typeface="Calibri"/>
                <a:cs typeface="Calibri"/>
              </a:rPr>
              <a:t>is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90%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96200" y="2852935"/>
            <a:ext cx="2667000" cy="1939289"/>
          </a:xfrm>
          <a:prstGeom prst="rect">
            <a:avLst/>
          </a:prstGeom>
          <a:solidFill>
            <a:srgbClr val="F2F2F2"/>
          </a:solidFill>
        </p:spPr>
        <p:txBody>
          <a:bodyPr wrap="square" lIns="0" tIns="222250" rIns="0" bIns="0" rtlCol="0" vert="horz">
            <a:spAutoFit/>
          </a:bodyPr>
          <a:lstStyle/>
          <a:p>
            <a:pPr marL="377190" indent="-285750">
              <a:lnSpc>
                <a:spcPct val="100000"/>
              </a:lnSpc>
              <a:spcBef>
                <a:spcPts val="1750"/>
              </a:spcBef>
              <a:buFont typeface="Arial MT"/>
              <a:buChar char="•"/>
              <a:tabLst>
                <a:tab pos="376555" algn="l"/>
                <a:tab pos="377190" algn="l"/>
              </a:tabLst>
            </a:pPr>
            <a:r>
              <a:rPr dirty="0" sz="1800" spc="-5">
                <a:solidFill>
                  <a:srgbClr val="002F5F"/>
                </a:solidFill>
                <a:latin typeface="Calibri"/>
                <a:cs typeface="Calibri"/>
              </a:rPr>
              <a:t>Energy</a:t>
            </a:r>
            <a:r>
              <a:rPr dirty="0" sz="1800" spc="-3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2F5F"/>
                </a:solidFill>
                <a:latin typeface="Calibri"/>
                <a:cs typeface="Calibri"/>
              </a:rPr>
              <a:t>comsumption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002F5F"/>
              </a:buClr>
              <a:buFont typeface="Arial MT"/>
              <a:buChar char="•"/>
            </a:pPr>
            <a:endParaRPr sz="1800">
              <a:latin typeface="Calibri"/>
              <a:cs typeface="Calibri"/>
            </a:endParaRPr>
          </a:p>
          <a:p>
            <a:pPr marL="377190" indent="-285750">
              <a:lnSpc>
                <a:spcPct val="100000"/>
              </a:lnSpc>
              <a:buFont typeface="Arial MT"/>
              <a:buChar char="•"/>
              <a:tabLst>
                <a:tab pos="376555" algn="l"/>
                <a:tab pos="377190" algn="l"/>
              </a:tabLst>
            </a:pPr>
            <a:r>
              <a:rPr dirty="0" sz="1800" spc="-15">
                <a:solidFill>
                  <a:srgbClr val="002F5F"/>
                </a:solidFill>
                <a:latin typeface="Calibri"/>
                <a:cs typeface="Calibri"/>
              </a:rPr>
              <a:t>Fault</a:t>
            </a:r>
            <a:r>
              <a:rPr dirty="0" sz="1800" spc="-4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2F5F"/>
                </a:solidFill>
                <a:latin typeface="Calibri"/>
                <a:cs typeface="Calibri"/>
              </a:rPr>
              <a:t>detection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002F5F"/>
              </a:buClr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377190" indent="-285750">
              <a:lnSpc>
                <a:spcPct val="100000"/>
              </a:lnSpc>
              <a:buFont typeface="Arial MT"/>
              <a:buChar char="•"/>
              <a:tabLst>
                <a:tab pos="376555" algn="l"/>
                <a:tab pos="377190" algn="l"/>
              </a:tabLst>
            </a:pPr>
            <a:r>
              <a:rPr dirty="0" sz="1800" spc="-5">
                <a:solidFill>
                  <a:srgbClr val="002F5F"/>
                </a:solidFill>
                <a:latin typeface="Calibri"/>
                <a:cs typeface="Calibri"/>
              </a:rPr>
              <a:t>Time</a:t>
            </a:r>
            <a:r>
              <a:rPr dirty="0" sz="1800" spc="-10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002F5F"/>
                </a:solidFill>
                <a:latin typeface="Calibri"/>
                <a:cs typeface="Calibri"/>
              </a:rPr>
              <a:t>to</a:t>
            </a:r>
            <a:r>
              <a:rPr dirty="0" sz="1800" spc="-5">
                <a:solidFill>
                  <a:srgbClr val="002F5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02F5F"/>
                </a:solidFill>
                <a:latin typeface="Calibri"/>
                <a:cs typeface="Calibri"/>
              </a:rPr>
              <a:t>next </a:t>
            </a:r>
            <a:r>
              <a:rPr dirty="0" sz="1800" spc="-15">
                <a:solidFill>
                  <a:srgbClr val="002F5F"/>
                </a:solidFill>
                <a:latin typeface="Calibri"/>
                <a:cs typeface="Calibri"/>
              </a:rPr>
              <a:t>failure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3562" y="1979351"/>
            <a:ext cx="5680180" cy="395668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6713" y="434339"/>
            <a:ext cx="504761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>
                <a:solidFill>
                  <a:srgbClr val="002F5F"/>
                </a:solidFill>
              </a:rPr>
              <a:t>Time</a:t>
            </a:r>
            <a:r>
              <a:rPr dirty="0" sz="4400" spc="-40">
                <a:solidFill>
                  <a:srgbClr val="002F5F"/>
                </a:solidFill>
              </a:rPr>
              <a:t> </a:t>
            </a:r>
            <a:r>
              <a:rPr dirty="0" sz="4400">
                <a:solidFill>
                  <a:srgbClr val="002F5F"/>
                </a:solidFill>
              </a:rPr>
              <a:t>series</a:t>
            </a:r>
            <a:r>
              <a:rPr dirty="0" sz="4400" spc="-40">
                <a:solidFill>
                  <a:srgbClr val="002F5F"/>
                </a:solidFill>
              </a:rPr>
              <a:t> </a:t>
            </a:r>
            <a:r>
              <a:rPr dirty="0" sz="4400" spc="-5">
                <a:solidFill>
                  <a:srgbClr val="002F5F"/>
                </a:solidFill>
              </a:rPr>
              <a:t>prediction</a:t>
            </a:r>
            <a:endParaRPr sz="4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9211" y="595883"/>
            <a:ext cx="221488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>
                <a:solidFill>
                  <a:srgbClr val="002F5F"/>
                </a:solidFill>
              </a:rPr>
              <a:t>Our</a:t>
            </a:r>
            <a:r>
              <a:rPr dirty="0" sz="4400" spc="-75">
                <a:solidFill>
                  <a:srgbClr val="002F5F"/>
                </a:solidFill>
              </a:rPr>
              <a:t> </a:t>
            </a:r>
            <a:r>
              <a:rPr dirty="0" sz="4400" spc="-20">
                <a:solidFill>
                  <a:srgbClr val="002F5F"/>
                </a:solidFill>
              </a:rPr>
              <a:t>focus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813816" y="1612391"/>
            <a:ext cx="10183495" cy="140335"/>
            <a:chOff x="813816" y="1612391"/>
            <a:chExt cx="10183495" cy="1403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816" y="1612391"/>
              <a:ext cx="10183368" cy="14020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6091" y="1648615"/>
              <a:ext cx="10080625" cy="19685"/>
            </a:xfrm>
            <a:custGeom>
              <a:avLst/>
              <a:gdLst/>
              <a:ahLst/>
              <a:cxnLst/>
              <a:rect l="l" t="t" r="r" b="b"/>
              <a:pathLst>
                <a:path w="10080625" h="19685">
                  <a:moveTo>
                    <a:pt x="0" y="19566"/>
                  </a:moveTo>
                  <a:lnTo>
                    <a:pt x="10080171" y="0"/>
                  </a:lnTo>
                </a:path>
              </a:pathLst>
            </a:custGeom>
            <a:ln w="38100">
              <a:solidFill>
                <a:srgbClr val="002F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9686" y="1877842"/>
            <a:ext cx="9351127" cy="363281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61635" y="5562315"/>
            <a:ext cx="1232968" cy="109317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01620" y="5576349"/>
            <a:ext cx="1147870" cy="106520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3816" y="1612391"/>
            <a:ext cx="10183495" cy="140335"/>
            <a:chOff x="813816" y="1612391"/>
            <a:chExt cx="10183495" cy="1403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816" y="1612391"/>
              <a:ext cx="10183368" cy="14020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56091" y="1648615"/>
              <a:ext cx="10080625" cy="19685"/>
            </a:xfrm>
            <a:custGeom>
              <a:avLst/>
              <a:gdLst/>
              <a:ahLst/>
              <a:cxnLst/>
              <a:rect l="l" t="t" r="r" b="b"/>
              <a:pathLst>
                <a:path w="10080625" h="19685">
                  <a:moveTo>
                    <a:pt x="0" y="19566"/>
                  </a:moveTo>
                  <a:lnTo>
                    <a:pt x="10080171" y="0"/>
                  </a:lnTo>
                </a:path>
              </a:pathLst>
            </a:custGeom>
            <a:ln w="38100">
              <a:solidFill>
                <a:srgbClr val="002F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51206" y="2846031"/>
            <a:ext cx="3685056" cy="270407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40872" y="595883"/>
            <a:ext cx="511111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>
                <a:solidFill>
                  <a:srgbClr val="002F5F"/>
                </a:solidFill>
              </a:rPr>
              <a:t>Unsupervised</a:t>
            </a:r>
            <a:r>
              <a:rPr dirty="0" sz="4400" spc="-30">
                <a:solidFill>
                  <a:srgbClr val="002F5F"/>
                </a:solidFill>
              </a:rPr>
              <a:t> </a:t>
            </a:r>
            <a:r>
              <a:rPr dirty="0" sz="4400" spc="-5">
                <a:solidFill>
                  <a:srgbClr val="002F5F"/>
                </a:solidFill>
              </a:rPr>
              <a:t>learning</a:t>
            </a:r>
            <a:endParaRPr sz="4400"/>
          </a:p>
        </p:txBody>
      </p:sp>
      <p:sp>
        <p:nvSpPr>
          <p:cNvPr id="7" name="object 7"/>
          <p:cNvSpPr txBox="1"/>
          <p:nvPr/>
        </p:nvSpPr>
        <p:spPr>
          <a:xfrm>
            <a:off x="906016" y="3440683"/>
            <a:ext cx="5064760" cy="240792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349250">
              <a:lnSpc>
                <a:spcPct val="100800"/>
              </a:lnSpc>
              <a:spcBef>
                <a:spcPts val="75"/>
              </a:spcBef>
            </a:pPr>
            <a:r>
              <a:rPr dirty="0" u="heavy" sz="240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Calibri"/>
                <a:cs typeface="Calibri"/>
              </a:rPr>
              <a:t>Experience:</a:t>
            </a:r>
            <a:r>
              <a:rPr dirty="0" sz="240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6600"/>
                </a:solidFill>
                <a:latin typeface="Calibri"/>
                <a:cs typeface="Calibri"/>
              </a:rPr>
              <a:t>objects </a:t>
            </a:r>
            <a:r>
              <a:rPr dirty="0" sz="2400" spc="-20">
                <a:solidFill>
                  <a:srgbClr val="006600"/>
                </a:solidFill>
                <a:latin typeface="Calibri"/>
                <a:cs typeface="Calibri"/>
              </a:rPr>
              <a:t>for </a:t>
            </a:r>
            <a:r>
              <a:rPr dirty="0" sz="2400" spc="-5">
                <a:solidFill>
                  <a:srgbClr val="006600"/>
                </a:solidFill>
                <a:latin typeface="Calibri"/>
                <a:cs typeface="Calibri"/>
              </a:rPr>
              <a:t>which </a:t>
            </a:r>
            <a:r>
              <a:rPr dirty="0" sz="2400" spc="-5" b="1">
                <a:solidFill>
                  <a:srgbClr val="006600"/>
                </a:solidFill>
                <a:latin typeface="Calibri"/>
                <a:cs typeface="Calibri"/>
              </a:rPr>
              <a:t>no class </a:t>
            </a:r>
            <a:r>
              <a:rPr dirty="0" sz="2400" spc="-530" b="1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006600"/>
                </a:solidFill>
                <a:latin typeface="Calibri"/>
                <a:cs typeface="Calibri"/>
              </a:rPr>
              <a:t>labels </a:t>
            </a:r>
            <a:r>
              <a:rPr dirty="0" sz="2400" spc="-20">
                <a:solidFill>
                  <a:srgbClr val="006600"/>
                </a:solidFill>
                <a:latin typeface="Calibri"/>
                <a:cs typeface="Calibri"/>
              </a:rPr>
              <a:t>have</a:t>
            </a:r>
            <a:r>
              <a:rPr dirty="0" sz="2400">
                <a:solidFill>
                  <a:srgbClr val="006600"/>
                </a:solidFill>
                <a:latin typeface="Calibri"/>
                <a:cs typeface="Calibri"/>
              </a:rPr>
              <a:t> been</a:t>
            </a:r>
            <a:r>
              <a:rPr dirty="0" sz="2400" spc="-5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6600"/>
                </a:solidFill>
                <a:latin typeface="Calibri"/>
                <a:cs typeface="Calibri"/>
              </a:rPr>
              <a:t>given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800"/>
              </a:lnSpc>
            </a:pPr>
            <a:r>
              <a:rPr dirty="0" u="heavy" sz="2400" spc="-1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Calibri"/>
                <a:cs typeface="Calibri"/>
              </a:rPr>
              <a:t>Performance:</a:t>
            </a:r>
            <a:r>
              <a:rPr dirty="0" sz="2400" spc="-1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6600"/>
                </a:solidFill>
                <a:latin typeface="Calibri"/>
                <a:cs typeface="Calibri"/>
              </a:rPr>
              <a:t>typically concerns the </a:t>
            </a:r>
            <a:r>
              <a:rPr dirty="0" sz="240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6600"/>
                </a:solidFill>
                <a:latin typeface="Calibri"/>
                <a:cs typeface="Calibri"/>
              </a:rPr>
              <a:t>ability </a:t>
            </a:r>
            <a:r>
              <a:rPr dirty="0" sz="2400" spc="-15">
                <a:solidFill>
                  <a:srgbClr val="006600"/>
                </a:solidFill>
                <a:latin typeface="Calibri"/>
                <a:cs typeface="Calibri"/>
              </a:rPr>
              <a:t>to </a:t>
            </a:r>
            <a:r>
              <a:rPr dirty="0" sz="2400" spc="-5">
                <a:solidFill>
                  <a:srgbClr val="006600"/>
                </a:solidFill>
                <a:latin typeface="Calibri"/>
                <a:cs typeface="Calibri"/>
              </a:rPr>
              <a:t>output useful </a:t>
            </a:r>
            <a:r>
              <a:rPr dirty="0" sz="2400" spc="-10" b="1">
                <a:solidFill>
                  <a:srgbClr val="006600"/>
                </a:solidFill>
                <a:latin typeface="Calibri"/>
                <a:cs typeface="Calibri"/>
              </a:rPr>
              <a:t>characterizations </a:t>
            </a:r>
            <a:r>
              <a:rPr dirty="0" sz="2400" spc="-530" b="1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6600"/>
                </a:solidFill>
                <a:latin typeface="Calibri"/>
                <a:cs typeface="Calibri"/>
              </a:rPr>
              <a:t>(or</a:t>
            </a:r>
            <a:r>
              <a:rPr dirty="0" sz="2400" spc="-10">
                <a:solidFill>
                  <a:srgbClr val="006600"/>
                </a:solidFill>
                <a:latin typeface="Calibri"/>
                <a:cs typeface="Calibri"/>
              </a:rPr>
              <a:t> groupings) </a:t>
            </a:r>
            <a:r>
              <a:rPr dirty="0" sz="2400" spc="-5">
                <a:solidFill>
                  <a:srgbClr val="006600"/>
                </a:solidFill>
                <a:latin typeface="Calibri"/>
                <a:cs typeface="Calibri"/>
              </a:rPr>
              <a:t>of</a:t>
            </a:r>
            <a:r>
              <a:rPr dirty="0" sz="240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6600"/>
                </a:solidFill>
                <a:latin typeface="Calibri"/>
                <a:cs typeface="Calibri"/>
              </a:rPr>
              <a:t>objects</a:t>
            </a:r>
            <a:endParaRPr sz="2400">
              <a:latin typeface="Calibri"/>
              <a:cs typeface="Calibri"/>
            </a:endParaRPr>
          </a:p>
          <a:p>
            <a:pPr algn="ctr" marL="128270">
              <a:lnSpc>
                <a:spcPct val="100000"/>
              </a:lnSpc>
              <a:spcBef>
                <a:spcPts val="1864"/>
              </a:spcBef>
            </a:pPr>
            <a:r>
              <a:rPr dirty="0" sz="2000" spc="-5" b="1">
                <a:solidFill>
                  <a:srgbClr val="FF6E01"/>
                </a:solidFill>
                <a:latin typeface="Calibri"/>
                <a:cs typeface="Calibri"/>
              </a:rPr>
              <a:t>Descriptive</a:t>
            </a:r>
            <a:r>
              <a:rPr dirty="0" sz="2000" spc="-20" b="1">
                <a:solidFill>
                  <a:srgbClr val="FF6E01"/>
                </a:solidFill>
                <a:latin typeface="Calibri"/>
                <a:cs typeface="Calibri"/>
              </a:rPr>
              <a:t> </a:t>
            </a:r>
            <a:r>
              <a:rPr dirty="0" sz="2000" spc="-15" b="1">
                <a:solidFill>
                  <a:srgbClr val="FF6E01"/>
                </a:solidFill>
                <a:latin typeface="Calibri"/>
                <a:cs typeface="Calibri"/>
              </a:rPr>
              <a:t>data</a:t>
            </a:r>
            <a:r>
              <a:rPr dirty="0" sz="2000" spc="-25" b="1">
                <a:solidFill>
                  <a:srgbClr val="FF6E01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FF6E01"/>
                </a:solidFill>
                <a:latin typeface="Calibri"/>
                <a:cs typeface="Calibri"/>
              </a:rPr>
              <a:t>mining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2023-08-29T18:36:56Z</dcterms:created>
  <dcterms:modified xsi:type="dcterms:W3CDTF">2023-08-29T18:36:56Z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2023-08-28T00:00:00Z</vt:filetime>
  </property>
  <property fmtid="{D5CDD505-2E9C-101B-9397-08002B2CF9AE}" pid="3" name="LastSaved">
    <vt:filetime>2023-08-29T00:00:00Z</vt:filetime>
  </property>
</Properties>
</file>