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4" r:id="rId18"/>
    <p:sldId id="276" r:id="rId19"/>
    <p:sldId id="277" r:id="rId20"/>
    <p:sldId id="280" r:id="rId21"/>
    <p:sldId id="278" r:id="rId22"/>
    <p:sldId id="279" r:id="rId23"/>
  </p:sldIdLst>
  <p:sldSz cx="12192000" cy="6858000"/>
  <p:notesSz cx="6858000" cy="9144000"/>
  <p:defaultTextStyle>
    <a:defPPr>
      <a:defRPr lang="kn-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77B4"/>
    <a:srgbClr val="787878"/>
    <a:srgbClr val="C8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32" autoAdjust="0"/>
  </p:normalViewPr>
  <p:slideViewPr>
    <p:cSldViewPr snapToGrid="0">
      <p:cViewPr varScale="1">
        <p:scale>
          <a:sx n="78" d="100"/>
          <a:sy n="78" d="100"/>
        </p:scale>
        <p:origin x="8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EB5DB-14D8-49C8-B276-F5AC552A17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kn-IN"/>
          </a:p>
        </p:txBody>
      </p:sp>
      <p:sp>
        <p:nvSpPr>
          <p:cNvPr id="3" name="Subtitle 2">
            <a:extLst>
              <a:ext uri="{FF2B5EF4-FFF2-40B4-BE49-F238E27FC236}">
                <a16:creationId xmlns:a16="http://schemas.microsoft.com/office/drawing/2014/main" id="{161EFE64-BAE5-48B9-B5C7-4C41BB10FE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kn-IN"/>
          </a:p>
        </p:txBody>
      </p:sp>
      <p:sp>
        <p:nvSpPr>
          <p:cNvPr id="4" name="Date Placeholder 3">
            <a:extLst>
              <a:ext uri="{FF2B5EF4-FFF2-40B4-BE49-F238E27FC236}">
                <a16:creationId xmlns:a16="http://schemas.microsoft.com/office/drawing/2014/main" id="{BD2EA737-8119-4467-B9C1-566CC75CBF88}"/>
              </a:ext>
            </a:extLst>
          </p:cNvPr>
          <p:cNvSpPr>
            <a:spLocks noGrp="1"/>
          </p:cNvSpPr>
          <p:nvPr>
            <p:ph type="dt" sz="half" idx="10"/>
          </p:nvPr>
        </p:nvSpPr>
        <p:spPr/>
        <p:txBody>
          <a:bodyPr/>
          <a:lstStyle/>
          <a:p>
            <a:fld id="{443D983B-7D8D-41ED-BC48-6F9653DDAFB0}" type="datetimeFigureOut">
              <a:rPr lang="kn-IN" smtClean="0"/>
              <a:t>19-11-20</a:t>
            </a:fld>
            <a:endParaRPr lang="kn-IN"/>
          </a:p>
        </p:txBody>
      </p:sp>
      <p:sp>
        <p:nvSpPr>
          <p:cNvPr id="5" name="Footer Placeholder 4">
            <a:extLst>
              <a:ext uri="{FF2B5EF4-FFF2-40B4-BE49-F238E27FC236}">
                <a16:creationId xmlns:a16="http://schemas.microsoft.com/office/drawing/2014/main" id="{44600B87-7F71-4581-821E-28C5D20D0487}"/>
              </a:ext>
            </a:extLst>
          </p:cNvPr>
          <p:cNvSpPr>
            <a:spLocks noGrp="1"/>
          </p:cNvSpPr>
          <p:nvPr>
            <p:ph type="ftr" sz="quarter" idx="11"/>
          </p:nvPr>
        </p:nvSpPr>
        <p:spPr/>
        <p:txBody>
          <a:bodyPr/>
          <a:lstStyle/>
          <a:p>
            <a:endParaRPr lang="kn-IN"/>
          </a:p>
        </p:txBody>
      </p:sp>
      <p:sp>
        <p:nvSpPr>
          <p:cNvPr id="6" name="Slide Number Placeholder 5">
            <a:extLst>
              <a:ext uri="{FF2B5EF4-FFF2-40B4-BE49-F238E27FC236}">
                <a16:creationId xmlns:a16="http://schemas.microsoft.com/office/drawing/2014/main" id="{93C8C80C-E6FE-481F-8C8B-9A50FB71E628}"/>
              </a:ext>
            </a:extLst>
          </p:cNvPr>
          <p:cNvSpPr>
            <a:spLocks noGrp="1"/>
          </p:cNvSpPr>
          <p:nvPr>
            <p:ph type="sldNum" sz="quarter" idx="12"/>
          </p:nvPr>
        </p:nvSpPr>
        <p:spPr/>
        <p:txBody>
          <a:bodyPr/>
          <a:lstStyle/>
          <a:p>
            <a:fld id="{47952659-AE33-4294-8E44-74EEFC2360EC}" type="slidenum">
              <a:rPr lang="kn-IN" smtClean="0"/>
              <a:t>‹#›</a:t>
            </a:fld>
            <a:endParaRPr lang="kn-IN"/>
          </a:p>
        </p:txBody>
      </p:sp>
    </p:spTree>
    <p:extLst>
      <p:ext uri="{BB962C8B-B14F-4D97-AF65-F5344CB8AC3E}">
        <p14:creationId xmlns:p14="http://schemas.microsoft.com/office/powerpoint/2010/main" val="2389212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C9C97-C1F0-4D6C-8F33-5B43ED515CC0}"/>
              </a:ext>
            </a:extLst>
          </p:cNvPr>
          <p:cNvSpPr>
            <a:spLocks noGrp="1"/>
          </p:cNvSpPr>
          <p:nvPr>
            <p:ph type="title"/>
          </p:nvPr>
        </p:nvSpPr>
        <p:spPr/>
        <p:txBody>
          <a:bodyPr/>
          <a:lstStyle/>
          <a:p>
            <a:r>
              <a:rPr lang="en-US"/>
              <a:t>Click to edit Master title style</a:t>
            </a:r>
            <a:endParaRPr lang="kn-IN"/>
          </a:p>
        </p:txBody>
      </p:sp>
      <p:sp>
        <p:nvSpPr>
          <p:cNvPr id="3" name="Vertical Text Placeholder 2">
            <a:extLst>
              <a:ext uri="{FF2B5EF4-FFF2-40B4-BE49-F238E27FC236}">
                <a16:creationId xmlns:a16="http://schemas.microsoft.com/office/drawing/2014/main" id="{4FD2D53D-4F5C-4177-A883-627817EB17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kn-IN"/>
          </a:p>
        </p:txBody>
      </p:sp>
      <p:sp>
        <p:nvSpPr>
          <p:cNvPr id="4" name="Date Placeholder 3">
            <a:extLst>
              <a:ext uri="{FF2B5EF4-FFF2-40B4-BE49-F238E27FC236}">
                <a16:creationId xmlns:a16="http://schemas.microsoft.com/office/drawing/2014/main" id="{F83D6C2D-0850-4C8F-BE81-31076BCBCD85}"/>
              </a:ext>
            </a:extLst>
          </p:cNvPr>
          <p:cNvSpPr>
            <a:spLocks noGrp="1"/>
          </p:cNvSpPr>
          <p:nvPr>
            <p:ph type="dt" sz="half" idx="10"/>
          </p:nvPr>
        </p:nvSpPr>
        <p:spPr/>
        <p:txBody>
          <a:bodyPr/>
          <a:lstStyle/>
          <a:p>
            <a:fld id="{443D983B-7D8D-41ED-BC48-6F9653DDAFB0}" type="datetimeFigureOut">
              <a:rPr lang="kn-IN" smtClean="0"/>
              <a:t>19-11-20</a:t>
            </a:fld>
            <a:endParaRPr lang="kn-IN"/>
          </a:p>
        </p:txBody>
      </p:sp>
      <p:sp>
        <p:nvSpPr>
          <p:cNvPr id="5" name="Footer Placeholder 4">
            <a:extLst>
              <a:ext uri="{FF2B5EF4-FFF2-40B4-BE49-F238E27FC236}">
                <a16:creationId xmlns:a16="http://schemas.microsoft.com/office/drawing/2014/main" id="{EE1E2BB9-E3B2-4182-A27B-EBB8B745E8B0}"/>
              </a:ext>
            </a:extLst>
          </p:cNvPr>
          <p:cNvSpPr>
            <a:spLocks noGrp="1"/>
          </p:cNvSpPr>
          <p:nvPr>
            <p:ph type="ftr" sz="quarter" idx="11"/>
          </p:nvPr>
        </p:nvSpPr>
        <p:spPr/>
        <p:txBody>
          <a:bodyPr/>
          <a:lstStyle/>
          <a:p>
            <a:endParaRPr lang="kn-IN"/>
          </a:p>
        </p:txBody>
      </p:sp>
      <p:sp>
        <p:nvSpPr>
          <p:cNvPr id="6" name="Slide Number Placeholder 5">
            <a:extLst>
              <a:ext uri="{FF2B5EF4-FFF2-40B4-BE49-F238E27FC236}">
                <a16:creationId xmlns:a16="http://schemas.microsoft.com/office/drawing/2014/main" id="{BEB097E5-7E3F-44CC-B48A-1F08D14AB8A6}"/>
              </a:ext>
            </a:extLst>
          </p:cNvPr>
          <p:cNvSpPr>
            <a:spLocks noGrp="1"/>
          </p:cNvSpPr>
          <p:nvPr>
            <p:ph type="sldNum" sz="quarter" idx="12"/>
          </p:nvPr>
        </p:nvSpPr>
        <p:spPr/>
        <p:txBody>
          <a:bodyPr/>
          <a:lstStyle/>
          <a:p>
            <a:fld id="{47952659-AE33-4294-8E44-74EEFC2360EC}" type="slidenum">
              <a:rPr lang="kn-IN" smtClean="0"/>
              <a:t>‹#›</a:t>
            </a:fld>
            <a:endParaRPr lang="kn-IN"/>
          </a:p>
        </p:txBody>
      </p:sp>
    </p:spTree>
    <p:extLst>
      <p:ext uri="{BB962C8B-B14F-4D97-AF65-F5344CB8AC3E}">
        <p14:creationId xmlns:p14="http://schemas.microsoft.com/office/powerpoint/2010/main" val="2605437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A1F541-0D56-4B24-85C8-2731162A7E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kn-IN"/>
          </a:p>
        </p:txBody>
      </p:sp>
      <p:sp>
        <p:nvSpPr>
          <p:cNvPr id="3" name="Vertical Text Placeholder 2">
            <a:extLst>
              <a:ext uri="{FF2B5EF4-FFF2-40B4-BE49-F238E27FC236}">
                <a16:creationId xmlns:a16="http://schemas.microsoft.com/office/drawing/2014/main" id="{374B1FAE-36A2-4E88-B142-FE18AB544B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kn-IN"/>
          </a:p>
        </p:txBody>
      </p:sp>
      <p:sp>
        <p:nvSpPr>
          <p:cNvPr id="4" name="Date Placeholder 3">
            <a:extLst>
              <a:ext uri="{FF2B5EF4-FFF2-40B4-BE49-F238E27FC236}">
                <a16:creationId xmlns:a16="http://schemas.microsoft.com/office/drawing/2014/main" id="{43D38B5A-4B88-4AF2-A144-5847154C5107}"/>
              </a:ext>
            </a:extLst>
          </p:cNvPr>
          <p:cNvSpPr>
            <a:spLocks noGrp="1"/>
          </p:cNvSpPr>
          <p:nvPr>
            <p:ph type="dt" sz="half" idx="10"/>
          </p:nvPr>
        </p:nvSpPr>
        <p:spPr/>
        <p:txBody>
          <a:bodyPr/>
          <a:lstStyle/>
          <a:p>
            <a:fld id="{443D983B-7D8D-41ED-BC48-6F9653DDAFB0}" type="datetimeFigureOut">
              <a:rPr lang="kn-IN" smtClean="0"/>
              <a:t>19-11-20</a:t>
            </a:fld>
            <a:endParaRPr lang="kn-IN"/>
          </a:p>
        </p:txBody>
      </p:sp>
      <p:sp>
        <p:nvSpPr>
          <p:cNvPr id="5" name="Footer Placeholder 4">
            <a:extLst>
              <a:ext uri="{FF2B5EF4-FFF2-40B4-BE49-F238E27FC236}">
                <a16:creationId xmlns:a16="http://schemas.microsoft.com/office/drawing/2014/main" id="{8F8B89DC-C121-4DC7-9791-B79783494BC3}"/>
              </a:ext>
            </a:extLst>
          </p:cNvPr>
          <p:cNvSpPr>
            <a:spLocks noGrp="1"/>
          </p:cNvSpPr>
          <p:nvPr>
            <p:ph type="ftr" sz="quarter" idx="11"/>
          </p:nvPr>
        </p:nvSpPr>
        <p:spPr/>
        <p:txBody>
          <a:bodyPr/>
          <a:lstStyle/>
          <a:p>
            <a:endParaRPr lang="kn-IN"/>
          </a:p>
        </p:txBody>
      </p:sp>
      <p:sp>
        <p:nvSpPr>
          <p:cNvPr id="6" name="Slide Number Placeholder 5">
            <a:extLst>
              <a:ext uri="{FF2B5EF4-FFF2-40B4-BE49-F238E27FC236}">
                <a16:creationId xmlns:a16="http://schemas.microsoft.com/office/drawing/2014/main" id="{CFDE71B0-8B27-46DA-B9F9-167240A21613}"/>
              </a:ext>
            </a:extLst>
          </p:cNvPr>
          <p:cNvSpPr>
            <a:spLocks noGrp="1"/>
          </p:cNvSpPr>
          <p:nvPr>
            <p:ph type="sldNum" sz="quarter" idx="12"/>
          </p:nvPr>
        </p:nvSpPr>
        <p:spPr/>
        <p:txBody>
          <a:bodyPr/>
          <a:lstStyle/>
          <a:p>
            <a:fld id="{47952659-AE33-4294-8E44-74EEFC2360EC}" type="slidenum">
              <a:rPr lang="kn-IN" smtClean="0"/>
              <a:t>‹#›</a:t>
            </a:fld>
            <a:endParaRPr lang="kn-IN"/>
          </a:p>
        </p:txBody>
      </p:sp>
    </p:spTree>
    <p:extLst>
      <p:ext uri="{BB962C8B-B14F-4D97-AF65-F5344CB8AC3E}">
        <p14:creationId xmlns:p14="http://schemas.microsoft.com/office/powerpoint/2010/main" val="401291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137D7-EFBA-4620-A4F8-A745C6EACC57}"/>
              </a:ext>
            </a:extLst>
          </p:cNvPr>
          <p:cNvSpPr>
            <a:spLocks noGrp="1"/>
          </p:cNvSpPr>
          <p:nvPr>
            <p:ph type="title"/>
          </p:nvPr>
        </p:nvSpPr>
        <p:spPr/>
        <p:txBody>
          <a:bodyPr/>
          <a:lstStyle/>
          <a:p>
            <a:r>
              <a:rPr lang="en-US"/>
              <a:t>Click to edit Master title style</a:t>
            </a:r>
            <a:endParaRPr lang="kn-IN"/>
          </a:p>
        </p:txBody>
      </p:sp>
      <p:sp>
        <p:nvSpPr>
          <p:cNvPr id="3" name="Content Placeholder 2">
            <a:extLst>
              <a:ext uri="{FF2B5EF4-FFF2-40B4-BE49-F238E27FC236}">
                <a16:creationId xmlns:a16="http://schemas.microsoft.com/office/drawing/2014/main" id="{97E74ECD-2406-4CC7-B56C-CC759BC288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kn-IN"/>
          </a:p>
        </p:txBody>
      </p:sp>
      <p:sp>
        <p:nvSpPr>
          <p:cNvPr id="4" name="Date Placeholder 3">
            <a:extLst>
              <a:ext uri="{FF2B5EF4-FFF2-40B4-BE49-F238E27FC236}">
                <a16:creationId xmlns:a16="http://schemas.microsoft.com/office/drawing/2014/main" id="{0B55682A-050E-41B2-AC5C-177D436AF4C4}"/>
              </a:ext>
            </a:extLst>
          </p:cNvPr>
          <p:cNvSpPr>
            <a:spLocks noGrp="1"/>
          </p:cNvSpPr>
          <p:nvPr>
            <p:ph type="dt" sz="half" idx="10"/>
          </p:nvPr>
        </p:nvSpPr>
        <p:spPr/>
        <p:txBody>
          <a:bodyPr/>
          <a:lstStyle/>
          <a:p>
            <a:fld id="{443D983B-7D8D-41ED-BC48-6F9653DDAFB0}" type="datetimeFigureOut">
              <a:rPr lang="kn-IN" smtClean="0"/>
              <a:t>19-11-20</a:t>
            </a:fld>
            <a:endParaRPr lang="kn-IN"/>
          </a:p>
        </p:txBody>
      </p:sp>
      <p:sp>
        <p:nvSpPr>
          <p:cNvPr id="5" name="Footer Placeholder 4">
            <a:extLst>
              <a:ext uri="{FF2B5EF4-FFF2-40B4-BE49-F238E27FC236}">
                <a16:creationId xmlns:a16="http://schemas.microsoft.com/office/drawing/2014/main" id="{F50C0D4C-DE97-4530-80D4-3A3FBF33BF88}"/>
              </a:ext>
            </a:extLst>
          </p:cNvPr>
          <p:cNvSpPr>
            <a:spLocks noGrp="1"/>
          </p:cNvSpPr>
          <p:nvPr>
            <p:ph type="ftr" sz="quarter" idx="11"/>
          </p:nvPr>
        </p:nvSpPr>
        <p:spPr/>
        <p:txBody>
          <a:bodyPr/>
          <a:lstStyle/>
          <a:p>
            <a:endParaRPr lang="kn-IN"/>
          </a:p>
        </p:txBody>
      </p:sp>
      <p:sp>
        <p:nvSpPr>
          <p:cNvPr id="6" name="Slide Number Placeholder 5">
            <a:extLst>
              <a:ext uri="{FF2B5EF4-FFF2-40B4-BE49-F238E27FC236}">
                <a16:creationId xmlns:a16="http://schemas.microsoft.com/office/drawing/2014/main" id="{6A6F1182-DF5D-478E-800B-4FCF65710C8C}"/>
              </a:ext>
            </a:extLst>
          </p:cNvPr>
          <p:cNvSpPr>
            <a:spLocks noGrp="1"/>
          </p:cNvSpPr>
          <p:nvPr>
            <p:ph type="sldNum" sz="quarter" idx="12"/>
          </p:nvPr>
        </p:nvSpPr>
        <p:spPr/>
        <p:txBody>
          <a:bodyPr/>
          <a:lstStyle/>
          <a:p>
            <a:fld id="{47952659-AE33-4294-8E44-74EEFC2360EC}" type="slidenum">
              <a:rPr lang="kn-IN" smtClean="0"/>
              <a:t>‹#›</a:t>
            </a:fld>
            <a:endParaRPr lang="kn-IN"/>
          </a:p>
        </p:txBody>
      </p:sp>
    </p:spTree>
    <p:extLst>
      <p:ext uri="{BB962C8B-B14F-4D97-AF65-F5344CB8AC3E}">
        <p14:creationId xmlns:p14="http://schemas.microsoft.com/office/powerpoint/2010/main" val="3405186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A7E8F-62A4-4C0A-AFF1-194A66F96F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kn-IN"/>
          </a:p>
        </p:txBody>
      </p:sp>
      <p:sp>
        <p:nvSpPr>
          <p:cNvPr id="3" name="Text Placeholder 2">
            <a:extLst>
              <a:ext uri="{FF2B5EF4-FFF2-40B4-BE49-F238E27FC236}">
                <a16:creationId xmlns:a16="http://schemas.microsoft.com/office/drawing/2014/main" id="{7AE0E229-0976-4255-B420-12352EE6AC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6FFAEF-5112-4EAF-8354-E7B0B35BF049}"/>
              </a:ext>
            </a:extLst>
          </p:cNvPr>
          <p:cNvSpPr>
            <a:spLocks noGrp="1"/>
          </p:cNvSpPr>
          <p:nvPr>
            <p:ph type="dt" sz="half" idx="10"/>
          </p:nvPr>
        </p:nvSpPr>
        <p:spPr/>
        <p:txBody>
          <a:bodyPr/>
          <a:lstStyle/>
          <a:p>
            <a:fld id="{443D983B-7D8D-41ED-BC48-6F9653DDAFB0}" type="datetimeFigureOut">
              <a:rPr lang="kn-IN" smtClean="0"/>
              <a:t>19-11-20</a:t>
            </a:fld>
            <a:endParaRPr lang="kn-IN"/>
          </a:p>
        </p:txBody>
      </p:sp>
      <p:sp>
        <p:nvSpPr>
          <p:cNvPr id="5" name="Footer Placeholder 4">
            <a:extLst>
              <a:ext uri="{FF2B5EF4-FFF2-40B4-BE49-F238E27FC236}">
                <a16:creationId xmlns:a16="http://schemas.microsoft.com/office/drawing/2014/main" id="{FAFC3580-B57D-4F81-8CBA-6FFC1A3B0881}"/>
              </a:ext>
            </a:extLst>
          </p:cNvPr>
          <p:cNvSpPr>
            <a:spLocks noGrp="1"/>
          </p:cNvSpPr>
          <p:nvPr>
            <p:ph type="ftr" sz="quarter" idx="11"/>
          </p:nvPr>
        </p:nvSpPr>
        <p:spPr/>
        <p:txBody>
          <a:bodyPr/>
          <a:lstStyle/>
          <a:p>
            <a:endParaRPr lang="kn-IN"/>
          </a:p>
        </p:txBody>
      </p:sp>
      <p:sp>
        <p:nvSpPr>
          <p:cNvPr id="6" name="Slide Number Placeholder 5">
            <a:extLst>
              <a:ext uri="{FF2B5EF4-FFF2-40B4-BE49-F238E27FC236}">
                <a16:creationId xmlns:a16="http://schemas.microsoft.com/office/drawing/2014/main" id="{BE5EFD4A-331E-4649-9A3D-89A9E567DD27}"/>
              </a:ext>
            </a:extLst>
          </p:cNvPr>
          <p:cNvSpPr>
            <a:spLocks noGrp="1"/>
          </p:cNvSpPr>
          <p:nvPr>
            <p:ph type="sldNum" sz="quarter" idx="12"/>
          </p:nvPr>
        </p:nvSpPr>
        <p:spPr/>
        <p:txBody>
          <a:bodyPr/>
          <a:lstStyle/>
          <a:p>
            <a:fld id="{47952659-AE33-4294-8E44-74EEFC2360EC}" type="slidenum">
              <a:rPr lang="kn-IN" smtClean="0"/>
              <a:t>‹#›</a:t>
            </a:fld>
            <a:endParaRPr lang="kn-IN"/>
          </a:p>
        </p:txBody>
      </p:sp>
    </p:spTree>
    <p:extLst>
      <p:ext uri="{BB962C8B-B14F-4D97-AF65-F5344CB8AC3E}">
        <p14:creationId xmlns:p14="http://schemas.microsoft.com/office/powerpoint/2010/main" val="680020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8B313-F69E-4638-989F-575C4CB3166B}"/>
              </a:ext>
            </a:extLst>
          </p:cNvPr>
          <p:cNvSpPr>
            <a:spLocks noGrp="1"/>
          </p:cNvSpPr>
          <p:nvPr>
            <p:ph type="title"/>
          </p:nvPr>
        </p:nvSpPr>
        <p:spPr/>
        <p:txBody>
          <a:bodyPr/>
          <a:lstStyle/>
          <a:p>
            <a:r>
              <a:rPr lang="en-US"/>
              <a:t>Click to edit Master title style</a:t>
            </a:r>
            <a:endParaRPr lang="kn-IN"/>
          </a:p>
        </p:txBody>
      </p:sp>
      <p:sp>
        <p:nvSpPr>
          <p:cNvPr id="3" name="Content Placeholder 2">
            <a:extLst>
              <a:ext uri="{FF2B5EF4-FFF2-40B4-BE49-F238E27FC236}">
                <a16:creationId xmlns:a16="http://schemas.microsoft.com/office/drawing/2014/main" id="{DDD5EE9C-179B-4D53-8BAB-2384CBA097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kn-IN"/>
          </a:p>
        </p:txBody>
      </p:sp>
      <p:sp>
        <p:nvSpPr>
          <p:cNvPr id="4" name="Content Placeholder 3">
            <a:extLst>
              <a:ext uri="{FF2B5EF4-FFF2-40B4-BE49-F238E27FC236}">
                <a16:creationId xmlns:a16="http://schemas.microsoft.com/office/drawing/2014/main" id="{E5B7D0F5-4C67-4023-891C-01D4A23CB2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kn-IN"/>
          </a:p>
        </p:txBody>
      </p:sp>
      <p:sp>
        <p:nvSpPr>
          <p:cNvPr id="5" name="Date Placeholder 4">
            <a:extLst>
              <a:ext uri="{FF2B5EF4-FFF2-40B4-BE49-F238E27FC236}">
                <a16:creationId xmlns:a16="http://schemas.microsoft.com/office/drawing/2014/main" id="{D729F076-EC48-429D-8EEB-3EE2E322B127}"/>
              </a:ext>
            </a:extLst>
          </p:cNvPr>
          <p:cNvSpPr>
            <a:spLocks noGrp="1"/>
          </p:cNvSpPr>
          <p:nvPr>
            <p:ph type="dt" sz="half" idx="10"/>
          </p:nvPr>
        </p:nvSpPr>
        <p:spPr/>
        <p:txBody>
          <a:bodyPr/>
          <a:lstStyle/>
          <a:p>
            <a:fld id="{443D983B-7D8D-41ED-BC48-6F9653DDAFB0}" type="datetimeFigureOut">
              <a:rPr lang="kn-IN" smtClean="0"/>
              <a:t>19-11-20</a:t>
            </a:fld>
            <a:endParaRPr lang="kn-IN"/>
          </a:p>
        </p:txBody>
      </p:sp>
      <p:sp>
        <p:nvSpPr>
          <p:cNvPr id="6" name="Footer Placeholder 5">
            <a:extLst>
              <a:ext uri="{FF2B5EF4-FFF2-40B4-BE49-F238E27FC236}">
                <a16:creationId xmlns:a16="http://schemas.microsoft.com/office/drawing/2014/main" id="{1CDF035F-D1A6-41DE-8CA1-CCF3E71469ED}"/>
              </a:ext>
            </a:extLst>
          </p:cNvPr>
          <p:cNvSpPr>
            <a:spLocks noGrp="1"/>
          </p:cNvSpPr>
          <p:nvPr>
            <p:ph type="ftr" sz="quarter" idx="11"/>
          </p:nvPr>
        </p:nvSpPr>
        <p:spPr/>
        <p:txBody>
          <a:bodyPr/>
          <a:lstStyle/>
          <a:p>
            <a:endParaRPr lang="kn-IN"/>
          </a:p>
        </p:txBody>
      </p:sp>
      <p:sp>
        <p:nvSpPr>
          <p:cNvPr id="7" name="Slide Number Placeholder 6">
            <a:extLst>
              <a:ext uri="{FF2B5EF4-FFF2-40B4-BE49-F238E27FC236}">
                <a16:creationId xmlns:a16="http://schemas.microsoft.com/office/drawing/2014/main" id="{EBB1FAA2-F64B-41B5-96D6-4F9ACB8DAD8F}"/>
              </a:ext>
            </a:extLst>
          </p:cNvPr>
          <p:cNvSpPr>
            <a:spLocks noGrp="1"/>
          </p:cNvSpPr>
          <p:nvPr>
            <p:ph type="sldNum" sz="quarter" idx="12"/>
          </p:nvPr>
        </p:nvSpPr>
        <p:spPr/>
        <p:txBody>
          <a:bodyPr/>
          <a:lstStyle/>
          <a:p>
            <a:fld id="{47952659-AE33-4294-8E44-74EEFC2360EC}" type="slidenum">
              <a:rPr lang="kn-IN" smtClean="0"/>
              <a:t>‹#›</a:t>
            </a:fld>
            <a:endParaRPr lang="kn-IN"/>
          </a:p>
        </p:txBody>
      </p:sp>
    </p:spTree>
    <p:extLst>
      <p:ext uri="{BB962C8B-B14F-4D97-AF65-F5344CB8AC3E}">
        <p14:creationId xmlns:p14="http://schemas.microsoft.com/office/powerpoint/2010/main" val="601606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0D05-A076-4310-90E9-773C9D94FB0A}"/>
              </a:ext>
            </a:extLst>
          </p:cNvPr>
          <p:cNvSpPr>
            <a:spLocks noGrp="1"/>
          </p:cNvSpPr>
          <p:nvPr>
            <p:ph type="title"/>
          </p:nvPr>
        </p:nvSpPr>
        <p:spPr>
          <a:xfrm>
            <a:off x="839788" y="365125"/>
            <a:ext cx="10515600" cy="1325563"/>
          </a:xfrm>
        </p:spPr>
        <p:txBody>
          <a:bodyPr/>
          <a:lstStyle/>
          <a:p>
            <a:r>
              <a:rPr lang="en-US"/>
              <a:t>Click to edit Master title style</a:t>
            </a:r>
            <a:endParaRPr lang="kn-IN"/>
          </a:p>
        </p:txBody>
      </p:sp>
      <p:sp>
        <p:nvSpPr>
          <p:cNvPr id="3" name="Text Placeholder 2">
            <a:extLst>
              <a:ext uri="{FF2B5EF4-FFF2-40B4-BE49-F238E27FC236}">
                <a16:creationId xmlns:a16="http://schemas.microsoft.com/office/drawing/2014/main" id="{295A88F7-8E40-4216-9399-1D01D98088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C8F0A8-0104-423D-9B90-169069067A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kn-IN"/>
          </a:p>
        </p:txBody>
      </p:sp>
      <p:sp>
        <p:nvSpPr>
          <p:cNvPr id="5" name="Text Placeholder 4">
            <a:extLst>
              <a:ext uri="{FF2B5EF4-FFF2-40B4-BE49-F238E27FC236}">
                <a16:creationId xmlns:a16="http://schemas.microsoft.com/office/drawing/2014/main" id="{62D7F916-B595-4A0B-A9CA-277204B5E1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C6DEEE-0A1B-459C-8D78-40213B982F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kn-IN"/>
          </a:p>
        </p:txBody>
      </p:sp>
      <p:sp>
        <p:nvSpPr>
          <p:cNvPr id="7" name="Date Placeholder 6">
            <a:extLst>
              <a:ext uri="{FF2B5EF4-FFF2-40B4-BE49-F238E27FC236}">
                <a16:creationId xmlns:a16="http://schemas.microsoft.com/office/drawing/2014/main" id="{407B4F9A-9FE0-4E92-B638-07C4C0826A7D}"/>
              </a:ext>
            </a:extLst>
          </p:cNvPr>
          <p:cNvSpPr>
            <a:spLocks noGrp="1"/>
          </p:cNvSpPr>
          <p:nvPr>
            <p:ph type="dt" sz="half" idx="10"/>
          </p:nvPr>
        </p:nvSpPr>
        <p:spPr/>
        <p:txBody>
          <a:bodyPr/>
          <a:lstStyle/>
          <a:p>
            <a:fld id="{443D983B-7D8D-41ED-BC48-6F9653DDAFB0}" type="datetimeFigureOut">
              <a:rPr lang="kn-IN" smtClean="0"/>
              <a:t>19-11-20</a:t>
            </a:fld>
            <a:endParaRPr lang="kn-IN"/>
          </a:p>
        </p:txBody>
      </p:sp>
      <p:sp>
        <p:nvSpPr>
          <p:cNvPr id="8" name="Footer Placeholder 7">
            <a:extLst>
              <a:ext uri="{FF2B5EF4-FFF2-40B4-BE49-F238E27FC236}">
                <a16:creationId xmlns:a16="http://schemas.microsoft.com/office/drawing/2014/main" id="{3BA6A9AB-33F0-4B4B-B55B-32972FD53010}"/>
              </a:ext>
            </a:extLst>
          </p:cNvPr>
          <p:cNvSpPr>
            <a:spLocks noGrp="1"/>
          </p:cNvSpPr>
          <p:nvPr>
            <p:ph type="ftr" sz="quarter" idx="11"/>
          </p:nvPr>
        </p:nvSpPr>
        <p:spPr/>
        <p:txBody>
          <a:bodyPr/>
          <a:lstStyle/>
          <a:p>
            <a:endParaRPr lang="kn-IN"/>
          </a:p>
        </p:txBody>
      </p:sp>
      <p:sp>
        <p:nvSpPr>
          <p:cNvPr id="9" name="Slide Number Placeholder 8">
            <a:extLst>
              <a:ext uri="{FF2B5EF4-FFF2-40B4-BE49-F238E27FC236}">
                <a16:creationId xmlns:a16="http://schemas.microsoft.com/office/drawing/2014/main" id="{94857195-8724-46F3-9C47-315018F4F5D4}"/>
              </a:ext>
            </a:extLst>
          </p:cNvPr>
          <p:cNvSpPr>
            <a:spLocks noGrp="1"/>
          </p:cNvSpPr>
          <p:nvPr>
            <p:ph type="sldNum" sz="quarter" idx="12"/>
          </p:nvPr>
        </p:nvSpPr>
        <p:spPr/>
        <p:txBody>
          <a:bodyPr/>
          <a:lstStyle/>
          <a:p>
            <a:fld id="{47952659-AE33-4294-8E44-74EEFC2360EC}" type="slidenum">
              <a:rPr lang="kn-IN" smtClean="0"/>
              <a:t>‹#›</a:t>
            </a:fld>
            <a:endParaRPr lang="kn-IN"/>
          </a:p>
        </p:txBody>
      </p:sp>
    </p:spTree>
    <p:extLst>
      <p:ext uri="{BB962C8B-B14F-4D97-AF65-F5344CB8AC3E}">
        <p14:creationId xmlns:p14="http://schemas.microsoft.com/office/powerpoint/2010/main" val="1294533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DB40D-2B4C-4F7F-92FD-98068E427FDC}"/>
              </a:ext>
            </a:extLst>
          </p:cNvPr>
          <p:cNvSpPr>
            <a:spLocks noGrp="1"/>
          </p:cNvSpPr>
          <p:nvPr>
            <p:ph type="title"/>
          </p:nvPr>
        </p:nvSpPr>
        <p:spPr/>
        <p:txBody>
          <a:bodyPr/>
          <a:lstStyle/>
          <a:p>
            <a:r>
              <a:rPr lang="en-US"/>
              <a:t>Click to edit Master title style</a:t>
            </a:r>
            <a:endParaRPr lang="kn-IN"/>
          </a:p>
        </p:txBody>
      </p:sp>
      <p:sp>
        <p:nvSpPr>
          <p:cNvPr id="3" name="Date Placeholder 2">
            <a:extLst>
              <a:ext uri="{FF2B5EF4-FFF2-40B4-BE49-F238E27FC236}">
                <a16:creationId xmlns:a16="http://schemas.microsoft.com/office/drawing/2014/main" id="{DDCBFC24-769E-4F16-ACE6-B622FB41EF8A}"/>
              </a:ext>
            </a:extLst>
          </p:cNvPr>
          <p:cNvSpPr>
            <a:spLocks noGrp="1"/>
          </p:cNvSpPr>
          <p:nvPr>
            <p:ph type="dt" sz="half" idx="10"/>
          </p:nvPr>
        </p:nvSpPr>
        <p:spPr/>
        <p:txBody>
          <a:bodyPr/>
          <a:lstStyle/>
          <a:p>
            <a:fld id="{443D983B-7D8D-41ED-BC48-6F9653DDAFB0}" type="datetimeFigureOut">
              <a:rPr lang="kn-IN" smtClean="0"/>
              <a:t>19-11-20</a:t>
            </a:fld>
            <a:endParaRPr lang="kn-IN"/>
          </a:p>
        </p:txBody>
      </p:sp>
      <p:sp>
        <p:nvSpPr>
          <p:cNvPr id="4" name="Footer Placeholder 3">
            <a:extLst>
              <a:ext uri="{FF2B5EF4-FFF2-40B4-BE49-F238E27FC236}">
                <a16:creationId xmlns:a16="http://schemas.microsoft.com/office/drawing/2014/main" id="{9B527260-1007-4CB2-B44B-D1DE5742EEA4}"/>
              </a:ext>
            </a:extLst>
          </p:cNvPr>
          <p:cNvSpPr>
            <a:spLocks noGrp="1"/>
          </p:cNvSpPr>
          <p:nvPr>
            <p:ph type="ftr" sz="quarter" idx="11"/>
          </p:nvPr>
        </p:nvSpPr>
        <p:spPr/>
        <p:txBody>
          <a:bodyPr/>
          <a:lstStyle/>
          <a:p>
            <a:endParaRPr lang="kn-IN"/>
          </a:p>
        </p:txBody>
      </p:sp>
      <p:sp>
        <p:nvSpPr>
          <p:cNvPr id="5" name="Slide Number Placeholder 4">
            <a:extLst>
              <a:ext uri="{FF2B5EF4-FFF2-40B4-BE49-F238E27FC236}">
                <a16:creationId xmlns:a16="http://schemas.microsoft.com/office/drawing/2014/main" id="{1386E164-AEE2-4619-94FA-DAD19A6923A8}"/>
              </a:ext>
            </a:extLst>
          </p:cNvPr>
          <p:cNvSpPr>
            <a:spLocks noGrp="1"/>
          </p:cNvSpPr>
          <p:nvPr>
            <p:ph type="sldNum" sz="quarter" idx="12"/>
          </p:nvPr>
        </p:nvSpPr>
        <p:spPr/>
        <p:txBody>
          <a:bodyPr/>
          <a:lstStyle/>
          <a:p>
            <a:fld id="{47952659-AE33-4294-8E44-74EEFC2360EC}" type="slidenum">
              <a:rPr lang="kn-IN" smtClean="0"/>
              <a:t>‹#›</a:t>
            </a:fld>
            <a:endParaRPr lang="kn-IN"/>
          </a:p>
        </p:txBody>
      </p:sp>
    </p:spTree>
    <p:extLst>
      <p:ext uri="{BB962C8B-B14F-4D97-AF65-F5344CB8AC3E}">
        <p14:creationId xmlns:p14="http://schemas.microsoft.com/office/powerpoint/2010/main" val="154069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6AAF37-E76A-4F1B-9B5C-356EF185039C}"/>
              </a:ext>
            </a:extLst>
          </p:cNvPr>
          <p:cNvSpPr>
            <a:spLocks noGrp="1"/>
          </p:cNvSpPr>
          <p:nvPr>
            <p:ph type="dt" sz="half" idx="10"/>
          </p:nvPr>
        </p:nvSpPr>
        <p:spPr/>
        <p:txBody>
          <a:bodyPr/>
          <a:lstStyle/>
          <a:p>
            <a:fld id="{443D983B-7D8D-41ED-BC48-6F9653DDAFB0}" type="datetimeFigureOut">
              <a:rPr lang="kn-IN" smtClean="0"/>
              <a:t>19-11-20</a:t>
            </a:fld>
            <a:endParaRPr lang="kn-IN"/>
          </a:p>
        </p:txBody>
      </p:sp>
      <p:sp>
        <p:nvSpPr>
          <p:cNvPr id="3" name="Footer Placeholder 2">
            <a:extLst>
              <a:ext uri="{FF2B5EF4-FFF2-40B4-BE49-F238E27FC236}">
                <a16:creationId xmlns:a16="http://schemas.microsoft.com/office/drawing/2014/main" id="{44FBADF4-5DA7-47A7-9747-5090A2E05D70}"/>
              </a:ext>
            </a:extLst>
          </p:cNvPr>
          <p:cNvSpPr>
            <a:spLocks noGrp="1"/>
          </p:cNvSpPr>
          <p:nvPr>
            <p:ph type="ftr" sz="quarter" idx="11"/>
          </p:nvPr>
        </p:nvSpPr>
        <p:spPr/>
        <p:txBody>
          <a:bodyPr/>
          <a:lstStyle/>
          <a:p>
            <a:endParaRPr lang="kn-IN"/>
          </a:p>
        </p:txBody>
      </p:sp>
      <p:sp>
        <p:nvSpPr>
          <p:cNvPr id="4" name="Slide Number Placeholder 3">
            <a:extLst>
              <a:ext uri="{FF2B5EF4-FFF2-40B4-BE49-F238E27FC236}">
                <a16:creationId xmlns:a16="http://schemas.microsoft.com/office/drawing/2014/main" id="{5213AEA0-C974-4039-9857-129788783709}"/>
              </a:ext>
            </a:extLst>
          </p:cNvPr>
          <p:cNvSpPr>
            <a:spLocks noGrp="1"/>
          </p:cNvSpPr>
          <p:nvPr>
            <p:ph type="sldNum" sz="quarter" idx="12"/>
          </p:nvPr>
        </p:nvSpPr>
        <p:spPr/>
        <p:txBody>
          <a:bodyPr/>
          <a:lstStyle/>
          <a:p>
            <a:fld id="{47952659-AE33-4294-8E44-74EEFC2360EC}" type="slidenum">
              <a:rPr lang="kn-IN" smtClean="0"/>
              <a:t>‹#›</a:t>
            </a:fld>
            <a:endParaRPr lang="kn-IN"/>
          </a:p>
        </p:txBody>
      </p:sp>
    </p:spTree>
    <p:extLst>
      <p:ext uri="{BB962C8B-B14F-4D97-AF65-F5344CB8AC3E}">
        <p14:creationId xmlns:p14="http://schemas.microsoft.com/office/powerpoint/2010/main" val="3305020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DBE36-CAA5-48C1-802A-ACD3D37E16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kn-IN"/>
          </a:p>
        </p:txBody>
      </p:sp>
      <p:sp>
        <p:nvSpPr>
          <p:cNvPr id="3" name="Content Placeholder 2">
            <a:extLst>
              <a:ext uri="{FF2B5EF4-FFF2-40B4-BE49-F238E27FC236}">
                <a16:creationId xmlns:a16="http://schemas.microsoft.com/office/drawing/2014/main" id="{207935C8-8128-491C-A093-7B06D6E0A1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kn-IN"/>
          </a:p>
        </p:txBody>
      </p:sp>
      <p:sp>
        <p:nvSpPr>
          <p:cNvPr id="4" name="Text Placeholder 3">
            <a:extLst>
              <a:ext uri="{FF2B5EF4-FFF2-40B4-BE49-F238E27FC236}">
                <a16:creationId xmlns:a16="http://schemas.microsoft.com/office/drawing/2014/main" id="{6A67ACDA-935F-4BCA-983E-FECA49D5C7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EBF392-46E9-4F16-B014-4613EE70C2EF}"/>
              </a:ext>
            </a:extLst>
          </p:cNvPr>
          <p:cNvSpPr>
            <a:spLocks noGrp="1"/>
          </p:cNvSpPr>
          <p:nvPr>
            <p:ph type="dt" sz="half" idx="10"/>
          </p:nvPr>
        </p:nvSpPr>
        <p:spPr/>
        <p:txBody>
          <a:bodyPr/>
          <a:lstStyle/>
          <a:p>
            <a:fld id="{443D983B-7D8D-41ED-BC48-6F9653DDAFB0}" type="datetimeFigureOut">
              <a:rPr lang="kn-IN" smtClean="0"/>
              <a:t>19-11-20</a:t>
            </a:fld>
            <a:endParaRPr lang="kn-IN"/>
          </a:p>
        </p:txBody>
      </p:sp>
      <p:sp>
        <p:nvSpPr>
          <p:cNvPr id="6" name="Footer Placeholder 5">
            <a:extLst>
              <a:ext uri="{FF2B5EF4-FFF2-40B4-BE49-F238E27FC236}">
                <a16:creationId xmlns:a16="http://schemas.microsoft.com/office/drawing/2014/main" id="{1B10E008-245F-4A1A-8B2A-251F73648A3E}"/>
              </a:ext>
            </a:extLst>
          </p:cNvPr>
          <p:cNvSpPr>
            <a:spLocks noGrp="1"/>
          </p:cNvSpPr>
          <p:nvPr>
            <p:ph type="ftr" sz="quarter" idx="11"/>
          </p:nvPr>
        </p:nvSpPr>
        <p:spPr/>
        <p:txBody>
          <a:bodyPr/>
          <a:lstStyle/>
          <a:p>
            <a:endParaRPr lang="kn-IN"/>
          </a:p>
        </p:txBody>
      </p:sp>
      <p:sp>
        <p:nvSpPr>
          <p:cNvPr id="7" name="Slide Number Placeholder 6">
            <a:extLst>
              <a:ext uri="{FF2B5EF4-FFF2-40B4-BE49-F238E27FC236}">
                <a16:creationId xmlns:a16="http://schemas.microsoft.com/office/drawing/2014/main" id="{2996C7CC-1009-4B08-9A1F-8295183A27D5}"/>
              </a:ext>
            </a:extLst>
          </p:cNvPr>
          <p:cNvSpPr>
            <a:spLocks noGrp="1"/>
          </p:cNvSpPr>
          <p:nvPr>
            <p:ph type="sldNum" sz="quarter" idx="12"/>
          </p:nvPr>
        </p:nvSpPr>
        <p:spPr/>
        <p:txBody>
          <a:bodyPr/>
          <a:lstStyle/>
          <a:p>
            <a:fld id="{47952659-AE33-4294-8E44-74EEFC2360EC}" type="slidenum">
              <a:rPr lang="kn-IN" smtClean="0"/>
              <a:t>‹#›</a:t>
            </a:fld>
            <a:endParaRPr lang="kn-IN"/>
          </a:p>
        </p:txBody>
      </p:sp>
    </p:spTree>
    <p:extLst>
      <p:ext uri="{BB962C8B-B14F-4D97-AF65-F5344CB8AC3E}">
        <p14:creationId xmlns:p14="http://schemas.microsoft.com/office/powerpoint/2010/main" val="3020550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B5558-77E9-44F1-A79B-D82B359D80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kn-IN"/>
          </a:p>
        </p:txBody>
      </p:sp>
      <p:sp>
        <p:nvSpPr>
          <p:cNvPr id="3" name="Picture Placeholder 2">
            <a:extLst>
              <a:ext uri="{FF2B5EF4-FFF2-40B4-BE49-F238E27FC236}">
                <a16:creationId xmlns:a16="http://schemas.microsoft.com/office/drawing/2014/main" id="{6B6F2DB4-3B60-4C64-B6C5-3A9071980F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n-IN"/>
          </a:p>
        </p:txBody>
      </p:sp>
      <p:sp>
        <p:nvSpPr>
          <p:cNvPr id="4" name="Text Placeholder 3">
            <a:extLst>
              <a:ext uri="{FF2B5EF4-FFF2-40B4-BE49-F238E27FC236}">
                <a16:creationId xmlns:a16="http://schemas.microsoft.com/office/drawing/2014/main" id="{DC7979DB-644B-49A0-A341-A9A85B20D2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38064-CFB2-45CD-A4C5-ADFA30912DF9}"/>
              </a:ext>
            </a:extLst>
          </p:cNvPr>
          <p:cNvSpPr>
            <a:spLocks noGrp="1"/>
          </p:cNvSpPr>
          <p:nvPr>
            <p:ph type="dt" sz="half" idx="10"/>
          </p:nvPr>
        </p:nvSpPr>
        <p:spPr/>
        <p:txBody>
          <a:bodyPr/>
          <a:lstStyle/>
          <a:p>
            <a:fld id="{443D983B-7D8D-41ED-BC48-6F9653DDAFB0}" type="datetimeFigureOut">
              <a:rPr lang="kn-IN" smtClean="0"/>
              <a:t>19-11-20</a:t>
            </a:fld>
            <a:endParaRPr lang="kn-IN"/>
          </a:p>
        </p:txBody>
      </p:sp>
      <p:sp>
        <p:nvSpPr>
          <p:cNvPr id="6" name="Footer Placeholder 5">
            <a:extLst>
              <a:ext uri="{FF2B5EF4-FFF2-40B4-BE49-F238E27FC236}">
                <a16:creationId xmlns:a16="http://schemas.microsoft.com/office/drawing/2014/main" id="{D5E4C3F8-485D-4FCE-A902-02045F33DD49}"/>
              </a:ext>
            </a:extLst>
          </p:cNvPr>
          <p:cNvSpPr>
            <a:spLocks noGrp="1"/>
          </p:cNvSpPr>
          <p:nvPr>
            <p:ph type="ftr" sz="quarter" idx="11"/>
          </p:nvPr>
        </p:nvSpPr>
        <p:spPr/>
        <p:txBody>
          <a:bodyPr/>
          <a:lstStyle/>
          <a:p>
            <a:endParaRPr lang="kn-IN"/>
          </a:p>
        </p:txBody>
      </p:sp>
      <p:sp>
        <p:nvSpPr>
          <p:cNvPr id="7" name="Slide Number Placeholder 6">
            <a:extLst>
              <a:ext uri="{FF2B5EF4-FFF2-40B4-BE49-F238E27FC236}">
                <a16:creationId xmlns:a16="http://schemas.microsoft.com/office/drawing/2014/main" id="{C3106361-5CC3-4181-83B5-A293AB6222CC}"/>
              </a:ext>
            </a:extLst>
          </p:cNvPr>
          <p:cNvSpPr>
            <a:spLocks noGrp="1"/>
          </p:cNvSpPr>
          <p:nvPr>
            <p:ph type="sldNum" sz="quarter" idx="12"/>
          </p:nvPr>
        </p:nvSpPr>
        <p:spPr/>
        <p:txBody>
          <a:bodyPr/>
          <a:lstStyle/>
          <a:p>
            <a:fld id="{47952659-AE33-4294-8E44-74EEFC2360EC}" type="slidenum">
              <a:rPr lang="kn-IN" smtClean="0"/>
              <a:t>‹#›</a:t>
            </a:fld>
            <a:endParaRPr lang="kn-IN"/>
          </a:p>
        </p:txBody>
      </p:sp>
    </p:spTree>
    <p:extLst>
      <p:ext uri="{BB962C8B-B14F-4D97-AF65-F5344CB8AC3E}">
        <p14:creationId xmlns:p14="http://schemas.microsoft.com/office/powerpoint/2010/main" val="2873312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2EA0F1-102C-4283-A490-36475F3F5F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kn-IN"/>
          </a:p>
        </p:txBody>
      </p:sp>
      <p:sp>
        <p:nvSpPr>
          <p:cNvPr id="3" name="Text Placeholder 2">
            <a:extLst>
              <a:ext uri="{FF2B5EF4-FFF2-40B4-BE49-F238E27FC236}">
                <a16:creationId xmlns:a16="http://schemas.microsoft.com/office/drawing/2014/main" id="{D6D80970-7E5A-418B-9355-8D5A390836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kn-IN"/>
          </a:p>
        </p:txBody>
      </p:sp>
      <p:sp>
        <p:nvSpPr>
          <p:cNvPr id="4" name="Date Placeholder 3">
            <a:extLst>
              <a:ext uri="{FF2B5EF4-FFF2-40B4-BE49-F238E27FC236}">
                <a16:creationId xmlns:a16="http://schemas.microsoft.com/office/drawing/2014/main" id="{0DB03A59-FB7D-4DC3-BC1C-2F31913165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3D983B-7D8D-41ED-BC48-6F9653DDAFB0}" type="datetimeFigureOut">
              <a:rPr lang="kn-IN" smtClean="0"/>
              <a:t>19-11-20</a:t>
            </a:fld>
            <a:endParaRPr lang="kn-IN"/>
          </a:p>
        </p:txBody>
      </p:sp>
      <p:sp>
        <p:nvSpPr>
          <p:cNvPr id="5" name="Footer Placeholder 4">
            <a:extLst>
              <a:ext uri="{FF2B5EF4-FFF2-40B4-BE49-F238E27FC236}">
                <a16:creationId xmlns:a16="http://schemas.microsoft.com/office/drawing/2014/main" id="{50F8C918-3D8D-4091-88E6-7C31600A38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n-IN"/>
          </a:p>
        </p:txBody>
      </p:sp>
      <p:sp>
        <p:nvSpPr>
          <p:cNvPr id="6" name="Slide Number Placeholder 5">
            <a:extLst>
              <a:ext uri="{FF2B5EF4-FFF2-40B4-BE49-F238E27FC236}">
                <a16:creationId xmlns:a16="http://schemas.microsoft.com/office/drawing/2014/main" id="{DC48218B-B112-4BAA-9B14-8546C78C0A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952659-AE33-4294-8E44-74EEFC2360EC}" type="slidenum">
              <a:rPr lang="kn-IN" smtClean="0"/>
              <a:t>‹#›</a:t>
            </a:fld>
            <a:endParaRPr lang="kn-IN"/>
          </a:p>
        </p:txBody>
      </p:sp>
    </p:spTree>
    <p:extLst>
      <p:ext uri="{BB962C8B-B14F-4D97-AF65-F5344CB8AC3E}">
        <p14:creationId xmlns:p14="http://schemas.microsoft.com/office/powerpoint/2010/main" val="4142418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n-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microsoft.com/office/2007/relationships/hdphoto" Target="../media/hdphoto1.wdp"/><Relationship Id="rId7"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drive.google.com/file/d/12J0Nox3OeZaD3E0y91vSm1XAjtbZD_GM/view?usp=shar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drive.google.com/file/d/1wqMKjh_T3evn6Mc3_RDeCAwa3Ta1_SHz/view?usp=sharing" TargetMode="Externa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3.png"/><Relationship Id="rId4" Type="http://schemas.openxmlformats.org/officeDocument/2006/relationships/hyperlink" Target="https://drive.google.com/file/d/12J0Nox3OeZaD3E0y91vSm1XAjtbZD_GM/view?usp=sharing" TargetMode="Externa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drive.google.com/file/d/12J0Nox3OeZaD3E0y91vSm1XAjtbZD_GM/view?usp=sharing" TargetMode="Externa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0F1BF98-FB33-4828-B249-476856199D36}"/>
              </a:ext>
            </a:extLst>
          </p:cNvPr>
          <p:cNvSpPr/>
          <p:nvPr/>
        </p:nvSpPr>
        <p:spPr>
          <a:xfrm>
            <a:off x="1" y="0"/>
            <a:ext cx="12192000" cy="6858000"/>
          </a:xfrm>
          <a:prstGeom prst="rect">
            <a:avLst/>
          </a:prstGeom>
          <a:blipFill dpi="0" rotWithShape="1">
            <a:blip r:embed="rId2">
              <a:alphaModFix amt="31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4" name="TextBox 3">
            <a:extLst>
              <a:ext uri="{FF2B5EF4-FFF2-40B4-BE49-F238E27FC236}">
                <a16:creationId xmlns:a16="http://schemas.microsoft.com/office/drawing/2014/main" id="{875E9DD1-A720-448C-BC73-6BA75F5420AA}"/>
              </a:ext>
            </a:extLst>
          </p:cNvPr>
          <p:cNvSpPr txBox="1"/>
          <p:nvPr/>
        </p:nvSpPr>
        <p:spPr>
          <a:xfrm>
            <a:off x="2817091" y="2551837"/>
            <a:ext cx="6557818" cy="1754326"/>
          </a:xfrm>
          <a:prstGeom prst="rect">
            <a:avLst/>
          </a:prstGeom>
          <a:noFill/>
        </p:spPr>
        <p:txBody>
          <a:bodyPr wrap="square" rtlCol="0">
            <a:spAutoFit/>
          </a:bodyPr>
          <a:lstStyle/>
          <a:p>
            <a:pPr algn="ctr"/>
            <a:r>
              <a:rPr lang="en-US" sz="5400" dirty="0">
                <a:solidFill>
                  <a:srgbClr val="FF0000"/>
                </a:solidFill>
                <a:latin typeface="OCR A Extended" panose="02010509020102010303" pitchFamily="50" charset="0"/>
              </a:rPr>
              <a:t>STATISTICS FOR</a:t>
            </a:r>
          </a:p>
          <a:p>
            <a:pPr algn="ctr"/>
            <a:r>
              <a:rPr lang="en-US" sz="5400" dirty="0">
                <a:solidFill>
                  <a:srgbClr val="FF0000"/>
                </a:solidFill>
                <a:latin typeface="OCR A Extended" panose="02010509020102010303" pitchFamily="50" charset="0"/>
              </a:rPr>
              <a:t>DATA SCIENCE</a:t>
            </a:r>
            <a:endParaRPr lang="kn-IN" sz="5400" dirty="0">
              <a:solidFill>
                <a:srgbClr val="FF0000"/>
              </a:solidFill>
              <a:latin typeface="OCR A Extended" panose="02010509020102010303" pitchFamily="50" charset="0"/>
            </a:endParaRPr>
          </a:p>
        </p:txBody>
      </p:sp>
      <p:cxnSp>
        <p:nvCxnSpPr>
          <p:cNvPr id="13" name="Straight Connector 12">
            <a:extLst>
              <a:ext uri="{FF2B5EF4-FFF2-40B4-BE49-F238E27FC236}">
                <a16:creationId xmlns:a16="http://schemas.microsoft.com/office/drawing/2014/main" id="{C169834F-24F5-40CF-9377-F00251FC7277}"/>
              </a:ext>
            </a:extLst>
          </p:cNvPr>
          <p:cNvCxnSpPr>
            <a:cxnSpLocks/>
          </p:cNvCxnSpPr>
          <p:nvPr/>
        </p:nvCxnSpPr>
        <p:spPr>
          <a:xfrm>
            <a:off x="2817091" y="3429000"/>
            <a:ext cx="6557818" cy="0"/>
          </a:xfrm>
          <a:prstGeom prst="line">
            <a:avLst/>
          </a:prstGeom>
          <a:ln w="38100">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BF6245D-41A8-4BAC-BF3F-35C86A49C930}"/>
              </a:ext>
            </a:extLst>
          </p:cNvPr>
          <p:cNvSpPr txBox="1"/>
          <p:nvPr/>
        </p:nvSpPr>
        <p:spPr>
          <a:xfrm>
            <a:off x="2941781" y="3544416"/>
            <a:ext cx="6557818" cy="646331"/>
          </a:xfrm>
          <a:prstGeom prst="rect">
            <a:avLst/>
          </a:prstGeom>
          <a:noFill/>
        </p:spPr>
        <p:txBody>
          <a:bodyPr wrap="square" rtlCol="0">
            <a:spAutoFit/>
          </a:bodyPr>
          <a:lstStyle/>
          <a:p>
            <a:pPr algn="ctr"/>
            <a:r>
              <a:rPr lang="en-US" b="1" dirty="0">
                <a:solidFill>
                  <a:srgbClr val="FF0000"/>
                </a:solidFill>
                <a:latin typeface="Courier New" panose="02070309020205020404" pitchFamily="49" charset="0"/>
                <a:cs typeface="Courier New" panose="02070309020205020404" pitchFamily="49" charset="0"/>
              </a:rPr>
              <a:t>A Project by Anurag.R.Simha, Akash V, </a:t>
            </a:r>
          </a:p>
          <a:p>
            <a:pPr algn="ctr"/>
            <a:r>
              <a:rPr lang="en-US" b="1" dirty="0" err="1">
                <a:solidFill>
                  <a:srgbClr val="FF0000"/>
                </a:solidFill>
                <a:latin typeface="Courier New" panose="02070309020205020404" pitchFamily="49" charset="0"/>
                <a:cs typeface="Courier New" panose="02070309020205020404" pitchFamily="49" charset="0"/>
              </a:rPr>
              <a:t>Achyutha</a:t>
            </a:r>
            <a:r>
              <a:rPr lang="en-US" b="1" dirty="0">
                <a:solidFill>
                  <a:srgbClr val="FF0000"/>
                </a:solidFill>
                <a:latin typeface="Courier New" panose="02070309020205020404" pitchFamily="49" charset="0"/>
                <a:cs typeface="Courier New" panose="02070309020205020404" pitchFamily="49" charset="0"/>
              </a:rPr>
              <a:t> B </a:t>
            </a:r>
            <a:r>
              <a:rPr lang="en-US" b="1" dirty="0" err="1">
                <a:solidFill>
                  <a:srgbClr val="FF0000"/>
                </a:solidFill>
                <a:latin typeface="Courier New" panose="02070309020205020404" pitchFamily="49" charset="0"/>
                <a:cs typeface="Courier New" panose="02070309020205020404" pitchFamily="49" charset="0"/>
              </a:rPr>
              <a:t>Mudhol</a:t>
            </a:r>
            <a:r>
              <a:rPr lang="en-US" b="1" dirty="0">
                <a:solidFill>
                  <a:srgbClr val="FF0000"/>
                </a:solidFill>
                <a:latin typeface="Courier New" panose="02070309020205020404" pitchFamily="49" charset="0"/>
                <a:cs typeface="Courier New" panose="02070309020205020404" pitchFamily="49" charset="0"/>
              </a:rPr>
              <a:t> and Achyut </a:t>
            </a:r>
            <a:r>
              <a:rPr lang="en-US" b="1" dirty="0" err="1">
                <a:solidFill>
                  <a:srgbClr val="FF0000"/>
                </a:solidFill>
                <a:latin typeface="Courier New" panose="02070309020205020404" pitchFamily="49" charset="0"/>
                <a:cs typeface="Courier New" panose="02070309020205020404" pitchFamily="49" charset="0"/>
              </a:rPr>
              <a:t>Jagini</a:t>
            </a:r>
            <a:endParaRPr lang="kn-IN" b="1" dirty="0">
              <a:solidFill>
                <a:srgbClr val="FF0000"/>
              </a:solidFill>
              <a:latin typeface="Courier New" panose="02070309020205020404" pitchFamily="49" charset="0"/>
            </a:endParaRPr>
          </a:p>
        </p:txBody>
      </p:sp>
    </p:spTree>
    <p:extLst>
      <p:ext uri="{BB962C8B-B14F-4D97-AF65-F5344CB8AC3E}">
        <p14:creationId xmlns:p14="http://schemas.microsoft.com/office/powerpoint/2010/main" val="9622329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42" presetClass="path" presetSubtype="0" accel="50000" decel="50000" fill="hold" grpId="1" nodeType="afterEffect">
                                  <p:stCondLst>
                                    <p:cond delay="0"/>
                                  </p:stCondLst>
                                  <p:childTnLst>
                                    <p:animMotion origin="layout" path="M 0 0 L 0 -0.11505 " pathEditMode="relative" rAng="0" ptsTypes="AA">
                                      <p:cBhvr>
                                        <p:cTn id="10" dur="2000" fill="hold"/>
                                        <p:tgtEl>
                                          <p:spTgt spid="4"/>
                                        </p:tgtEl>
                                        <p:attrNameLst>
                                          <p:attrName>ppt_x</p:attrName>
                                          <p:attrName>ppt_y</p:attrName>
                                        </p:attrNameLst>
                                      </p:cBhvr>
                                      <p:rCtr x="0" y="-5764"/>
                                    </p:animMotion>
                                  </p:childTnLst>
                                </p:cTn>
                              </p:par>
                            </p:childTnLst>
                          </p:cTn>
                        </p:par>
                        <p:par>
                          <p:cTn id="11" fill="hold">
                            <p:stCondLst>
                              <p:cond delay="3000"/>
                            </p:stCondLst>
                            <p:childTnLst>
                              <p:par>
                                <p:cTn id="12" presetID="16" presetClass="entr" presetSubtype="37"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barn(outVertical)">
                                      <p:cBhvr>
                                        <p:cTn id="14" dur="1000"/>
                                        <p:tgtEl>
                                          <p:spTgt spid="1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childTnLst>
                                </p:cTn>
                              </p:par>
                            </p:childTnLst>
                          </p:cTn>
                        </p:par>
                        <p:par>
                          <p:cTn id="18" fill="hold">
                            <p:stCondLst>
                              <p:cond delay="4000"/>
                            </p:stCondLst>
                            <p:childTnLst>
                              <p:par>
                                <p:cTn id="19" presetID="1" presetClass="entr" presetSubtype="0" fill="hold" nodeType="afterEffect">
                                  <p:stCondLst>
                                    <p:cond delay="0"/>
                                  </p:stCondLst>
                                  <p:iterate type="lt">
                                    <p:tmAbs val="100"/>
                                  </p:iterate>
                                  <p:childTnLst>
                                    <p:set>
                                      <p:cBhvr>
                                        <p:cTn id="20" dur="1" fill="hold">
                                          <p:stCondLst>
                                            <p:cond delay="0"/>
                                          </p:stCondLst>
                                        </p:cTn>
                                        <p:tgtEl>
                                          <p:spTgt spid="18">
                                            <p:txEl>
                                              <p:pRg st="0" end="0"/>
                                            </p:txEl>
                                          </p:spTgt>
                                        </p:tgtEl>
                                        <p:attrNameLst>
                                          <p:attrName>style.visibility</p:attrName>
                                        </p:attrNameLst>
                                      </p:cBhvr>
                                      <p:to>
                                        <p:strVal val="visible"/>
                                      </p:to>
                                    </p:set>
                                  </p:childTnLst>
                                </p:cTn>
                              </p:par>
                            </p:childTnLst>
                          </p:cTn>
                        </p:par>
                        <p:par>
                          <p:cTn id="21" fill="hold">
                            <p:stCondLst>
                              <p:cond delay="7101"/>
                            </p:stCondLst>
                            <p:childTnLst>
                              <p:par>
                                <p:cTn id="22" presetID="1" presetClass="entr" presetSubtype="0" fill="hold" nodeType="afterEffect">
                                  <p:stCondLst>
                                    <p:cond delay="0"/>
                                  </p:stCondLst>
                                  <p:iterate type="lt">
                                    <p:tmAbs val="100"/>
                                  </p:iterate>
                                  <p:childTnLst>
                                    <p:set>
                                      <p:cBhvr>
                                        <p:cTn id="23"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3CA3AE-4A9A-443B-AD5C-1105BFD35F0B}"/>
              </a:ext>
            </a:extLst>
          </p:cNvPr>
          <p:cNvSpPr/>
          <p:nvPr/>
        </p:nvSpPr>
        <p:spPr>
          <a:xfrm>
            <a:off x="-3" y="0"/>
            <a:ext cx="12192000" cy="6858000"/>
          </a:xfrm>
          <a:prstGeom prst="rect">
            <a:avLst/>
          </a:prstGeom>
          <a:blipFill dpi="0" rotWithShape="1">
            <a:blip r:embed="rId2">
              <a:alphaModFix amt="31000"/>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4" name="TextBox 3">
            <a:extLst>
              <a:ext uri="{FF2B5EF4-FFF2-40B4-BE49-F238E27FC236}">
                <a16:creationId xmlns:a16="http://schemas.microsoft.com/office/drawing/2014/main" id="{C95958A3-0323-4A60-B293-68F58A1DAA8D}"/>
              </a:ext>
            </a:extLst>
          </p:cNvPr>
          <p:cNvSpPr txBox="1"/>
          <p:nvPr/>
        </p:nvSpPr>
        <p:spPr>
          <a:xfrm>
            <a:off x="3149596" y="164396"/>
            <a:ext cx="6565903" cy="769441"/>
          </a:xfrm>
          <a:prstGeom prst="rect">
            <a:avLst/>
          </a:prstGeom>
          <a:noFill/>
        </p:spPr>
        <p:txBody>
          <a:bodyPr wrap="square" rtlCol="0">
            <a:spAutoFit/>
          </a:bodyPr>
          <a:lstStyle/>
          <a:p>
            <a:pPr algn="ctr"/>
            <a:r>
              <a:rPr lang="en-IN" sz="4400" dirty="0">
                <a:solidFill>
                  <a:schemeClr val="bg1"/>
                </a:solidFill>
                <a:latin typeface="Courier New" panose="02070309020205020404" pitchFamily="49" charset="0"/>
                <a:cs typeface="Courier New" panose="02070309020205020404" pitchFamily="49" charset="0"/>
              </a:rPr>
              <a:t>Graph Visualisation</a:t>
            </a:r>
            <a:endParaRPr lang="kn-IN" sz="4400" dirty="0">
              <a:solidFill>
                <a:schemeClr val="bg1"/>
              </a:solidFill>
              <a:latin typeface="Courier New" panose="02070309020205020404" pitchFamily="49" charset="0"/>
            </a:endParaRPr>
          </a:p>
        </p:txBody>
      </p:sp>
      <p:sp>
        <p:nvSpPr>
          <p:cNvPr id="6" name="TextBox 5">
            <a:extLst>
              <a:ext uri="{FF2B5EF4-FFF2-40B4-BE49-F238E27FC236}">
                <a16:creationId xmlns:a16="http://schemas.microsoft.com/office/drawing/2014/main" id="{3AEA6ABC-44AE-495F-9E70-5A5CCD1E27CE}"/>
              </a:ext>
            </a:extLst>
          </p:cNvPr>
          <p:cNvSpPr txBox="1"/>
          <p:nvPr/>
        </p:nvSpPr>
        <p:spPr>
          <a:xfrm>
            <a:off x="1" y="899461"/>
            <a:ext cx="12191999" cy="646331"/>
          </a:xfrm>
          <a:prstGeom prst="rect">
            <a:avLst/>
          </a:prstGeom>
          <a:noFill/>
        </p:spPr>
        <p:txBody>
          <a:bodyPr wrap="square" rtlCol="0">
            <a:spAutoFit/>
          </a:bodyPr>
          <a:lstStyle/>
          <a:p>
            <a:r>
              <a:rPr lang="en-IN" dirty="0">
                <a:solidFill>
                  <a:schemeClr val="bg1"/>
                </a:solidFill>
                <a:latin typeface="Century Gothic" panose="020B0502020202020204" pitchFamily="34" charset="0"/>
                <a:cs typeface="Courier New" panose="02070309020205020404" pitchFamily="49" charset="0"/>
              </a:rPr>
              <a:t>After cleaning the dataset, graphs were visualised.</a:t>
            </a:r>
          </a:p>
          <a:p>
            <a:r>
              <a:rPr lang="en-IN" dirty="0">
                <a:solidFill>
                  <a:schemeClr val="bg1"/>
                </a:solidFill>
                <a:latin typeface="Century Gothic" panose="020B0502020202020204" pitchFamily="34" charset="0"/>
                <a:cs typeface="Courier New" panose="02070309020205020404" pitchFamily="49" charset="0"/>
              </a:rPr>
              <a:t>Here’s what was done:</a:t>
            </a:r>
            <a:endParaRPr lang="kn-IN" dirty="0">
              <a:solidFill>
                <a:schemeClr val="bg1"/>
              </a:solidFill>
              <a:latin typeface="Century Gothic" panose="020B0502020202020204" pitchFamily="34" charset="0"/>
            </a:endParaRPr>
          </a:p>
        </p:txBody>
      </p:sp>
      <p:sp>
        <p:nvSpPr>
          <p:cNvPr id="7" name="Rectangle: Rounded Corners 6">
            <a:extLst>
              <a:ext uri="{FF2B5EF4-FFF2-40B4-BE49-F238E27FC236}">
                <a16:creationId xmlns:a16="http://schemas.microsoft.com/office/drawing/2014/main" id="{FDA64C50-BBA2-494B-A1EF-008344EA2FEE}"/>
              </a:ext>
            </a:extLst>
          </p:cNvPr>
          <p:cNvSpPr/>
          <p:nvPr/>
        </p:nvSpPr>
        <p:spPr>
          <a:xfrm>
            <a:off x="353290" y="1658511"/>
            <a:ext cx="4862945" cy="5031059"/>
          </a:xfrm>
          <a:prstGeom prst="roundRect">
            <a:avLst>
              <a:gd name="adj" fmla="val 320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 name="Rectangle: Rounded Corners 1">
            <a:extLst>
              <a:ext uri="{FF2B5EF4-FFF2-40B4-BE49-F238E27FC236}">
                <a16:creationId xmlns:a16="http://schemas.microsoft.com/office/drawing/2014/main" id="{6CB41C85-7450-4718-A8BD-96071E8730DB}"/>
              </a:ext>
            </a:extLst>
          </p:cNvPr>
          <p:cNvSpPr/>
          <p:nvPr/>
        </p:nvSpPr>
        <p:spPr>
          <a:xfrm>
            <a:off x="353291" y="1662545"/>
            <a:ext cx="4862945" cy="5031059"/>
          </a:xfrm>
          <a:prstGeom prst="roundRect">
            <a:avLst>
              <a:gd name="adj" fmla="val 320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9" name="TextBox 8">
            <a:extLst>
              <a:ext uri="{FF2B5EF4-FFF2-40B4-BE49-F238E27FC236}">
                <a16:creationId xmlns:a16="http://schemas.microsoft.com/office/drawing/2014/main" id="{1DAE4234-1D87-4BA1-8951-431071AF5AD7}"/>
              </a:ext>
            </a:extLst>
          </p:cNvPr>
          <p:cNvSpPr txBox="1"/>
          <p:nvPr/>
        </p:nvSpPr>
        <p:spPr>
          <a:xfrm>
            <a:off x="385616" y="1707710"/>
            <a:ext cx="4705929" cy="600164"/>
          </a:xfrm>
          <a:prstGeom prst="rect">
            <a:avLst/>
          </a:prstGeom>
          <a:noFill/>
        </p:spPr>
        <p:txBody>
          <a:bodyPr wrap="square" rtlCol="0">
            <a:spAutoFit/>
          </a:bodyPr>
          <a:lstStyle/>
          <a:p>
            <a:pPr algn="ctr"/>
            <a:r>
              <a:rPr lang="en-IN" sz="1100" dirty="0">
                <a:solidFill>
                  <a:schemeClr val="bg1"/>
                </a:solidFill>
                <a:latin typeface="Courier New" panose="02070309020205020404" pitchFamily="49" charset="0"/>
                <a:cs typeface="Courier New" panose="02070309020205020404" pitchFamily="49" charset="0"/>
              </a:rPr>
              <a:t>Programming Language: Python      </a:t>
            </a:r>
          </a:p>
          <a:p>
            <a:pPr algn="ctr"/>
            <a:endParaRPr lang="en-IN" sz="1100" dirty="0">
              <a:solidFill>
                <a:schemeClr val="bg1"/>
              </a:solidFill>
              <a:latin typeface="Courier New" panose="02070309020205020404" pitchFamily="49" charset="0"/>
              <a:cs typeface="Courier New" panose="02070309020205020404" pitchFamily="49" charset="0"/>
            </a:endParaRPr>
          </a:p>
          <a:p>
            <a:pPr algn="ctr"/>
            <a:r>
              <a:rPr lang="en-IN" sz="1100" dirty="0">
                <a:solidFill>
                  <a:schemeClr val="bg1"/>
                </a:solidFill>
                <a:latin typeface="Courier New" panose="02070309020205020404" pitchFamily="49" charset="0"/>
                <a:cs typeface="Courier New" panose="02070309020205020404" pitchFamily="49" charset="0"/>
              </a:rPr>
              <a:t>Program Terminal</a:t>
            </a:r>
            <a:endParaRPr lang="kn-IN" sz="1100" dirty="0">
              <a:solidFill>
                <a:schemeClr val="bg1"/>
              </a:solidFill>
              <a:latin typeface="Courier New" panose="02070309020205020404" pitchFamily="49" charset="0"/>
            </a:endParaRPr>
          </a:p>
        </p:txBody>
      </p:sp>
      <p:cxnSp>
        <p:nvCxnSpPr>
          <p:cNvPr id="12" name="Straight Connector 11">
            <a:extLst>
              <a:ext uri="{FF2B5EF4-FFF2-40B4-BE49-F238E27FC236}">
                <a16:creationId xmlns:a16="http://schemas.microsoft.com/office/drawing/2014/main" id="{C952D6B9-7528-458D-8F40-FC9C021887CB}"/>
              </a:ext>
            </a:extLst>
          </p:cNvPr>
          <p:cNvCxnSpPr>
            <a:cxnSpLocks/>
          </p:cNvCxnSpPr>
          <p:nvPr/>
        </p:nvCxnSpPr>
        <p:spPr>
          <a:xfrm>
            <a:off x="353290" y="2307874"/>
            <a:ext cx="48629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A474AF0-6261-40D0-909F-B770C2D164E9}"/>
              </a:ext>
            </a:extLst>
          </p:cNvPr>
          <p:cNvSpPr txBox="1"/>
          <p:nvPr/>
        </p:nvSpPr>
        <p:spPr>
          <a:xfrm>
            <a:off x="353287" y="2295287"/>
            <a:ext cx="4862945" cy="4208844"/>
          </a:xfrm>
          <a:prstGeom prst="rect">
            <a:avLst/>
          </a:prstGeom>
          <a:noFill/>
        </p:spPr>
        <p:txBody>
          <a:bodyPr wrap="square">
            <a:spAutoFit/>
          </a:bodyPr>
          <a:lstStyle/>
          <a:p>
            <a:r>
              <a:rPr lang="en-US" sz="1070" dirty="0">
                <a:solidFill>
                  <a:schemeClr val="bg1"/>
                </a:solidFill>
                <a:latin typeface="Courier New" panose="02070309020205020404" pitchFamily="49" charset="0"/>
              </a:rPr>
              <a:t>import </a:t>
            </a:r>
            <a:r>
              <a:rPr lang="en-US" sz="1070" dirty="0" err="1">
                <a:solidFill>
                  <a:schemeClr val="bg1"/>
                </a:solidFill>
                <a:latin typeface="Courier New" panose="02070309020205020404" pitchFamily="49" charset="0"/>
              </a:rPr>
              <a:t>numpy</a:t>
            </a:r>
            <a:r>
              <a:rPr lang="en-US" sz="1070" dirty="0">
                <a:solidFill>
                  <a:schemeClr val="bg1"/>
                </a:solidFill>
                <a:latin typeface="Courier New" panose="02070309020205020404" pitchFamily="49" charset="0"/>
              </a:rPr>
              <a:t> as np</a:t>
            </a:r>
          </a:p>
          <a:p>
            <a:r>
              <a:rPr lang="en-US" sz="1070" dirty="0">
                <a:solidFill>
                  <a:schemeClr val="bg1"/>
                </a:solidFill>
                <a:latin typeface="Courier New" panose="02070309020205020404" pitchFamily="49" charset="0"/>
              </a:rPr>
              <a:t>import pandas as pd</a:t>
            </a:r>
          </a:p>
          <a:p>
            <a:r>
              <a:rPr lang="en-US" sz="1070" dirty="0">
                <a:solidFill>
                  <a:schemeClr val="bg1"/>
                </a:solidFill>
                <a:latin typeface="Courier New" panose="02070309020205020404" pitchFamily="49" charset="0"/>
              </a:rPr>
              <a:t>import </a:t>
            </a:r>
            <a:r>
              <a:rPr lang="en-US" sz="1070" dirty="0" err="1">
                <a:solidFill>
                  <a:schemeClr val="bg1"/>
                </a:solidFill>
                <a:latin typeface="Courier New" panose="02070309020205020404" pitchFamily="49" charset="0"/>
              </a:rPr>
              <a:t>matplotlib.pyplot</a:t>
            </a:r>
            <a:r>
              <a:rPr lang="en-US" sz="1070" dirty="0">
                <a:solidFill>
                  <a:schemeClr val="bg1"/>
                </a:solidFill>
                <a:latin typeface="Courier New" panose="02070309020205020404" pitchFamily="49" charset="0"/>
              </a:rPr>
              <a:t> as </a:t>
            </a:r>
            <a:r>
              <a:rPr lang="en-US" sz="1070" dirty="0" err="1">
                <a:solidFill>
                  <a:schemeClr val="bg1"/>
                </a:solidFill>
                <a:latin typeface="Courier New" panose="02070309020205020404" pitchFamily="49" charset="0"/>
              </a:rPr>
              <a:t>plt</a:t>
            </a:r>
            <a:endParaRPr lang="en-US" sz="1070" dirty="0">
              <a:solidFill>
                <a:schemeClr val="bg1"/>
              </a:solidFill>
              <a:latin typeface="Courier New" panose="02070309020205020404" pitchFamily="49" charset="0"/>
            </a:endParaRPr>
          </a:p>
          <a:p>
            <a:r>
              <a:rPr lang="en-US" sz="1070" dirty="0">
                <a:solidFill>
                  <a:schemeClr val="bg1"/>
                </a:solidFill>
                <a:latin typeface="Courier New" panose="02070309020205020404" pitchFamily="49" charset="0"/>
              </a:rPr>
              <a:t>df = </a:t>
            </a:r>
            <a:r>
              <a:rPr lang="en-US" sz="1070" dirty="0" err="1">
                <a:solidFill>
                  <a:schemeClr val="bg1"/>
                </a:solidFill>
                <a:latin typeface="Courier New" panose="02070309020205020404" pitchFamily="49" charset="0"/>
              </a:rPr>
              <a:t>pd.read_csv</a:t>
            </a:r>
            <a:r>
              <a:rPr lang="en-US" sz="1070" dirty="0">
                <a:solidFill>
                  <a:schemeClr val="bg1"/>
                </a:solidFill>
                <a:latin typeface="Courier New" panose="02070309020205020404" pitchFamily="49" charset="0"/>
              </a:rPr>
              <a:t>('cumulative-normalized.csv')</a:t>
            </a:r>
          </a:p>
          <a:p>
            <a:r>
              <a:rPr lang="en-US" sz="1070" dirty="0">
                <a:solidFill>
                  <a:schemeClr val="bg1"/>
                </a:solidFill>
                <a:latin typeface="Courier New" panose="02070309020205020404" pitchFamily="49" charset="0"/>
              </a:rPr>
              <a:t># Numerical Plot</a:t>
            </a:r>
          </a:p>
          <a:p>
            <a:r>
              <a:rPr lang="en-US" sz="1070" dirty="0">
                <a:solidFill>
                  <a:schemeClr val="bg1"/>
                </a:solidFill>
                <a:latin typeface="Courier New" panose="02070309020205020404" pitchFamily="49" charset="0"/>
              </a:rPr>
              <a:t>fig = </a:t>
            </a:r>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r>
              <a:rPr lang="en-US" sz="1070" dirty="0" err="1">
                <a:solidFill>
                  <a:schemeClr val="bg1"/>
                </a:solidFill>
                <a:latin typeface="Courier New" panose="02070309020205020404" pitchFamily="49" charset="0"/>
              </a:rPr>
              <a:t>plot.box</a:t>
            </a:r>
            <a:r>
              <a:rPr lang="en-US" sz="1070" dirty="0">
                <a:solidFill>
                  <a:schemeClr val="bg1"/>
                </a:solidFill>
                <a:latin typeface="Courier New" panose="02070309020205020404" pitchFamily="49" charset="0"/>
              </a:rPr>
              <a:t>(x = '</a:t>
            </a:r>
            <a:r>
              <a:rPr lang="en-US" sz="1070" dirty="0" err="1">
                <a:solidFill>
                  <a:schemeClr val="bg1"/>
                </a:solidFill>
                <a:latin typeface="Courier New" panose="02070309020205020404" pitchFamily="49" charset="0"/>
              </a:rPr>
              <a:t>kepler_id</a:t>
            </a:r>
            <a:r>
              <a:rPr lang="en-US" sz="1070" dirty="0">
                <a:solidFill>
                  <a:schemeClr val="bg1"/>
                </a:solidFill>
                <a:latin typeface="Courier New" panose="02070309020205020404" pitchFamily="49" charset="0"/>
              </a:rPr>
              <a:t>', y = '</a:t>
            </a:r>
            <a:r>
              <a:rPr lang="en-US" sz="1070" dirty="0" err="1">
                <a:solidFill>
                  <a:schemeClr val="bg1"/>
                </a:solidFill>
                <a:latin typeface="Courier New" panose="02070309020205020404" pitchFamily="49" charset="0"/>
              </a:rPr>
              <a:t>impact_parameter</a:t>
            </a:r>
            <a:r>
              <a:rPr lang="en-US" sz="1070" dirty="0">
                <a:solidFill>
                  <a:schemeClr val="bg1"/>
                </a:solidFill>
                <a:latin typeface="Courier New" panose="02070309020205020404" pitchFamily="49" charset="0"/>
              </a:rPr>
              <a:t>', title='Impact parameter VS Kepler ID')</a:t>
            </a:r>
          </a:p>
          <a:p>
            <a:r>
              <a:rPr lang="en-US" sz="1070" dirty="0">
                <a:solidFill>
                  <a:schemeClr val="bg1"/>
                </a:solidFill>
                <a:latin typeface="Courier New" panose="02070309020205020404" pitchFamily="49" charset="0"/>
              </a:rPr>
              <a:t>fig = </a:t>
            </a:r>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r>
              <a:rPr lang="en-US" sz="1070" dirty="0" err="1">
                <a:solidFill>
                  <a:schemeClr val="bg1"/>
                </a:solidFill>
                <a:latin typeface="Courier New" panose="02070309020205020404" pitchFamily="49" charset="0"/>
              </a:rPr>
              <a:t>plot.box</a:t>
            </a:r>
            <a:r>
              <a:rPr lang="en-US" sz="1070" dirty="0">
                <a:solidFill>
                  <a:schemeClr val="bg1"/>
                </a:solidFill>
                <a:latin typeface="Courier New" panose="02070309020205020404" pitchFamily="49" charset="0"/>
              </a:rPr>
              <a:t>(x = '</a:t>
            </a:r>
            <a:r>
              <a:rPr lang="en-US" sz="1070" dirty="0" err="1">
                <a:solidFill>
                  <a:schemeClr val="bg1"/>
                </a:solidFill>
                <a:latin typeface="Courier New" panose="02070309020205020404" pitchFamily="49" charset="0"/>
              </a:rPr>
              <a:t>kepler_id</a:t>
            </a:r>
            <a:r>
              <a:rPr lang="en-US" sz="1070" dirty="0">
                <a:solidFill>
                  <a:schemeClr val="bg1"/>
                </a:solidFill>
                <a:latin typeface="Courier New" panose="02070309020205020404" pitchFamily="49" charset="0"/>
              </a:rPr>
              <a:t>', y = '</a:t>
            </a:r>
            <a:r>
              <a:rPr lang="en-US" sz="1070" dirty="0" err="1">
                <a:solidFill>
                  <a:schemeClr val="bg1"/>
                </a:solidFill>
                <a:latin typeface="Courier New" panose="02070309020205020404" pitchFamily="49" charset="0"/>
              </a:rPr>
              <a:t>equ_temp</a:t>
            </a:r>
            <a:r>
              <a:rPr lang="en-US" sz="1070" dirty="0">
                <a:solidFill>
                  <a:schemeClr val="bg1"/>
                </a:solidFill>
                <a:latin typeface="Courier New" panose="02070309020205020404" pitchFamily="49" charset="0"/>
              </a:rPr>
              <a:t>', title='Equilibrium temperature VS Kepler ID')</a:t>
            </a:r>
          </a:p>
          <a:p>
            <a:r>
              <a:rPr lang="en-US" sz="1070" dirty="0">
                <a:solidFill>
                  <a:schemeClr val="bg1"/>
                </a:solidFill>
                <a:latin typeface="Courier New" panose="02070309020205020404" pitchFamily="49" charset="0"/>
              </a:rPr>
              <a:t>fig = </a:t>
            </a:r>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r>
              <a:rPr lang="en-US" sz="1070" dirty="0" err="1">
                <a:solidFill>
                  <a:schemeClr val="bg1"/>
                </a:solidFill>
                <a:latin typeface="Courier New" panose="02070309020205020404" pitchFamily="49" charset="0"/>
              </a:rPr>
              <a:t>plot.box</a:t>
            </a:r>
            <a:r>
              <a:rPr lang="en-US" sz="1070" dirty="0">
                <a:solidFill>
                  <a:schemeClr val="bg1"/>
                </a:solidFill>
                <a:latin typeface="Courier New" panose="02070309020205020404" pitchFamily="49" charset="0"/>
              </a:rPr>
              <a:t>(x = '</a:t>
            </a:r>
            <a:r>
              <a:rPr lang="en-US" sz="1070" dirty="0" err="1">
                <a:solidFill>
                  <a:schemeClr val="bg1"/>
                </a:solidFill>
                <a:latin typeface="Courier New" panose="02070309020205020404" pitchFamily="49" charset="0"/>
              </a:rPr>
              <a:t>kepler_id</a:t>
            </a:r>
            <a:r>
              <a:rPr lang="en-US" sz="1070" dirty="0">
                <a:solidFill>
                  <a:schemeClr val="bg1"/>
                </a:solidFill>
                <a:latin typeface="Courier New" panose="02070309020205020404" pitchFamily="49" charset="0"/>
              </a:rPr>
              <a:t>', y = '</a:t>
            </a:r>
            <a:r>
              <a:rPr lang="en-US" sz="1070" dirty="0" err="1">
                <a:solidFill>
                  <a:schemeClr val="bg1"/>
                </a:solidFill>
                <a:latin typeface="Courier New" panose="02070309020205020404" pitchFamily="49" charset="0"/>
              </a:rPr>
              <a:t>transit_duration</a:t>
            </a:r>
            <a:r>
              <a:rPr lang="en-US" sz="1070" dirty="0">
                <a:solidFill>
                  <a:schemeClr val="bg1"/>
                </a:solidFill>
                <a:latin typeface="Courier New" panose="02070309020205020404" pitchFamily="49" charset="0"/>
              </a:rPr>
              <a:t>', title='Transit Duration VS Kepler ID')</a:t>
            </a:r>
          </a:p>
          <a:p>
            <a:endParaRPr lang="en-US" sz="1070" dirty="0">
              <a:solidFill>
                <a:schemeClr val="bg1"/>
              </a:solidFill>
              <a:latin typeface="Courier New" panose="02070309020205020404" pitchFamily="49" charset="0"/>
            </a:endParaRPr>
          </a:p>
          <a:p>
            <a:r>
              <a:rPr lang="en-US" sz="1070" dirty="0">
                <a:solidFill>
                  <a:schemeClr val="bg1"/>
                </a:solidFill>
                <a:latin typeface="Courier New" panose="02070309020205020404" pitchFamily="49" charset="0"/>
              </a:rPr>
              <a:t># Categorical Plot </a:t>
            </a:r>
          </a:p>
          <a:p>
            <a:r>
              <a:rPr lang="en-US" sz="1070" dirty="0">
                <a:solidFill>
                  <a:schemeClr val="bg1"/>
                </a:solidFill>
                <a:latin typeface="Courier New" panose="02070309020205020404" pitchFamily="49" charset="0"/>
              </a:rPr>
              <a:t>fig = </a:t>
            </a:r>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r>
              <a:rPr lang="en-US" sz="1070" dirty="0" err="1">
                <a:solidFill>
                  <a:schemeClr val="bg1"/>
                </a:solidFill>
                <a:latin typeface="Courier New" panose="02070309020205020404" pitchFamily="49" charset="0"/>
              </a:rPr>
              <a:t>plot.bar</a:t>
            </a:r>
            <a:r>
              <a:rPr lang="en-US" sz="1070" dirty="0">
                <a:solidFill>
                  <a:schemeClr val="bg1"/>
                </a:solidFill>
                <a:latin typeface="Courier New" panose="02070309020205020404" pitchFamily="49" charset="0"/>
              </a:rPr>
              <a:t>(x = '</a:t>
            </a:r>
            <a:r>
              <a:rPr lang="en-US" sz="1070" dirty="0" err="1">
                <a:solidFill>
                  <a:schemeClr val="bg1"/>
                </a:solidFill>
                <a:latin typeface="Courier New" panose="02070309020205020404" pitchFamily="49" charset="0"/>
              </a:rPr>
              <a:t>kepler_id</a:t>
            </a:r>
            <a:r>
              <a:rPr lang="en-US" sz="1070" dirty="0">
                <a:solidFill>
                  <a:schemeClr val="bg1"/>
                </a:solidFill>
                <a:latin typeface="Courier New" panose="02070309020205020404" pitchFamily="49" charset="0"/>
              </a:rPr>
              <a:t>', y = '</a:t>
            </a:r>
            <a:r>
              <a:rPr lang="en-US" sz="1070" dirty="0" err="1">
                <a:solidFill>
                  <a:schemeClr val="bg1"/>
                </a:solidFill>
                <a:latin typeface="Courier New" panose="02070309020205020404" pitchFamily="49" charset="0"/>
              </a:rPr>
              <a:t>impact_parameter</a:t>
            </a:r>
            <a:r>
              <a:rPr lang="en-US" sz="1070" dirty="0">
                <a:solidFill>
                  <a:schemeClr val="bg1"/>
                </a:solidFill>
                <a:latin typeface="Courier New" panose="02070309020205020404" pitchFamily="49" charset="0"/>
              </a:rPr>
              <a:t>', title='Impact parameter VS Kepler ID')</a:t>
            </a:r>
          </a:p>
          <a:p>
            <a:r>
              <a:rPr lang="en-US" sz="1070" dirty="0">
                <a:solidFill>
                  <a:schemeClr val="bg1"/>
                </a:solidFill>
                <a:latin typeface="Courier New" panose="02070309020205020404" pitchFamily="49" charset="0"/>
              </a:rPr>
              <a:t>fig = </a:t>
            </a:r>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r>
              <a:rPr lang="en-US" sz="1070" dirty="0" err="1">
                <a:solidFill>
                  <a:schemeClr val="bg1"/>
                </a:solidFill>
                <a:latin typeface="Courier New" panose="02070309020205020404" pitchFamily="49" charset="0"/>
              </a:rPr>
              <a:t>plot.bar</a:t>
            </a:r>
            <a:r>
              <a:rPr lang="en-US" sz="1070" dirty="0">
                <a:solidFill>
                  <a:schemeClr val="bg1"/>
                </a:solidFill>
                <a:latin typeface="Courier New" panose="02070309020205020404" pitchFamily="49" charset="0"/>
              </a:rPr>
              <a:t>(x = '</a:t>
            </a:r>
            <a:r>
              <a:rPr lang="en-US" sz="1070" dirty="0" err="1">
                <a:solidFill>
                  <a:schemeClr val="bg1"/>
                </a:solidFill>
                <a:latin typeface="Courier New" panose="02070309020205020404" pitchFamily="49" charset="0"/>
              </a:rPr>
              <a:t>kepler_id</a:t>
            </a:r>
            <a:r>
              <a:rPr lang="en-US" sz="1070" dirty="0">
                <a:solidFill>
                  <a:schemeClr val="bg1"/>
                </a:solidFill>
                <a:latin typeface="Courier New" panose="02070309020205020404" pitchFamily="49" charset="0"/>
              </a:rPr>
              <a:t>', y = '</a:t>
            </a:r>
            <a:r>
              <a:rPr lang="en-US" sz="1070" dirty="0" err="1">
                <a:solidFill>
                  <a:schemeClr val="bg1"/>
                </a:solidFill>
                <a:latin typeface="Courier New" panose="02070309020205020404" pitchFamily="49" charset="0"/>
              </a:rPr>
              <a:t>equ_temp</a:t>
            </a:r>
            <a:r>
              <a:rPr lang="en-US" sz="1070" dirty="0">
                <a:solidFill>
                  <a:schemeClr val="bg1"/>
                </a:solidFill>
                <a:latin typeface="Courier New" panose="02070309020205020404" pitchFamily="49" charset="0"/>
              </a:rPr>
              <a:t>', title='Equilibrium temperature VS Kepler ID')</a:t>
            </a:r>
          </a:p>
          <a:p>
            <a:r>
              <a:rPr lang="en-US" sz="1070" dirty="0">
                <a:solidFill>
                  <a:schemeClr val="bg1"/>
                </a:solidFill>
                <a:latin typeface="Courier New" panose="02070309020205020404" pitchFamily="49" charset="0"/>
              </a:rPr>
              <a:t>fig = </a:t>
            </a:r>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r>
              <a:rPr lang="en-US" sz="1070" dirty="0" err="1">
                <a:solidFill>
                  <a:schemeClr val="bg1"/>
                </a:solidFill>
                <a:latin typeface="Courier New" panose="02070309020205020404" pitchFamily="49" charset="0"/>
              </a:rPr>
              <a:t>plot.bar</a:t>
            </a:r>
            <a:r>
              <a:rPr lang="en-US" sz="1070" dirty="0">
                <a:solidFill>
                  <a:schemeClr val="bg1"/>
                </a:solidFill>
                <a:latin typeface="Courier New" panose="02070309020205020404" pitchFamily="49" charset="0"/>
              </a:rPr>
              <a:t>(x = '</a:t>
            </a:r>
            <a:r>
              <a:rPr lang="en-US" sz="1070" dirty="0" err="1">
                <a:solidFill>
                  <a:schemeClr val="bg1"/>
                </a:solidFill>
                <a:latin typeface="Courier New" panose="02070309020205020404" pitchFamily="49" charset="0"/>
              </a:rPr>
              <a:t>kepler_id</a:t>
            </a:r>
            <a:r>
              <a:rPr lang="en-US" sz="1070" dirty="0">
                <a:solidFill>
                  <a:schemeClr val="bg1"/>
                </a:solidFill>
                <a:latin typeface="Courier New" panose="02070309020205020404" pitchFamily="49" charset="0"/>
              </a:rPr>
              <a:t>', y = '</a:t>
            </a:r>
            <a:r>
              <a:rPr lang="en-US" sz="1070" dirty="0" err="1">
                <a:solidFill>
                  <a:schemeClr val="bg1"/>
                </a:solidFill>
                <a:latin typeface="Courier New" panose="02070309020205020404" pitchFamily="49" charset="0"/>
              </a:rPr>
              <a:t>transit_duration</a:t>
            </a:r>
            <a:r>
              <a:rPr lang="en-US" sz="1070" dirty="0">
                <a:solidFill>
                  <a:schemeClr val="bg1"/>
                </a:solidFill>
                <a:latin typeface="Courier New" panose="02070309020205020404" pitchFamily="49" charset="0"/>
              </a:rPr>
              <a:t>', title='Transit Duration VS Kepler ID')</a:t>
            </a:r>
          </a:p>
          <a:p>
            <a:endParaRPr lang="en-US" sz="1070" dirty="0">
              <a:solidFill>
                <a:schemeClr val="bg1"/>
              </a:solidFill>
              <a:latin typeface="Courier New" panose="02070309020205020404" pitchFamily="49" charset="0"/>
            </a:endParaRPr>
          </a:p>
          <a:p>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endParaRPr lang="kn-IN" sz="1070" dirty="0">
              <a:solidFill>
                <a:schemeClr val="bg1"/>
              </a:solidFill>
              <a:latin typeface="Courier New" panose="02070309020205020404" pitchFamily="49" charset="0"/>
            </a:endParaRPr>
          </a:p>
        </p:txBody>
      </p:sp>
      <p:sp>
        <p:nvSpPr>
          <p:cNvPr id="16" name="Rectangle: Rounded Corners 15">
            <a:extLst>
              <a:ext uri="{FF2B5EF4-FFF2-40B4-BE49-F238E27FC236}">
                <a16:creationId xmlns:a16="http://schemas.microsoft.com/office/drawing/2014/main" id="{31AF8D5A-0E98-48E7-8FB5-8C5BA0942321}"/>
              </a:ext>
            </a:extLst>
          </p:cNvPr>
          <p:cNvSpPr/>
          <p:nvPr/>
        </p:nvSpPr>
        <p:spPr>
          <a:xfrm>
            <a:off x="6416963" y="1658510"/>
            <a:ext cx="4862945" cy="5031059"/>
          </a:xfrm>
          <a:prstGeom prst="roundRect">
            <a:avLst>
              <a:gd name="adj" fmla="val 320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19" name="Rectangle: Rounded Corners 18">
            <a:extLst>
              <a:ext uri="{FF2B5EF4-FFF2-40B4-BE49-F238E27FC236}">
                <a16:creationId xmlns:a16="http://schemas.microsoft.com/office/drawing/2014/main" id="{874AF98A-F537-4683-BDED-C2299231B608}"/>
              </a:ext>
            </a:extLst>
          </p:cNvPr>
          <p:cNvSpPr/>
          <p:nvPr/>
        </p:nvSpPr>
        <p:spPr>
          <a:xfrm>
            <a:off x="6416962" y="1658509"/>
            <a:ext cx="4862945" cy="5031059"/>
          </a:xfrm>
          <a:prstGeom prst="roundRect">
            <a:avLst>
              <a:gd name="adj" fmla="val 320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17" name="TextBox 16">
            <a:extLst>
              <a:ext uri="{FF2B5EF4-FFF2-40B4-BE49-F238E27FC236}">
                <a16:creationId xmlns:a16="http://schemas.microsoft.com/office/drawing/2014/main" id="{6482E583-C2C8-4B5B-89CB-0774E418144C}"/>
              </a:ext>
            </a:extLst>
          </p:cNvPr>
          <p:cNvSpPr txBox="1"/>
          <p:nvPr/>
        </p:nvSpPr>
        <p:spPr>
          <a:xfrm>
            <a:off x="6449289" y="1707710"/>
            <a:ext cx="4705929" cy="600164"/>
          </a:xfrm>
          <a:prstGeom prst="rect">
            <a:avLst/>
          </a:prstGeom>
          <a:noFill/>
        </p:spPr>
        <p:txBody>
          <a:bodyPr wrap="square" rtlCol="0">
            <a:spAutoFit/>
          </a:bodyPr>
          <a:lstStyle/>
          <a:p>
            <a:pPr algn="ctr"/>
            <a:r>
              <a:rPr lang="en-IN" sz="1100" dirty="0">
                <a:solidFill>
                  <a:schemeClr val="bg1"/>
                </a:solidFill>
                <a:latin typeface="Courier New" panose="02070309020205020404" pitchFamily="49" charset="0"/>
                <a:cs typeface="Courier New" panose="02070309020205020404" pitchFamily="49" charset="0"/>
              </a:rPr>
              <a:t>Programming Language: Python      </a:t>
            </a:r>
          </a:p>
          <a:p>
            <a:pPr algn="ctr"/>
            <a:endParaRPr lang="en-IN" sz="1100" dirty="0">
              <a:solidFill>
                <a:schemeClr val="bg1"/>
              </a:solidFill>
              <a:latin typeface="Courier New" panose="02070309020205020404" pitchFamily="49" charset="0"/>
              <a:cs typeface="Courier New" panose="02070309020205020404" pitchFamily="49" charset="0"/>
            </a:endParaRPr>
          </a:p>
          <a:p>
            <a:pPr algn="ctr"/>
            <a:r>
              <a:rPr lang="en-IN" sz="1100" dirty="0">
                <a:solidFill>
                  <a:schemeClr val="bg1"/>
                </a:solidFill>
                <a:latin typeface="Courier New" panose="02070309020205020404" pitchFamily="49" charset="0"/>
                <a:cs typeface="Courier New" panose="02070309020205020404" pitchFamily="49" charset="0"/>
              </a:rPr>
              <a:t>Output Terminal</a:t>
            </a:r>
            <a:endParaRPr lang="kn-IN" sz="1100" dirty="0">
              <a:solidFill>
                <a:schemeClr val="bg1"/>
              </a:solidFill>
              <a:latin typeface="Courier New" panose="02070309020205020404" pitchFamily="49" charset="0"/>
            </a:endParaRPr>
          </a:p>
        </p:txBody>
      </p:sp>
      <p:cxnSp>
        <p:nvCxnSpPr>
          <p:cNvPr id="18" name="Straight Connector 17">
            <a:extLst>
              <a:ext uri="{FF2B5EF4-FFF2-40B4-BE49-F238E27FC236}">
                <a16:creationId xmlns:a16="http://schemas.microsoft.com/office/drawing/2014/main" id="{5A527BD3-5B94-4088-9FD1-4089FBAC8767}"/>
              </a:ext>
            </a:extLst>
          </p:cNvPr>
          <p:cNvCxnSpPr>
            <a:cxnSpLocks/>
          </p:cNvCxnSpPr>
          <p:nvPr/>
        </p:nvCxnSpPr>
        <p:spPr>
          <a:xfrm>
            <a:off x="6416963" y="2307874"/>
            <a:ext cx="48629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E035BFA2-DBF3-4E0B-B638-1A67D364EE3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125392" y="2412573"/>
            <a:ext cx="3446083" cy="778527"/>
          </a:xfrm>
          <a:prstGeom prst="rect">
            <a:avLst/>
          </a:prstGeom>
        </p:spPr>
      </p:pic>
      <p:pic>
        <p:nvPicPr>
          <p:cNvPr id="21" name="Picture 20">
            <a:extLst>
              <a:ext uri="{FF2B5EF4-FFF2-40B4-BE49-F238E27FC236}">
                <a16:creationId xmlns:a16="http://schemas.microsoft.com/office/drawing/2014/main" id="{41D69ED1-C84C-4993-A8FD-1A01CCD6782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710198" y="3524011"/>
            <a:ext cx="4274408" cy="798823"/>
          </a:xfrm>
          <a:prstGeom prst="rect">
            <a:avLst/>
          </a:prstGeom>
        </p:spPr>
      </p:pic>
      <p:pic>
        <p:nvPicPr>
          <p:cNvPr id="22" name="Picture 21">
            <a:extLst>
              <a:ext uri="{FF2B5EF4-FFF2-40B4-BE49-F238E27FC236}">
                <a16:creationId xmlns:a16="http://schemas.microsoft.com/office/drawing/2014/main" id="{E1D8AF76-9DFD-41B2-90D4-9795316C6EE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281421" y="2656899"/>
            <a:ext cx="7386992" cy="1668843"/>
          </a:xfrm>
          <a:prstGeom prst="rect">
            <a:avLst/>
          </a:prstGeom>
          <a:ln w="38100">
            <a:solidFill>
              <a:srgbClr val="FF0000"/>
            </a:solidFill>
          </a:ln>
        </p:spPr>
      </p:pic>
      <p:pic>
        <p:nvPicPr>
          <p:cNvPr id="23" name="Picture 22">
            <a:extLst>
              <a:ext uri="{FF2B5EF4-FFF2-40B4-BE49-F238E27FC236}">
                <a16:creationId xmlns:a16="http://schemas.microsoft.com/office/drawing/2014/main" id="{20F6ADE2-33C1-48CE-99CB-58078E71FD6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699145" y="2880448"/>
            <a:ext cx="6883977" cy="1286514"/>
          </a:xfrm>
          <a:prstGeom prst="rect">
            <a:avLst/>
          </a:prstGeom>
          <a:ln w="38100">
            <a:solidFill>
              <a:srgbClr val="FF0000"/>
            </a:solidFill>
          </a:ln>
        </p:spPr>
      </p:pic>
      <p:sp>
        <p:nvSpPr>
          <p:cNvPr id="24" name="Rectangle 23">
            <a:extLst>
              <a:ext uri="{FF2B5EF4-FFF2-40B4-BE49-F238E27FC236}">
                <a16:creationId xmlns:a16="http://schemas.microsoft.com/office/drawing/2014/main" id="{B8D113C9-55D4-4730-B932-F61768118FF7}"/>
              </a:ext>
            </a:extLst>
          </p:cNvPr>
          <p:cNvSpPr/>
          <p:nvPr/>
        </p:nvSpPr>
        <p:spPr>
          <a:xfrm>
            <a:off x="9382459" y="2616969"/>
            <a:ext cx="240434" cy="24431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kn-IN" dirty="0"/>
          </a:p>
        </p:txBody>
      </p:sp>
      <p:sp>
        <p:nvSpPr>
          <p:cNvPr id="26" name="Rectangle 25">
            <a:extLst>
              <a:ext uri="{FF2B5EF4-FFF2-40B4-BE49-F238E27FC236}">
                <a16:creationId xmlns:a16="http://schemas.microsoft.com/office/drawing/2014/main" id="{95B86D52-EDD5-47F2-AE57-9F722F6BA392}"/>
              </a:ext>
            </a:extLst>
          </p:cNvPr>
          <p:cNvSpPr/>
          <p:nvPr/>
        </p:nvSpPr>
        <p:spPr>
          <a:xfrm>
            <a:off x="9462905" y="2412785"/>
            <a:ext cx="240434" cy="24431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kn-IN"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DE94D0B-6049-4018-B700-4F29B24EDB1A}"/>
                  </a:ext>
                </a:extLst>
              </p:cNvPr>
              <p:cNvSpPr txBox="1"/>
              <p:nvPr/>
            </p:nvSpPr>
            <p:spPr>
              <a:xfrm>
                <a:off x="6733309" y="4634837"/>
                <a:ext cx="2649150" cy="307777"/>
              </a:xfrm>
              <a:prstGeom prst="rect">
                <a:avLst/>
              </a:prstGeom>
              <a:noFill/>
            </p:spPr>
            <p:txBody>
              <a:bodyPr wrap="square" rtlCol="0">
                <a:spAutoFit/>
              </a:bodyPr>
              <a:lstStyle/>
              <a:p>
                <a:r>
                  <a:rPr lang="en-US" sz="1400" dirty="0">
                    <a:solidFill>
                      <a:schemeClr val="bg1"/>
                    </a:solidFill>
                    <a:latin typeface="Courier New" panose="02070309020205020404" pitchFamily="49" charset="0"/>
                    <a:cs typeface="Courier New" panose="02070309020205020404" pitchFamily="49" charset="0"/>
                  </a:rPr>
                  <a:t>5 rows </a:t>
                </a:r>
                <a14:m>
                  <m:oMath xmlns:m="http://schemas.openxmlformats.org/officeDocument/2006/math">
                    <m:r>
                      <a:rPr lang="en-US" sz="1400" b="0" i="1" smtClean="0">
                        <a:solidFill>
                          <a:schemeClr val="bg1"/>
                        </a:solidFill>
                        <a:latin typeface="Cambria Math" panose="02040503050406030204" pitchFamily="18" charset="0"/>
                        <a:cs typeface="Courier New" panose="02070309020205020404" pitchFamily="49" charset="0"/>
                      </a:rPr>
                      <m:t>×</m:t>
                    </m:r>
                  </m:oMath>
                </a14:m>
                <a:r>
                  <a:rPr lang="en-US" sz="1400" dirty="0">
                    <a:solidFill>
                      <a:schemeClr val="bg1"/>
                    </a:solidFill>
                    <a:latin typeface="Courier New" panose="02070309020205020404" pitchFamily="49" charset="0"/>
                  </a:rPr>
                  <a:t> 25 columns</a:t>
                </a:r>
                <a:endParaRPr lang="kn-IN" sz="1400" dirty="0">
                  <a:solidFill>
                    <a:schemeClr val="bg1"/>
                  </a:solidFill>
                  <a:latin typeface="Courier New" panose="02070309020205020404" pitchFamily="49" charset="0"/>
                </a:endParaRPr>
              </a:p>
            </p:txBody>
          </p:sp>
        </mc:Choice>
        <mc:Fallback xmlns="">
          <p:sp>
            <p:nvSpPr>
              <p:cNvPr id="27" name="TextBox 26">
                <a:extLst>
                  <a:ext uri="{FF2B5EF4-FFF2-40B4-BE49-F238E27FC236}">
                    <a16:creationId xmlns:a16="http://schemas.microsoft.com/office/drawing/2014/main" id="{8DE94D0B-6049-4018-B700-4F29B24EDB1A}"/>
                  </a:ext>
                </a:extLst>
              </p:cNvPr>
              <p:cNvSpPr txBox="1">
                <a:spLocks noRot="1" noChangeAspect="1" noMove="1" noResize="1" noEditPoints="1" noAdjustHandles="1" noChangeArrowheads="1" noChangeShapeType="1" noTextEdit="1"/>
              </p:cNvSpPr>
              <p:nvPr/>
            </p:nvSpPr>
            <p:spPr>
              <a:xfrm>
                <a:off x="6733309" y="4634837"/>
                <a:ext cx="2649150" cy="307777"/>
              </a:xfrm>
              <a:prstGeom prst="rect">
                <a:avLst/>
              </a:prstGeom>
              <a:blipFill>
                <a:blip r:embed="rId6"/>
                <a:stretch>
                  <a:fillRect l="-691" t="-5882" b="-23529"/>
                </a:stretch>
              </a:blipFill>
            </p:spPr>
            <p:txBody>
              <a:bodyPr/>
              <a:lstStyle/>
              <a:p>
                <a:r>
                  <a:rPr lang="kn-IN">
                    <a:noFill/>
                  </a:rPr>
                  <a:t> </a:t>
                </a:r>
              </a:p>
            </p:txBody>
          </p:sp>
        </mc:Fallback>
      </mc:AlternateContent>
    </p:spTree>
    <p:extLst>
      <p:ext uri="{BB962C8B-B14F-4D97-AF65-F5344CB8AC3E}">
        <p14:creationId xmlns:p14="http://schemas.microsoft.com/office/powerpoint/2010/main" val="14160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200"/>
                                  </p:iterate>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3401"/>
                            </p:stCondLst>
                            <p:childTnLst>
                              <p:par>
                                <p:cTn id="8" presetID="10" presetClass="entr" presetSubtype="0" fill="hold" grpId="0" nodeType="after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2000"/>
                                        <p:tgtEl>
                                          <p:spTgt spid="6">
                                            <p:txEl>
                                              <p:pRg st="0" end="0"/>
                                            </p:txEl>
                                          </p:spTgt>
                                        </p:tgtEl>
                                      </p:cBhvr>
                                    </p:animEffect>
                                  </p:childTnLst>
                                </p:cTn>
                              </p:par>
                            </p:childTnLst>
                          </p:cTn>
                        </p:par>
                        <p:par>
                          <p:cTn id="11" fill="hold">
                            <p:stCondLst>
                              <p:cond delay="5401"/>
                            </p:stCondLst>
                            <p:childTnLst>
                              <p:par>
                                <p:cTn id="12" presetID="10" presetClass="entr" presetSubtype="0" fill="hold" grpId="0" nodeType="after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2000"/>
                                        <p:tgtEl>
                                          <p:spTgt spid="6">
                                            <p:txEl>
                                              <p:pRg st="1" end="1"/>
                                            </p:txEl>
                                          </p:spTgt>
                                        </p:tgtEl>
                                      </p:cBhvr>
                                    </p:animEffect>
                                  </p:childTnLst>
                                </p:cTn>
                              </p:par>
                            </p:childTnLst>
                          </p:cTn>
                        </p:par>
                        <p:par>
                          <p:cTn id="15" fill="hold">
                            <p:stCondLst>
                              <p:cond delay="7401"/>
                            </p:stCondLst>
                            <p:childTnLst>
                              <p:par>
                                <p:cTn id="16" presetID="21" presetClass="entr" presetSubtype="1"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heel(1)">
                                      <p:cBhvr>
                                        <p:cTn id="18" dur="2000"/>
                                        <p:tgtEl>
                                          <p:spTgt spid="7"/>
                                        </p:tgtEl>
                                      </p:cBhvr>
                                    </p:animEffect>
                                  </p:childTnLst>
                                </p:cTn>
                              </p:par>
                            </p:childTnLst>
                          </p:cTn>
                        </p:par>
                        <p:par>
                          <p:cTn id="19" fill="hold">
                            <p:stCondLst>
                              <p:cond delay="9401"/>
                            </p:stCondLst>
                            <p:childTnLst>
                              <p:par>
                                <p:cTn id="20" presetID="10" presetClass="entr" presetSubtype="0"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childTnLst>
                                </p:cTn>
                              </p:par>
                            </p:childTnLst>
                          </p:cTn>
                        </p:par>
                        <p:par>
                          <p:cTn id="23" fill="hold">
                            <p:stCondLst>
                              <p:cond delay="10401"/>
                            </p:stCondLst>
                            <p:childTnLst>
                              <p:par>
                                <p:cTn id="24" presetID="16" presetClass="entr" presetSubtype="37"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outVertical)">
                                      <p:cBhvr>
                                        <p:cTn id="26" dur="500"/>
                                        <p:tgtEl>
                                          <p:spTgt spid="12"/>
                                        </p:tgtEl>
                                      </p:cBhvr>
                                    </p:animEffect>
                                  </p:childTnLst>
                                </p:cTn>
                              </p:par>
                            </p:childTnLst>
                          </p:cTn>
                        </p:par>
                        <p:par>
                          <p:cTn id="27" fill="hold">
                            <p:stCondLst>
                              <p:cond delay="10901"/>
                            </p:stCondLst>
                            <p:childTnLst>
                              <p:par>
                                <p:cTn id="28" presetID="10"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childTnLst>
                                </p:cTn>
                              </p:par>
                            </p:childTnLst>
                          </p:cTn>
                        </p:par>
                        <p:par>
                          <p:cTn id="31" fill="hold">
                            <p:stCondLst>
                              <p:cond delay="11901"/>
                            </p:stCondLst>
                            <p:childTnLst>
                              <p:par>
                                <p:cTn id="32" presetID="21" presetClass="entr" presetSubtype="1"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heel(1)">
                                      <p:cBhvr>
                                        <p:cTn id="34" dur="2000"/>
                                        <p:tgtEl>
                                          <p:spTgt spid="16"/>
                                        </p:tgtEl>
                                      </p:cBhvr>
                                    </p:animEffect>
                                  </p:childTnLst>
                                </p:cTn>
                              </p:par>
                            </p:childTnLst>
                          </p:cTn>
                        </p:par>
                        <p:par>
                          <p:cTn id="35" fill="hold">
                            <p:stCondLst>
                              <p:cond delay="13901"/>
                            </p:stCondLst>
                            <p:childTnLst>
                              <p:par>
                                <p:cTn id="36" presetID="10" presetClass="entr" presetSubtype="0" fill="hold" grpId="0"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1000"/>
                                        <p:tgtEl>
                                          <p:spTgt spid="19"/>
                                        </p:tgtEl>
                                      </p:cBhvr>
                                    </p:animEffect>
                                  </p:childTnLst>
                                </p:cTn>
                              </p:par>
                            </p:childTnLst>
                          </p:cTn>
                        </p:par>
                        <p:par>
                          <p:cTn id="39" fill="hold">
                            <p:stCondLst>
                              <p:cond delay="14901"/>
                            </p:stCondLst>
                            <p:childTnLst>
                              <p:par>
                                <p:cTn id="40" presetID="16" presetClass="entr" presetSubtype="37"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arn(outVertical)">
                                      <p:cBhvr>
                                        <p:cTn id="42" dur="500"/>
                                        <p:tgtEl>
                                          <p:spTgt spid="18"/>
                                        </p:tgtEl>
                                      </p:cBhvr>
                                    </p:animEffect>
                                  </p:childTnLst>
                                </p:cTn>
                              </p:par>
                            </p:childTnLst>
                          </p:cTn>
                        </p:par>
                        <p:par>
                          <p:cTn id="43" fill="hold">
                            <p:stCondLst>
                              <p:cond delay="15401"/>
                            </p:stCondLst>
                            <p:childTnLst>
                              <p:par>
                                <p:cTn id="44" presetID="10" presetClass="entr" presetSubtype="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1000"/>
                                        <p:tgtEl>
                                          <p:spTgt spid="17"/>
                                        </p:tgtEl>
                                      </p:cBhvr>
                                    </p:animEffect>
                                  </p:childTnLst>
                                </p:cTn>
                              </p:par>
                            </p:childTnLst>
                          </p:cTn>
                        </p:par>
                        <p:par>
                          <p:cTn id="47" fill="hold">
                            <p:stCondLst>
                              <p:cond delay="16401"/>
                            </p:stCondLst>
                            <p:childTnLst>
                              <p:par>
                                <p:cTn id="48" presetID="22" presetClass="entr" presetSubtype="1"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up)">
                                      <p:cBhvr>
                                        <p:cTn id="50" dur="10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1000"/>
                                        <p:tgtEl>
                                          <p:spTgt spid="20"/>
                                        </p:tgtEl>
                                      </p:cBhvr>
                                    </p:animEffect>
                                  </p:childTnLst>
                                </p:cTn>
                              </p:par>
                            </p:childTnLst>
                          </p:cTn>
                        </p:par>
                        <p:par>
                          <p:cTn id="56" fill="hold">
                            <p:stCondLst>
                              <p:cond delay="1000"/>
                            </p:stCondLst>
                            <p:childTnLst>
                              <p:par>
                                <p:cTn id="57" presetID="10" presetClass="entr" presetSubtype="0" fill="hold"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1000"/>
                                        <p:tgtEl>
                                          <p:spTgt spid="21"/>
                                        </p:tgtEl>
                                      </p:cBhvr>
                                    </p:animEffect>
                                  </p:childTnLst>
                                </p:cTn>
                              </p:par>
                            </p:childTnLst>
                          </p:cTn>
                        </p:par>
                        <p:par>
                          <p:cTn id="60" fill="hold">
                            <p:stCondLst>
                              <p:cond delay="2000"/>
                            </p:stCondLst>
                            <p:childTnLst>
                              <p:par>
                                <p:cTn id="61" presetID="10" presetClass="entr" presetSubtype="0" fill="hold" grpId="0"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1000"/>
                                        <p:tgtEl>
                                          <p:spTgt spid="2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nodeType="clickEffect">
                                  <p:stCondLst>
                                    <p:cond delay="0"/>
                                  </p:stCondLst>
                                  <p:childTnLst>
                                    <p:animEffect transition="out" filter="fade">
                                      <p:cBhvr>
                                        <p:cTn id="67" dur="500"/>
                                        <p:tgtEl>
                                          <p:spTgt spid="20"/>
                                        </p:tgtEl>
                                      </p:cBhvr>
                                    </p:animEffect>
                                    <p:set>
                                      <p:cBhvr>
                                        <p:cTn id="68" dur="1" fill="hold">
                                          <p:stCondLst>
                                            <p:cond delay="499"/>
                                          </p:stCondLst>
                                        </p:cTn>
                                        <p:tgtEl>
                                          <p:spTgt spid="20"/>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21"/>
                                        </p:tgtEl>
                                      </p:cBhvr>
                                    </p:animEffect>
                                    <p:set>
                                      <p:cBhvr>
                                        <p:cTn id="71" dur="1" fill="hold">
                                          <p:stCondLst>
                                            <p:cond delay="499"/>
                                          </p:stCondLst>
                                        </p:cTn>
                                        <p:tgtEl>
                                          <p:spTgt spid="21"/>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27"/>
                                        </p:tgtEl>
                                      </p:cBhvr>
                                    </p:animEffect>
                                    <p:set>
                                      <p:cBhvr>
                                        <p:cTn id="74"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75" restart="whenNotActive" fill="hold" evtFilter="cancelBubble" nodeType="interactiveSeq">
                <p:stCondLst>
                  <p:cond evt="onClick" delay="0">
                    <p:tgtEl>
                      <p:spTgt spid="20"/>
                    </p:tgtEl>
                  </p:cond>
                </p:stCondLst>
                <p:endSync evt="end" delay="0">
                  <p:rtn val="all"/>
                </p:endSync>
                <p:childTnLst>
                  <p:par>
                    <p:cTn id="76" fill="hold">
                      <p:stCondLst>
                        <p:cond delay="0"/>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1000"/>
                                        <p:tgtEl>
                                          <p:spTgt spid="22"/>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fade">
                                      <p:cBhvr>
                                        <p:cTn id="83" dur="1000"/>
                                        <p:tgtEl>
                                          <p:spTgt spid="26"/>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nodeType="clickEffect">
                                  <p:stCondLst>
                                    <p:cond delay="0"/>
                                  </p:stCondLst>
                                  <p:childTnLst>
                                    <p:animEffect transition="out" filter="fade">
                                      <p:cBhvr>
                                        <p:cTn id="87" dur="1000"/>
                                        <p:tgtEl>
                                          <p:spTgt spid="22"/>
                                        </p:tgtEl>
                                      </p:cBhvr>
                                    </p:animEffect>
                                    <p:set>
                                      <p:cBhvr>
                                        <p:cTn id="88" dur="1" fill="hold">
                                          <p:stCondLst>
                                            <p:cond delay="999"/>
                                          </p:stCondLst>
                                        </p:cTn>
                                        <p:tgtEl>
                                          <p:spTgt spid="22"/>
                                        </p:tgtEl>
                                        <p:attrNameLst>
                                          <p:attrName>style.visibility</p:attrName>
                                        </p:attrNameLst>
                                      </p:cBhvr>
                                      <p:to>
                                        <p:strVal val="hidden"/>
                                      </p:to>
                                    </p:set>
                                  </p:childTnLst>
                                </p:cTn>
                              </p:par>
                              <p:par>
                                <p:cTn id="89" presetID="10" presetClass="exit" presetSubtype="0" fill="hold" grpId="2" nodeType="withEffect">
                                  <p:stCondLst>
                                    <p:cond delay="0"/>
                                  </p:stCondLst>
                                  <p:childTnLst>
                                    <p:animEffect transition="out" filter="fade">
                                      <p:cBhvr>
                                        <p:cTn id="90" dur="1000"/>
                                        <p:tgtEl>
                                          <p:spTgt spid="26"/>
                                        </p:tgtEl>
                                      </p:cBhvr>
                                    </p:animEffect>
                                    <p:set>
                                      <p:cBhvr>
                                        <p:cTn id="91" dur="1" fill="hold">
                                          <p:stCondLst>
                                            <p:cond delay="999"/>
                                          </p:stCondLst>
                                        </p:cTn>
                                        <p:tgtEl>
                                          <p:spTgt spid="26"/>
                                        </p:tgtEl>
                                        <p:attrNameLst>
                                          <p:attrName>style.visibility</p:attrName>
                                        </p:attrNameLst>
                                      </p:cBhvr>
                                      <p:to>
                                        <p:strVal val="hidden"/>
                                      </p:to>
                                    </p:set>
                                  </p:childTnLst>
                                </p:cTn>
                              </p:par>
                            </p:childTnLst>
                          </p:cTn>
                        </p:par>
                      </p:childTnLst>
                    </p:cTn>
                  </p:par>
                </p:childTnLst>
              </p:cTn>
              <p:nextCondLst>
                <p:cond evt="onClick" delay="0">
                  <p:tgtEl>
                    <p:spTgt spid="20"/>
                  </p:tgtEl>
                </p:cond>
              </p:nextCondLst>
            </p:seq>
            <p:seq concurrent="1" nextAc="seek">
              <p:cTn id="92" restart="whenNotActive" fill="hold" evtFilter="cancelBubble" nodeType="interactiveSeq">
                <p:stCondLst>
                  <p:cond evt="onClick" delay="0">
                    <p:tgtEl>
                      <p:spTgt spid="21"/>
                    </p:tgtEl>
                  </p:cond>
                </p:stCondLst>
                <p:endSync evt="end" delay="0">
                  <p:rtn val="all"/>
                </p:endSync>
                <p:childTnLst>
                  <p:par>
                    <p:cTn id="93" fill="hold">
                      <p:stCondLst>
                        <p:cond delay="0"/>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fade">
                                      <p:cBhvr>
                                        <p:cTn id="97" dur="1000"/>
                                        <p:tgtEl>
                                          <p:spTgt spid="23"/>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Effect transition="in" filter="fade">
                                      <p:cBhvr>
                                        <p:cTn id="100" dur="1000"/>
                                        <p:tgtEl>
                                          <p:spTgt spid="24"/>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nodeType="clickEffect">
                                  <p:stCondLst>
                                    <p:cond delay="0"/>
                                  </p:stCondLst>
                                  <p:childTnLst>
                                    <p:animEffect transition="out" filter="fade">
                                      <p:cBhvr>
                                        <p:cTn id="104" dur="1000"/>
                                        <p:tgtEl>
                                          <p:spTgt spid="23"/>
                                        </p:tgtEl>
                                      </p:cBhvr>
                                    </p:animEffect>
                                    <p:set>
                                      <p:cBhvr>
                                        <p:cTn id="105" dur="1" fill="hold">
                                          <p:stCondLst>
                                            <p:cond delay="999"/>
                                          </p:stCondLst>
                                        </p:cTn>
                                        <p:tgtEl>
                                          <p:spTgt spid="23"/>
                                        </p:tgtEl>
                                        <p:attrNameLst>
                                          <p:attrName>style.visibility</p:attrName>
                                        </p:attrNameLst>
                                      </p:cBhvr>
                                      <p:to>
                                        <p:strVal val="hidden"/>
                                      </p:to>
                                    </p:set>
                                  </p:childTnLst>
                                </p:cTn>
                              </p:par>
                              <p:par>
                                <p:cTn id="106" presetID="10" presetClass="exit" presetSubtype="0" fill="hold" grpId="2" nodeType="withEffect">
                                  <p:stCondLst>
                                    <p:cond delay="0"/>
                                  </p:stCondLst>
                                  <p:childTnLst>
                                    <p:animEffect transition="out" filter="fade">
                                      <p:cBhvr>
                                        <p:cTn id="107" dur="1000"/>
                                        <p:tgtEl>
                                          <p:spTgt spid="24"/>
                                        </p:tgtEl>
                                      </p:cBhvr>
                                    </p:animEffect>
                                    <p:set>
                                      <p:cBhvr>
                                        <p:cTn id="108" dur="1" fill="hold">
                                          <p:stCondLst>
                                            <p:cond delay="999"/>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21"/>
                  </p:tgtEl>
                </p:cond>
              </p:nextCondLst>
            </p:seq>
            <p:seq concurrent="1" nextAc="seek">
              <p:cTn id="109" restart="whenNotActive" fill="hold" evtFilter="cancelBubble" nodeType="interactiveSeq">
                <p:stCondLst>
                  <p:cond evt="onClick" delay="0">
                    <p:tgtEl>
                      <p:spTgt spid="26"/>
                    </p:tgtEl>
                  </p:cond>
                </p:stCondLst>
                <p:endSync evt="end" delay="0">
                  <p:rtn val="all"/>
                </p:endSync>
                <p:childTnLst>
                  <p:par>
                    <p:cTn id="110" fill="hold">
                      <p:stCondLst>
                        <p:cond delay="0"/>
                      </p:stCondLst>
                      <p:childTnLst>
                        <p:par>
                          <p:cTn id="111" fill="hold">
                            <p:stCondLst>
                              <p:cond delay="0"/>
                            </p:stCondLst>
                            <p:childTnLst>
                              <p:par>
                                <p:cTn id="112" presetID="10" presetClass="exit" presetSubtype="0" fill="hold" nodeType="clickEffect">
                                  <p:stCondLst>
                                    <p:cond delay="0"/>
                                  </p:stCondLst>
                                  <p:childTnLst>
                                    <p:animEffect transition="out" filter="fade">
                                      <p:cBhvr>
                                        <p:cTn id="113" dur="1000"/>
                                        <p:tgtEl>
                                          <p:spTgt spid="22"/>
                                        </p:tgtEl>
                                      </p:cBhvr>
                                    </p:animEffect>
                                    <p:set>
                                      <p:cBhvr>
                                        <p:cTn id="114" dur="1" fill="hold">
                                          <p:stCondLst>
                                            <p:cond delay="999"/>
                                          </p:stCondLst>
                                        </p:cTn>
                                        <p:tgtEl>
                                          <p:spTgt spid="22"/>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1000"/>
                                        <p:tgtEl>
                                          <p:spTgt spid="26"/>
                                        </p:tgtEl>
                                      </p:cBhvr>
                                    </p:animEffect>
                                    <p:set>
                                      <p:cBhvr>
                                        <p:cTn id="117" dur="1" fill="hold">
                                          <p:stCondLst>
                                            <p:cond delay="999"/>
                                          </p:stCondLst>
                                        </p:cTn>
                                        <p:tgtEl>
                                          <p:spTgt spid="26"/>
                                        </p:tgtEl>
                                        <p:attrNameLst>
                                          <p:attrName>style.visibility</p:attrName>
                                        </p:attrNameLst>
                                      </p:cBhvr>
                                      <p:to>
                                        <p:strVal val="hidden"/>
                                      </p:to>
                                    </p:set>
                                  </p:childTnLst>
                                </p:cTn>
                              </p:par>
                            </p:childTnLst>
                          </p:cTn>
                        </p:par>
                      </p:childTnLst>
                    </p:cTn>
                  </p:par>
                </p:childTnLst>
              </p:cTn>
              <p:nextCondLst>
                <p:cond evt="onClick" delay="0">
                  <p:tgtEl>
                    <p:spTgt spid="26"/>
                  </p:tgtEl>
                </p:cond>
              </p:nextCondLst>
            </p:seq>
            <p:seq concurrent="1" nextAc="seek">
              <p:cTn id="118" restart="whenNotActive" fill="hold" evtFilter="cancelBubble" nodeType="interactiveSeq">
                <p:stCondLst>
                  <p:cond evt="onClick" delay="0">
                    <p:tgtEl>
                      <p:spTgt spid="24"/>
                    </p:tgtEl>
                  </p:cond>
                </p:stCondLst>
                <p:endSync evt="end" delay="0">
                  <p:rtn val="all"/>
                </p:endSync>
                <p:childTnLst>
                  <p:par>
                    <p:cTn id="119" fill="hold">
                      <p:stCondLst>
                        <p:cond delay="0"/>
                      </p:stCondLst>
                      <p:childTnLst>
                        <p:par>
                          <p:cTn id="120" fill="hold">
                            <p:stCondLst>
                              <p:cond delay="0"/>
                            </p:stCondLst>
                            <p:childTnLst>
                              <p:par>
                                <p:cTn id="121" presetID="10" presetClass="exit" presetSubtype="0" fill="hold" grpId="1" nodeType="clickEffect">
                                  <p:stCondLst>
                                    <p:cond delay="0"/>
                                  </p:stCondLst>
                                  <p:childTnLst>
                                    <p:animEffect transition="out" filter="fade">
                                      <p:cBhvr>
                                        <p:cTn id="122" dur="1000"/>
                                        <p:tgtEl>
                                          <p:spTgt spid="24"/>
                                        </p:tgtEl>
                                      </p:cBhvr>
                                    </p:animEffect>
                                    <p:set>
                                      <p:cBhvr>
                                        <p:cTn id="123" dur="1" fill="hold">
                                          <p:stCondLst>
                                            <p:cond delay="999"/>
                                          </p:stCondLst>
                                        </p:cTn>
                                        <p:tgtEl>
                                          <p:spTgt spid="24"/>
                                        </p:tgtEl>
                                        <p:attrNameLst>
                                          <p:attrName>style.visibility</p:attrName>
                                        </p:attrNameLst>
                                      </p:cBhvr>
                                      <p:to>
                                        <p:strVal val="hidden"/>
                                      </p:to>
                                    </p:set>
                                  </p:childTnLst>
                                </p:cTn>
                              </p:par>
                              <p:par>
                                <p:cTn id="124" presetID="10" presetClass="exit" presetSubtype="0" fill="hold" nodeType="withEffect">
                                  <p:stCondLst>
                                    <p:cond delay="0"/>
                                  </p:stCondLst>
                                  <p:childTnLst>
                                    <p:animEffect transition="out" filter="fade">
                                      <p:cBhvr>
                                        <p:cTn id="125" dur="1000"/>
                                        <p:tgtEl>
                                          <p:spTgt spid="23"/>
                                        </p:tgtEl>
                                      </p:cBhvr>
                                    </p:animEffect>
                                    <p:set>
                                      <p:cBhvr>
                                        <p:cTn id="126" dur="1" fill="hold">
                                          <p:stCondLst>
                                            <p:cond delay="999"/>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4" grpId="0"/>
      <p:bldP spid="6" grpId="0" uiExpand="1" build="p"/>
      <p:bldP spid="7" grpId="0" animBg="1"/>
      <p:bldP spid="2" grpId="0" animBg="1"/>
      <p:bldP spid="9" grpId="0"/>
      <p:bldP spid="15" grpId="0"/>
      <p:bldP spid="16" grpId="0" animBg="1"/>
      <p:bldP spid="19" grpId="0" animBg="1"/>
      <p:bldP spid="17" grpId="0"/>
      <p:bldP spid="24" grpId="0" animBg="1"/>
      <p:bldP spid="24" grpId="1" animBg="1"/>
      <p:bldP spid="24" grpId="2" animBg="1"/>
      <p:bldP spid="26" grpId="0" animBg="1"/>
      <p:bldP spid="26" grpId="1" animBg="1"/>
      <p:bldP spid="26" grpId="2" animBg="1"/>
      <p:bldP spid="27" grpId="0"/>
      <p:bldP spid="27"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3CA3AE-4A9A-443B-AD5C-1105BFD35F0B}"/>
              </a:ext>
            </a:extLst>
          </p:cNvPr>
          <p:cNvSpPr/>
          <p:nvPr/>
        </p:nvSpPr>
        <p:spPr>
          <a:xfrm>
            <a:off x="-1" y="0"/>
            <a:ext cx="12192000" cy="6858000"/>
          </a:xfrm>
          <a:prstGeom prst="rect">
            <a:avLst/>
          </a:prstGeom>
          <a:blipFill dpi="0" rotWithShape="1">
            <a:blip r:embed="rId2">
              <a:alphaModFix amt="31000"/>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4" name="TextBox 3">
            <a:extLst>
              <a:ext uri="{FF2B5EF4-FFF2-40B4-BE49-F238E27FC236}">
                <a16:creationId xmlns:a16="http://schemas.microsoft.com/office/drawing/2014/main" id="{C95958A3-0323-4A60-B293-68F58A1DAA8D}"/>
              </a:ext>
            </a:extLst>
          </p:cNvPr>
          <p:cNvSpPr txBox="1"/>
          <p:nvPr/>
        </p:nvSpPr>
        <p:spPr>
          <a:xfrm>
            <a:off x="3149596" y="164396"/>
            <a:ext cx="6565903" cy="769441"/>
          </a:xfrm>
          <a:prstGeom prst="rect">
            <a:avLst/>
          </a:prstGeom>
          <a:noFill/>
        </p:spPr>
        <p:txBody>
          <a:bodyPr wrap="square" rtlCol="0">
            <a:spAutoFit/>
          </a:bodyPr>
          <a:lstStyle/>
          <a:p>
            <a:pPr algn="ctr"/>
            <a:r>
              <a:rPr lang="en-IN" sz="4400" dirty="0">
                <a:solidFill>
                  <a:schemeClr val="bg1"/>
                </a:solidFill>
                <a:latin typeface="Courier New" panose="02070309020205020404" pitchFamily="49" charset="0"/>
                <a:cs typeface="Courier New" panose="02070309020205020404" pitchFamily="49" charset="0"/>
              </a:rPr>
              <a:t>Graph Visualisation</a:t>
            </a:r>
            <a:endParaRPr lang="kn-IN" sz="4400" dirty="0">
              <a:solidFill>
                <a:schemeClr val="bg1"/>
              </a:solidFill>
              <a:latin typeface="Courier New" panose="02070309020205020404" pitchFamily="49" charset="0"/>
            </a:endParaRPr>
          </a:p>
        </p:txBody>
      </p:sp>
      <p:sp>
        <p:nvSpPr>
          <p:cNvPr id="6" name="TextBox 5">
            <a:extLst>
              <a:ext uri="{FF2B5EF4-FFF2-40B4-BE49-F238E27FC236}">
                <a16:creationId xmlns:a16="http://schemas.microsoft.com/office/drawing/2014/main" id="{3AEA6ABC-44AE-495F-9E70-5A5CCD1E27CE}"/>
              </a:ext>
            </a:extLst>
          </p:cNvPr>
          <p:cNvSpPr txBox="1"/>
          <p:nvPr/>
        </p:nvSpPr>
        <p:spPr>
          <a:xfrm>
            <a:off x="1" y="899461"/>
            <a:ext cx="12191999" cy="646331"/>
          </a:xfrm>
          <a:prstGeom prst="rect">
            <a:avLst/>
          </a:prstGeom>
          <a:noFill/>
        </p:spPr>
        <p:txBody>
          <a:bodyPr wrap="square" rtlCol="0">
            <a:spAutoFit/>
          </a:bodyPr>
          <a:lstStyle/>
          <a:p>
            <a:r>
              <a:rPr lang="en-IN" dirty="0">
                <a:solidFill>
                  <a:schemeClr val="bg1"/>
                </a:solidFill>
                <a:latin typeface="Century Gothic" panose="020B0502020202020204" pitchFamily="34" charset="0"/>
                <a:cs typeface="Courier New" panose="02070309020205020404" pitchFamily="49" charset="0"/>
              </a:rPr>
              <a:t>After cleaning the dataset, graphs were visualised.</a:t>
            </a:r>
          </a:p>
          <a:p>
            <a:r>
              <a:rPr lang="en-IN" dirty="0">
                <a:solidFill>
                  <a:schemeClr val="bg1"/>
                </a:solidFill>
                <a:latin typeface="Century Gothic" panose="020B0502020202020204" pitchFamily="34" charset="0"/>
                <a:cs typeface="Courier New" panose="02070309020205020404" pitchFamily="49" charset="0"/>
              </a:rPr>
              <a:t>Here’s what was done:</a:t>
            </a:r>
            <a:endParaRPr lang="kn-IN" dirty="0">
              <a:solidFill>
                <a:schemeClr val="bg1"/>
              </a:solidFill>
              <a:latin typeface="Century Gothic" panose="020B0502020202020204" pitchFamily="34" charset="0"/>
            </a:endParaRPr>
          </a:p>
        </p:txBody>
      </p:sp>
      <p:sp>
        <p:nvSpPr>
          <p:cNvPr id="7" name="Rectangle: Rounded Corners 6">
            <a:extLst>
              <a:ext uri="{FF2B5EF4-FFF2-40B4-BE49-F238E27FC236}">
                <a16:creationId xmlns:a16="http://schemas.microsoft.com/office/drawing/2014/main" id="{FDA64C50-BBA2-494B-A1EF-008344EA2FEE}"/>
              </a:ext>
            </a:extLst>
          </p:cNvPr>
          <p:cNvSpPr/>
          <p:nvPr/>
        </p:nvSpPr>
        <p:spPr>
          <a:xfrm>
            <a:off x="353290" y="1658511"/>
            <a:ext cx="4862945" cy="5031059"/>
          </a:xfrm>
          <a:prstGeom prst="roundRect">
            <a:avLst>
              <a:gd name="adj" fmla="val 320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 name="Rectangle: Rounded Corners 1">
            <a:extLst>
              <a:ext uri="{FF2B5EF4-FFF2-40B4-BE49-F238E27FC236}">
                <a16:creationId xmlns:a16="http://schemas.microsoft.com/office/drawing/2014/main" id="{6CB41C85-7450-4718-A8BD-96071E8730DB}"/>
              </a:ext>
            </a:extLst>
          </p:cNvPr>
          <p:cNvSpPr/>
          <p:nvPr/>
        </p:nvSpPr>
        <p:spPr>
          <a:xfrm>
            <a:off x="353291" y="1662545"/>
            <a:ext cx="4862945" cy="5031059"/>
          </a:xfrm>
          <a:prstGeom prst="roundRect">
            <a:avLst>
              <a:gd name="adj" fmla="val 320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9" name="TextBox 8">
            <a:extLst>
              <a:ext uri="{FF2B5EF4-FFF2-40B4-BE49-F238E27FC236}">
                <a16:creationId xmlns:a16="http://schemas.microsoft.com/office/drawing/2014/main" id="{1DAE4234-1D87-4BA1-8951-431071AF5AD7}"/>
              </a:ext>
            </a:extLst>
          </p:cNvPr>
          <p:cNvSpPr txBox="1"/>
          <p:nvPr/>
        </p:nvSpPr>
        <p:spPr>
          <a:xfrm>
            <a:off x="385616" y="1707710"/>
            <a:ext cx="4705929" cy="600164"/>
          </a:xfrm>
          <a:prstGeom prst="rect">
            <a:avLst/>
          </a:prstGeom>
          <a:noFill/>
        </p:spPr>
        <p:txBody>
          <a:bodyPr wrap="square" rtlCol="0">
            <a:spAutoFit/>
          </a:bodyPr>
          <a:lstStyle/>
          <a:p>
            <a:pPr algn="ctr"/>
            <a:r>
              <a:rPr lang="en-IN" sz="1100" dirty="0">
                <a:solidFill>
                  <a:schemeClr val="bg1"/>
                </a:solidFill>
                <a:latin typeface="Courier New" panose="02070309020205020404" pitchFamily="49" charset="0"/>
                <a:cs typeface="Courier New" panose="02070309020205020404" pitchFamily="49" charset="0"/>
              </a:rPr>
              <a:t>Programming Language: Python      </a:t>
            </a:r>
          </a:p>
          <a:p>
            <a:pPr algn="ctr"/>
            <a:endParaRPr lang="en-IN" sz="1100" dirty="0">
              <a:solidFill>
                <a:schemeClr val="bg1"/>
              </a:solidFill>
              <a:latin typeface="Courier New" panose="02070309020205020404" pitchFamily="49" charset="0"/>
              <a:cs typeface="Courier New" panose="02070309020205020404" pitchFamily="49" charset="0"/>
            </a:endParaRPr>
          </a:p>
          <a:p>
            <a:pPr algn="ctr"/>
            <a:r>
              <a:rPr lang="en-IN" sz="1100" dirty="0">
                <a:solidFill>
                  <a:schemeClr val="bg1"/>
                </a:solidFill>
                <a:latin typeface="Courier New" panose="02070309020205020404" pitchFamily="49" charset="0"/>
                <a:cs typeface="Courier New" panose="02070309020205020404" pitchFamily="49" charset="0"/>
              </a:rPr>
              <a:t>Program Terminal</a:t>
            </a:r>
            <a:endParaRPr lang="kn-IN" sz="1100" dirty="0">
              <a:solidFill>
                <a:schemeClr val="bg1"/>
              </a:solidFill>
              <a:latin typeface="Courier New" panose="02070309020205020404" pitchFamily="49" charset="0"/>
            </a:endParaRPr>
          </a:p>
        </p:txBody>
      </p:sp>
      <p:cxnSp>
        <p:nvCxnSpPr>
          <p:cNvPr id="12" name="Straight Connector 11">
            <a:extLst>
              <a:ext uri="{FF2B5EF4-FFF2-40B4-BE49-F238E27FC236}">
                <a16:creationId xmlns:a16="http://schemas.microsoft.com/office/drawing/2014/main" id="{C952D6B9-7528-458D-8F40-FC9C021887CB}"/>
              </a:ext>
            </a:extLst>
          </p:cNvPr>
          <p:cNvCxnSpPr>
            <a:cxnSpLocks/>
          </p:cNvCxnSpPr>
          <p:nvPr/>
        </p:nvCxnSpPr>
        <p:spPr>
          <a:xfrm>
            <a:off x="353290" y="2307874"/>
            <a:ext cx="48629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A474AF0-6261-40D0-909F-B770C2D164E9}"/>
              </a:ext>
            </a:extLst>
          </p:cNvPr>
          <p:cNvSpPr txBox="1"/>
          <p:nvPr/>
        </p:nvSpPr>
        <p:spPr>
          <a:xfrm>
            <a:off x="353290" y="2295816"/>
            <a:ext cx="4862945" cy="4208844"/>
          </a:xfrm>
          <a:prstGeom prst="rect">
            <a:avLst/>
          </a:prstGeom>
          <a:noFill/>
        </p:spPr>
        <p:txBody>
          <a:bodyPr wrap="square">
            <a:spAutoFit/>
          </a:bodyPr>
          <a:lstStyle/>
          <a:p>
            <a:r>
              <a:rPr lang="en-US" sz="1070" dirty="0">
                <a:solidFill>
                  <a:schemeClr val="bg1"/>
                </a:solidFill>
                <a:latin typeface="Courier New" panose="02070309020205020404" pitchFamily="49" charset="0"/>
              </a:rPr>
              <a:t>import </a:t>
            </a:r>
            <a:r>
              <a:rPr lang="en-US" sz="1070" dirty="0" err="1">
                <a:solidFill>
                  <a:schemeClr val="bg1"/>
                </a:solidFill>
                <a:latin typeface="Courier New" panose="02070309020205020404" pitchFamily="49" charset="0"/>
              </a:rPr>
              <a:t>numpy</a:t>
            </a:r>
            <a:r>
              <a:rPr lang="en-US" sz="1070" dirty="0">
                <a:solidFill>
                  <a:schemeClr val="bg1"/>
                </a:solidFill>
                <a:latin typeface="Courier New" panose="02070309020205020404" pitchFamily="49" charset="0"/>
              </a:rPr>
              <a:t> as np</a:t>
            </a:r>
          </a:p>
          <a:p>
            <a:r>
              <a:rPr lang="en-US" sz="1070" dirty="0">
                <a:solidFill>
                  <a:schemeClr val="bg1"/>
                </a:solidFill>
                <a:latin typeface="Courier New" panose="02070309020205020404" pitchFamily="49" charset="0"/>
              </a:rPr>
              <a:t>import pandas as pd</a:t>
            </a:r>
          </a:p>
          <a:p>
            <a:r>
              <a:rPr lang="en-US" sz="1070" dirty="0">
                <a:solidFill>
                  <a:schemeClr val="bg1"/>
                </a:solidFill>
                <a:latin typeface="Courier New" panose="02070309020205020404" pitchFamily="49" charset="0"/>
              </a:rPr>
              <a:t>import </a:t>
            </a:r>
            <a:r>
              <a:rPr lang="en-US" sz="1070" dirty="0" err="1">
                <a:solidFill>
                  <a:schemeClr val="bg1"/>
                </a:solidFill>
                <a:latin typeface="Courier New" panose="02070309020205020404" pitchFamily="49" charset="0"/>
              </a:rPr>
              <a:t>matplotlib.pyplot</a:t>
            </a:r>
            <a:r>
              <a:rPr lang="en-US" sz="1070" dirty="0">
                <a:solidFill>
                  <a:schemeClr val="bg1"/>
                </a:solidFill>
                <a:latin typeface="Courier New" panose="02070309020205020404" pitchFamily="49" charset="0"/>
              </a:rPr>
              <a:t> as </a:t>
            </a:r>
            <a:r>
              <a:rPr lang="en-US" sz="1070" dirty="0" err="1">
                <a:solidFill>
                  <a:schemeClr val="bg1"/>
                </a:solidFill>
                <a:latin typeface="Courier New" panose="02070309020205020404" pitchFamily="49" charset="0"/>
              </a:rPr>
              <a:t>plt</a:t>
            </a:r>
            <a:endParaRPr lang="en-US" sz="1070" dirty="0">
              <a:solidFill>
                <a:schemeClr val="bg1"/>
              </a:solidFill>
              <a:latin typeface="Courier New" panose="02070309020205020404" pitchFamily="49" charset="0"/>
            </a:endParaRPr>
          </a:p>
          <a:p>
            <a:r>
              <a:rPr lang="en-US" sz="1070" dirty="0">
                <a:solidFill>
                  <a:schemeClr val="bg1"/>
                </a:solidFill>
                <a:latin typeface="Courier New" panose="02070309020205020404" pitchFamily="49" charset="0"/>
              </a:rPr>
              <a:t>df = </a:t>
            </a:r>
            <a:r>
              <a:rPr lang="en-US" sz="1070" dirty="0" err="1">
                <a:solidFill>
                  <a:schemeClr val="bg1"/>
                </a:solidFill>
                <a:latin typeface="Courier New" panose="02070309020205020404" pitchFamily="49" charset="0"/>
              </a:rPr>
              <a:t>pd.read_csv</a:t>
            </a:r>
            <a:r>
              <a:rPr lang="en-US" sz="1070" dirty="0">
                <a:solidFill>
                  <a:schemeClr val="bg1"/>
                </a:solidFill>
                <a:latin typeface="Courier New" panose="02070309020205020404" pitchFamily="49" charset="0"/>
              </a:rPr>
              <a:t>('cumulative-normalized.csv')</a:t>
            </a:r>
          </a:p>
          <a:p>
            <a:r>
              <a:rPr lang="en-US" sz="1070" dirty="0">
                <a:solidFill>
                  <a:schemeClr val="bg1"/>
                </a:solidFill>
                <a:latin typeface="Courier New" panose="02070309020205020404" pitchFamily="49" charset="0"/>
              </a:rPr>
              <a:t># Numerical Plot</a:t>
            </a:r>
          </a:p>
          <a:p>
            <a:r>
              <a:rPr lang="en-US" sz="1070" dirty="0">
                <a:solidFill>
                  <a:schemeClr val="bg1"/>
                </a:solidFill>
                <a:latin typeface="Courier New" panose="02070309020205020404" pitchFamily="49" charset="0"/>
              </a:rPr>
              <a:t>fig = </a:t>
            </a:r>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r>
              <a:rPr lang="en-US" sz="1070" dirty="0" err="1">
                <a:solidFill>
                  <a:schemeClr val="bg1"/>
                </a:solidFill>
                <a:latin typeface="Courier New" panose="02070309020205020404" pitchFamily="49" charset="0"/>
              </a:rPr>
              <a:t>plot.box</a:t>
            </a:r>
            <a:r>
              <a:rPr lang="en-US" sz="1070" dirty="0">
                <a:solidFill>
                  <a:schemeClr val="bg1"/>
                </a:solidFill>
                <a:latin typeface="Courier New" panose="02070309020205020404" pitchFamily="49" charset="0"/>
              </a:rPr>
              <a:t>(x = '</a:t>
            </a:r>
            <a:r>
              <a:rPr lang="en-US" sz="1070" dirty="0" err="1">
                <a:solidFill>
                  <a:schemeClr val="bg1"/>
                </a:solidFill>
                <a:latin typeface="Courier New" panose="02070309020205020404" pitchFamily="49" charset="0"/>
              </a:rPr>
              <a:t>kepler_id</a:t>
            </a:r>
            <a:r>
              <a:rPr lang="en-US" sz="1070" dirty="0">
                <a:solidFill>
                  <a:schemeClr val="bg1"/>
                </a:solidFill>
                <a:latin typeface="Courier New" panose="02070309020205020404" pitchFamily="49" charset="0"/>
              </a:rPr>
              <a:t>', y = '</a:t>
            </a:r>
            <a:r>
              <a:rPr lang="en-US" sz="1070" dirty="0" err="1">
                <a:solidFill>
                  <a:schemeClr val="bg1"/>
                </a:solidFill>
                <a:latin typeface="Courier New" panose="02070309020205020404" pitchFamily="49" charset="0"/>
              </a:rPr>
              <a:t>impact_parameter</a:t>
            </a:r>
            <a:r>
              <a:rPr lang="en-US" sz="1070" dirty="0">
                <a:solidFill>
                  <a:schemeClr val="bg1"/>
                </a:solidFill>
                <a:latin typeface="Courier New" panose="02070309020205020404" pitchFamily="49" charset="0"/>
              </a:rPr>
              <a:t>', title='Impact parameter VS Kepler ID')</a:t>
            </a:r>
          </a:p>
          <a:p>
            <a:r>
              <a:rPr lang="en-US" sz="1070" dirty="0">
                <a:solidFill>
                  <a:schemeClr val="bg1"/>
                </a:solidFill>
                <a:latin typeface="Courier New" panose="02070309020205020404" pitchFamily="49" charset="0"/>
              </a:rPr>
              <a:t>fig = </a:t>
            </a:r>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r>
              <a:rPr lang="en-US" sz="1070" dirty="0" err="1">
                <a:solidFill>
                  <a:schemeClr val="bg1"/>
                </a:solidFill>
                <a:latin typeface="Courier New" panose="02070309020205020404" pitchFamily="49" charset="0"/>
              </a:rPr>
              <a:t>plot.box</a:t>
            </a:r>
            <a:r>
              <a:rPr lang="en-US" sz="1070" dirty="0">
                <a:solidFill>
                  <a:schemeClr val="bg1"/>
                </a:solidFill>
                <a:latin typeface="Courier New" panose="02070309020205020404" pitchFamily="49" charset="0"/>
              </a:rPr>
              <a:t>(x = '</a:t>
            </a:r>
            <a:r>
              <a:rPr lang="en-US" sz="1070" dirty="0" err="1">
                <a:solidFill>
                  <a:schemeClr val="bg1"/>
                </a:solidFill>
                <a:latin typeface="Courier New" panose="02070309020205020404" pitchFamily="49" charset="0"/>
              </a:rPr>
              <a:t>kepler_id</a:t>
            </a:r>
            <a:r>
              <a:rPr lang="en-US" sz="1070" dirty="0">
                <a:solidFill>
                  <a:schemeClr val="bg1"/>
                </a:solidFill>
                <a:latin typeface="Courier New" panose="02070309020205020404" pitchFamily="49" charset="0"/>
              </a:rPr>
              <a:t>', y = '</a:t>
            </a:r>
            <a:r>
              <a:rPr lang="en-US" sz="1070" dirty="0" err="1">
                <a:solidFill>
                  <a:schemeClr val="bg1"/>
                </a:solidFill>
                <a:latin typeface="Courier New" panose="02070309020205020404" pitchFamily="49" charset="0"/>
              </a:rPr>
              <a:t>equ_temp</a:t>
            </a:r>
            <a:r>
              <a:rPr lang="en-US" sz="1070" dirty="0">
                <a:solidFill>
                  <a:schemeClr val="bg1"/>
                </a:solidFill>
                <a:latin typeface="Courier New" panose="02070309020205020404" pitchFamily="49" charset="0"/>
              </a:rPr>
              <a:t>', title='Equilibrium temperature VS Kepler ID')</a:t>
            </a:r>
          </a:p>
          <a:p>
            <a:r>
              <a:rPr lang="en-US" sz="1070" dirty="0">
                <a:solidFill>
                  <a:schemeClr val="bg1"/>
                </a:solidFill>
                <a:latin typeface="Courier New" panose="02070309020205020404" pitchFamily="49" charset="0"/>
              </a:rPr>
              <a:t>fig = </a:t>
            </a:r>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r>
              <a:rPr lang="en-US" sz="1070" dirty="0" err="1">
                <a:solidFill>
                  <a:schemeClr val="bg1"/>
                </a:solidFill>
                <a:latin typeface="Courier New" panose="02070309020205020404" pitchFamily="49" charset="0"/>
              </a:rPr>
              <a:t>plot.box</a:t>
            </a:r>
            <a:r>
              <a:rPr lang="en-US" sz="1070" dirty="0">
                <a:solidFill>
                  <a:schemeClr val="bg1"/>
                </a:solidFill>
                <a:latin typeface="Courier New" panose="02070309020205020404" pitchFamily="49" charset="0"/>
              </a:rPr>
              <a:t>(x = '</a:t>
            </a:r>
            <a:r>
              <a:rPr lang="en-US" sz="1070" dirty="0" err="1">
                <a:solidFill>
                  <a:schemeClr val="bg1"/>
                </a:solidFill>
                <a:latin typeface="Courier New" panose="02070309020205020404" pitchFamily="49" charset="0"/>
              </a:rPr>
              <a:t>kepler_id</a:t>
            </a:r>
            <a:r>
              <a:rPr lang="en-US" sz="1070" dirty="0">
                <a:solidFill>
                  <a:schemeClr val="bg1"/>
                </a:solidFill>
                <a:latin typeface="Courier New" panose="02070309020205020404" pitchFamily="49" charset="0"/>
              </a:rPr>
              <a:t>', y = '</a:t>
            </a:r>
            <a:r>
              <a:rPr lang="en-US" sz="1070" dirty="0" err="1">
                <a:solidFill>
                  <a:schemeClr val="bg1"/>
                </a:solidFill>
                <a:latin typeface="Courier New" panose="02070309020205020404" pitchFamily="49" charset="0"/>
              </a:rPr>
              <a:t>transit_duration</a:t>
            </a:r>
            <a:r>
              <a:rPr lang="en-US" sz="1070" dirty="0">
                <a:solidFill>
                  <a:schemeClr val="bg1"/>
                </a:solidFill>
                <a:latin typeface="Courier New" panose="02070309020205020404" pitchFamily="49" charset="0"/>
              </a:rPr>
              <a:t>', title='Transit Duration VS Kepler ID')</a:t>
            </a:r>
          </a:p>
          <a:p>
            <a:endParaRPr lang="en-US" sz="1070" dirty="0">
              <a:solidFill>
                <a:schemeClr val="bg1"/>
              </a:solidFill>
              <a:latin typeface="Courier New" panose="02070309020205020404" pitchFamily="49" charset="0"/>
            </a:endParaRPr>
          </a:p>
          <a:p>
            <a:r>
              <a:rPr lang="en-US" sz="1070" dirty="0">
                <a:solidFill>
                  <a:schemeClr val="bg1"/>
                </a:solidFill>
                <a:latin typeface="Courier New" panose="02070309020205020404" pitchFamily="49" charset="0"/>
              </a:rPr>
              <a:t># Categorical Plot </a:t>
            </a:r>
          </a:p>
          <a:p>
            <a:r>
              <a:rPr lang="en-US" sz="1070" dirty="0">
                <a:solidFill>
                  <a:schemeClr val="bg1"/>
                </a:solidFill>
                <a:latin typeface="Courier New" panose="02070309020205020404" pitchFamily="49" charset="0"/>
              </a:rPr>
              <a:t>fig = </a:t>
            </a:r>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r>
              <a:rPr lang="en-US" sz="1070" dirty="0" err="1">
                <a:solidFill>
                  <a:schemeClr val="bg1"/>
                </a:solidFill>
                <a:latin typeface="Courier New" panose="02070309020205020404" pitchFamily="49" charset="0"/>
              </a:rPr>
              <a:t>plot.bar</a:t>
            </a:r>
            <a:r>
              <a:rPr lang="en-US" sz="1070" dirty="0">
                <a:solidFill>
                  <a:schemeClr val="bg1"/>
                </a:solidFill>
                <a:latin typeface="Courier New" panose="02070309020205020404" pitchFamily="49" charset="0"/>
              </a:rPr>
              <a:t>(x = '</a:t>
            </a:r>
            <a:r>
              <a:rPr lang="en-US" sz="1070" dirty="0" err="1">
                <a:solidFill>
                  <a:schemeClr val="bg1"/>
                </a:solidFill>
                <a:latin typeface="Courier New" panose="02070309020205020404" pitchFamily="49" charset="0"/>
              </a:rPr>
              <a:t>kepler_id</a:t>
            </a:r>
            <a:r>
              <a:rPr lang="en-US" sz="1070" dirty="0">
                <a:solidFill>
                  <a:schemeClr val="bg1"/>
                </a:solidFill>
                <a:latin typeface="Courier New" panose="02070309020205020404" pitchFamily="49" charset="0"/>
              </a:rPr>
              <a:t>', y = '</a:t>
            </a:r>
            <a:r>
              <a:rPr lang="en-US" sz="1070" dirty="0" err="1">
                <a:solidFill>
                  <a:schemeClr val="bg1"/>
                </a:solidFill>
                <a:latin typeface="Courier New" panose="02070309020205020404" pitchFamily="49" charset="0"/>
              </a:rPr>
              <a:t>impact_parameter</a:t>
            </a:r>
            <a:r>
              <a:rPr lang="en-US" sz="1070" dirty="0">
                <a:solidFill>
                  <a:schemeClr val="bg1"/>
                </a:solidFill>
                <a:latin typeface="Courier New" panose="02070309020205020404" pitchFamily="49" charset="0"/>
              </a:rPr>
              <a:t>', title='Impact parameter VS Kepler ID')</a:t>
            </a:r>
          </a:p>
          <a:p>
            <a:r>
              <a:rPr lang="en-US" sz="1070" dirty="0">
                <a:solidFill>
                  <a:schemeClr val="bg1"/>
                </a:solidFill>
                <a:latin typeface="Courier New" panose="02070309020205020404" pitchFamily="49" charset="0"/>
              </a:rPr>
              <a:t>fig = </a:t>
            </a:r>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r>
              <a:rPr lang="en-US" sz="1070" dirty="0" err="1">
                <a:solidFill>
                  <a:schemeClr val="bg1"/>
                </a:solidFill>
                <a:latin typeface="Courier New" panose="02070309020205020404" pitchFamily="49" charset="0"/>
              </a:rPr>
              <a:t>plot.bar</a:t>
            </a:r>
            <a:r>
              <a:rPr lang="en-US" sz="1070" dirty="0">
                <a:solidFill>
                  <a:schemeClr val="bg1"/>
                </a:solidFill>
                <a:latin typeface="Courier New" panose="02070309020205020404" pitchFamily="49" charset="0"/>
              </a:rPr>
              <a:t>(x = '</a:t>
            </a:r>
            <a:r>
              <a:rPr lang="en-US" sz="1070" dirty="0" err="1">
                <a:solidFill>
                  <a:schemeClr val="bg1"/>
                </a:solidFill>
                <a:latin typeface="Courier New" panose="02070309020205020404" pitchFamily="49" charset="0"/>
              </a:rPr>
              <a:t>kepler_id</a:t>
            </a:r>
            <a:r>
              <a:rPr lang="en-US" sz="1070" dirty="0">
                <a:solidFill>
                  <a:schemeClr val="bg1"/>
                </a:solidFill>
                <a:latin typeface="Courier New" panose="02070309020205020404" pitchFamily="49" charset="0"/>
              </a:rPr>
              <a:t>', y = '</a:t>
            </a:r>
            <a:r>
              <a:rPr lang="en-US" sz="1070" dirty="0" err="1">
                <a:solidFill>
                  <a:schemeClr val="bg1"/>
                </a:solidFill>
                <a:latin typeface="Courier New" panose="02070309020205020404" pitchFamily="49" charset="0"/>
              </a:rPr>
              <a:t>equ_temp</a:t>
            </a:r>
            <a:r>
              <a:rPr lang="en-US" sz="1070" dirty="0">
                <a:solidFill>
                  <a:schemeClr val="bg1"/>
                </a:solidFill>
                <a:latin typeface="Courier New" panose="02070309020205020404" pitchFamily="49" charset="0"/>
              </a:rPr>
              <a:t>', title='Equilibrium temperature VS Kepler ID')</a:t>
            </a:r>
          </a:p>
          <a:p>
            <a:r>
              <a:rPr lang="en-US" sz="1070" dirty="0">
                <a:solidFill>
                  <a:schemeClr val="bg1"/>
                </a:solidFill>
                <a:latin typeface="Courier New" panose="02070309020205020404" pitchFamily="49" charset="0"/>
              </a:rPr>
              <a:t>fig = </a:t>
            </a:r>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r>
              <a:rPr lang="en-US" sz="1070" dirty="0" err="1">
                <a:solidFill>
                  <a:schemeClr val="bg1"/>
                </a:solidFill>
                <a:latin typeface="Courier New" panose="02070309020205020404" pitchFamily="49" charset="0"/>
              </a:rPr>
              <a:t>plot.bar</a:t>
            </a:r>
            <a:r>
              <a:rPr lang="en-US" sz="1070" dirty="0">
                <a:solidFill>
                  <a:schemeClr val="bg1"/>
                </a:solidFill>
                <a:latin typeface="Courier New" panose="02070309020205020404" pitchFamily="49" charset="0"/>
              </a:rPr>
              <a:t>(x = '</a:t>
            </a:r>
            <a:r>
              <a:rPr lang="en-US" sz="1070" dirty="0" err="1">
                <a:solidFill>
                  <a:schemeClr val="bg1"/>
                </a:solidFill>
                <a:latin typeface="Courier New" panose="02070309020205020404" pitchFamily="49" charset="0"/>
              </a:rPr>
              <a:t>kepler_id</a:t>
            </a:r>
            <a:r>
              <a:rPr lang="en-US" sz="1070" dirty="0">
                <a:solidFill>
                  <a:schemeClr val="bg1"/>
                </a:solidFill>
                <a:latin typeface="Courier New" panose="02070309020205020404" pitchFamily="49" charset="0"/>
              </a:rPr>
              <a:t>', y = '</a:t>
            </a:r>
            <a:r>
              <a:rPr lang="en-US" sz="1070" dirty="0" err="1">
                <a:solidFill>
                  <a:schemeClr val="bg1"/>
                </a:solidFill>
                <a:latin typeface="Courier New" panose="02070309020205020404" pitchFamily="49" charset="0"/>
              </a:rPr>
              <a:t>transit_duration</a:t>
            </a:r>
            <a:r>
              <a:rPr lang="en-US" sz="1070" dirty="0">
                <a:solidFill>
                  <a:schemeClr val="bg1"/>
                </a:solidFill>
                <a:latin typeface="Courier New" panose="02070309020205020404" pitchFamily="49" charset="0"/>
              </a:rPr>
              <a:t>', title='Transit Duration VS Kepler ID')</a:t>
            </a:r>
          </a:p>
          <a:p>
            <a:endParaRPr lang="en-US" sz="1070" dirty="0">
              <a:solidFill>
                <a:schemeClr val="bg1"/>
              </a:solidFill>
              <a:latin typeface="Courier New" panose="02070309020205020404" pitchFamily="49" charset="0"/>
            </a:endParaRPr>
          </a:p>
          <a:p>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endParaRPr lang="kn-IN" sz="1070" dirty="0">
              <a:solidFill>
                <a:schemeClr val="bg1"/>
              </a:solidFill>
              <a:latin typeface="Courier New" panose="02070309020205020404" pitchFamily="49" charset="0"/>
            </a:endParaRPr>
          </a:p>
        </p:txBody>
      </p:sp>
      <p:sp>
        <p:nvSpPr>
          <p:cNvPr id="16" name="Rectangle: Rounded Corners 15">
            <a:extLst>
              <a:ext uri="{FF2B5EF4-FFF2-40B4-BE49-F238E27FC236}">
                <a16:creationId xmlns:a16="http://schemas.microsoft.com/office/drawing/2014/main" id="{31AF8D5A-0E98-48E7-8FB5-8C5BA0942321}"/>
              </a:ext>
            </a:extLst>
          </p:cNvPr>
          <p:cNvSpPr/>
          <p:nvPr/>
        </p:nvSpPr>
        <p:spPr>
          <a:xfrm>
            <a:off x="6416963" y="1658510"/>
            <a:ext cx="4862945" cy="5031059"/>
          </a:xfrm>
          <a:prstGeom prst="roundRect">
            <a:avLst>
              <a:gd name="adj" fmla="val 320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19" name="Rectangle: Rounded Corners 18">
            <a:extLst>
              <a:ext uri="{FF2B5EF4-FFF2-40B4-BE49-F238E27FC236}">
                <a16:creationId xmlns:a16="http://schemas.microsoft.com/office/drawing/2014/main" id="{874AF98A-F537-4683-BDED-C2299231B608}"/>
              </a:ext>
            </a:extLst>
          </p:cNvPr>
          <p:cNvSpPr/>
          <p:nvPr/>
        </p:nvSpPr>
        <p:spPr>
          <a:xfrm>
            <a:off x="6416962" y="1658509"/>
            <a:ext cx="4862945" cy="5031059"/>
          </a:xfrm>
          <a:prstGeom prst="roundRect">
            <a:avLst>
              <a:gd name="adj" fmla="val 320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17" name="TextBox 16">
            <a:extLst>
              <a:ext uri="{FF2B5EF4-FFF2-40B4-BE49-F238E27FC236}">
                <a16:creationId xmlns:a16="http://schemas.microsoft.com/office/drawing/2014/main" id="{6482E583-C2C8-4B5B-89CB-0774E418144C}"/>
              </a:ext>
            </a:extLst>
          </p:cNvPr>
          <p:cNvSpPr txBox="1"/>
          <p:nvPr/>
        </p:nvSpPr>
        <p:spPr>
          <a:xfrm>
            <a:off x="6449289" y="1707710"/>
            <a:ext cx="4705929" cy="600164"/>
          </a:xfrm>
          <a:prstGeom prst="rect">
            <a:avLst/>
          </a:prstGeom>
          <a:noFill/>
        </p:spPr>
        <p:txBody>
          <a:bodyPr wrap="square" rtlCol="0">
            <a:spAutoFit/>
          </a:bodyPr>
          <a:lstStyle/>
          <a:p>
            <a:pPr algn="ctr"/>
            <a:r>
              <a:rPr lang="en-IN" sz="1100" dirty="0">
                <a:solidFill>
                  <a:schemeClr val="bg1"/>
                </a:solidFill>
                <a:latin typeface="Courier New" panose="02070309020205020404" pitchFamily="49" charset="0"/>
                <a:cs typeface="Courier New" panose="02070309020205020404" pitchFamily="49" charset="0"/>
              </a:rPr>
              <a:t>Programming Language: Python      </a:t>
            </a:r>
          </a:p>
          <a:p>
            <a:pPr algn="ctr"/>
            <a:endParaRPr lang="en-IN" sz="1100" dirty="0">
              <a:solidFill>
                <a:schemeClr val="bg1"/>
              </a:solidFill>
              <a:latin typeface="Courier New" panose="02070309020205020404" pitchFamily="49" charset="0"/>
              <a:cs typeface="Courier New" panose="02070309020205020404" pitchFamily="49" charset="0"/>
            </a:endParaRPr>
          </a:p>
          <a:p>
            <a:pPr algn="ctr"/>
            <a:r>
              <a:rPr lang="en-IN" sz="1100" dirty="0">
                <a:solidFill>
                  <a:schemeClr val="bg1"/>
                </a:solidFill>
                <a:latin typeface="Courier New" panose="02070309020205020404" pitchFamily="49" charset="0"/>
                <a:cs typeface="Courier New" panose="02070309020205020404" pitchFamily="49" charset="0"/>
              </a:rPr>
              <a:t>Output Terminal</a:t>
            </a:r>
            <a:endParaRPr lang="kn-IN" sz="1100" dirty="0">
              <a:solidFill>
                <a:schemeClr val="bg1"/>
              </a:solidFill>
              <a:latin typeface="Courier New" panose="02070309020205020404" pitchFamily="49" charset="0"/>
            </a:endParaRPr>
          </a:p>
        </p:txBody>
      </p:sp>
      <p:cxnSp>
        <p:nvCxnSpPr>
          <p:cNvPr id="18" name="Straight Connector 17">
            <a:extLst>
              <a:ext uri="{FF2B5EF4-FFF2-40B4-BE49-F238E27FC236}">
                <a16:creationId xmlns:a16="http://schemas.microsoft.com/office/drawing/2014/main" id="{5A527BD3-5B94-4088-9FD1-4089FBAC8767}"/>
              </a:ext>
            </a:extLst>
          </p:cNvPr>
          <p:cNvCxnSpPr>
            <a:cxnSpLocks/>
          </p:cNvCxnSpPr>
          <p:nvPr/>
        </p:nvCxnSpPr>
        <p:spPr>
          <a:xfrm>
            <a:off x="6416963" y="2307874"/>
            <a:ext cx="48629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5AFF0DC-9EAA-4576-99A7-98DEA891170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679331" y="2420591"/>
            <a:ext cx="4338204" cy="2831523"/>
          </a:xfrm>
          <a:prstGeom prst="rect">
            <a:avLst/>
          </a:prstGeom>
        </p:spPr>
      </p:pic>
      <p:pic>
        <p:nvPicPr>
          <p:cNvPr id="8" name="Picture 7">
            <a:extLst>
              <a:ext uri="{FF2B5EF4-FFF2-40B4-BE49-F238E27FC236}">
                <a16:creationId xmlns:a16="http://schemas.microsoft.com/office/drawing/2014/main" id="{D6E81A4C-03D9-4BF0-B5D6-515ED07DC258}"/>
              </a:ext>
            </a:extLst>
          </p:cNvPr>
          <p:cNvPicPr>
            <a:picLocks noChangeAspect="1"/>
          </p:cNvPicPr>
          <p:nvPr/>
        </p:nvPicPr>
        <p:blipFill rotWithShape="1">
          <a:blip r:embed="rId5"/>
          <a:srcRect l="44354" t="31035" r="42446" b="42870"/>
          <a:stretch/>
        </p:blipFill>
        <p:spPr>
          <a:xfrm>
            <a:off x="8605052" y="3299086"/>
            <a:ext cx="572655" cy="738909"/>
          </a:xfrm>
          <a:prstGeom prst="rect">
            <a:avLst/>
          </a:prstGeom>
        </p:spPr>
      </p:pic>
      <p:pic>
        <p:nvPicPr>
          <p:cNvPr id="31" name="Picture 30">
            <a:extLst>
              <a:ext uri="{FF2B5EF4-FFF2-40B4-BE49-F238E27FC236}">
                <a16:creationId xmlns:a16="http://schemas.microsoft.com/office/drawing/2014/main" id="{041C3C29-37F5-4BC3-AB7F-AE47D4CA9C98}"/>
              </a:ext>
            </a:extLst>
          </p:cNvPr>
          <p:cNvPicPr>
            <a:picLocks noChangeAspect="1"/>
          </p:cNvPicPr>
          <p:nvPr/>
        </p:nvPicPr>
        <p:blipFill rotWithShape="1">
          <a:blip r:embed="rId5"/>
          <a:srcRect l="42356" t="57154" r="36405" b="12140"/>
          <a:stretch/>
        </p:blipFill>
        <p:spPr>
          <a:xfrm>
            <a:off x="8515495" y="4037995"/>
            <a:ext cx="921399" cy="869431"/>
          </a:xfrm>
          <a:prstGeom prst="rect">
            <a:avLst/>
          </a:prstGeom>
        </p:spPr>
      </p:pic>
      <p:pic>
        <p:nvPicPr>
          <p:cNvPr id="14" name="Picture 13">
            <a:extLst>
              <a:ext uri="{FF2B5EF4-FFF2-40B4-BE49-F238E27FC236}">
                <a16:creationId xmlns:a16="http://schemas.microsoft.com/office/drawing/2014/main" id="{C3A7C93C-162F-45A6-9CD2-B82DD7148E72}"/>
              </a:ext>
            </a:extLst>
          </p:cNvPr>
          <p:cNvPicPr>
            <a:picLocks noChangeAspect="1"/>
          </p:cNvPicPr>
          <p:nvPr/>
        </p:nvPicPr>
        <p:blipFill rotWithShape="1">
          <a:blip r:embed="rId5"/>
          <a:srcRect l="44597" t="9368" r="42553" b="69103"/>
          <a:stretch/>
        </p:blipFill>
        <p:spPr>
          <a:xfrm>
            <a:off x="8605051" y="2689486"/>
            <a:ext cx="557436" cy="609599"/>
          </a:xfrm>
          <a:prstGeom prst="rect">
            <a:avLst/>
          </a:prstGeom>
        </p:spPr>
      </p:pic>
      <p:sp>
        <p:nvSpPr>
          <p:cNvPr id="10" name="Rectangle 9">
            <a:extLst>
              <a:ext uri="{FF2B5EF4-FFF2-40B4-BE49-F238E27FC236}">
                <a16:creationId xmlns:a16="http://schemas.microsoft.com/office/drawing/2014/main" id="{1E2C9FB9-60FC-41D7-9ED9-FB6D141F37FC}"/>
              </a:ext>
            </a:extLst>
          </p:cNvPr>
          <p:cNvSpPr/>
          <p:nvPr/>
        </p:nvSpPr>
        <p:spPr>
          <a:xfrm>
            <a:off x="425884" y="3007688"/>
            <a:ext cx="4705929" cy="147194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cxnSp>
        <p:nvCxnSpPr>
          <p:cNvPr id="13" name="Connector: Elbow 12">
            <a:extLst>
              <a:ext uri="{FF2B5EF4-FFF2-40B4-BE49-F238E27FC236}">
                <a16:creationId xmlns:a16="http://schemas.microsoft.com/office/drawing/2014/main" id="{9A67008E-DA7D-4BCA-8F5C-E66C58291923}"/>
              </a:ext>
            </a:extLst>
          </p:cNvPr>
          <p:cNvCxnSpPr>
            <a:cxnSpLocks/>
          </p:cNvCxnSpPr>
          <p:nvPr/>
        </p:nvCxnSpPr>
        <p:spPr>
          <a:xfrm flipV="1">
            <a:off x="5131814" y="3815863"/>
            <a:ext cx="1552949" cy="2"/>
          </a:xfrm>
          <a:prstGeom prst="bentConnector3">
            <a:avLst>
              <a:gd name="adj1" fmla="val 50000"/>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467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21"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heel(1)">
                                      <p:cBhvr>
                                        <p:cTn id="11" dur="2000"/>
                                        <p:tgtEl>
                                          <p:spTgt spid="10"/>
                                        </p:tgtEl>
                                      </p:cBhvr>
                                    </p:animEffect>
                                  </p:childTnLst>
                                </p:cTn>
                              </p:par>
                            </p:childTnLst>
                          </p:cTn>
                        </p:par>
                        <p:par>
                          <p:cTn id="12" fill="hold">
                            <p:stCondLst>
                              <p:cond delay="3000"/>
                            </p:stCondLst>
                            <p:childTnLst>
                              <p:par>
                                <p:cTn id="13" presetID="22" presetClass="entr" presetSubtype="8"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3500"/>
                            </p:stCondLst>
                            <p:childTnLst>
                              <p:par>
                                <p:cTn id="17" presetID="22" presetClass="exit" presetSubtype="2" fill="hold" nodeType="afterEffect">
                                  <p:stCondLst>
                                    <p:cond delay="1000"/>
                                  </p:stCondLst>
                                  <p:childTnLst>
                                    <p:animEffect transition="out" filter="wipe(right)">
                                      <p:cBhvr>
                                        <p:cTn id="18" dur="500"/>
                                        <p:tgtEl>
                                          <p:spTgt spid="13"/>
                                        </p:tgtEl>
                                      </p:cBhvr>
                                    </p:animEffect>
                                    <p:set>
                                      <p:cBhvr>
                                        <p:cTn id="19" dur="1" fill="hold">
                                          <p:stCondLst>
                                            <p:cond delay="499"/>
                                          </p:stCondLst>
                                        </p:cTn>
                                        <p:tgtEl>
                                          <p:spTgt spid="13"/>
                                        </p:tgtEl>
                                        <p:attrNameLst>
                                          <p:attrName>style.visibility</p:attrName>
                                        </p:attrNameLst>
                                      </p:cBhvr>
                                      <p:to>
                                        <p:strVal val="hidden"/>
                                      </p:to>
                                    </p:set>
                                  </p:childTnLst>
                                </p:cTn>
                              </p:par>
                            </p:childTnLst>
                          </p:cTn>
                        </p:par>
                        <p:par>
                          <p:cTn id="20" fill="hold">
                            <p:stCondLst>
                              <p:cond delay="5000"/>
                            </p:stCondLst>
                            <p:childTnLst>
                              <p:par>
                                <p:cTn id="21" presetID="22" presetClass="exit" presetSubtype="2" fill="hold" grpId="1" nodeType="afterEffect">
                                  <p:stCondLst>
                                    <p:cond delay="0"/>
                                  </p:stCondLst>
                                  <p:childTnLst>
                                    <p:animEffect transition="out" filter="wipe(right)">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6" presetClass="entr" presetSubtype="42"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arn(outHorizontal)">
                                      <p:cBhvr>
                                        <p:cTn id="28" dur="10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10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10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xit" presetSubtype="1" fill="hold" nodeType="clickEffect">
                                  <p:stCondLst>
                                    <p:cond delay="0"/>
                                  </p:stCondLst>
                                  <p:childTnLst>
                                    <p:animEffect transition="out" filter="wipe(up)">
                                      <p:cBhvr>
                                        <p:cTn id="42" dur="500"/>
                                        <p:tgtEl>
                                          <p:spTgt spid="14"/>
                                        </p:tgtEl>
                                      </p:cBhvr>
                                    </p:animEffect>
                                    <p:set>
                                      <p:cBhvr>
                                        <p:cTn id="43" dur="1" fill="hold">
                                          <p:stCondLst>
                                            <p:cond delay="499"/>
                                          </p:stCondLst>
                                        </p:cTn>
                                        <p:tgtEl>
                                          <p:spTgt spid="14"/>
                                        </p:tgtEl>
                                        <p:attrNameLst>
                                          <p:attrName>style.visibility</p:attrName>
                                        </p:attrNameLst>
                                      </p:cBhvr>
                                      <p:to>
                                        <p:strVal val="hidden"/>
                                      </p:to>
                                    </p:set>
                                  </p:childTnLst>
                                </p:cTn>
                              </p:par>
                            </p:childTnLst>
                          </p:cTn>
                        </p:par>
                        <p:par>
                          <p:cTn id="44" fill="hold">
                            <p:stCondLst>
                              <p:cond delay="500"/>
                            </p:stCondLst>
                            <p:childTnLst>
                              <p:par>
                                <p:cTn id="45" presetID="22" presetClass="exit" presetSubtype="1" fill="hold" nodeType="afterEffect">
                                  <p:stCondLst>
                                    <p:cond delay="0"/>
                                  </p:stCondLst>
                                  <p:childTnLst>
                                    <p:animEffect transition="out" filter="wipe(up)">
                                      <p:cBhvr>
                                        <p:cTn id="46" dur="500"/>
                                        <p:tgtEl>
                                          <p:spTgt spid="8"/>
                                        </p:tgtEl>
                                      </p:cBhvr>
                                    </p:animEffect>
                                    <p:set>
                                      <p:cBhvr>
                                        <p:cTn id="47" dur="1" fill="hold">
                                          <p:stCondLst>
                                            <p:cond delay="499"/>
                                          </p:stCondLst>
                                        </p:cTn>
                                        <p:tgtEl>
                                          <p:spTgt spid="8"/>
                                        </p:tgtEl>
                                        <p:attrNameLst>
                                          <p:attrName>style.visibility</p:attrName>
                                        </p:attrNameLst>
                                      </p:cBhvr>
                                      <p:to>
                                        <p:strVal val="hidden"/>
                                      </p:to>
                                    </p:set>
                                  </p:childTnLst>
                                </p:cTn>
                              </p:par>
                            </p:childTnLst>
                          </p:cTn>
                        </p:par>
                        <p:par>
                          <p:cTn id="48" fill="hold">
                            <p:stCondLst>
                              <p:cond delay="1000"/>
                            </p:stCondLst>
                            <p:childTnLst>
                              <p:par>
                                <p:cTn id="49" presetID="22" presetClass="exit" presetSubtype="1" fill="hold" nodeType="afterEffect">
                                  <p:stCondLst>
                                    <p:cond delay="0"/>
                                  </p:stCondLst>
                                  <p:childTnLst>
                                    <p:animEffect transition="out" filter="wipe(up)">
                                      <p:cBhvr>
                                        <p:cTn id="50" dur="500"/>
                                        <p:tgtEl>
                                          <p:spTgt spid="31"/>
                                        </p:tgtEl>
                                      </p:cBhvr>
                                    </p:animEffect>
                                    <p:set>
                                      <p:cBhvr>
                                        <p:cTn id="51" dur="1" fill="hold">
                                          <p:stCondLst>
                                            <p:cond delay="499"/>
                                          </p:stCondLst>
                                        </p:cTn>
                                        <p:tgtEl>
                                          <p:spTgt spid="31"/>
                                        </p:tgtEl>
                                        <p:attrNameLst>
                                          <p:attrName>style.visibility</p:attrName>
                                        </p:attrNameLst>
                                      </p:cBhvr>
                                      <p:to>
                                        <p:strVal val="hidden"/>
                                      </p:to>
                                    </p:set>
                                  </p:childTnLst>
                                </p:cTn>
                              </p:par>
                            </p:childTnLst>
                          </p:cTn>
                        </p:par>
                        <p:par>
                          <p:cTn id="52" fill="hold">
                            <p:stCondLst>
                              <p:cond delay="1500"/>
                            </p:stCondLst>
                            <p:childTnLst>
                              <p:par>
                                <p:cTn id="53" presetID="10" presetClass="exit" presetSubtype="0" fill="hold" nodeType="afterEffect">
                                  <p:stCondLst>
                                    <p:cond delay="0"/>
                                  </p:stCondLst>
                                  <p:childTnLst>
                                    <p:animEffect transition="out" filter="fade">
                                      <p:cBhvr>
                                        <p:cTn id="54" dur="500"/>
                                        <p:tgtEl>
                                          <p:spTgt spid="5"/>
                                        </p:tgtEl>
                                      </p:cBhvr>
                                    </p:animEffect>
                                    <p:set>
                                      <p:cBhvr>
                                        <p:cTn id="55"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3CA3AE-4A9A-443B-AD5C-1105BFD35F0B}"/>
              </a:ext>
            </a:extLst>
          </p:cNvPr>
          <p:cNvSpPr/>
          <p:nvPr/>
        </p:nvSpPr>
        <p:spPr>
          <a:xfrm>
            <a:off x="-1" y="0"/>
            <a:ext cx="12192000" cy="6858000"/>
          </a:xfrm>
          <a:prstGeom prst="rect">
            <a:avLst/>
          </a:prstGeom>
          <a:blipFill dpi="0" rotWithShape="1">
            <a:blip r:embed="rId2">
              <a:alphaModFix amt="31000"/>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4" name="TextBox 3">
            <a:extLst>
              <a:ext uri="{FF2B5EF4-FFF2-40B4-BE49-F238E27FC236}">
                <a16:creationId xmlns:a16="http://schemas.microsoft.com/office/drawing/2014/main" id="{C95958A3-0323-4A60-B293-68F58A1DAA8D}"/>
              </a:ext>
            </a:extLst>
          </p:cNvPr>
          <p:cNvSpPr txBox="1"/>
          <p:nvPr/>
        </p:nvSpPr>
        <p:spPr>
          <a:xfrm>
            <a:off x="3149596" y="164396"/>
            <a:ext cx="6565903" cy="769441"/>
          </a:xfrm>
          <a:prstGeom prst="rect">
            <a:avLst/>
          </a:prstGeom>
          <a:noFill/>
        </p:spPr>
        <p:txBody>
          <a:bodyPr wrap="square" rtlCol="0">
            <a:spAutoFit/>
          </a:bodyPr>
          <a:lstStyle/>
          <a:p>
            <a:pPr algn="ctr"/>
            <a:r>
              <a:rPr lang="en-IN" sz="4400" dirty="0">
                <a:solidFill>
                  <a:schemeClr val="bg1"/>
                </a:solidFill>
                <a:latin typeface="Courier New" panose="02070309020205020404" pitchFamily="49" charset="0"/>
                <a:cs typeface="Courier New" panose="02070309020205020404" pitchFamily="49" charset="0"/>
              </a:rPr>
              <a:t>Graph Visualisation</a:t>
            </a:r>
            <a:endParaRPr lang="kn-IN" sz="4400" dirty="0">
              <a:solidFill>
                <a:schemeClr val="bg1"/>
              </a:solidFill>
              <a:latin typeface="Courier New" panose="02070309020205020404" pitchFamily="49" charset="0"/>
            </a:endParaRPr>
          </a:p>
        </p:txBody>
      </p:sp>
      <p:sp>
        <p:nvSpPr>
          <p:cNvPr id="6" name="TextBox 5">
            <a:extLst>
              <a:ext uri="{FF2B5EF4-FFF2-40B4-BE49-F238E27FC236}">
                <a16:creationId xmlns:a16="http://schemas.microsoft.com/office/drawing/2014/main" id="{3AEA6ABC-44AE-495F-9E70-5A5CCD1E27CE}"/>
              </a:ext>
            </a:extLst>
          </p:cNvPr>
          <p:cNvSpPr txBox="1"/>
          <p:nvPr/>
        </p:nvSpPr>
        <p:spPr>
          <a:xfrm>
            <a:off x="1" y="899461"/>
            <a:ext cx="12191999" cy="646331"/>
          </a:xfrm>
          <a:prstGeom prst="rect">
            <a:avLst/>
          </a:prstGeom>
          <a:noFill/>
        </p:spPr>
        <p:txBody>
          <a:bodyPr wrap="square" rtlCol="0">
            <a:spAutoFit/>
          </a:bodyPr>
          <a:lstStyle/>
          <a:p>
            <a:r>
              <a:rPr lang="en-IN" dirty="0">
                <a:solidFill>
                  <a:schemeClr val="bg1"/>
                </a:solidFill>
                <a:latin typeface="Century Gothic" panose="020B0502020202020204" pitchFamily="34" charset="0"/>
                <a:cs typeface="Courier New" panose="02070309020205020404" pitchFamily="49" charset="0"/>
              </a:rPr>
              <a:t>After cleaning the dataset, graphs were visualised.</a:t>
            </a:r>
          </a:p>
          <a:p>
            <a:r>
              <a:rPr lang="en-IN" dirty="0">
                <a:solidFill>
                  <a:schemeClr val="bg1"/>
                </a:solidFill>
                <a:latin typeface="Century Gothic" panose="020B0502020202020204" pitchFamily="34" charset="0"/>
                <a:cs typeface="Courier New" panose="02070309020205020404" pitchFamily="49" charset="0"/>
              </a:rPr>
              <a:t>Here’s what was done:</a:t>
            </a:r>
            <a:endParaRPr lang="kn-IN" dirty="0">
              <a:solidFill>
                <a:schemeClr val="bg1"/>
              </a:solidFill>
              <a:latin typeface="Century Gothic" panose="020B0502020202020204" pitchFamily="34" charset="0"/>
            </a:endParaRPr>
          </a:p>
        </p:txBody>
      </p:sp>
      <p:sp>
        <p:nvSpPr>
          <p:cNvPr id="7" name="Rectangle: Rounded Corners 6">
            <a:extLst>
              <a:ext uri="{FF2B5EF4-FFF2-40B4-BE49-F238E27FC236}">
                <a16:creationId xmlns:a16="http://schemas.microsoft.com/office/drawing/2014/main" id="{FDA64C50-BBA2-494B-A1EF-008344EA2FEE}"/>
              </a:ext>
            </a:extLst>
          </p:cNvPr>
          <p:cNvSpPr/>
          <p:nvPr/>
        </p:nvSpPr>
        <p:spPr>
          <a:xfrm>
            <a:off x="353290" y="1658511"/>
            <a:ext cx="4862945" cy="5031059"/>
          </a:xfrm>
          <a:prstGeom prst="roundRect">
            <a:avLst>
              <a:gd name="adj" fmla="val 320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 name="Rectangle: Rounded Corners 1">
            <a:extLst>
              <a:ext uri="{FF2B5EF4-FFF2-40B4-BE49-F238E27FC236}">
                <a16:creationId xmlns:a16="http://schemas.microsoft.com/office/drawing/2014/main" id="{6CB41C85-7450-4718-A8BD-96071E8730DB}"/>
              </a:ext>
            </a:extLst>
          </p:cNvPr>
          <p:cNvSpPr/>
          <p:nvPr/>
        </p:nvSpPr>
        <p:spPr>
          <a:xfrm>
            <a:off x="353291" y="1662545"/>
            <a:ext cx="4862945" cy="5031059"/>
          </a:xfrm>
          <a:prstGeom prst="roundRect">
            <a:avLst>
              <a:gd name="adj" fmla="val 320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9" name="TextBox 8">
            <a:extLst>
              <a:ext uri="{FF2B5EF4-FFF2-40B4-BE49-F238E27FC236}">
                <a16:creationId xmlns:a16="http://schemas.microsoft.com/office/drawing/2014/main" id="{1DAE4234-1D87-4BA1-8951-431071AF5AD7}"/>
              </a:ext>
            </a:extLst>
          </p:cNvPr>
          <p:cNvSpPr txBox="1"/>
          <p:nvPr/>
        </p:nvSpPr>
        <p:spPr>
          <a:xfrm>
            <a:off x="385616" y="1707710"/>
            <a:ext cx="4705929" cy="600164"/>
          </a:xfrm>
          <a:prstGeom prst="rect">
            <a:avLst/>
          </a:prstGeom>
          <a:noFill/>
        </p:spPr>
        <p:txBody>
          <a:bodyPr wrap="square" rtlCol="0">
            <a:spAutoFit/>
          </a:bodyPr>
          <a:lstStyle/>
          <a:p>
            <a:pPr algn="ctr"/>
            <a:r>
              <a:rPr lang="en-IN" sz="1100" dirty="0">
                <a:solidFill>
                  <a:schemeClr val="bg1"/>
                </a:solidFill>
                <a:latin typeface="Courier New" panose="02070309020205020404" pitchFamily="49" charset="0"/>
                <a:cs typeface="Courier New" panose="02070309020205020404" pitchFamily="49" charset="0"/>
              </a:rPr>
              <a:t>Programming Language: Python      </a:t>
            </a:r>
          </a:p>
          <a:p>
            <a:pPr algn="ctr"/>
            <a:endParaRPr lang="en-IN" sz="1100" dirty="0">
              <a:solidFill>
                <a:schemeClr val="bg1"/>
              </a:solidFill>
              <a:latin typeface="Courier New" panose="02070309020205020404" pitchFamily="49" charset="0"/>
              <a:cs typeface="Courier New" panose="02070309020205020404" pitchFamily="49" charset="0"/>
            </a:endParaRPr>
          </a:p>
          <a:p>
            <a:pPr algn="ctr"/>
            <a:r>
              <a:rPr lang="en-IN" sz="1100" dirty="0">
                <a:solidFill>
                  <a:schemeClr val="bg1"/>
                </a:solidFill>
                <a:latin typeface="Courier New" panose="02070309020205020404" pitchFamily="49" charset="0"/>
                <a:cs typeface="Courier New" panose="02070309020205020404" pitchFamily="49" charset="0"/>
              </a:rPr>
              <a:t>Program Terminal</a:t>
            </a:r>
            <a:endParaRPr lang="kn-IN" sz="1100" dirty="0">
              <a:solidFill>
                <a:schemeClr val="bg1"/>
              </a:solidFill>
              <a:latin typeface="Courier New" panose="02070309020205020404" pitchFamily="49" charset="0"/>
            </a:endParaRPr>
          </a:p>
        </p:txBody>
      </p:sp>
      <p:cxnSp>
        <p:nvCxnSpPr>
          <p:cNvPr id="12" name="Straight Connector 11">
            <a:extLst>
              <a:ext uri="{FF2B5EF4-FFF2-40B4-BE49-F238E27FC236}">
                <a16:creationId xmlns:a16="http://schemas.microsoft.com/office/drawing/2014/main" id="{C952D6B9-7528-458D-8F40-FC9C021887CB}"/>
              </a:ext>
            </a:extLst>
          </p:cNvPr>
          <p:cNvCxnSpPr>
            <a:cxnSpLocks/>
          </p:cNvCxnSpPr>
          <p:nvPr/>
        </p:nvCxnSpPr>
        <p:spPr>
          <a:xfrm>
            <a:off x="353290" y="2307874"/>
            <a:ext cx="48629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A474AF0-6261-40D0-909F-B770C2D164E9}"/>
              </a:ext>
            </a:extLst>
          </p:cNvPr>
          <p:cNvSpPr txBox="1"/>
          <p:nvPr/>
        </p:nvSpPr>
        <p:spPr>
          <a:xfrm>
            <a:off x="353290" y="2286403"/>
            <a:ext cx="4862945" cy="4208844"/>
          </a:xfrm>
          <a:prstGeom prst="rect">
            <a:avLst/>
          </a:prstGeom>
          <a:noFill/>
        </p:spPr>
        <p:txBody>
          <a:bodyPr wrap="square">
            <a:spAutoFit/>
          </a:bodyPr>
          <a:lstStyle/>
          <a:p>
            <a:r>
              <a:rPr lang="en-US" sz="1070" dirty="0">
                <a:solidFill>
                  <a:schemeClr val="bg1"/>
                </a:solidFill>
                <a:latin typeface="Courier New" panose="02070309020205020404" pitchFamily="49" charset="0"/>
              </a:rPr>
              <a:t>import </a:t>
            </a:r>
            <a:r>
              <a:rPr lang="en-US" sz="1070" dirty="0" err="1">
                <a:solidFill>
                  <a:schemeClr val="bg1"/>
                </a:solidFill>
                <a:latin typeface="Courier New" panose="02070309020205020404" pitchFamily="49" charset="0"/>
              </a:rPr>
              <a:t>numpy</a:t>
            </a:r>
            <a:r>
              <a:rPr lang="en-US" sz="1070" dirty="0">
                <a:solidFill>
                  <a:schemeClr val="bg1"/>
                </a:solidFill>
                <a:latin typeface="Courier New" panose="02070309020205020404" pitchFamily="49" charset="0"/>
              </a:rPr>
              <a:t> as np</a:t>
            </a:r>
          </a:p>
          <a:p>
            <a:r>
              <a:rPr lang="en-US" sz="1070" dirty="0">
                <a:solidFill>
                  <a:schemeClr val="bg1"/>
                </a:solidFill>
                <a:latin typeface="Courier New" panose="02070309020205020404" pitchFamily="49" charset="0"/>
              </a:rPr>
              <a:t>import pandas as pd</a:t>
            </a:r>
          </a:p>
          <a:p>
            <a:r>
              <a:rPr lang="en-US" sz="1070" dirty="0">
                <a:solidFill>
                  <a:schemeClr val="bg1"/>
                </a:solidFill>
                <a:latin typeface="Courier New" panose="02070309020205020404" pitchFamily="49" charset="0"/>
              </a:rPr>
              <a:t>import </a:t>
            </a:r>
            <a:r>
              <a:rPr lang="en-US" sz="1070" dirty="0" err="1">
                <a:solidFill>
                  <a:schemeClr val="bg1"/>
                </a:solidFill>
                <a:latin typeface="Courier New" panose="02070309020205020404" pitchFamily="49" charset="0"/>
              </a:rPr>
              <a:t>matplotlib.pyplot</a:t>
            </a:r>
            <a:r>
              <a:rPr lang="en-US" sz="1070" dirty="0">
                <a:solidFill>
                  <a:schemeClr val="bg1"/>
                </a:solidFill>
                <a:latin typeface="Courier New" panose="02070309020205020404" pitchFamily="49" charset="0"/>
              </a:rPr>
              <a:t> as </a:t>
            </a:r>
            <a:r>
              <a:rPr lang="en-US" sz="1070" dirty="0" err="1">
                <a:solidFill>
                  <a:schemeClr val="bg1"/>
                </a:solidFill>
                <a:latin typeface="Courier New" panose="02070309020205020404" pitchFamily="49" charset="0"/>
              </a:rPr>
              <a:t>plt</a:t>
            </a:r>
            <a:endParaRPr lang="en-US" sz="1070" dirty="0">
              <a:solidFill>
                <a:schemeClr val="bg1"/>
              </a:solidFill>
              <a:latin typeface="Courier New" panose="02070309020205020404" pitchFamily="49" charset="0"/>
            </a:endParaRPr>
          </a:p>
          <a:p>
            <a:r>
              <a:rPr lang="en-US" sz="1070" dirty="0">
                <a:solidFill>
                  <a:schemeClr val="bg1"/>
                </a:solidFill>
                <a:latin typeface="Courier New" panose="02070309020205020404" pitchFamily="49" charset="0"/>
              </a:rPr>
              <a:t>df = </a:t>
            </a:r>
            <a:r>
              <a:rPr lang="en-US" sz="1070" dirty="0" err="1">
                <a:solidFill>
                  <a:schemeClr val="bg1"/>
                </a:solidFill>
                <a:latin typeface="Courier New" panose="02070309020205020404" pitchFamily="49" charset="0"/>
              </a:rPr>
              <a:t>pd.read_csv</a:t>
            </a:r>
            <a:r>
              <a:rPr lang="en-US" sz="1070" dirty="0">
                <a:solidFill>
                  <a:schemeClr val="bg1"/>
                </a:solidFill>
                <a:latin typeface="Courier New" panose="02070309020205020404" pitchFamily="49" charset="0"/>
              </a:rPr>
              <a:t>('cumulative-normalized.csv')</a:t>
            </a:r>
          </a:p>
          <a:p>
            <a:r>
              <a:rPr lang="en-US" sz="1070" dirty="0">
                <a:solidFill>
                  <a:schemeClr val="bg1"/>
                </a:solidFill>
                <a:latin typeface="Courier New" panose="02070309020205020404" pitchFamily="49" charset="0"/>
              </a:rPr>
              <a:t># Numerical Plot</a:t>
            </a:r>
          </a:p>
          <a:p>
            <a:r>
              <a:rPr lang="en-US" sz="1070" dirty="0">
                <a:solidFill>
                  <a:schemeClr val="bg1"/>
                </a:solidFill>
                <a:latin typeface="Courier New" panose="02070309020205020404" pitchFamily="49" charset="0"/>
              </a:rPr>
              <a:t>fig = </a:t>
            </a:r>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r>
              <a:rPr lang="en-US" sz="1070" dirty="0" err="1">
                <a:solidFill>
                  <a:schemeClr val="bg1"/>
                </a:solidFill>
                <a:latin typeface="Courier New" panose="02070309020205020404" pitchFamily="49" charset="0"/>
              </a:rPr>
              <a:t>plot.box</a:t>
            </a:r>
            <a:r>
              <a:rPr lang="en-US" sz="1070" dirty="0">
                <a:solidFill>
                  <a:schemeClr val="bg1"/>
                </a:solidFill>
                <a:latin typeface="Courier New" panose="02070309020205020404" pitchFamily="49" charset="0"/>
              </a:rPr>
              <a:t>(x = '</a:t>
            </a:r>
            <a:r>
              <a:rPr lang="en-US" sz="1070" dirty="0" err="1">
                <a:solidFill>
                  <a:schemeClr val="bg1"/>
                </a:solidFill>
                <a:latin typeface="Courier New" panose="02070309020205020404" pitchFamily="49" charset="0"/>
              </a:rPr>
              <a:t>kepler_id</a:t>
            </a:r>
            <a:r>
              <a:rPr lang="en-US" sz="1070" dirty="0">
                <a:solidFill>
                  <a:schemeClr val="bg1"/>
                </a:solidFill>
                <a:latin typeface="Courier New" panose="02070309020205020404" pitchFamily="49" charset="0"/>
              </a:rPr>
              <a:t>', y = '</a:t>
            </a:r>
            <a:r>
              <a:rPr lang="en-US" sz="1070" dirty="0" err="1">
                <a:solidFill>
                  <a:schemeClr val="bg1"/>
                </a:solidFill>
                <a:latin typeface="Courier New" panose="02070309020205020404" pitchFamily="49" charset="0"/>
              </a:rPr>
              <a:t>impact_parameter</a:t>
            </a:r>
            <a:r>
              <a:rPr lang="en-US" sz="1070" dirty="0">
                <a:solidFill>
                  <a:schemeClr val="bg1"/>
                </a:solidFill>
                <a:latin typeface="Courier New" panose="02070309020205020404" pitchFamily="49" charset="0"/>
              </a:rPr>
              <a:t>', title='Impact parameter VS Kepler ID')</a:t>
            </a:r>
          </a:p>
          <a:p>
            <a:r>
              <a:rPr lang="en-US" sz="1070" dirty="0">
                <a:solidFill>
                  <a:schemeClr val="bg1"/>
                </a:solidFill>
                <a:latin typeface="Courier New" panose="02070309020205020404" pitchFamily="49" charset="0"/>
              </a:rPr>
              <a:t>fig = </a:t>
            </a:r>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r>
              <a:rPr lang="en-US" sz="1070" dirty="0" err="1">
                <a:solidFill>
                  <a:schemeClr val="bg1"/>
                </a:solidFill>
                <a:latin typeface="Courier New" panose="02070309020205020404" pitchFamily="49" charset="0"/>
              </a:rPr>
              <a:t>plot.box</a:t>
            </a:r>
            <a:r>
              <a:rPr lang="en-US" sz="1070" dirty="0">
                <a:solidFill>
                  <a:schemeClr val="bg1"/>
                </a:solidFill>
                <a:latin typeface="Courier New" panose="02070309020205020404" pitchFamily="49" charset="0"/>
              </a:rPr>
              <a:t>(x = '</a:t>
            </a:r>
            <a:r>
              <a:rPr lang="en-US" sz="1070" dirty="0" err="1">
                <a:solidFill>
                  <a:schemeClr val="bg1"/>
                </a:solidFill>
                <a:latin typeface="Courier New" panose="02070309020205020404" pitchFamily="49" charset="0"/>
              </a:rPr>
              <a:t>kepler_id</a:t>
            </a:r>
            <a:r>
              <a:rPr lang="en-US" sz="1070" dirty="0">
                <a:solidFill>
                  <a:schemeClr val="bg1"/>
                </a:solidFill>
                <a:latin typeface="Courier New" panose="02070309020205020404" pitchFamily="49" charset="0"/>
              </a:rPr>
              <a:t>', y = '</a:t>
            </a:r>
            <a:r>
              <a:rPr lang="en-US" sz="1070" dirty="0" err="1">
                <a:solidFill>
                  <a:schemeClr val="bg1"/>
                </a:solidFill>
                <a:latin typeface="Courier New" panose="02070309020205020404" pitchFamily="49" charset="0"/>
              </a:rPr>
              <a:t>equ_temp</a:t>
            </a:r>
            <a:r>
              <a:rPr lang="en-US" sz="1070" dirty="0">
                <a:solidFill>
                  <a:schemeClr val="bg1"/>
                </a:solidFill>
                <a:latin typeface="Courier New" panose="02070309020205020404" pitchFamily="49" charset="0"/>
              </a:rPr>
              <a:t>', title='Equilibrium temperature VS Kepler ID')</a:t>
            </a:r>
          </a:p>
          <a:p>
            <a:r>
              <a:rPr lang="en-US" sz="1070" dirty="0">
                <a:solidFill>
                  <a:schemeClr val="bg1"/>
                </a:solidFill>
                <a:latin typeface="Courier New" panose="02070309020205020404" pitchFamily="49" charset="0"/>
              </a:rPr>
              <a:t>fig = </a:t>
            </a:r>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r>
              <a:rPr lang="en-US" sz="1070" dirty="0" err="1">
                <a:solidFill>
                  <a:schemeClr val="bg1"/>
                </a:solidFill>
                <a:latin typeface="Courier New" panose="02070309020205020404" pitchFamily="49" charset="0"/>
              </a:rPr>
              <a:t>plot.box</a:t>
            </a:r>
            <a:r>
              <a:rPr lang="en-US" sz="1070" dirty="0">
                <a:solidFill>
                  <a:schemeClr val="bg1"/>
                </a:solidFill>
                <a:latin typeface="Courier New" panose="02070309020205020404" pitchFamily="49" charset="0"/>
              </a:rPr>
              <a:t>(x = '</a:t>
            </a:r>
            <a:r>
              <a:rPr lang="en-US" sz="1070" dirty="0" err="1">
                <a:solidFill>
                  <a:schemeClr val="bg1"/>
                </a:solidFill>
                <a:latin typeface="Courier New" panose="02070309020205020404" pitchFamily="49" charset="0"/>
              </a:rPr>
              <a:t>kepler_id</a:t>
            </a:r>
            <a:r>
              <a:rPr lang="en-US" sz="1070" dirty="0">
                <a:solidFill>
                  <a:schemeClr val="bg1"/>
                </a:solidFill>
                <a:latin typeface="Courier New" panose="02070309020205020404" pitchFamily="49" charset="0"/>
              </a:rPr>
              <a:t>', y = '</a:t>
            </a:r>
            <a:r>
              <a:rPr lang="en-US" sz="1070" dirty="0" err="1">
                <a:solidFill>
                  <a:schemeClr val="bg1"/>
                </a:solidFill>
                <a:latin typeface="Courier New" panose="02070309020205020404" pitchFamily="49" charset="0"/>
              </a:rPr>
              <a:t>transit_duration</a:t>
            </a:r>
            <a:r>
              <a:rPr lang="en-US" sz="1070" dirty="0">
                <a:solidFill>
                  <a:schemeClr val="bg1"/>
                </a:solidFill>
                <a:latin typeface="Courier New" panose="02070309020205020404" pitchFamily="49" charset="0"/>
              </a:rPr>
              <a:t>', title='Transit Duration VS Kepler ID')</a:t>
            </a:r>
          </a:p>
          <a:p>
            <a:endParaRPr lang="en-US" sz="1070" dirty="0">
              <a:solidFill>
                <a:schemeClr val="bg1"/>
              </a:solidFill>
              <a:latin typeface="Courier New" panose="02070309020205020404" pitchFamily="49" charset="0"/>
            </a:endParaRPr>
          </a:p>
          <a:p>
            <a:r>
              <a:rPr lang="en-US" sz="1070" dirty="0">
                <a:solidFill>
                  <a:schemeClr val="bg1"/>
                </a:solidFill>
                <a:latin typeface="Courier New" panose="02070309020205020404" pitchFamily="49" charset="0"/>
              </a:rPr>
              <a:t># Categorical Plot </a:t>
            </a:r>
          </a:p>
          <a:p>
            <a:r>
              <a:rPr lang="en-US" sz="1070" dirty="0">
                <a:solidFill>
                  <a:schemeClr val="bg1"/>
                </a:solidFill>
                <a:latin typeface="Courier New" panose="02070309020205020404" pitchFamily="49" charset="0"/>
              </a:rPr>
              <a:t>fig = </a:t>
            </a:r>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r>
              <a:rPr lang="en-US" sz="1070" dirty="0" err="1">
                <a:solidFill>
                  <a:schemeClr val="bg1"/>
                </a:solidFill>
                <a:latin typeface="Courier New" panose="02070309020205020404" pitchFamily="49" charset="0"/>
              </a:rPr>
              <a:t>plot.bar</a:t>
            </a:r>
            <a:r>
              <a:rPr lang="en-US" sz="1070" dirty="0">
                <a:solidFill>
                  <a:schemeClr val="bg1"/>
                </a:solidFill>
                <a:latin typeface="Courier New" panose="02070309020205020404" pitchFamily="49" charset="0"/>
              </a:rPr>
              <a:t>(x = '</a:t>
            </a:r>
            <a:r>
              <a:rPr lang="en-US" sz="1070" dirty="0" err="1">
                <a:solidFill>
                  <a:schemeClr val="bg1"/>
                </a:solidFill>
                <a:latin typeface="Courier New" panose="02070309020205020404" pitchFamily="49" charset="0"/>
              </a:rPr>
              <a:t>kepler_id</a:t>
            </a:r>
            <a:r>
              <a:rPr lang="en-US" sz="1070" dirty="0">
                <a:solidFill>
                  <a:schemeClr val="bg1"/>
                </a:solidFill>
                <a:latin typeface="Courier New" panose="02070309020205020404" pitchFamily="49" charset="0"/>
              </a:rPr>
              <a:t>', y = '</a:t>
            </a:r>
            <a:r>
              <a:rPr lang="en-US" sz="1070" dirty="0" err="1">
                <a:solidFill>
                  <a:schemeClr val="bg1"/>
                </a:solidFill>
                <a:latin typeface="Courier New" panose="02070309020205020404" pitchFamily="49" charset="0"/>
              </a:rPr>
              <a:t>impact_parameter</a:t>
            </a:r>
            <a:r>
              <a:rPr lang="en-US" sz="1070" dirty="0">
                <a:solidFill>
                  <a:schemeClr val="bg1"/>
                </a:solidFill>
                <a:latin typeface="Courier New" panose="02070309020205020404" pitchFamily="49" charset="0"/>
              </a:rPr>
              <a:t>', title='Impact parameter VS Kepler ID')</a:t>
            </a:r>
          </a:p>
          <a:p>
            <a:r>
              <a:rPr lang="en-US" sz="1070" dirty="0">
                <a:solidFill>
                  <a:schemeClr val="bg1"/>
                </a:solidFill>
                <a:latin typeface="Courier New" panose="02070309020205020404" pitchFamily="49" charset="0"/>
              </a:rPr>
              <a:t>fig = </a:t>
            </a:r>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r>
              <a:rPr lang="en-US" sz="1070" dirty="0" err="1">
                <a:solidFill>
                  <a:schemeClr val="bg1"/>
                </a:solidFill>
                <a:latin typeface="Courier New" panose="02070309020205020404" pitchFamily="49" charset="0"/>
              </a:rPr>
              <a:t>plot.bar</a:t>
            </a:r>
            <a:r>
              <a:rPr lang="en-US" sz="1070" dirty="0">
                <a:solidFill>
                  <a:schemeClr val="bg1"/>
                </a:solidFill>
                <a:latin typeface="Courier New" panose="02070309020205020404" pitchFamily="49" charset="0"/>
              </a:rPr>
              <a:t>(x = '</a:t>
            </a:r>
            <a:r>
              <a:rPr lang="en-US" sz="1070" dirty="0" err="1">
                <a:solidFill>
                  <a:schemeClr val="bg1"/>
                </a:solidFill>
                <a:latin typeface="Courier New" panose="02070309020205020404" pitchFamily="49" charset="0"/>
              </a:rPr>
              <a:t>kepler_id</a:t>
            </a:r>
            <a:r>
              <a:rPr lang="en-US" sz="1070" dirty="0">
                <a:solidFill>
                  <a:schemeClr val="bg1"/>
                </a:solidFill>
                <a:latin typeface="Courier New" panose="02070309020205020404" pitchFamily="49" charset="0"/>
              </a:rPr>
              <a:t>', y = '</a:t>
            </a:r>
            <a:r>
              <a:rPr lang="en-US" sz="1070" dirty="0" err="1">
                <a:solidFill>
                  <a:schemeClr val="bg1"/>
                </a:solidFill>
                <a:latin typeface="Courier New" panose="02070309020205020404" pitchFamily="49" charset="0"/>
              </a:rPr>
              <a:t>equ_temp</a:t>
            </a:r>
            <a:r>
              <a:rPr lang="en-US" sz="1070" dirty="0">
                <a:solidFill>
                  <a:schemeClr val="bg1"/>
                </a:solidFill>
                <a:latin typeface="Courier New" panose="02070309020205020404" pitchFamily="49" charset="0"/>
              </a:rPr>
              <a:t>', title='Equilibrium temperature VS Kepler ID')</a:t>
            </a:r>
          </a:p>
          <a:p>
            <a:r>
              <a:rPr lang="en-US" sz="1070" dirty="0">
                <a:solidFill>
                  <a:schemeClr val="bg1"/>
                </a:solidFill>
                <a:latin typeface="Courier New" panose="02070309020205020404" pitchFamily="49" charset="0"/>
              </a:rPr>
              <a:t>fig = </a:t>
            </a:r>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r>
              <a:rPr lang="en-US" sz="1070" dirty="0" err="1">
                <a:solidFill>
                  <a:schemeClr val="bg1"/>
                </a:solidFill>
                <a:latin typeface="Courier New" panose="02070309020205020404" pitchFamily="49" charset="0"/>
              </a:rPr>
              <a:t>plot.bar</a:t>
            </a:r>
            <a:r>
              <a:rPr lang="en-US" sz="1070" dirty="0">
                <a:solidFill>
                  <a:schemeClr val="bg1"/>
                </a:solidFill>
                <a:latin typeface="Courier New" panose="02070309020205020404" pitchFamily="49" charset="0"/>
              </a:rPr>
              <a:t>(x = '</a:t>
            </a:r>
            <a:r>
              <a:rPr lang="en-US" sz="1070" dirty="0" err="1">
                <a:solidFill>
                  <a:schemeClr val="bg1"/>
                </a:solidFill>
                <a:latin typeface="Courier New" panose="02070309020205020404" pitchFamily="49" charset="0"/>
              </a:rPr>
              <a:t>kepler_id</a:t>
            </a:r>
            <a:r>
              <a:rPr lang="en-US" sz="1070" dirty="0">
                <a:solidFill>
                  <a:schemeClr val="bg1"/>
                </a:solidFill>
                <a:latin typeface="Courier New" panose="02070309020205020404" pitchFamily="49" charset="0"/>
              </a:rPr>
              <a:t>', y = '</a:t>
            </a:r>
            <a:r>
              <a:rPr lang="en-US" sz="1070" dirty="0" err="1">
                <a:solidFill>
                  <a:schemeClr val="bg1"/>
                </a:solidFill>
                <a:latin typeface="Courier New" panose="02070309020205020404" pitchFamily="49" charset="0"/>
              </a:rPr>
              <a:t>transit_duration</a:t>
            </a:r>
            <a:r>
              <a:rPr lang="en-US" sz="1070" dirty="0">
                <a:solidFill>
                  <a:schemeClr val="bg1"/>
                </a:solidFill>
                <a:latin typeface="Courier New" panose="02070309020205020404" pitchFamily="49" charset="0"/>
              </a:rPr>
              <a:t>', title='Transit Duration VS Kepler ID')</a:t>
            </a:r>
          </a:p>
          <a:p>
            <a:endParaRPr lang="en-US" sz="1070" dirty="0">
              <a:solidFill>
                <a:schemeClr val="bg1"/>
              </a:solidFill>
              <a:latin typeface="Courier New" panose="02070309020205020404" pitchFamily="49" charset="0"/>
            </a:endParaRPr>
          </a:p>
          <a:p>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endParaRPr lang="kn-IN" sz="1070" dirty="0">
              <a:solidFill>
                <a:schemeClr val="bg1"/>
              </a:solidFill>
              <a:latin typeface="Courier New" panose="02070309020205020404" pitchFamily="49" charset="0"/>
            </a:endParaRPr>
          </a:p>
        </p:txBody>
      </p:sp>
      <p:sp>
        <p:nvSpPr>
          <p:cNvPr id="16" name="Rectangle: Rounded Corners 15">
            <a:extLst>
              <a:ext uri="{FF2B5EF4-FFF2-40B4-BE49-F238E27FC236}">
                <a16:creationId xmlns:a16="http://schemas.microsoft.com/office/drawing/2014/main" id="{31AF8D5A-0E98-48E7-8FB5-8C5BA0942321}"/>
              </a:ext>
            </a:extLst>
          </p:cNvPr>
          <p:cNvSpPr/>
          <p:nvPr/>
        </p:nvSpPr>
        <p:spPr>
          <a:xfrm>
            <a:off x="6416963" y="1658510"/>
            <a:ext cx="4862945" cy="5031059"/>
          </a:xfrm>
          <a:prstGeom prst="roundRect">
            <a:avLst>
              <a:gd name="adj" fmla="val 320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19" name="Rectangle: Rounded Corners 18">
            <a:extLst>
              <a:ext uri="{FF2B5EF4-FFF2-40B4-BE49-F238E27FC236}">
                <a16:creationId xmlns:a16="http://schemas.microsoft.com/office/drawing/2014/main" id="{874AF98A-F537-4683-BDED-C2299231B608}"/>
              </a:ext>
            </a:extLst>
          </p:cNvPr>
          <p:cNvSpPr/>
          <p:nvPr/>
        </p:nvSpPr>
        <p:spPr>
          <a:xfrm>
            <a:off x="6416962" y="1658509"/>
            <a:ext cx="4862945" cy="5031059"/>
          </a:xfrm>
          <a:prstGeom prst="roundRect">
            <a:avLst>
              <a:gd name="adj" fmla="val 320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17" name="TextBox 16">
            <a:extLst>
              <a:ext uri="{FF2B5EF4-FFF2-40B4-BE49-F238E27FC236}">
                <a16:creationId xmlns:a16="http://schemas.microsoft.com/office/drawing/2014/main" id="{6482E583-C2C8-4B5B-89CB-0774E418144C}"/>
              </a:ext>
            </a:extLst>
          </p:cNvPr>
          <p:cNvSpPr txBox="1"/>
          <p:nvPr/>
        </p:nvSpPr>
        <p:spPr>
          <a:xfrm>
            <a:off x="6449289" y="1707710"/>
            <a:ext cx="4705929" cy="600164"/>
          </a:xfrm>
          <a:prstGeom prst="rect">
            <a:avLst/>
          </a:prstGeom>
          <a:noFill/>
        </p:spPr>
        <p:txBody>
          <a:bodyPr wrap="square" rtlCol="0">
            <a:spAutoFit/>
          </a:bodyPr>
          <a:lstStyle/>
          <a:p>
            <a:pPr algn="ctr"/>
            <a:r>
              <a:rPr lang="en-IN" sz="1100" dirty="0">
                <a:solidFill>
                  <a:schemeClr val="bg1"/>
                </a:solidFill>
                <a:latin typeface="Courier New" panose="02070309020205020404" pitchFamily="49" charset="0"/>
                <a:cs typeface="Courier New" panose="02070309020205020404" pitchFamily="49" charset="0"/>
              </a:rPr>
              <a:t>Programming Language: Python      </a:t>
            </a:r>
          </a:p>
          <a:p>
            <a:pPr algn="ctr"/>
            <a:endParaRPr lang="en-IN" sz="1100" dirty="0">
              <a:solidFill>
                <a:schemeClr val="bg1"/>
              </a:solidFill>
              <a:latin typeface="Courier New" panose="02070309020205020404" pitchFamily="49" charset="0"/>
              <a:cs typeface="Courier New" panose="02070309020205020404" pitchFamily="49" charset="0"/>
            </a:endParaRPr>
          </a:p>
          <a:p>
            <a:pPr algn="ctr"/>
            <a:r>
              <a:rPr lang="en-IN" sz="1100" dirty="0">
                <a:solidFill>
                  <a:schemeClr val="bg1"/>
                </a:solidFill>
                <a:latin typeface="Courier New" panose="02070309020205020404" pitchFamily="49" charset="0"/>
                <a:cs typeface="Courier New" panose="02070309020205020404" pitchFamily="49" charset="0"/>
              </a:rPr>
              <a:t>Output Terminal</a:t>
            </a:r>
            <a:endParaRPr lang="kn-IN" sz="1100" dirty="0">
              <a:solidFill>
                <a:schemeClr val="bg1"/>
              </a:solidFill>
              <a:latin typeface="Courier New" panose="02070309020205020404" pitchFamily="49" charset="0"/>
            </a:endParaRPr>
          </a:p>
        </p:txBody>
      </p:sp>
      <p:cxnSp>
        <p:nvCxnSpPr>
          <p:cNvPr id="18" name="Straight Connector 17">
            <a:extLst>
              <a:ext uri="{FF2B5EF4-FFF2-40B4-BE49-F238E27FC236}">
                <a16:creationId xmlns:a16="http://schemas.microsoft.com/office/drawing/2014/main" id="{5A527BD3-5B94-4088-9FD1-4089FBAC8767}"/>
              </a:ext>
            </a:extLst>
          </p:cNvPr>
          <p:cNvCxnSpPr>
            <a:cxnSpLocks/>
          </p:cNvCxnSpPr>
          <p:nvPr/>
        </p:nvCxnSpPr>
        <p:spPr>
          <a:xfrm>
            <a:off x="6416963" y="2307874"/>
            <a:ext cx="48629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5AFF0DC-9EAA-4576-99A7-98DEA891170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681094" y="2420591"/>
            <a:ext cx="4334676" cy="2831523"/>
          </a:xfrm>
          <a:prstGeom prst="rect">
            <a:avLst/>
          </a:prstGeom>
        </p:spPr>
      </p:pic>
      <p:pic>
        <p:nvPicPr>
          <p:cNvPr id="21" name="Picture 20">
            <a:extLst>
              <a:ext uri="{FF2B5EF4-FFF2-40B4-BE49-F238E27FC236}">
                <a16:creationId xmlns:a16="http://schemas.microsoft.com/office/drawing/2014/main" id="{77F9321A-758F-4084-B450-9562030B581B}"/>
              </a:ext>
            </a:extLst>
          </p:cNvPr>
          <p:cNvPicPr>
            <a:picLocks noChangeAspect="1"/>
          </p:cNvPicPr>
          <p:nvPr/>
        </p:nvPicPr>
        <p:blipFill rotWithShape="1">
          <a:blip r:embed="rId5">
            <a:extLst>
              <a:ext uri="{28A0092B-C50C-407E-A947-70E740481C1C}">
                <a14:useLocalDpi xmlns:a14="http://schemas.microsoft.com/office/drawing/2010/main" val="0"/>
              </a:ext>
            </a:extLst>
          </a:blip>
          <a:srcRect l="46049" t="71548" r="39297" b="11364"/>
          <a:stretch/>
        </p:blipFill>
        <p:spPr>
          <a:xfrm>
            <a:off x="8681013" y="4449417"/>
            <a:ext cx="635570" cy="504051"/>
          </a:xfrm>
          <a:prstGeom prst="rect">
            <a:avLst/>
          </a:prstGeom>
        </p:spPr>
      </p:pic>
      <p:pic>
        <p:nvPicPr>
          <p:cNvPr id="22" name="Picture 21">
            <a:extLst>
              <a:ext uri="{FF2B5EF4-FFF2-40B4-BE49-F238E27FC236}">
                <a16:creationId xmlns:a16="http://schemas.microsoft.com/office/drawing/2014/main" id="{F791EB60-E62A-4387-810A-A7898A9FE5E8}"/>
              </a:ext>
            </a:extLst>
          </p:cNvPr>
          <p:cNvPicPr>
            <a:picLocks noChangeAspect="1"/>
          </p:cNvPicPr>
          <p:nvPr/>
        </p:nvPicPr>
        <p:blipFill rotWithShape="1">
          <a:blip r:embed="rId5">
            <a:extLst>
              <a:ext uri="{28A0092B-C50C-407E-A947-70E740481C1C}">
                <a14:useLocalDpi xmlns:a14="http://schemas.microsoft.com/office/drawing/2010/main" val="0"/>
              </a:ext>
            </a:extLst>
          </a:blip>
          <a:srcRect l="46049" t="11042" r="39297" b="86171"/>
          <a:stretch/>
        </p:blipFill>
        <p:spPr>
          <a:xfrm>
            <a:off x="8681013" y="2706314"/>
            <a:ext cx="635570" cy="78910"/>
          </a:xfrm>
          <a:prstGeom prst="rect">
            <a:avLst/>
          </a:prstGeom>
        </p:spPr>
      </p:pic>
      <p:pic>
        <p:nvPicPr>
          <p:cNvPr id="20" name="Picture 19">
            <a:extLst>
              <a:ext uri="{FF2B5EF4-FFF2-40B4-BE49-F238E27FC236}">
                <a16:creationId xmlns:a16="http://schemas.microsoft.com/office/drawing/2014/main" id="{D7EF3CFB-7D6A-454E-9944-404933997A75}"/>
              </a:ext>
            </a:extLst>
          </p:cNvPr>
          <p:cNvPicPr>
            <a:picLocks noChangeAspect="1"/>
          </p:cNvPicPr>
          <p:nvPr/>
        </p:nvPicPr>
        <p:blipFill rotWithShape="1">
          <a:blip r:embed="rId5">
            <a:extLst>
              <a:ext uri="{28A0092B-C50C-407E-A947-70E740481C1C}">
                <a14:useLocalDpi xmlns:a14="http://schemas.microsoft.com/office/drawing/2010/main" val="0"/>
              </a:ext>
            </a:extLst>
          </a:blip>
          <a:srcRect l="46049" t="13143" r="39297" b="27918"/>
          <a:stretch/>
        </p:blipFill>
        <p:spPr>
          <a:xfrm>
            <a:off x="8681013" y="2766390"/>
            <a:ext cx="635570" cy="1702905"/>
          </a:xfrm>
          <a:prstGeom prst="rect">
            <a:avLst/>
          </a:prstGeom>
        </p:spPr>
      </p:pic>
    </p:spTree>
    <p:extLst>
      <p:ext uri="{BB962C8B-B14F-4D97-AF65-F5344CB8AC3E}">
        <p14:creationId xmlns:p14="http://schemas.microsoft.com/office/powerpoint/2010/main" val="209754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arn(outHorizontal)">
                                      <p:cBhvr>
                                        <p:cTn id="12" dur="10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up)">
                                      <p:cBhvr>
                                        <p:cTn id="17" dur="10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10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1" fill="hold" nodeType="clickEffect">
                                  <p:stCondLst>
                                    <p:cond delay="0"/>
                                  </p:stCondLst>
                                  <p:childTnLst>
                                    <p:animEffect transition="out" filter="wipe(up)">
                                      <p:cBhvr>
                                        <p:cTn id="26" dur="500"/>
                                        <p:tgtEl>
                                          <p:spTgt spid="22"/>
                                        </p:tgtEl>
                                      </p:cBhvr>
                                    </p:animEffect>
                                    <p:set>
                                      <p:cBhvr>
                                        <p:cTn id="27" dur="1" fill="hold">
                                          <p:stCondLst>
                                            <p:cond delay="499"/>
                                          </p:stCondLst>
                                        </p:cTn>
                                        <p:tgtEl>
                                          <p:spTgt spid="22"/>
                                        </p:tgtEl>
                                        <p:attrNameLst>
                                          <p:attrName>style.visibility</p:attrName>
                                        </p:attrNameLst>
                                      </p:cBhvr>
                                      <p:to>
                                        <p:strVal val="hidden"/>
                                      </p:to>
                                    </p:set>
                                  </p:childTnLst>
                                </p:cTn>
                              </p:par>
                            </p:childTnLst>
                          </p:cTn>
                        </p:par>
                        <p:par>
                          <p:cTn id="28" fill="hold">
                            <p:stCondLst>
                              <p:cond delay="500"/>
                            </p:stCondLst>
                            <p:childTnLst>
                              <p:par>
                                <p:cTn id="29" presetID="22" presetClass="exit" presetSubtype="1" fill="hold" nodeType="afterEffect">
                                  <p:stCondLst>
                                    <p:cond delay="0"/>
                                  </p:stCondLst>
                                  <p:childTnLst>
                                    <p:animEffect transition="out" filter="wipe(up)">
                                      <p:cBhvr>
                                        <p:cTn id="30" dur="500"/>
                                        <p:tgtEl>
                                          <p:spTgt spid="20"/>
                                        </p:tgtEl>
                                      </p:cBhvr>
                                    </p:animEffect>
                                    <p:set>
                                      <p:cBhvr>
                                        <p:cTn id="31" dur="1" fill="hold">
                                          <p:stCondLst>
                                            <p:cond delay="499"/>
                                          </p:stCondLst>
                                        </p:cTn>
                                        <p:tgtEl>
                                          <p:spTgt spid="20"/>
                                        </p:tgtEl>
                                        <p:attrNameLst>
                                          <p:attrName>style.visibility</p:attrName>
                                        </p:attrNameLst>
                                      </p:cBhvr>
                                      <p:to>
                                        <p:strVal val="hidden"/>
                                      </p:to>
                                    </p:set>
                                  </p:childTnLst>
                                </p:cTn>
                              </p:par>
                            </p:childTnLst>
                          </p:cTn>
                        </p:par>
                        <p:par>
                          <p:cTn id="32" fill="hold">
                            <p:stCondLst>
                              <p:cond delay="1000"/>
                            </p:stCondLst>
                            <p:childTnLst>
                              <p:par>
                                <p:cTn id="33" presetID="22" presetClass="exit" presetSubtype="1" fill="hold" nodeType="afterEffect">
                                  <p:stCondLst>
                                    <p:cond delay="0"/>
                                  </p:stCondLst>
                                  <p:childTnLst>
                                    <p:animEffect transition="out" filter="wipe(up)">
                                      <p:cBhvr>
                                        <p:cTn id="34" dur="500"/>
                                        <p:tgtEl>
                                          <p:spTgt spid="21"/>
                                        </p:tgtEl>
                                      </p:cBhvr>
                                    </p:animEffect>
                                    <p:set>
                                      <p:cBhvr>
                                        <p:cTn id="35" dur="1" fill="hold">
                                          <p:stCondLst>
                                            <p:cond delay="499"/>
                                          </p:stCondLst>
                                        </p:cTn>
                                        <p:tgtEl>
                                          <p:spTgt spid="21"/>
                                        </p:tgtEl>
                                        <p:attrNameLst>
                                          <p:attrName>style.visibility</p:attrName>
                                        </p:attrNameLst>
                                      </p:cBhvr>
                                      <p:to>
                                        <p:strVal val="hidden"/>
                                      </p:to>
                                    </p:set>
                                  </p:childTnLst>
                                </p:cTn>
                              </p:par>
                            </p:childTnLst>
                          </p:cTn>
                        </p:par>
                        <p:par>
                          <p:cTn id="36" fill="hold">
                            <p:stCondLst>
                              <p:cond delay="1500"/>
                            </p:stCondLst>
                            <p:childTnLst>
                              <p:par>
                                <p:cTn id="37" presetID="10" presetClass="exit" presetSubtype="0" fill="hold" nodeType="afterEffect">
                                  <p:stCondLst>
                                    <p:cond delay="0"/>
                                  </p:stCondLst>
                                  <p:childTnLst>
                                    <p:animEffect transition="out" filter="fade">
                                      <p:cBhvr>
                                        <p:cTn id="38" dur="500"/>
                                        <p:tgtEl>
                                          <p:spTgt spid="5"/>
                                        </p:tgtEl>
                                      </p:cBhvr>
                                    </p:animEffect>
                                    <p:set>
                                      <p:cBhvr>
                                        <p:cTn id="39"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3CA3AE-4A9A-443B-AD5C-1105BFD35F0B}"/>
              </a:ext>
            </a:extLst>
          </p:cNvPr>
          <p:cNvSpPr/>
          <p:nvPr/>
        </p:nvSpPr>
        <p:spPr>
          <a:xfrm>
            <a:off x="-1" y="0"/>
            <a:ext cx="12192000" cy="6858000"/>
          </a:xfrm>
          <a:prstGeom prst="rect">
            <a:avLst/>
          </a:prstGeom>
          <a:blipFill dpi="0" rotWithShape="1">
            <a:blip r:embed="rId2">
              <a:alphaModFix amt="31000"/>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4" name="TextBox 3">
            <a:extLst>
              <a:ext uri="{FF2B5EF4-FFF2-40B4-BE49-F238E27FC236}">
                <a16:creationId xmlns:a16="http://schemas.microsoft.com/office/drawing/2014/main" id="{C95958A3-0323-4A60-B293-68F58A1DAA8D}"/>
              </a:ext>
            </a:extLst>
          </p:cNvPr>
          <p:cNvSpPr txBox="1"/>
          <p:nvPr/>
        </p:nvSpPr>
        <p:spPr>
          <a:xfrm>
            <a:off x="3149596" y="164396"/>
            <a:ext cx="6565903" cy="769441"/>
          </a:xfrm>
          <a:prstGeom prst="rect">
            <a:avLst/>
          </a:prstGeom>
          <a:noFill/>
        </p:spPr>
        <p:txBody>
          <a:bodyPr wrap="square" rtlCol="0">
            <a:spAutoFit/>
          </a:bodyPr>
          <a:lstStyle/>
          <a:p>
            <a:pPr algn="ctr"/>
            <a:r>
              <a:rPr lang="en-IN" sz="4400" dirty="0">
                <a:solidFill>
                  <a:schemeClr val="bg1"/>
                </a:solidFill>
                <a:latin typeface="Courier New" panose="02070309020205020404" pitchFamily="49" charset="0"/>
                <a:cs typeface="Courier New" panose="02070309020205020404" pitchFamily="49" charset="0"/>
              </a:rPr>
              <a:t>Graph Visualisation</a:t>
            </a:r>
            <a:endParaRPr lang="kn-IN" sz="4400" dirty="0">
              <a:solidFill>
                <a:schemeClr val="bg1"/>
              </a:solidFill>
              <a:latin typeface="Courier New" panose="02070309020205020404" pitchFamily="49" charset="0"/>
            </a:endParaRPr>
          </a:p>
        </p:txBody>
      </p:sp>
      <p:sp>
        <p:nvSpPr>
          <p:cNvPr id="6" name="TextBox 5">
            <a:extLst>
              <a:ext uri="{FF2B5EF4-FFF2-40B4-BE49-F238E27FC236}">
                <a16:creationId xmlns:a16="http://schemas.microsoft.com/office/drawing/2014/main" id="{3AEA6ABC-44AE-495F-9E70-5A5CCD1E27CE}"/>
              </a:ext>
            </a:extLst>
          </p:cNvPr>
          <p:cNvSpPr txBox="1"/>
          <p:nvPr/>
        </p:nvSpPr>
        <p:spPr>
          <a:xfrm>
            <a:off x="1" y="899461"/>
            <a:ext cx="12191999" cy="646331"/>
          </a:xfrm>
          <a:prstGeom prst="rect">
            <a:avLst/>
          </a:prstGeom>
          <a:noFill/>
        </p:spPr>
        <p:txBody>
          <a:bodyPr wrap="square" rtlCol="0">
            <a:spAutoFit/>
          </a:bodyPr>
          <a:lstStyle/>
          <a:p>
            <a:r>
              <a:rPr lang="en-IN" dirty="0">
                <a:solidFill>
                  <a:schemeClr val="bg1"/>
                </a:solidFill>
                <a:latin typeface="Century Gothic" panose="020B0502020202020204" pitchFamily="34" charset="0"/>
                <a:cs typeface="Courier New" panose="02070309020205020404" pitchFamily="49" charset="0"/>
              </a:rPr>
              <a:t>After cleaning the dataset, graphs were visualised.</a:t>
            </a:r>
          </a:p>
          <a:p>
            <a:r>
              <a:rPr lang="en-IN" dirty="0">
                <a:solidFill>
                  <a:schemeClr val="bg1"/>
                </a:solidFill>
                <a:latin typeface="Century Gothic" panose="020B0502020202020204" pitchFamily="34" charset="0"/>
                <a:cs typeface="Courier New" panose="02070309020205020404" pitchFamily="49" charset="0"/>
              </a:rPr>
              <a:t>Here’s what was done:</a:t>
            </a:r>
            <a:endParaRPr lang="kn-IN" dirty="0">
              <a:solidFill>
                <a:schemeClr val="bg1"/>
              </a:solidFill>
              <a:latin typeface="Century Gothic" panose="020B0502020202020204" pitchFamily="34" charset="0"/>
            </a:endParaRPr>
          </a:p>
        </p:txBody>
      </p:sp>
      <p:sp>
        <p:nvSpPr>
          <p:cNvPr id="7" name="Rectangle: Rounded Corners 6">
            <a:extLst>
              <a:ext uri="{FF2B5EF4-FFF2-40B4-BE49-F238E27FC236}">
                <a16:creationId xmlns:a16="http://schemas.microsoft.com/office/drawing/2014/main" id="{FDA64C50-BBA2-494B-A1EF-008344EA2FEE}"/>
              </a:ext>
            </a:extLst>
          </p:cNvPr>
          <p:cNvSpPr/>
          <p:nvPr/>
        </p:nvSpPr>
        <p:spPr>
          <a:xfrm>
            <a:off x="353290" y="1658511"/>
            <a:ext cx="4862945" cy="5031059"/>
          </a:xfrm>
          <a:prstGeom prst="roundRect">
            <a:avLst>
              <a:gd name="adj" fmla="val 320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 name="Rectangle: Rounded Corners 1">
            <a:extLst>
              <a:ext uri="{FF2B5EF4-FFF2-40B4-BE49-F238E27FC236}">
                <a16:creationId xmlns:a16="http://schemas.microsoft.com/office/drawing/2014/main" id="{6CB41C85-7450-4718-A8BD-96071E8730DB}"/>
              </a:ext>
            </a:extLst>
          </p:cNvPr>
          <p:cNvSpPr/>
          <p:nvPr/>
        </p:nvSpPr>
        <p:spPr>
          <a:xfrm>
            <a:off x="353291" y="1662545"/>
            <a:ext cx="4862945" cy="5031059"/>
          </a:xfrm>
          <a:prstGeom prst="roundRect">
            <a:avLst>
              <a:gd name="adj" fmla="val 320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9" name="TextBox 8">
            <a:extLst>
              <a:ext uri="{FF2B5EF4-FFF2-40B4-BE49-F238E27FC236}">
                <a16:creationId xmlns:a16="http://schemas.microsoft.com/office/drawing/2014/main" id="{1DAE4234-1D87-4BA1-8951-431071AF5AD7}"/>
              </a:ext>
            </a:extLst>
          </p:cNvPr>
          <p:cNvSpPr txBox="1"/>
          <p:nvPr/>
        </p:nvSpPr>
        <p:spPr>
          <a:xfrm>
            <a:off x="385616" y="1707710"/>
            <a:ext cx="4705929" cy="600164"/>
          </a:xfrm>
          <a:prstGeom prst="rect">
            <a:avLst/>
          </a:prstGeom>
          <a:noFill/>
        </p:spPr>
        <p:txBody>
          <a:bodyPr wrap="square" rtlCol="0">
            <a:spAutoFit/>
          </a:bodyPr>
          <a:lstStyle/>
          <a:p>
            <a:pPr algn="ctr"/>
            <a:r>
              <a:rPr lang="en-IN" sz="1100" dirty="0">
                <a:solidFill>
                  <a:schemeClr val="bg1"/>
                </a:solidFill>
                <a:latin typeface="Courier New" panose="02070309020205020404" pitchFamily="49" charset="0"/>
                <a:cs typeface="Courier New" panose="02070309020205020404" pitchFamily="49" charset="0"/>
              </a:rPr>
              <a:t>Programming Language: Python      </a:t>
            </a:r>
          </a:p>
          <a:p>
            <a:pPr algn="ctr"/>
            <a:endParaRPr lang="en-IN" sz="1100" dirty="0">
              <a:solidFill>
                <a:schemeClr val="bg1"/>
              </a:solidFill>
              <a:latin typeface="Courier New" panose="02070309020205020404" pitchFamily="49" charset="0"/>
              <a:cs typeface="Courier New" panose="02070309020205020404" pitchFamily="49" charset="0"/>
            </a:endParaRPr>
          </a:p>
          <a:p>
            <a:pPr algn="ctr"/>
            <a:r>
              <a:rPr lang="en-IN" sz="1100" dirty="0">
                <a:solidFill>
                  <a:schemeClr val="bg1"/>
                </a:solidFill>
                <a:latin typeface="Courier New" panose="02070309020205020404" pitchFamily="49" charset="0"/>
                <a:cs typeface="Courier New" panose="02070309020205020404" pitchFamily="49" charset="0"/>
              </a:rPr>
              <a:t>Program Terminal</a:t>
            </a:r>
            <a:endParaRPr lang="kn-IN" sz="1100" dirty="0">
              <a:solidFill>
                <a:schemeClr val="bg1"/>
              </a:solidFill>
              <a:latin typeface="Courier New" panose="02070309020205020404" pitchFamily="49" charset="0"/>
            </a:endParaRPr>
          </a:p>
        </p:txBody>
      </p:sp>
      <p:cxnSp>
        <p:nvCxnSpPr>
          <p:cNvPr id="12" name="Straight Connector 11">
            <a:extLst>
              <a:ext uri="{FF2B5EF4-FFF2-40B4-BE49-F238E27FC236}">
                <a16:creationId xmlns:a16="http://schemas.microsoft.com/office/drawing/2014/main" id="{C952D6B9-7528-458D-8F40-FC9C021887CB}"/>
              </a:ext>
            </a:extLst>
          </p:cNvPr>
          <p:cNvCxnSpPr>
            <a:cxnSpLocks/>
          </p:cNvCxnSpPr>
          <p:nvPr/>
        </p:nvCxnSpPr>
        <p:spPr>
          <a:xfrm>
            <a:off x="353290" y="2307874"/>
            <a:ext cx="48629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A474AF0-6261-40D0-909F-B770C2D164E9}"/>
              </a:ext>
            </a:extLst>
          </p:cNvPr>
          <p:cNvSpPr txBox="1"/>
          <p:nvPr/>
        </p:nvSpPr>
        <p:spPr>
          <a:xfrm>
            <a:off x="364661" y="2280857"/>
            <a:ext cx="4862945" cy="4208844"/>
          </a:xfrm>
          <a:prstGeom prst="rect">
            <a:avLst/>
          </a:prstGeom>
          <a:noFill/>
        </p:spPr>
        <p:txBody>
          <a:bodyPr wrap="square">
            <a:spAutoFit/>
          </a:bodyPr>
          <a:lstStyle/>
          <a:p>
            <a:r>
              <a:rPr lang="en-US" sz="1070" dirty="0">
                <a:solidFill>
                  <a:schemeClr val="bg1"/>
                </a:solidFill>
                <a:latin typeface="Courier New" panose="02070309020205020404" pitchFamily="49" charset="0"/>
              </a:rPr>
              <a:t>import </a:t>
            </a:r>
            <a:r>
              <a:rPr lang="en-US" sz="1070" dirty="0" err="1">
                <a:solidFill>
                  <a:schemeClr val="bg1"/>
                </a:solidFill>
                <a:latin typeface="Courier New" panose="02070309020205020404" pitchFamily="49" charset="0"/>
              </a:rPr>
              <a:t>numpy</a:t>
            </a:r>
            <a:r>
              <a:rPr lang="en-US" sz="1070" dirty="0">
                <a:solidFill>
                  <a:schemeClr val="bg1"/>
                </a:solidFill>
                <a:latin typeface="Courier New" panose="02070309020205020404" pitchFamily="49" charset="0"/>
              </a:rPr>
              <a:t> as np</a:t>
            </a:r>
          </a:p>
          <a:p>
            <a:r>
              <a:rPr lang="en-US" sz="1070" dirty="0">
                <a:solidFill>
                  <a:schemeClr val="bg1"/>
                </a:solidFill>
                <a:latin typeface="Courier New" panose="02070309020205020404" pitchFamily="49" charset="0"/>
              </a:rPr>
              <a:t>import pandas as pd</a:t>
            </a:r>
          </a:p>
          <a:p>
            <a:r>
              <a:rPr lang="en-US" sz="1070" dirty="0">
                <a:solidFill>
                  <a:schemeClr val="bg1"/>
                </a:solidFill>
                <a:latin typeface="Courier New" panose="02070309020205020404" pitchFamily="49" charset="0"/>
              </a:rPr>
              <a:t>import </a:t>
            </a:r>
            <a:r>
              <a:rPr lang="en-US" sz="1070" dirty="0" err="1">
                <a:solidFill>
                  <a:schemeClr val="bg1"/>
                </a:solidFill>
                <a:latin typeface="Courier New" panose="02070309020205020404" pitchFamily="49" charset="0"/>
              </a:rPr>
              <a:t>matplotlib.pyplot</a:t>
            </a:r>
            <a:r>
              <a:rPr lang="en-US" sz="1070" dirty="0">
                <a:solidFill>
                  <a:schemeClr val="bg1"/>
                </a:solidFill>
                <a:latin typeface="Courier New" panose="02070309020205020404" pitchFamily="49" charset="0"/>
              </a:rPr>
              <a:t> as </a:t>
            </a:r>
            <a:r>
              <a:rPr lang="en-US" sz="1070" dirty="0" err="1">
                <a:solidFill>
                  <a:schemeClr val="bg1"/>
                </a:solidFill>
                <a:latin typeface="Courier New" panose="02070309020205020404" pitchFamily="49" charset="0"/>
              </a:rPr>
              <a:t>plt</a:t>
            </a:r>
            <a:endParaRPr lang="en-US" sz="1070" dirty="0">
              <a:solidFill>
                <a:schemeClr val="bg1"/>
              </a:solidFill>
              <a:latin typeface="Courier New" panose="02070309020205020404" pitchFamily="49" charset="0"/>
            </a:endParaRPr>
          </a:p>
          <a:p>
            <a:r>
              <a:rPr lang="en-US" sz="1070" dirty="0">
                <a:solidFill>
                  <a:schemeClr val="bg1"/>
                </a:solidFill>
                <a:latin typeface="Courier New" panose="02070309020205020404" pitchFamily="49" charset="0"/>
              </a:rPr>
              <a:t>df = </a:t>
            </a:r>
            <a:r>
              <a:rPr lang="en-US" sz="1070" dirty="0" err="1">
                <a:solidFill>
                  <a:schemeClr val="bg1"/>
                </a:solidFill>
                <a:latin typeface="Courier New" panose="02070309020205020404" pitchFamily="49" charset="0"/>
              </a:rPr>
              <a:t>pd.read_csv</a:t>
            </a:r>
            <a:r>
              <a:rPr lang="en-US" sz="1070" dirty="0">
                <a:solidFill>
                  <a:schemeClr val="bg1"/>
                </a:solidFill>
                <a:latin typeface="Courier New" panose="02070309020205020404" pitchFamily="49" charset="0"/>
              </a:rPr>
              <a:t>('cumulative-normalized.csv')</a:t>
            </a:r>
          </a:p>
          <a:p>
            <a:r>
              <a:rPr lang="en-US" sz="1070" dirty="0">
                <a:solidFill>
                  <a:schemeClr val="bg1"/>
                </a:solidFill>
                <a:latin typeface="Courier New" panose="02070309020205020404" pitchFamily="49" charset="0"/>
              </a:rPr>
              <a:t># Numerical Plot</a:t>
            </a:r>
          </a:p>
          <a:p>
            <a:r>
              <a:rPr lang="en-US" sz="1070" dirty="0">
                <a:solidFill>
                  <a:schemeClr val="bg1"/>
                </a:solidFill>
                <a:latin typeface="Courier New" panose="02070309020205020404" pitchFamily="49" charset="0"/>
              </a:rPr>
              <a:t>fig = </a:t>
            </a:r>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r>
              <a:rPr lang="en-US" sz="1070" dirty="0" err="1">
                <a:solidFill>
                  <a:schemeClr val="bg1"/>
                </a:solidFill>
                <a:latin typeface="Courier New" panose="02070309020205020404" pitchFamily="49" charset="0"/>
              </a:rPr>
              <a:t>plot.box</a:t>
            </a:r>
            <a:r>
              <a:rPr lang="en-US" sz="1070" dirty="0">
                <a:solidFill>
                  <a:schemeClr val="bg1"/>
                </a:solidFill>
                <a:latin typeface="Courier New" panose="02070309020205020404" pitchFamily="49" charset="0"/>
              </a:rPr>
              <a:t>(x = '</a:t>
            </a:r>
            <a:r>
              <a:rPr lang="en-US" sz="1070" dirty="0" err="1">
                <a:solidFill>
                  <a:schemeClr val="bg1"/>
                </a:solidFill>
                <a:latin typeface="Courier New" panose="02070309020205020404" pitchFamily="49" charset="0"/>
              </a:rPr>
              <a:t>kepler_id</a:t>
            </a:r>
            <a:r>
              <a:rPr lang="en-US" sz="1070" dirty="0">
                <a:solidFill>
                  <a:schemeClr val="bg1"/>
                </a:solidFill>
                <a:latin typeface="Courier New" panose="02070309020205020404" pitchFamily="49" charset="0"/>
              </a:rPr>
              <a:t>', y = '</a:t>
            </a:r>
            <a:r>
              <a:rPr lang="en-US" sz="1070" dirty="0" err="1">
                <a:solidFill>
                  <a:schemeClr val="bg1"/>
                </a:solidFill>
                <a:latin typeface="Courier New" panose="02070309020205020404" pitchFamily="49" charset="0"/>
              </a:rPr>
              <a:t>impact_parameter</a:t>
            </a:r>
            <a:r>
              <a:rPr lang="en-US" sz="1070" dirty="0">
                <a:solidFill>
                  <a:schemeClr val="bg1"/>
                </a:solidFill>
                <a:latin typeface="Courier New" panose="02070309020205020404" pitchFamily="49" charset="0"/>
              </a:rPr>
              <a:t>', title='Impact parameter VS Kepler ID')</a:t>
            </a:r>
          </a:p>
          <a:p>
            <a:r>
              <a:rPr lang="en-US" sz="1070" dirty="0">
                <a:solidFill>
                  <a:schemeClr val="bg1"/>
                </a:solidFill>
                <a:latin typeface="Courier New" panose="02070309020205020404" pitchFamily="49" charset="0"/>
              </a:rPr>
              <a:t>fig = </a:t>
            </a:r>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r>
              <a:rPr lang="en-US" sz="1070" dirty="0" err="1">
                <a:solidFill>
                  <a:schemeClr val="bg1"/>
                </a:solidFill>
                <a:latin typeface="Courier New" panose="02070309020205020404" pitchFamily="49" charset="0"/>
              </a:rPr>
              <a:t>plot.box</a:t>
            </a:r>
            <a:r>
              <a:rPr lang="en-US" sz="1070" dirty="0">
                <a:solidFill>
                  <a:schemeClr val="bg1"/>
                </a:solidFill>
                <a:latin typeface="Courier New" panose="02070309020205020404" pitchFamily="49" charset="0"/>
              </a:rPr>
              <a:t>(x = '</a:t>
            </a:r>
            <a:r>
              <a:rPr lang="en-US" sz="1070" dirty="0" err="1">
                <a:solidFill>
                  <a:schemeClr val="bg1"/>
                </a:solidFill>
                <a:latin typeface="Courier New" panose="02070309020205020404" pitchFamily="49" charset="0"/>
              </a:rPr>
              <a:t>kepler_id</a:t>
            </a:r>
            <a:r>
              <a:rPr lang="en-US" sz="1070" dirty="0">
                <a:solidFill>
                  <a:schemeClr val="bg1"/>
                </a:solidFill>
                <a:latin typeface="Courier New" panose="02070309020205020404" pitchFamily="49" charset="0"/>
              </a:rPr>
              <a:t>', y = '</a:t>
            </a:r>
            <a:r>
              <a:rPr lang="en-US" sz="1070" dirty="0" err="1">
                <a:solidFill>
                  <a:schemeClr val="bg1"/>
                </a:solidFill>
                <a:latin typeface="Courier New" panose="02070309020205020404" pitchFamily="49" charset="0"/>
              </a:rPr>
              <a:t>equ_temp</a:t>
            </a:r>
            <a:r>
              <a:rPr lang="en-US" sz="1070" dirty="0">
                <a:solidFill>
                  <a:schemeClr val="bg1"/>
                </a:solidFill>
                <a:latin typeface="Courier New" panose="02070309020205020404" pitchFamily="49" charset="0"/>
              </a:rPr>
              <a:t>', title='Equilibrium temperature VS Kepler ID')</a:t>
            </a:r>
          </a:p>
          <a:p>
            <a:r>
              <a:rPr lang="en-US" sz="1070" dirty="0">
                <a:solidFill>
                  <a:schemeClr val="bg1"/>
                </a:solidFill>
                <a:latin typeface="Courier New" panose="02070309020205020404" pitchFamily="49" charset="0"/>
              </a:rPr>
              <a:t>fig = </a:t>
            </a:r>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r>
              <a:rPr lang="en-US" sz="1070" dirty="0" err="1">
                <a:solidFill>
                  <a:schemeClr val="bg1"/>
                </a:solidFill>
                <a:latin typeface="Courier New" panose="02070309020205020404" pitchFamily="49" charset="0"/>
              </a:rPr>
              <a:t>plot.box</a:t>
            </a:r>
            <a:r>
              <a:rPr lang="en-US" sz="1070" dirty="0">
                <a:solidFill>
                  <a:schemeClr val="bg1"/>
                </a:solidFill>
                <a:latin typeface="Courier New" panose="02070309020205020404" pitchFamily="49" charset="0"/>
              </a:rPr>
              <a:t>(x = '</a:t>
            </a:r>
            <a:r>
              <a:rPr lang="en-US" sz="1070" dirty="0" err="1">
                <a:solidFill>
                  <a:schemeClr val="bg1"/>
                </a:solidFill>
                <a:latin typeface="Courier New" panose="02070309020205020404" pitchFamily="49" charset="0"/>
              </a:rPr>
              <a:t>kepler_id</a:t>
            </a:r>
            <a:r>
              <a:rPr lang="en-US" sz="1070" dirty="0">
                <a:solidFill>
                  <a:schemeClr val="bg1"/>
                </a:solidFill>
                <a:latin typeface="Courier New" panose="02070309020205020404" pitchFamily="49" charset="0"/>
              </a:rPr>
              <a:t>', y = '</a:t>
            </a:r>
            <a:r>
              <a:rPr lang="en-US" sz="1070" dirty="0" err="1">
                <a:solidFill>
                  <a:schemeClr val="bg1"/>
                </a:solidFill>
                <a:latin typeface="Courier New" panose="02070309020205020404" pitchFamily="49" charset="0"/>
              </a:rPr>
              <a:t>transit_duration</a:t>
            </a:r>
            <a:r>
              <a:rPr lang="en-US" sz="1070" dirty="0">
                <a:solidFill>
                  <a:schemeClr val="bg1"/>
                </a:solidFill>
                <a:latin typeface="Courier New" panose="02070309020205020404" pitchFamily="49" charset="0"/>
              </a:rPr>
              <a:t>', title='Transit Duration VS Kepler ID')</a:t>
            </a:r>
          </a:p>
          <a:p>
            <a:endParaRPr lang="en-US" sz="1070" dirty="0">
              <a:solidFill>
                <a:schemeClr val="bg1"/>
              </a:solidFill>
              <a:latin typeface="Courier New" panose="02070309020205020404" pitchFamily="49" charset="0"/>
            </a:endParaRPr>
          </a:p>
          <a:p>
            <a:r>
              <a:rPr lang="en-US" sz="1070" dirty="0">
                <a:solidFill>
                  <a:schemeClr val="bg1"/>
                </a:solidFill>
                <a:latin typeface="Courier New" panose="02070309020205020404" pitchFamily="49" charset="0"/>
              </a:rPr>
              <a:t># Categorical Plot </a:t>
            </a:r>
          </a:p>
          <a:p>
            <a:r>
              <a:rPr lang="en-US" sz="1070" dirty="0">
                <a:solidFill>
                  <a:schemeClr val="bg1"/>
                </a:solidFill>
                <a:latin typeface="Courier New" panose="02070309020205020404" pitchFamily="49" charset="0"/>
              </a:rPr>
              <a:t>fig = </a:t>
            </a:r>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r>
              <a:rPr lang="en-US" sz="1070" dirty="0" err="1">
                <a:solidFill>
                  <a:schemeClr val="bg1"/>
                </a:solidFill>
                <a:latin typeface="Courier New" panose="02070309020205020404" pitchFamily="49" charset="0"/>
              </a:rPr>
              <a:t>plot.bar</a:t>
            </a:r>
            <a:r>
              <a:rPr lang="en-US" sz="1070" dirty="0">
                <a:solidFill>
                  <a:schemeClr val="bg1"/>
                </a:solidFill>
                <a:latin typeface="Courier New" panose="02070309020205020404" pitchFamily="49" charset="0"/>
              </a:rPr>
              <a:t>(x = '</a:t>
            </a:r>
            <a:r>
              <a:rPr lang="en-US" sz="1070" dirty="0" err="1">
                <a:solidFill>
                  <a:schemeClr val="bg1"/>
                </a:solidFill>
                <a:latin typeface="Courier New" panose="02070309020205020404" pitchFamily="49" charset="0"/>
              </a:rPr>
              <a:t>kepler_id</a:t>
            </a:r>
            <a:r>
              <a:rPr lang="en-US" sz="1070" dirty="0">
                <a:solidFill>
                  <a:schemeClr val="bg1"/>
                </a:solidFill>
                <a:latin typeface="Courier New" panose="02070309020205020404" pitchFamily="49" charset="0"/>
              </a:rPr>
              <a:t>', y = '</a:t>
            </a:r>
            <a:r>
              <a:rPr lang="en-US" sz="1070" dirty="0" err="1">
                <a:solidFill>
                  <a:schemeClr val="bg1"/>
                </a:solidFill>
                <a:latin typeface="Courier New" panose="02070309020205020404" pitchFamily="49" charset="0"/>
              </a:rPr>
              <a:t>impact_parameter</a:t>
            </a:r>
            <a:r>
              <a:rPr lang="en-US" sz="1070" dirty="0">
                <a:solidFill>
                  <a:schemeClr val="bg1"/>
                </a:solidFill>
                <a:latin typeface="Courier New" panose="02070309020205020404" pitchFamily="49" charset="0"/>
              </a:rPr>
              <a:t>', title='Impact parameter VS Kepler ID')</a:t>
            </a:r>
          </a:p>
          <a:p>
            <a:r>
              <a:rPr lang="en-US" sz="1070" dirty="0">
                <a:solidFill>
                  <a:schemeClr val="bg1"/>
                </a:solidFill>
                <a:latin typeface="Courier New" panose="02070309020205020404" pitchFamily="49" charset="0"/>
              </a:rPr>
              <a:t>fig = </a:t>
            </a:r>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r>
              <a:rPr lang="en-US" sz="1070" dirty="0" err="1">
                <a:solidFill>
                  <a:schemeClr val="bg1"/>
                </a:solidFill>
                <a:latin typeface="Courier New" panose="02070309020205020404" pitchFamily="49" charset="0"/>
              </a:rPr>
              <a:t>plot.bar</a:t>
            </a:r>
            <a:r>
              <a:rPr lang="en-US" sz="1070" dirty="0">
                <a:solidFill>
                  <a:schemeClr val="bg1"/>
                </a:solidFill>
                <a:latin typeface="Courier New" panose="02070309020205020404" pitchFamily="49" charset="0"/>
              </a:rPr>
              <a:t>(x = '</a:t>
            </a:r>
            <a:r>
              <a:rPr lang="en-US" sz="1070" dirty="0" err="1">
                <a:solidFill>
                  <a:schemeClr val="bg1"/>
                </a:solidFill>
                <a:latin typeface="Courier New" panose="02070309020205020404" pitchFamily="49" charset="0"/>
              </a:rPr>
              <a:t>kepler_id</a:t>
            </a:r>
            <a:r>
              <a:rPr lang="en-US" sz="1070" dirty="0">
                <a:solidFill>
                  <a:schemeClr val="bg1"/>
                </a:solidFill>
                <a:latin typeface="Courier New" panose="02070309020205020404" pitchFamily="49" charset="0"/>
              </a:rPr>
              <a:t>', y = '</a:t>
            </a:r>
            <a:r>
              <a:rPr lang="en-US" sz="1070" dirty="0" err="1">
                <a:solidFill>
                  <a:schemeClr val="bg1"/>
                </a:solidFill>
                <a:latin typeface="Courier New" panose="02070309020205020404" pitchFamily="49" charset="0"/>
              </a:rPr>
              <a:t>equ_temp</a:t>
            </a:r>
            <a:r>
              <a:rPr lang="en-US" sz="1070" dirty="0">
                <a:solidFill>
                  <a:schemeClr val="bg1"/>
                </a:solidFill>
                <a:latin typeface="Courier New" panose="02070309020205020404" pitchFamily="49" charset="0"/>
              </a:rPr>
              <a:t>', title='Equilibrium temperature VS Kepler ID')</a:t>
            </a:r>
          </a:p>
          <a:p>
            <a:r>
              <a:rPr lang="en-US" sz="1070" dirty="0">
                <a:solidFill>
                  <a:schemeClr val="bg1"/>
                </a:solidFill>
                <a:latin typeface="Courier New" panose="02070309020205020404" pitchFamily="49" charset="0"/>
              </a:rPr>
              <a:t>fig = </a:t>
            </a:r>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r>
              <a:rPr lang="en-US" sz="1070" dirty="0" err="1">
                <a:solidFill>
                  <a:schemeClr val="bg1"/>
                </a:solidFill>
                <a:latin typeface="Courier New" panose="02070309020205020404" pitchFamily="49" charset="0"/>
              </a:rPr>
              <a:t>plot.bar</a:t>
            </a:r>
            <a:r>
              <a:rPr lang="en-US" sz="1070" dirty="0">
                <a:solidFill>
                  <a:schemeClr val="bg1"/>
                </a:solidFill>
                <a:latin typeface="Courier New" panose="02070309020205020404" pitchFamily="49" charset="0"/>
              </a:rPr>
              <a:t>(x = '</a:t>
            </a:r>
            <a:r>
              <a:rPr lang="en-US" sz="1070" dirty="0" err="1">
                <a:solidFill>
                  <a:schemeClr val="bg1"/>
                </a:solidFill>
                <a:latin typeface="Courier New" panose="02070309020205020404" pitchFamily="49" charset="0"/>
              </a:rPr>
              <a:t>kepler_id</a:t>
            </a:r>
            <a:r>
              <a:rPr lang="en-US" sz="1070" dirty="0">
                <a:solidFill>
                  <a:schemeClr val="bg1"/>
                </a:solidFill>
                <a:latin typeface="Courier New" panose="02070309020205020404" pitchFamily="49" charset="0"/>
              </a:rPr>
              <a:t>', y = '</a:t>
            </a:r>
            <a:r>
              <a:rPr lang="en-US" sz="1070" dirty="0" err="1">
                <a:solidFill>
                  <a:schemeClr val="bg1"/>
                </a:solidFill>
                <a:latin typeface="Courier New" panose="02070309020205020404" pitchFamily="49" charset="0"/>
              </a:rPr>
              <a:t>transit_duration</a:t>
            </a:r>
            <a:r>
              <a:rPr lang="en-US" sz="1070" dirty="0">
                <a:solidFill>
                  <a:schemeClr val="bg1"/>
                </a:solidFill>
                <a:latin typeface="Courier New" panose="02070309020205020404" pitchFamily="49" charset="0"/>
              </a:rPr>
              <a:t>', title='Transit Duration VS Kepler ID')</a:t>
            </a:r>
          </a:p>
          <a:p>
            <a:endParaRPr lang="en-US" sz="1070" dirty="0">
              <a:solidFill>
                <a:schemeClr val="bg1"/>
              </a:solidFill>
              <a:latin typeface="Courier New" panose="02070309020205020404" pitchFamily="49" charset="0"/>
            </a:endParaRPr>
          </a:p>
          <a:p>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endParaRPr lang="kn-IN" sz="1070" dirty="0">
              <a:solidFill>
                <a:schemeClr val="bg1"/>
              </a:solidFill>
              <a:latin typeface="Courier New" panose="02070309020205020404" pitchFamily="49" charset="0"/>
            </a:endParaRPr>
          </a:p>
        </p:txBody>
      </p:sp>
      <p:sp>
        <p:nvSpPr>
          <p:cNvPr id="16" name="Rectangle: Rounded Corners 15">
            <a:extLst>
              <a:ext uri="{FF2B5EF4-FFF2-40B4-BE49-F238E27FC236}">
                <a16:creationId xmlns:a16="http://schemas.microsoft.com/office/drawing/2014/main" id="{31AF8D5A-0E98-48E7-8FB5-8C5BA0942321}"/>
              </a:ext>
            </a:extLst>
          </p:cNvPr>
          <p:cNvSpPr/>
          <p:nvPr/>
        </p:nvSpPr>
        <p:spPr>
          <a:xfrm>
            <a:off x="6416963" y="1658510"/>
            <a:ext cx="4862945" cy="5031059"/>
          </a:xfrm>
          <a:prstGeom prst="roundRect">
            <a:avLst>
              <a:gd name="adj" fmla="val 320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19" name="Rectangle: Rounded Corners 18">
            <a:extLst>
              <a:ext uri="{FF2B5EF4-FFF2-40B4-BE49-F238E27FC236}">
                <a16:creationId xmlns:a16="http://schemas.microsoft.com/office/drawing/2014/main" id="{874AF98A-F537-4683-BDED-C2299231B608}"/>
              </a:ext>
            </a:extLst>
          </p:cNvPr>
          <p:cNvSpPr/>
          <p:nvPr/>
        </p:nvSpPr>
        <p:spPr>
          <a:xfrm>
            <a:off x="6416962" y="1658509"/>
            <a:ext cx="4862945" cy="5031059"/>
          </a:xfrm>
          <a:prstGeom prst="roundRect">
            <a:avLst>
              <a:gd name="adj" fmla="val 320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17" name="TextBox 16">
            <a:extLst>
              <a:ext uri="{FF2B5EF4-FFF2-40B4-BE49-F238E27FC236}">
                <a16:creationId xmlns:a16="http://schemas.microsoft.com/office/drawing/2014/main" id="{6482E583-C2C8-4B5B-89CB-0774E418144C}"/>
              </a:ext>
            </a:extLst>
          </p:cNvPr>
          <p:cNvSpPr txBox="1"/>
          <p:nvPr/>
        </p:nvSpPr>
        <p:spPr>
          <a:xfrm>
            <a:off x="6449289" y="1707710"/>
            <a:ext cx="4705929" cy="600164"/>
          </a:xfrm>
          <a:prstGeom prst="rect">
            <a:avLst/>
          </a:prstGeom>
          <a:noFill/>
        </p:spPr>
        <p:txBody>
          <a:bodyPr wrap="square" rtlCol="0">
            <a:spAutoFit/>
          </a:bodyPr>
          <a:lstStyle/>
          <a:p>
            <a:pPr algn="ctr"/>
            <a:r>
              <a:rPr lang="en-IN" sz="1100" dirty="0">
                <a:solidFill>
                  <a:schemeClr val="bg1"/>
                </a:solidFill>
                <a:latin typeface="Courier New" panose="02070309020205020404" pitchFamily="49" charset="0"/>
                <a:cs typeface="Courier New" panose="02070309020205020404" pitchFamily="49" charset="0"/>
              </a:rPr>
              <a:t>Programming Language: Python      </a:t>
            </a:r>
          </a:p>
          <a:p>
            <a:pPr algn="ctr"/>
            <a:endParaRPr lang="en-IN" sz="1100" dirty="0">
              <a:solidFill>
                <a:schemeClr val="bg1"/>
              </a:solidFill>
              <a:latin typeface="Courier New" panose="02070309020205020404" pitchFamily="49" charset="0"/>
              <a:cs typeface="Courier New" panose="02070309020205020404" pitchFamily="49" charset="0"/>
            </a:endParaRPr>
          </a:p>
          <a:p>
            <a:pPr algn="ctr"/>
            <a:r>
              <a:rPr lang="en-IN" sz="1100" dirty="0">
                <a:solidFill>
                  <a:schemeClr val="bg1"/>
                </a:solidFill>
                <a:latin typeface="Courier New" panose="02070309020205020404" pitchFamily="49" charset="0"/>
                <a:cs typeface="Courier New" panose="02070309020205020404" pitchFamily="49" charset="0"/>
              </a:rPr>
              <a:t>Output Terminal</a:t>
            </a:r>
            <a:endParaRPr lang="kn-IN" sz="1100" dirty="0">
              <a:solidFill>
                <a:schemeClr val="bg1"/>
              </a:solidFill>
              <a:latin typeface="Courier New" panose="02070309020205020404" pitchFamily="49" charset="0"/>
            </a:endParaRPr>
          </a:p>
        </p:txBody>
      </p:sp>
      <p:cxnSp>
        <p:nvCxnSpPr>
          <p:cNvPr id="18" name="Straight Connector 17">
            <a:extLst>
              <a:ext uri="{FF2B5EF4-FFF2-40B4-BE49-F238E27FC236}">
                <a16:creationId xmlns:a16="http://schemas.microsoft.com/office/drawing/2014/main" id="{5A527BD3-5B94-4088-9FD1-4089FBAC8767}"/>
              </a:ext>
            </a:extLst>
          </p:cNvPr>
          <p:cNvCxnSpPr>
            <a:cxnSpLocks/>
          </p:cNvCxnSpPr>
          <p:nvPr/>
        </p:nvCxnSpPr>
        <p:spPr>
          <a:xfrm>
            <a:off x="6416963" y="2307874"/>
            <a:ext cx="48629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5AFF0DC-9EAA-4576-99A7-98DEA891170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689082" y="2420591"/>
            <a:ext cx="4318702" cy="2831523"/>
          </a:xfrm>
          <a:prstGeom prst="rect">
            <a:avLst/>
          </a:prstGeom>
        </p:spPr>
      </p:pic>
      <p:pic>
        <p:nvPicPr>
          <p:cNvPr id="24" name="Picture 23">
            <a:extLst>
              <a:ext uri="{FF2B5EF4-FFF2-40B4-BE49-F238E27FC236}">
                <a16:creationId xmlns:a16="http://schemas.microsoft.com/office/drawing/2014/main" id="{55995C16-B64F-4DDE-97C4-6C9A9FB35E66}"/>
              </a:ext>
            </a:extLst>
          </p:cNvPr>
          <p:cNvPicPr>
            <a:picLocks noChangeAspect="1"/>
          </p:cNvPicPr>
          <p:nvPr/>
        </p:nvPicPr>
        <p:blipFill rotWithShape="1">
          <a:blip r:embed="rId5">
            <a:extLst>
              <a:ext uri="{28A0092B-C50C-407E-A947-70E740481C1C}">
                <a14:useLocalDpi xmlns:a14="http://schemas.microsoft.com/office/drawing/2010/main" val="0"/>
              </a:ext>
            </a:extLst>
          </a:blip>
          <a:srcRect l="46649" t="13571" r="46199" b="46027"/>
          <a:stretch/>
        </p:blipFill>
        <p:spPr>
          <a:xfrm>
            <a:off x="8697386" y="2804106"/>
            <a:ext cx="308866" cy="1144008"/>
          </a:xfrm>
          <a:prstGeom prst="rect">
            <a:avLst/>
          </a:prstGeom>
        </p:spPr>
      </p:pic>
      <p:pic>
        <p:nvPicPr>
          <p:cNvPr id="23" name="Picture 22">
            <a:extLst>
              <a:ext uri="{FF2B5EF4-FFF2-40B4-BE49-F238E27FC236}">
                <a16:creationId xmlns:a16="http://schemas.microsoft.com/office/drawing/2014/main" id="{07149D67-5842-41D8-AE93-2014CDB4AC82}"/>
              </a:ext>
            </a:extLst>
          </p:cNvPr>
          <p:cNvPicPr>
            <a:picLocks noChangeAspect="1"/>
          </p:cNvPicPr>
          <p:nvPr/>
        </p:nvPicPr>
        <p:blipFill rotWithShape="1">
          <a:blip r:embed="rId5">
            <a:extLst>
              <a:ext uri="{28A0092B-C50C-407E-A947-70E740481C1C}">
                <a14:useLocalDpi xmlns:a14="http://schemas.microsoft.com/office/drawing/2010/main" val="0"/>
              </a:ext>
            </a:extLst>
          </a:blip>
          <a:srcRect l="42067" t="53734" r="42645" b="15505"/>
          <a:stretch/>
        </p:blipFill>
        <p:spPr>
          <a:xfrm>
            <a:off x="8504770" y="3941297"/>
            <a:ext cx="660228" cy="871004"/>
          </a:xfrm>
          <a:prstGeom prst="rect">
            <a:avLst/>
          </a:prstGeom>
        </p:spPr>
      </p:pic>
      <p:pic>
        <p:nvPicPr>
          <p:cNvPr id="25" name="Picture 24">
            <a:extLst>
              <a:ext uri="{FF2B5EF4-FFF2-40B4-BE49-F238E27FC236}">
                <a16:creationId xmlns:a16="http://schemas.microsoft.com/office/drawing/2014/main" id="{3E1274D4-E1EC-4BC2-AC84-558EA22A4772}"/>
              </a:ext>
            </a:extLst>
          </p:cNvPr>
          <p:cNvPicPr>
            <a:picLocks noChangeAspect="1"/>
          </p:cNvPicPr>
          <p:nvPr/>
        </p:nvPicPr>
        <p:blipFill rotWithShape="1">
          <a:blip r:embed="rId5">
            <a:extLst>
              <a:ext uri="{28A0092B-C50C-407E-A947-70E740481C1C}">
                <a14:useLocalDpi xmlns:a14="http://schemas.microsoft.com/office/drawing/2010/main" val="0"/>
              </a:ext>
            </a:extLst>
          </a:blip>
          <a:srcRect l="46649" t="84043" r="46199" b="11757"/>
          <a:stretch/>
        </p:blipFill>
        <p:spPr>
          <a:xfrm>
            <a:off x="8703101" y="4800843"/>
            <a:ext cx="308866" cy="118956"/>
          </a:xfrm>
          <a:prstGeom prst="rect">
            <a:avLst/>
          </a:prstGeom>
        </p:spPr>
      </p:pic>
    </p:spTree>
    <p:extLst>
      <p:ext uri="{BB962C8B-B14F-4D97-AF65-F5344CB8AC3E}">
        <p14:creationId xmlns:p14="http://schemas.microsoft.com/office/powerpoint/2010/main" val="181291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arn(outHorizontal)">
                                      <p:cBhvr>
                                        <p:cTn id="12" dur="10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down)">
                                      <p:cBhvr>
                                        <p:cTn id="17" dur="10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up)">
                                      <p:cBhvr>
                                        <p:cTn id="22" dur="10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1" fill="hold" nodeType="clickEffect">
                                  <p:stCondLst>
                                    <p:cond delay="0"/>
                                  </p:stCondLst>
                                  <p:childTnLst>
                                    <p:animEffect transition="out" filter="wipe(up)">
                                      <p:cBhvr>
                                        <p:cTn id="26" dur="500"/>
                                        <p:tgtEl>
                                          <p:spTgt spid="24"/>
                                        </p:tgtEl>
                                      </p:cBhvr>
                                    </p:animEffect>
                                    <p:set>
                                      <p:cBhvr>
                                        <p:cTn id="27" dur="1" fill="hold">
                                          <p:stCondLst>
                                            <p:cond delay="499"/>
                                          </p:stCondLst>
                                        </p:cTn>
                                        <p:tgtEl>
                                          <p:spTgt spid="24"/>
                                        </p:tgtEl>
                                        <p:attrNameLst>
                                          <p:attrName>style.visibility</p:attrName>
                                        </p:attrNameLst>
                                      </p:cBhvr>
                                      <p:to>
                                        <p:strVal val="hidden"/>
                                      </p:to>
                                    </p:set>
                                  </p:childTnLst>
                                </p:cTn>
                              </p:par>
                            </p:childTnLst>
                          </p:cTn>
                        </p:par>
                        <p:par>
                          <p:cTn id="28" fill="hold">
                            <p:stCondLst>
                              <p:cond delay="500"/>
                            </p:stCondLst>
                            <p:childTnLst>
                              <p:par>
                                <p:cTn id="29" presetID="22" presetClass="exit" presetSubtype="1" fill="hold" nodeType="afterEffect">
                                  <p:stCondLst>
                                    <p:cond delay="0"/>
                                  </p:stCondLst>
                                  <p:childTnLst>
                                    <p:animEffect transition="out" filter="wipe(up)">
                                      <p:cBhvr>
                                        <p:cTn id="30" dur="500"/>
                                        <p:tgtEl>
                                          <p:spTgt spid="23"/>
                                        </p:tgtEl>
                                      </p:cBhvr>
                                    </p:animEffect>
                                    <p:set>
                                      <p:cBhvr>
                                        <p:cTn id="31" dur="1" fill="hold">
                                          <p:stCondLst>
                                            <p:cond delay="499"/>
                                          </p:stCondLst>
                                        </p:cTn>
                                        <p:tgtEl>
                                          <p:spTgt spid="23"/>
                                        </p:tgtEl>
                                        <p:attrNameLst>
                                          <p:attrName>style.visibility</p:attrName>
                                        </p:attrNameLst>
                                      </p:cBhvr>
                                      <p:to>
                                        <p:strVal val="hidden"/>
                                      </p:to>
                                    </p:set>
                                  </p:childTnLst>
                                </p:cTn>
                              </p:par>
                            </p:childTnLst>
                          </p:cTn>
                        </p:par>
                        <p:par>
                          <p:cTn id="32" fill="hold">
                            <p:stCondLst>
                              <p:cond delay="1000"/>
                            </p:stCondLst>
                            <p:childTnLst>
                              <p:par>
                                <p:cTn id="33" presetID="22" presetClass="exit" presetSubtype="1" fill="hold" nodeType="afterEffect">
                                  <p:stCondLst>
                                    <p:cond delay="0"/>
                                  </p:stCondLst>
                                  <p:childTnLst>
                                    <p:animEffect transition="out" filter="wipe(up)">
                                      <p:cBhvr>
                                        <p:cTn id="34" dur="500"/>
                                        <p:tgtEl>
                                          <p:spTgt spid="25"/>
                                        </p:tgtEl>
                                      </p:cBhvr>
                                    </p:animEffect>
                                    <p:set>
                                      <p:cBhvr>
                                        <p:cTn id="35" dur="1" fill="hold">
                                          <p:stCondLst>
                                            <p:cond delay="499"/>
                                          </p:stCondLst>
                                        </p:cTn>
                                        <p:tgtEl>
                                          <p:spTgt spid="25"/>
                                        </p:tgtEl>
                                        <p:attrNameLst>
                                          <p:attrName>style.visibility</p:attrName>
                                        </p:attrNameLst>
                                      </p:cBhvr>
                                      <p:to>
                                        <p:strVal val="hidden"/>
                                      </p:to>
                                    </p:set>
                                  </p:childTnLst>
                                </p:cTn>
                              </p:par>
                            </p:childTnLst>
                          </p:cTn>
                        </p:par>
                        <p:par>
                          <p:cTn id="36" fill="hold">
                            <p:stCondLst>
                              <p:cond delay="1500"/>
                            </p:stCondLst>
                            <p:childTnLst>
                              <p:par>
                                <p:cTn id="37" presetID="10" presetClass="exit" presetSubtype="0" fill="hold" nodeType="afterEffect">
                                  <p:stCondLst>
                                    <p:cond delay="0"/>
                                  </p:stCondLst>
                                  <p:childTnLst>
                                    <p:animEffect transition="out" filter="fade">
                                      <p:cBhvr>
                                        <p:cTn id="38" dur="500"/>
                                        <p:tgtEl>
                                          <p:spTgt spid="5"/>
                                        </p:tgtEl>
                                      </p:cBhvr>
                                    </p:animEffect>
                                    <p:set>
                                      <p:cBhvr>
                                        <p:cTn id="39"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3CA3AE-4A9A-443B-AD5C-1105BFD35F0B}"/>
              </a:ext>
            </a:extLst>
          </p:cNvPr>
          <p:cNvSpPr/>
          <p:nvPr/>
        </p:nvSpPr>
        <p:spPr>
          <a:xfrm>
            <a:off x="-1" y="0"/>
            <a:ext cx="12192000" cy="6858000"/>
          </a:xfrm>
          <a:prstGeom prst="rect">
            <a:avLst/>
          </a:prstGeom>
          <a:blipFill dpi="0" rotWithShape="1">
            <a:blip r:embed="rId2">
              <a:alphaModFix amt="31000"/>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4" name="TextBox 3">
            <a:extLst>
              <a:ext uri="{FF2B5EF4-FFF2-40B4-BE49-F238E27FC236}">
                <a16:creationId xmlns:a16="http://schemas.microsoft.com/office/drawing/2014/main" id="{C95958A3-0323-4A60-B293-68F58A1DAA8D}"/>
              </a:ext>
            </a:extLst>
          </p:cNvPr>
          <p:cNvSpPr txBox="1"/>
          <p:nvPr/>
        </p:nvSpPr>
        <p:spPr>
          <a:xfrm>
            <a:off x="3149596" y="164396"/>
            <a:ext cx="6565903" cy="769441"/>
          </a:xfrm>
          <a:prstGeom prst="rect">
            <a:avLst/>
          </a:prstGeom>
          <a:noFill/>
        </p:spPr>
        <p:txBody>
          <a:bodyPr wrap="square" rtlCol="0">
            <a:spAutoFit/>
          </a:bodyPr>
          <a:lstStyle/>
          <a:p>
            <a:pPr algn="ctr"/>
            <a:r>
              <a:rPr lang="en-IN" sz="4400" dirty="0">
                <a:solidFill>
                  <a:schemeClr val="bg1"/>
                </a:solidFill>
                <a:latin typeface="Courier New" panose="02070309020205020404" pitchFamily="49" charset="0"/>
                <a:cs typeface="Courier New" panose="02070309020205020404" pitchFamily="49" charset="0"/>
              </a:rPr>
              <a:t>Graph Visualisation</a:t>
            </a:r>
            <a:endParaRPr lang="kn-IN" sz="4400" dirty="0">
              <a:solidFill>
                <a:schemeClr val="bg1"/>
              </a:solidFill>
              <a:latin typeface="Courier New" panose="02070309020205020404" pitchFamily="49" charset="0"/>
            </a:endParaRPr>
          </a:p>
        </p:txBody>
      </p:sp>
      <p:sp>
        <p:nvSpPr>
          <p:cNvPr id="6" name="TextBox 5">
            <a:extLst>
              <a:ext uri="{FF2B5EF4-FFF2-40B4-BE49-F238E27FC236}">
                <a16:creationId xmlns:a16="http://schemas.microsoft.com/office/drawing/2014/main" id="{3AEA6ABC-44AE-495F-9E70-5A5CCD1E27CE}"/>
              </a:ext>
            </a:extLst>
          </p:cNvPr>
          <p:cNvSpPr txBox="1"/>
          <p:nvPr/>
        </p:nvSpPr>
        <p:spPr>
          <a:xfrm>
            <a:off x="1" y="899461"/>
            <a:ext cx="12191999" cy="646331"/>
          </a:xfrm>
          <a:prstGeom prst="rect">
            <a:avLst/>
          </a:prstGeom>
          <a:noFill/>
        </p:spPr>
        <p:txBody>
          <a:bodyPr wrap="square" rtlCol="0">
            <a:spAutoFit/>
          </a:bodyPr>
          <a:lstStyle/>
          <a:p>
            <a:r>
              <a:rPr lang="en-IN" dirty="0">
                <a:solidFill>
                  <a:schemeClr val="bg1"/>
                </a:solidFill>
                <a:latin typeface="Century Gothic" panose="020B0502020202020204" pitchFamily="34" charset="0"/>
                <a:cs typeface="Courier New" panose="02070309020205020404" pitchFamily="49" charset="0"/>
              </a:rPr>
              <a:t>After cleaning the dataset, graphs were visualised.</a:t>
            </a:r>
          </a:p>
          <a:p>
            <a:r>
              <a:rPr lang="en-IN" dirty="0">
                <a:solidFill>
                  <a:schemeClr val="bg1"/>
                </a:solidFill>
                <a:latin typeface="Century Gothic" panose="020B0502020202020204" pitchFamily="34" charset="0"/>
                <a:cs typeface="Courier New" panose="02070309020205020404" pitchFamily="49" charset="0"/>
              </a:rPr>
              <a:t>Here’s what was done:</a:t>
            </a:r>
            <a:endParaRPr lang="kn-IN" dirty="0">
              <a:solidFill>
                <a:schemeClr val="bg1"/>
              </a:solidFill>
              <a:latin typeface="Century Gothic" panose="020B0502020202020204" pitchFamily="34" charset="0"/>
            </a:endParaRPr>
          </a:p>
        </p:txBody>
      </p:sp>
      <p:sp>
        <p:nvSpPr>
          <p:cNvPr id="7" name="Rectangle: Rounded Corners 6">
            <a:extLst>
              <a:ext uri="{FF2B5EF4-FFF2-40B4-BE49-F238E27FC236}">
                <a16:creationId xmlns:a16="http://schemas.microsoft.com/office/drawing/2014/main" id="{FDA64C50-BBA2-494B-A1EF-008344EA2FEE}"/>
              </a:ext>
            </a:extLst>
          </p:cNvPr>
          <p:cNvSpPr/>
          <p:nvPr/>
        </p:nvSpPr>
        <p:spPr>
          <a:xfrm>
            <a:off x="353290" y="1658511"/>
            <a:ext cx="4862945" cy="5031059"/>
          </a:xfrm>
          <a:prstGeom prst="roundRect">
            <a:avLst>
              <a:gd name="adj" fmla="val 320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 name="Rectangle: Rounded Corners 1">
            <a:extLst>
              <a:ext uri="{FF2B5EF4-FFF2-40B4-BE49-F238E27FC236}">
                <a16:creationId xmlns:a16="http://schemas.microsoft.com/office/drawing/2014/main" id="{6CB41C85-7450-4718-A8BD-96071E8730DB}"/>
              </a:ext>
            </a:extLst>
          </p:cNvPr>
          <p:cNvSpPr/>
          <p:nvPr/>
        </p:nvSpPr>
        <p:spPr>
          <a:xfrm>
            <a:off x="353291" y="1662545"/>
            <a:ext cx="4862945" cy="5031059"/>
          </a:xfrm>
          <a:prstGeom prst="roundRect">
            <a:avLst>
              <a:gd name="adj" fmla="val 320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9" name="TextBox 8">
            <a:extLst>
              <a:ext uri="{FF2B5EF4-FFF2-40B4-BE49-F238E27FC236}">
                <a16:creationId xmlns:a16="http://schemas.microsoft.com/office/drawing/2014/main" id="{1DAE4234-1D87-4BA1-8951-431071AF5AD7}"/>
              </a:ext>
            </a:extLst>
          </p:cNvPr>
          <p:cNvSpPr txBox="1"/>
          <p:nvPr/>
        </p:nvSpPr>
        <p:spPr>
          <a:xfrm>
            <a:off x="385616" y="1707710"/>
            <a:ext cx="4705929" cy="600164"/>
          </a:xfrm>
          <a:prstGeom prst="rect">
            <a:avLst/>
          </a:prstGeom>
          <a:noFill/>
        </p:spPr>
        <p:txBody>
          <a:bodyPr wrap="square" rtlCol="0">
            <a:spAutoFit/>
          </a:bodyPr>
          <a:lstStyle/>
          <a:p>
            <a:pPr algn="ctr"/>
            <a:r>
              <a:rPr lang="en-IN" sz="1100" dirty="0">
                <a:solidFill>
                  <a:schemeClr val="bg1"/>
                </a:solidFill>
                <a:latin typeface="Courier New" panose="02070309020205020404" pitchFamily="49" charset="0"/>
                <a:cs typeface="Courier New" panose="02070309020205020404" pitchFamily="49" charset="0"/>
              </a:rPr>
              <a:t>Programming Language: Python      </a:t>
            </a:r>
          </a:p>
          <a:p>
            <a:pPr algn="ctr"/>
            <a:endParaRPr lang="en-IN" sz="1100" dirty="0">
              <a:solidFill>
                <a:schemeClr val="bg1"/>
              </a:solidFill>
              <a:latin typeface="Courier New" panose="02070309020205020404" pitchFamily="49" charset="0"/>
              <a:cs typeface="Courier New" panose="02070309020205020404" pitchFamily="49" charset="0"/>
            </a:endParaRPr>
          </a:p>
          <a:p>
            <a:pPr algn="ctr"/>
            <a:r>
              <a:rPr lang="en-IN" sz="1100" dirty="0">
                <a:solidFill>
                  <a:schemeClr val="bg1"/>
                </a:solidFill>
                <a:latin typeface="Courier New" panose="02070309020205020404" pitchFamily="49" charset="0"/>
                <a:cs typeface="Courier New" panose="02070309020205020404" pitchFamily="49" charset="0"/>
              </a:rPr>
              <a:t>Program Terminal</a:t>
            </a:r>
            <a:endParaRPr lang="kn-IN" sz="1100" dirty="0">
              <a:solidFill>
                <a:schemeClr val="bg1"/>
              </a:solidFill>
              <a:latin typeface="Courier New" panose="02070309020205020404" pitchFamily="49" charset="0"/>
            </a:endParaRPr>
          </a:p>
        </p:txBody>
      </p:sp>
      <p:cxnSp>
        <p:nvCxnSpPr>
          <p:cNvPr id="12" name="Straight Connector 11">
            <a:extLst>
              <a:ext uri="{FF2B5EF4-FFF2-40B4-BE49-F238E27FC236}">
                <a16:creationId xmlns:a16="http://schemas.microsoft.com/office/drawing/2014/main" id="{C952D6B9-7528-458D-8F40-FC9C021887CB}"/>
              </a:ext>
            </a:extLst>
          </p:cNvPr>
          <p:cNvCxnSpPr>
            <a:cxnSpLocks/>
          </p:cNvCxnSpPr>
          <p:nvPr/>
        </p:nvCxnSpPr>
        <p:spPr>
          <a:xfrm>
            <a:off x="353290" y="2307874"/>
            <a:ext cx="48629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A474AF0-6261-40D0-909F-B770C2D164E9}"/>
              </a:ext>
            </a:extLst>
          </p:cNvPr>
          <p:cNvSpPr txBox="1"/>
          <p:nvPr/>
        </p:nvSpPr>
        <p:spPr>
          <a:xfrm>
            <a:off x="353289" y="2306417"/>
            <a:ext cx="4862945" cy="4208844"/>
          </a:xfrm>
          <a:prstGeom prst="rect">
            <a:avLst/>
          </a:prstGeom>
          <a:noFill/>
        </p:spPr>
        <p:txBody>
          <a:bodyPr wrap="square">
            <a:spAutoFit/>
          </a:bodyPr>
          <a:lstStyle/>
          <a:p>
            <a:r>
              <a:rPr lang="en-US" sz="1070" dirty="0">
                <a:solidFill>
                  <a:schemeClr val="bg1"/>
                </a:solidFill>
                <a:latin typeface="Courier New" panose="02070309020205020404" pitchFamily="49" charset="0"/>
              </a:rPr>
              <a:t>import </a:t>
            </a:r>
            <a:r>
              <a:rPr lang="en-US" sz="1070" dirty="0" err="1">
                <a:solidFill>
                  <a:schemeClr val="bg1"/>
                </a:solidFill>
                <a:latin typeface="Courier New" panose="02070309020205020404" pitchFamily="49" charset="0"/>
              </a:rPr>
              <a:t>numpy</a:t>
            </a:r>
            <a:r>
              <a:rPr lang="en-US" sz="1070" dirty="0">
                <a:solidFill>
                  <a:schemeClr val="bg1"/>
                </a:solidFill>
                <a:latin typeface="Courier New" panose="02070309020205020404" pitchFamily="49" charset="0"/>
              </a:rPr>
              <a:t> as np</a:t>
            </a:r>
          </a:p>
          <a:p>
            <a:r>
              <a:rPr lang="en-US" sz="1070" dirty="0">
                <a:solidFill>
                  <a:schemeClr val="bg1"/>
                </a:solidFill>
                <a:latin typeface="Courier New" panose="02070309020205020404" pitchFamily="49" charset="0"/>
              </a:rPr>
              <a:t>import pandas as pd</a:t>
            </a:r>
          </a:p>
          <a:p>
            <a:r>
              <a:rPr lang="en-US" sz="1070" dirty="0">
                <a:solidFill>
                  <a:schemeClr val="bg1"/>
                </a:solidFill>
                <a:latin typeface="Courier New" panose="02070309020205020404" pitchFamily="49" charset="0"/>
              </a:rPr>
              <a:t>import </a:t>
            </a:r>
            <a:r>
              <a:rPr lang="en-US" sz="1070" dirty="0" err="1">
                <a:solidFill>
                  <a:schemeClr val="bg1"/>
                </a:solidFill>
                <a:latin typeface="Courier New" panose="02070309020205020404" pitchFamily="49" charset="0"/>
              </a:rPr>
              <a:t>matplotlib.pyplot</a:t>
            </a:r>
            <a:r>
              <a:rPr lang="en-US" sz="1070" dirty="0">
                <a:solidFill>
                  <a:schemeClr val="bg1"/>
                </a:solidFill>
                <a:latin typeface="Courier New" panose="02070309020205020404" pitchFamily="49" charset="0"/>
              </a:rPr>
              <a:t> as </a:t>
            </a:r>
            <a:r>
              <a:rPr lang="en-US" sz="1070" dirty="0" err="1">
                <a:solidFill>
                  <a:schemeClr val="bg1"/>
                </a:solidFill>
                <a:latin typeface="Courier New" panose="02070309020205020404" pitchFamily="49" charset="0"/>
              </a:rPr>
              <a:t>plt</a:t>
            </a:r>
            <a:endParaRPr lang="en-US" sz="1070" dirty="0">
              <a:solidFill>
                <a:schemeClr val="bg1"/>
              </a:solidFill>
              <a:latin typeface="Courier New" panose="02070309020205020404" pitchFamily="49" charset="0"/>
            </a:endParaRPr>
          </a:p>
          <a:p>
            <a:r>
              <a:rPr lang="en-US" sz="1070" dirty="0">
                <a:solidFill>
                  <a:schemeClr val="bg1"/>
                </a:solidFill>
                <a:latin typeface="Courier New" panose="02070309020205020404" pitchFamily="49" charset="0"/>
              </a:rPr>
              <a:t>df = </a:t>
            </a:r>
            <a:r>
              <a:rPr lang="en-US" sz="1070" dirty="0" err="1">
                <a:solidFill>
                  <a:schemeClr val="bg1"/>
                </a:solidFill>
                <a:latin typeface="Courier New" panose="02070309020205020404" pitchFamily="49" charset="0"/>
              </a:rPr>
              <a:t>pd.read_csv</a:t>
            </a:r>
            <a:r>
              <a:rPr lang="en-US" sz="1070" dirty="0">
                <a:solidFill>
                  <a:schemeClr val="bg1"/>
                </a:solidFill>
                <a:latin typeface="Courier New" panose="02070309020205020404" pitchFamily="49" charset="0"/>
              </a:rPr>
              <a:t>('cumulative-normalized.csv')</a:t>
            </a:r>
          </a:p>
          <a:p>
            <a:r>
              <a:rPr lang="en-US" sz="1070" dirty="0">
                <a:solidFill>
                  <a:schemeClr val="bg1"/>
                </a:solidFill>
                <a:latin typeface="Courier New" panose="02070309020205020404" pitchFamily="49" charset="0"/>
              </a:rPr>
              <a:t># Numerical Plot</a:t>
            </a:r>
          </a:p>
          <a:p>
            <a:r>
              <a:rPr lang="en-US" sz="1070" dirty="0">
                <a:solidFill>
                  <a:schemeClr val="bg1"/>
                </a:solidFill>
                <a:latin typeface="Courier New" panose="02070309020205020404" pitchFamily="49" charset="0"/>
              </a:rPr>
              <a:t>fig = </a:t>
            </a:r>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r>
              <a:rPr lang="en-US" sz="1070" dirty="0" err="1">
                <a:solidFill>
                  <a:schemeClr val="bg1"/>
                </a:solidFill>
                <a:latin typeface="Courier New" panose="02070309020205020404" pitchFamily="49" charset="0"/>
              </a:rPr>
              <a:t>plot.box</a:t>
            </a:r>
            <a:r>
              <a:rPr lang="en-US" sz="1070" dirty="0">
                <a:solidFill>
                  <a:schemeClr val="bg1"/>
                </a:solidFill>
                <a:latin typeface="Courier New" panose="02070309020205020404" pitchFamily="49" charset="0"/>
              </a:rPr>
              <a:t>(x = '</a:t>
            </a:r>
            <a:r>
              <a:rPr lang="en-US" sz="1070" dirty="0" err="1">
                <a:solidFill>
                  <a:schemeClr val="bg1"/>
                </a:solidFill>
                <a:latin typeface="Courier New" panose="02070309020205020404" pitchFamily="49" charset="0"/>
              </a:rPr>
              <a:t>kepler_id</a:t>
            </a:r>
            <a:r>
              <a:rPr lang="en-US" sz="1070" dirty="0">
                <a:solidFill>
                  <a:schemeClr val="bg1"/>
                </a:solidFill>
                <a:latin typeface="Courier New" panose="02070309020205020404" pitchFamily="49" charset="0"/>
              </a:rPr>
              <a:t>', y = '</a:t>
            </a:r>
            <a:r>
              <a:rPr lang="en-US" sz="1070" dirty="0" err="1">
                <a:solidFill>
                  <a:schemeClr val="bg1"/>
                </a:solidFill>
                <a:latin typeface="Courier New" panose="02070309020205020404" pitchFamily="49" charset="0"/>
              </a:rPr>
              <a:t>impact_parameter</a:t>
            </a:r>
            <a:r>
              <a:rPr lang="en-US" sz="1070" dirty="0">
                <a:solidFill>
                  <a:schemeClr val="bg1"/>
                </a:solidFill>
                <a:latin typeface="Courier New" panose="02070309020205020404" pitchFamily="49" charset="0"/>
              </a:rPr>
              <a:t>', title='Impact parameter VS Kepler ID')</a:t>
            </a:r>
          </a:p>
          <a:p>
            <a:r>
              <a:rPr lang="en-US" sz="1070" dirty="0">
                <a:solidFill>
                  <a:schemeClr val="bg1"/>
                </a:solidFill>
                <a:latin typeface="Courier New" panose="02070309020205020404" pitchFamily="49" charset="0"/>
              </a:rPr>
              <a:t>fig = </a:t>
            </a:r>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r>
              <a:rPr lang="en-US" sz="1070" dirty="0" err="1">
                <a:solidFill>
                  <a:schemeClr val="bg1"/>
                </a:solidFill>
                <a:latin typeface="Courier New" panose="02070309020205020404" pitchFamily="49" charset="0"/>
              </a:rPr>
              <a:t>plot.box</a:t>
            </a:r>
            <a:r>
              <a:rPr lang="en-US" sz="1070" dirty="0">
                <a:solidFill>
                  <a:schemeClr val="bg1"/>
                </a:solidFill>
                <a:latin typeface="Courier New" panose="02070309020205020404" pitchFamily="49" charset="0"/>
              </a:rPr>
              <a:t>(x = '</a:t>
            </a:r>
            <a:r>
              <a:rPr lang="en-US" sz="1070" dirty="0" err="1">
                <a:solidFill>
                  <a:schemeClr val="bg1"/>
                </a:solidFill>
                <a:latin typeface="Courier New" panose="02070309020205020404" pitchFamily="49" charset="0"/>
              </a:rPr>
              <a:t>kepler_id</a:t>
            </a:r>
            <a:r>
              <a:rPr lang="en-US" sz="1070" dirty="0">
                <a:solidFill>
                  <a:schemeClr val="bg1"/>
                </a:solidFill>
                <a:latin typeface="Courier New" panose="02070309020205020404" pitchFamily="49" charset="0"/>
              </a:rPr>
              <a:t>', y = '</a:t>
            </a:r>
            <a:r>
              <a:rPr lang="en-US" sz="1070" dirty="0" err="1">
                <a:solidFill>
                  <a:schemeClr val="bg1"/>
                </a:solidFill>
                <a:latin typeface="Courier New" panose="02070309020205020404" pitchFamily="49" charset="0"/>
              </a:rPr>
              <a:t>equ_temp</a:t>
            </a:r>
            <a:r>
              <a:rPr lang="en-US" sz="1070" dirty="0">
                <a:solidFill>
                  <a:schemeClr val="bg1"/>
                </a:solidFill>
                <a:latin typeface="Courier New" panose="02070309020205020404" pitchFamily="49" charset="0"/>
              </a:rPr>
              <a:t>', title='Equilibrium temperature VS Kepler ID')</a:t>
            </a:r>
          </a:p>
          <a:p>
            <a:r>
              <a:rPr lang="en-US" sz="1070" dirty="0">
                <a:solidFill>
                  <a:schemeClr val="bg1"/>
                </a:solidFill>
                <a:latin typeface="Courier New" panose="02070309020205020404" pitchFamily="49" charset="0"/>
              </a:rPr>
              <a:t>fig = </a:t>
            </a:r>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r>
              <a:rPr lang="en-US" sz="1070" dirty="0" err="1">
                <a:solidFill>
                  <a:schemeClr val="bg1"/>
                </a:solidFill>
                <a:latin typeface="Courier New" panose="02070309020205020404" pitchFamily="49" charset="0"/>
              </a:rPr>
              <a:t>plot.box</a:t>
            </a:r>
            <a:r>
              <a:rPr lang="en-US" sz="1070" dirty="0">
                <a:solidFill>
                  <a:schemeClr val="bg1"/>
                </a:solidFill>
                <a:latin typeface="Courier New" panose="02070309020205020404" pitchFamily="49" charset="0"/>
              </a:rPr>
              <a:t>(x = '</a:t>
            </a:r>
            <a:r>
              <a:rPr lang="en-US" sz="1070" dirty="0" err="1">
                <a:solidFill>
                  <a:schemeClr val="bg1"/>
                </a:solidFill>
                <a:latin typeface="Courier New" panose="02070309020205020404" pitchFamily="49" charset="0"/>
              </a:rPr>
              <a:t>kepler_id</a:t>
            </a:r>
            <a:r>
              <a:rPr lang="en-US" sz="1070" dirty="0">
                <a:solidFill>
                  <a:schemeClr val="bg1"/>
                </a:solidFill>
                <a:latin typeface="Courier New" panose="02070309020205020404" pitchFamily="49" charset="0"/>
              </a:rPr>
              <a:t>', y = '</a:t>
            </a:r>
            <a:r>
              <a:rPr lang="en-US" sz="1070" dirty="0" err="1">
                <a:solidFill>
                  <a:schemeClr val="bg1"/>
                </a:solidFill>
                <a:latin typeface="Courier New" panose="02070309020205020404" pitchFamily="49" charset="0"/>
              </a:rPr>
              <a:t>transit_duration</a:t>
            </a:r>
            <a:r>
              <a:rPr lang="en-US" sz="1070" dirty="0">
                <a:solidFill>
                  <a:schemeClr val="bg1"/>
                </a:solidFill>
                <a:latin typeface="Courier New" panose="02070309020205020404" pitchFamily="49" charset="0"/>
              </a:rPr>
              <a:t>', title='Transit Duration VS Kepler ID')</a:t>
            </a:r>
          </a:p>
          <a:p>
            <a:endParaRPr lang="en-US" sz="1070" dirty="0">
              <a:solidFill>
                <a:schemeClr val="bg1"/>
              </a:solidFill>
              <a:latin typeface="Courier New" panose="02070309020205020404" pitchFamily="49" charset="0"/>
            </a:endParaRPr>
          </a:p>
          <a:p>
            <a:r>
              <a:rPr lang="en-US" sz="1070" dirty="0">
                <a:solidFill>
                  <a:schemeClr val="bg1"/>
                </a:solidFill>
                <a:latin typeface="Courier New" panose="02070309020205020404" pitchFamily="49" charset="0"/>
              </a:rPr>
              <a:t># Categorical Plot </a:t>
            </a:r>
          </a:p>
          <a:p>
            <a:r>
              <a:rPr lang="en-US" sz="1070" dirty="0">
                <a:solidFill>
                  <a:schemeClr val="bg1"/>
                </a:solidFill>
                <a:latin typeface="Courier New" panose="02070309020205020404" pitchFamily="49" charset="0"/>
              </a:rPr>
              <a:t>fig = </a:t>
            </a:r>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r>
              <a:rPr lang="en-US" sz="1070" dirty="0" err="1">
                <a:solidFill>
                  <a:schemeClr val="bg1"/>
                </a:solidFill>
                <a:latin typeface="Courier New" panose="02070309020205020404" pitchFamily="49" charset="0"/>
              </a:rPr>
              <a:t>plot.bar</a:t>
            </a:r>
            <a:r>
              <a:rPr lang="en-US" sz="1070" dirty="0">
                <a:solidFill>
                  <a:schemeClr val="bg1"/>
                </a:solidFill>
                <a:latin typeface="Courier New" panose="02070309020205020404" pitchFamily="49" charset="0"/>
              </a:rPr>
              <a:t>(x = '</a:t>
            </a:r>
            <a:r>
              <a:rPr lang="en-US" sz="1070" dirty="0" err="1">
                <a:solidFill>
                  <a:schemeClr val="bg1"/>
                </a:solidFill>
                <a:latin typeface="Courier New" panose="02070309020205020404" pitchFamily="49" charset="0"/>
              </a:rPr>
              <a:t>kepler_id</a:t>
            </a:r>
            <a:r>
              <a:rPr lang="en-US" sz="1070" dirty="0">
                <a:solidFill>
                  <a:schemeClr val="bg1"/>
                </a:solidFill>
                <a:latin typeface="Courier New" panose="02070309020205020404" pitchFamily="49" charset="0"/>
              </a:rPr>
              <a:t>', y = '</a:t>
            </a:r>
            <a:r>
              <a:rPr lang="en-US" sz="1070" dirty="0" err="1">
                <a:solidFill>
                  <a:schemeClr val="bg1"/>
                </a:solidFill>
                <a:latin typeface="Courier New" panose="02070309020205020404" pitchFamily="49" charset="0"/>
              </a:rPr>
              <a:t>impact_parameter</a:t>
            </a:r>
            <a:r>
              <a:rPr lang="en-US" sz="1070" dirty="0">
                <a:solidFill>
                  <a:schemeClr val="bg1"/>
                </a:solidFill>
                <a:latin typeface="Courier New" panose="02070309020205020404" pitchFamily="49" charset="0"/>
              </a:rPr>
              <a:t>', title='Impact parameter VS Kepler ID')</a:t>
            </a:r>
          </a:p>
          <a:p>
            <a:r>
              <a:rPr lang="en-US" sz="1070" dirty="0">
                <a:solidFill>
                  <a:schemeClr val="bg1"/>
                </a:solidFill>
                <a:latin typeface="Courier New" panose="02070309020205020404" pitchFamily="49" charset="0"/>
              </a:rPr>
              <a:t>fig = </a:t>
            </a:r>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r>
              <a:rPr lang="en-US" sz="1070" dirty="0" err="1">
                <a:solidFill>
                  <a:schemeClr val="bg1"/>
                </a:solidFill>
                <a:latin typeface="Courier New" panose="02070309020205020404" pitchFamily="49" charset="0"/>
              </a:rPr>
              <a:t>plot.bar</a:t>
            </a:r>
            <a:r>
              <a:rPr lang="en-US" sz="1070" dirty="0">
                <a:solidFill>
                  <a:schemeClr val="bg1"/>
                </a:solidFill>
                <a:latin typeface="Courier New" panose="02070309020205020404" pitchFamily="49" charset="0"/>
              </a:rPr>
              <a:t>(x = '</a:t>
            </a:r>
            <a:r>
              <a:rPr lang="en-US" sz="1070" dirty="0" err="1">
                <a:solidFill>
                  <a:schemeClr val="bg1"/>
                </a:solidFill>
                <a:latin typeface="Courier New" panose="02070309020205020404" pitchFamily="49" charset="0"/>
              </a:rPr>
              <a:t>kepler_id</a:t>
            </a:r>
            <a:r>
              <a:rPr lang="en-US" sz="1070" dirty="0">
                <a:solidFill>
                  <a:schemeClr val="bg1"/>
                </a:solidFill>
                <a:latin typeface="Courier New" panose="02070309020205020404" pitchFamily="49" charset="0"/>
              </a:rPr>
              <a:t>', y = '</a:t>
            </a:r>
            <a:r>
              <a:rPr lang="en-US" sz="1070" dirty="0" err="1">
                <a:solidFill>
                  <a:schemeClr val="bg1"/>
                </a:solidFill>
                <a:latin typeface="Courier New" panose="02070309020205020404" pitchFamily="49" charset="0"/>
              </a:rPr>
              <a:t>equ_temp</a:t>
            </a:r>
            <a:r>
              <a:rPr lang="en-US" sz="1070" dirty="0">
                <a:solidFill>
                  <a:schemeClr val="bg1"/>
                </a:solidFill>
                <a:latin typeface="Courier New" panose="02070309020205020404" pitchFamily="49" charset="0"/>
              </a:rPr>
              <a:t>', title='Equilibrium temperature VS Kepler ID')</a:t>
            </a:r>
          </a:p>
          <a:p>
            <a:r>
              <a:rPr lang="en-US" sz="1070" dirty="0">
                <a:solidFill>
                  <a:schemeClr val="bg1"/>
                </a:solidFill>
                <a:latin typeface="Courier New" panose="02070309020205020404" pitchFamily="49" charset="0"/>
              </a:rPr>
              <a:t>fig = </a:t>
            </a:r>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r>
              <a:rPr lang="en-US" sz="1070" dirty="0" err="1">
                <a:solidFill>
                  <a:schemeClr val="bg1"/>
                </a:solidFill>
                <a:latin typeface="Courier New" panose="02070309020205020404" pitchFamily="49" charset="0"/>
              </a:rPr>
              <a:t>plot.bar</a:t>
            </a:r>
            <a:r>
              <a:rPr lang="en-US" sz="1070" dirty="0">
                <a:solidFill>
                  <a:schemeClr val="bg1"/>
                </a:solidFill>
                <a:latin typeface="Courier New" panose="02070309020205020404" pitchFamily="49" charset="0"/>
              </a:rPr>
              <a:t>(x = '</a:t>
            </a:r>
            <a:r>
              <a:rPr lang="en-US" sz="1070" dirty="0" err="1">
                <a:solidFill>
                  <a:schemeClr val="bg1"/>
                </a:solidFill>
                <a:latin typeface="Courier New" panose="02070309020205020404" pitchFamily="49" charset="0"/>
              </a:rPr>
              <a:t>kepler_id</a:t>
            </a:r>
            <a:r>
              <a:rPr lang="en-US" sz="1070" dirty="0">
                <a:solidFill>
                  <a:schemeClr val="bg1"/>
                </a:solidFill>
                <a:latin typeface="Courier New" panose="02070309020205020404" pitchFamily="49" charset="0"/>
              </a:rPr>
              <a:t>', y = '</a:t>
            </a:r>
            <a:r>
              <a:rPr lang="en-US" sz="1070" dirty="0" err="1">
                <a:solidFill>
                  <a:schemeClr val="bg1"/>
                </a:solidFill>
                <a:latin typeface="Courier New" panose="02070309020205020404" pitchFamily="49" charset="0"/>
              </a:rPr>
              <a:t>transit_duration</a:t>
            </a:r>
            <a:r>
              <a:rPr lang="en-US" sz="1070" dirty="0">
                <a:solidFill>
                  <a:schemeClr val="bg1"/>
                </a:solidFill>
                <a:latin typeface="Courier New" panose="02070309020205020404" pitchFamily="49" charset="0"/>
              </a:rPr>
              <a:t>', title='Transit Duration VS Kepler ID')</a:t>
            </a:r>
          </a:p>
          <a:p>
            <a:endParaRPr lang="en-US" sz="1070" dirty="0">
              <a:solidFill>
                <a:schemeClr val="bg1"/>
              </a:solidFill>
              <a:latin typeface="Courier New" panose="02070309020205020404" pitchFamily="49" charset="0"/>
            </a:endParaRPr>
          </a:p>
          <a:p>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endParaRPr lang="kn-IN" sz="1070" dirty="0">
              <a:solidFill>
                <a:schemeClr val="bg1"/>
              </a:solidFill>
              <a:latin typeface="Courier New" panose="02070309020205020404" pitchFamily="49" charset="0"/>
            </a:endParaRPr>
          </a:p>
        </p:txBody>
      </p:sp>
      <p:sp>
        <p:nvSpPr>
          <p:cNvPr id="16" name="Rectangle: Rounded Corners 15">
            <a:extLst>
              <a:ext uri="{FF2B5EF4-FFF2-40B4-BE49-F238E27FC236}">
                <a16:creationId xmlns:a16="http://schemas.microsoft.com/office/drawing/2014/main" id="{31AF8D5A-0E98-48E7-8FB5-8C5BA0942321}"/>
              </a:ext>
            </a:extLst>
          </p:cNvPr>
          <p:cNvSpPr/>
          <p:nvPr/>
        </p:nvSpPr>
        <p:spPr>
          <a:xfrm>
            <a:off x="6416963" y="1658510"/>
            <a:ext cx="4862945" cy="5031059"/>
          </a:xfrm>
          <a:prstGeom prst="roundRect">
            <a:avLst>
              <a:gd name="adj" fmla="val 320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19" name="Rectangle: Rounded Corners 18">
            <a:extLst>
              <a:ext uri="{FF2B5EF4-FFF2-40B4-BE49-F238E27FC236}">
                <a16:creationId xmlns:a16="http://schemas.microsoft.com/office/drawing/2014/main" id="{874AF98A-F537-4683-BDED-C2299231B608}"/>
              </a:ext>
            </a:extLst>
          </p:cNvPr>
          <p:cNvSpPr/>
          <p:nvPr/>
        </p:nvSpPr>
        <p:spPr>
          <a:xfrm>
            <a:off x="6416962" y="1658509"/>
            <a:ext cx="4862945" cy="5031059"/>
          </a:xfrm>
          <a:prstGeom prst="roundRect">
            <a:avLst>
              <a:gd name="adj" fmla="val 320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17" name="TextBox 16">
            <a:extLst>
              <a:ext uri="{FF2B5EF4-FFF2-40B4-BE49-F238E27FC236}">
                <a16:creationId xmlns:a16="http://schemas.microsoft.com/office/drawing/2014/main" id="{6482E583-C2C8-4B5B-89CB-0774E418144C}"/>
              </a:ext>
            </a:extLst>
          </p:cNvPr>
          <p:cNvSpPr txBox="1"/>
          <p:nvPr/>
        </p:nvSpPr>
        <p:spPr>
          <a:xfrm>
            <a:off x="6449289" y="1707710"/>
            <a:ext cx="4705929" cy="600164"/>
          </a:xfrm>
          <a:prstGeom prst="rect">
            <a:avLst/>
          </a:prstGeom>
          <a:noFill/>
        </p:spPr>
        <p:txBody>
          <a:bodyPr wrap="square" rtlCol="0">
            <a:spAutoFit/>
          </a:bodyPr>
          <a:lstStyle/>
          <a:p>
            <a:pPr algn="ctr"/>
            <a:r>
              <a:rPr lang="en-IN" sz="1100" dirty="0">
                <a:solidFill>
                  <a:schemeClr val="bg1"/>
                </a:solidFill>
                <a:latin typeface="Courier New" panose="02070309020205020404" pitchFamily="49" charset="0"/>
                <a:cs typeface="Courier New" panose="02070309020205020404" pitchFamily="49" charset="0"/>
              </a:rPr>
              <a:t>Programming Language: Python      </a:t>
            </a:r>
          </a:p>
          <a:p>
            <a:pPr algn="ctr"/>
            <a:endParaRPr lang="en-IN" sz="1100" dirty="0">
              <a:solidFill>
                <a:schemeClr val="bg1"/>
              </a:solidFill>
              <a:latin typeface="Courier New" panose="02070309020205020404" pitchFamily="49" charset="0"/>
              <a:cs typeface="Courier New" panose="02070309020205020404" pitchFamily="49" charset="0"/>
            </a:endParaRPr>
          </a:p>
          <a:p>
            <a:pPr algn="ctr"/>
            <a:r>
              <a:rPr lang="en-IN" sz="1100" dirty="0">
                <a:solidFill>
                  <a:schemeClr val="bg1"/>
                </a:solidFill>
                <a:latin typeface="Courier New" panose="02070309020205020404" pitchFamily="49" charset="0"/>
                <a:cs typeface="Courier New" panose="02070309020205020404" pitchFamily="49" charset="0"/>
              </a:rPr>
              <a:t>Output Terminal</a:t>
            </a:r>
            <a:endParaRPr lang="kn-IN" sz="1100" dirty="0">
              <a:solidFill>
                <a:schemeClr val="bg1"/>
              </a:solidFill>
              <a:latin typeface="Courier New" panose="02070309020205020404" pitchFamily="49" charset="0"/>
            </a:endParaRPr>
          </a:p>
        </p:txBody>
      </p:sp>
      <p:cxnSp>
        <p:nvCxnSpPr>
          <p:cNvPr id="18" name="Straight Connector 17">
            <a:extLst>
              <a:ext uri="{FF2B5EF4-FFF2-40B4-BE49-F238E27FC236}">
                <a16:creationId xmlns:a16="http://schemas.microsoft.com/office/drawing/2014/main" id="{5A527BD3-5B94-4088-9FD1-4089FBAC8767}"/>
              </a:ext>
            </a:extLst>
          </p:cNvPr>
          <p:cNvCxnSpPr>
            <a:cxnSpLocks/>
          </p:cNvCxnSpPr>
          <p:nvPr/>
        </p:nvCxnSpPr>
        <p:spPr>
          <a:xfrm>
            <a:off x="6416963" y="2307874"/>
            <a:ext cx="48629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5AFF0DC-9EAA-4576-99A7-98DEA891170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003759" y="2420591"/>
            <a:ext cx="3689348" cy="2831523"/>
          </a:xfrm>
          <a:prstGeom prst="rect">
            <a:avLst/>
          </a:prstGeom>
        </p:spPr>
      </p:pic>
      <p:sp>
        <p:nvSpPr>
          <p:cNvPr id="8" name="Rectangle 7">
            <a:extLst>
              <a:ext uri="{FF2B5EF4-FFF2-40B4-BE49-F238E27FC236}">
                <a16:creationId xmlns:a16="http://schemas.microsoft.com/office/drawing/2014/main" id="{49BC072A-7261-4EDD-BFD9-CC0ADE66AB13}"/>
              </a:ext>
            </a:extLst>
          </p:cNvPr>
          <p:cNvSpPr/>
          <p:nvPr/>
        </p:nvSpPr>
        <p:spPr>
          <a:xfrm>
            <a:off x="7533018" y="4327103"/>
            <a:ext cx="284672" cy="206078"/>
          </a:xfrm>
          <a:prstGeom prst="rect">
            <a:avLst/>
          </a:prstGeom>
          <a:solidFill>
            <a:srgbClr val="1F77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10" name="Rectangle 9">
            <a:extLst>
              <a:ext uri="{FF2B5EF4-FFF2-40B4-BE49-F238E27FC236}">
                <a16:creationId xmlns:a16="http://schemas.microsoft.com/office/drawing/2014/main" id="{0FCB8536-475C-456F-8CE0-2FBF6FB0A5D9}"/>
              </a:ext>
            </a:extLst>
          </p:cNvPr>
          <p:cNvSpPr/>
          <p:nvPr/>
        </p:nvSpPr>
        <p:spPr>
          <a:xfrm>
            <a:off x="8119814" y="3707202"/>
            <a:ext cx="284672" cy="825979"/>
          </a:xfrm>
          <a:prstGeom prst="rect">
            <a:avLst/>
          </a:prstGeom>
          <a:solidFill>
            <a:srgbClr val="1F77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11" name="Rectangle 10">
            <a:extLst>
              <a:ext uri="{FF2B5EF4-FFF2-40B4-BE49-F238E27FC236}">
                <a16:creationId xmlns:a16="http://schemas.microsoft.com/office/drawing/2014/main" id="{37F74A32-C344-4F6E-A180-D784D572850F}"/>
              </a:ext>
            </a:extLst>
          </p:cNvPr>
          <p:cNvSpPr/>
          <p:nvPr/>
        </p:nvSpPr>
        <p:spPr>
          <a:xfrm>
            <a:off x="8700341" y="3160862"/>
            <a:ext cx="284672" cy="1372319"/>
          </a:xfrm>
          <a:prstGeom prst="rect">
            <a:avLst/>
          </a:prstGeom>
          <a:solidFill>
            <a:srgbClr val="1F77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13" name="Rectangle 12">
            <a:extLst>
              <a:ext uri="{FF2B5EF4-FFF2-40B4-BE49-F238E27FC236}">
                <a16:creationId xmlns:a16="http://schemas.microsoft.com/office/drawing/2014/main" id="{B8A81620-84E6-4EC8-A11E-D38F84AFCF2F}"/>
              </a:ext>
            </a:extLst>
          </p:cNvPr>
          <p:cNvSpPr/>
          <p:nvPr/>
        </p:nvSpPr>
        <p:spPr>
          <a:xfrm>
            <a:off x="9287137" y="2730261"/>
            <a:ext cx="284672" cy="1802920"/>
          </a:xfrm>
          <a:prstGeom prst="rect">
            <a:avLst/>
          </a:prstGeom>
          <a:solidFill>
            <a:srgbClr val="1F77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14" name="Rectangle 13">
            <a:extLst>
              <a:ext uri="{FF2B5EF4-FFF2-40B4-BE49-F238E27FC236}">
                <a16:creationId xmlns:a16="http://schemas.microsoft.com/office/drawing/2014/main" id="{D1BCDF8D-3F2D-4813-99F6-45F210999177}"/>
              </a:ext>
            </a:extLst>
          </p:cNvPr>
          <p:cNvSpPr/>
          <p:nvPr/>
        </p:nvSpPr>
        <p:spPr>
          <a:xfrm>
            <a:off x="9873933" y="3542016"/>
            <a:ext cx="284672" cy="991165"/>
          </a:xfrm>
          <a:prstGeom prst="rect">
            <a:avLst/>
          </a:prstGeom>
          <a:solidFill>
            <a:srgbClr val="1F77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cxnSp>
        <p:nvCxnSpPr>
          <p:cNvPr id="29" name="Straight Connector 28">
            <a:extLst>
              <a:ext uri="{FF2B5EF4-FFF2-40B4-BE49-F238E27FC236}">
                <a16:creationId xmlns:a16="http://schemas.microsoft.com/office/drawing/2014/main" id="{1B5B8D0A-EE83-4BD5-90CC-DB5C13DBBC1B}"/>
              </a:ext>
            </a:extLst>
          </p:cNvPr>
          <p:cNvCxnSpPr/>
          <p:nvPr/>
        </p:nvCxnSpPr>
        <p:spPr>
          <a:xfrm>
            <a:off x="7510713" y="4536189"/>
            <a:ext cx="2647892" cy="0"/>
          </a:xfrm>
          <a:prstGeom prst="line">
            <a:avLst/>
          </a:prstGeom>
          <a:ln w="9525">
            <a:solidFill>
              <a:srgbClr val="787878"/>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33ECF533-32D3-4EA4-8B58-D78FA3478EC8}"/>
              </a:ext>
            </a:extLst>
          </p:cNvPr>
          <p:cNvSpPr/>
          <p:nvPr/>
        </p:nvSpPr>
        <p:spPr>
          <a:xfrm>
            <a:off x="431796" y="4628773"/>
            <a:ext cx="4705929" cy="150417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cxnSp>
        <p:nvCxnSpPr>
          <p:cNvPr id="31" name="Connector: Elbow 30">
            <a:extLst>
              <a:ext uri="{FF2B5EF4-FFF2-40B4-BE49-F238E27FC236}">
                <a16:creationId xmlns:a16="http://schemas.microsoft.com/office/drawing/2014/main" id="{C431949E-76F3-45C3-8408-0893789782F3}"/>
              </a:ext>
            </a:extLst>
          </p:cNvPr>
          <p:cNvCxnSpPr>
            <a:cxnSpLocks/>
            <a:stCxn id="30" idx="3"/>
            <a:endCxn id="5" idx="1"/>
          </p:cNvCxnSpPr>
          <p:nvPr/>
        </p:nvCxnSpPr>
        <p:spPr>
          <a:xfrm flipV="1">
            <a:off x="5137725" y="3836353"/>
            <a:ext cx="1866034" cy="1544506"/>
          </a:xfrm>
          <a:prstGeom prst="bentConnector3">
            <a:avLst>
              <a:gd name="adj1" fmla="val 50000"/>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91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1000"/>
                                        <p:tgtEl>
                                          <p:spTgt spid="29"/>
                                        </p:tgtEl>
                                      </p:cBhvr>
                                    </p:animEffect>
                                  </p:childTnLst>
                                </p:cTn>
                              </p:par>
                            </p:childTnLst>
                          </p:cTn>
                        </p:par>
                        <p:par>
                          <p:cTn id="11" fill="hold">
                            <p:stCondLst>
                              <p:cond delay="1000"/>
                            </p:stCondLst>
                            <p:childTnLst>
                              <p:par>
                                <p:cTn id="12" presetID="21" presetClass="entr" presetSubtype="1"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wheel(1)">
                                      <p:cBhvr>
                                        <p:cTn id="14" dur="2000"/>
                                        <p:tgtEl>
                                          <p:spTgt spid="30"/>
                                        </p:tgtEl>
                                      </p:cBhvr>
                                    </p:animEffect>
                                  </p:childTnLst>
                                </p:cTn>
                              </p:par>
                            </p:childTnLst>
                          </p:cTn>
                        </p:par>
                        <p:par>
                          <p:cTn id="15" fill="hold">
                            <p:stCondLst>
                              <p:cond delay="3000"/>
                            </p:stCondLst>
                            <p:childTnLst>
                              <p:par>
                                <p:cTn id="16" presetID="22" presetClass="entr" presetSubtype="8" fill="hold" nodeType="after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childTnLst>
                          </p:cTn>
                        </p:par>
                        <p:par>
                          <p:cTn id="19" fill="hold">
                            <p:stCondLst>
                              <p:cond delay="3500"/>
                            </p:stCondLst>
                            <p:childTnLst>
                              <p:par>
                                <p:cTn id="20" presetID="22" presetClass="exit" presetSubtype="2" fill="hold" nodeType="afterEffect">
                                  <p:stCondLst>
                                    <p:cond delay="1000"/>
                                  </p:stCondLst>
                                  <p:childTnLst>
                                    <p:animEffect transition="out" filter="wipe(right)">
                                      <p:cBhvr>
                                        <p:cTn id="21" dur="500"/>
                                        <p:tgtEl>
                                          <p:spTgt spid="31"/>
                                        </p:tgtEl>
                                      </p:cBhvr>
                                    </p:animEffect>
                                    <p:set>
                                      <p:cBhvr>
                                        <p:cTn id="22" dur="1" fill="hold">
                                          <p:stCondLst>
                                            <p:cond delay="499"/>
                                          </p:stCondLst>
                                        </p:cTn>
                                        <p:tgtEl>
                                          <p:spTgt spid="31"/>
                                        </p:tgtEl>
                                        <p:attrNameLst>
                                          <p:attrName>style.visibility</p:attrName>
                                        </p:attrNameLst>
                                      </p:cBhvr>
                                      <p:to>
                                        <p:strVal val="hidden"/>
                                      </p:to>
                                    </p:set>
                                  </p:childTnLst>
                                </p:cTn>
                              </p:par>
                            </p:childTnLst>
                          </p:cTn>
                        </p:par>
                        <p:par>
                          <p:cTn id="23" fill="hold">
                            <p:stCondLst>
                              <p:cond delay="5000"/>
                            </p:stCondLst>
                            <p:childTnLst>
                              <p:par>
                                <p:cTn id="24" presetID="22" presetClass="exit" presetSubtype="2" fill="hold" grpId="1" nodeType="afterEffect">
                                  <p:stCondLst>
                                    <p:cond delay="0"/>
                                  </p:stCondLst>
                                  <p:childTnLst>
                                    <p:animEffect transition="out" filter="wipe(right)">
                                      <p:cBhvr>
                                        <p:cTn id="25" dur="500"/>
                                        <p:tgtEl>
                                          <p:spTgt spid="30"/>
                                        </p:tgtEl>
                                      </p:cBhvr>
                                    </p:animEffect>
                                    <p:set>
                                      <p:cBhvr>
                                        <p:cTn id="26" dur="1" fill="hold">
                                          <p:stCondLst>
                                            <p:cond delay="499"/>
                                          </p:stCondLst>
                                        </p:cTn>
                                        <p:tgtEl>
                                          <p:spTgt spid="3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1000"/>
                                        <p:tgtEl>
                                          <p:spTgt spid="8"/>
                                        </p:tgtEl>
                                      </p:cBhvr>
                                    </p:animEffect>
                                  </p:childTnLst>
                                </p:cTn>
                              </p:par>
                            </p:childTnLst>
                          </p:cTn>
                        </p:par>
                        <p:par>
                          <p:cTn id="32" fill="hold">
                            <p:stCondLst>
                              <p:cond delay="1000"/>
                            </p:stCondLst>
                            <p:childTnLst>
                              <p:par>
                                <p:cTn id="33" presetID="22" presetClass="entr" presetSubtype="4"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1000"/>
                                        <p:tgtEl>
                                          <p:spTgt spid="10"/>
                                        </p:tgtEl>
                                      </p:cBhvr>
                                    </p:animEffect>
                                  </p:childTnLst>
                                </p:cTn>
                              </p:par>
                            </p:childTnLst>
                          </p:cTn>
                        </p:par>
                        <p:par>
                          <p:cTn id="36" fill="hold">
                            <p:stCondLst>
                              <p:cond delay="2000"/>
                            </p:stCondLst>
                            <p:childTnLst>
                              <p:par>
                                <p:cTn id="37" presetID="22" presetClass="entr" presetSubtype="4"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1000"/>
                                        <p:tgtEl>
                                          <p:spTgt spid="11"/>
                                        </p:tgtEl>
                                      </p:cBhvr>
                                    </p:animEffect>
                                  </p:childTnLst>
                                </p:cTn>
                              </p:par>
                            </p:childTnLst>
                          </p:cTn>
                        </p:par>
                        <p:par>
                          <p:cTn id="40" fill="hold">
                            <p:stCondLst>
                              <p:cond delay="3000"/>
                            </p:stCondLst>
                            <p:childTnLst>
                              <p:par>
                                <p:cTn id="41" presetID="22" presetClass="entr" presetSubtype="4"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1000"/>
                                        <p:tgtEl>
                                          <p:spTgt spid="13"/>
                                        </p:tgtEl>
                                      </p:cBhvr>
                                    </p:animEffect>
                                  </p:childTnLst>
                                </p:cTn>
                              </p:par>
                            </p:childTnLst>
                          </p:cTn>
                        </p:par>
                        <p:par>
                          <p:cTn id="44" fill="hold">
                            <p:stCondLst>
                              <p:cond delay="4000"/>
                            </p:stCondLst>
                            <p:childTnLst>
                              <p:par>
                                <p:cTn id="45" presetID="22" presetClass="entr" presetSubtype="4"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10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xit" presetSubtype="1" fill="hold" grpId="1" nodeType="clickEffect">
                                  <p:stCondLst>
                                    <p:cond delay="0"/>
                                  </p:stCondLst>
                                  <p:childTnLst>
                                    <p:animEffect transition="out" filter="wipe(up)">
                                      <p:cBhvr>
                                        <p:cTn id="51" dur="1000"/>
                                        <p:tgtEl>
                                          <p:spTgt spid="14"/>
                                        </p:tgtEl>
                                      </p:cBhvr>
                                    </p:animEffect>
                                    <p:set>
                                      <p:cBhvr>
                                        <p:cTn id="52" dur="1" fill="hold">
                                          <p:stCondLst>
                                            <p:cond delay="999"/>
                                          </p:stCondLst>
                                        </p:cTn>
                                        <p:tgtEl>
                                          <p:spTgt spid="14"/>
                                        </p:tgtEl>
                                        <p:attrNameLst>
                                          <p:attrName>style.visibility</p:attrName>
                                        </p:attrNameLst>
                                      </p:cBhvr>
                                      <p:to>
                                        <p:strVal val="hidden"/>
                                      </p:to>
                                    </p:set>
                                  </p:childTnLst>
                                </p:cTn>
                              </p:par>
                            </p:childTnLst>
                          </p:cTn>
                        </p:par>
                        <p:par>
                          <p:cTn id="53" fill="hold">
                            <p:stCondLst>
                              <p:cond delay="1000"/>
                            </p:stCondLst>
                            <p:childTnLst>
                              <p:par>
                                <p:cTn id="54" presetID="22" presetClass="exit" presetSubtype="1" fill="hold" grpId="1" nodeType="afterEffect">
                                  <p:stCondLst>
                                    <p:cond delay="0"/>
                                  </p:stCondLst>
                                  <p:childTnLst>
                                    <p:animEffect transition="out" filter="wipe(up)">
                                      <p:cBhvr>
                                        <p:cTn id="55" dur="1000"/>
                                        <p:tgtEl>
                                          <p:spTgt spid="13"/>
                                        </p:tgtEl>
                                      </p:cBhvr>
                                    </p:animEffect>
                                    <p:set>
                                      <p:cBhvr>
                                        <p:cTn id="56" dur="1" fill="hold">
                                          <p:stCondLst>
                                            <p:cond delay="999"/>
                                          </p:stCondLst>
                                        </p:cTn>
                                        <p:tgtEl>
                                          <p:spTgt spid="13"/>
                                        </p:tgtEl>
                                        <p:attrNameLst>
                                          <p:attrName>style.visibility</p:attrName>
                                        </p:attrNameLst>
                                      </p:cBhvr>
                                      <p:to>
                                        <p:strVal val="hidden"/>
                                      </p:to>
                                    </p:set>
                                  </p:childTnLst>
                                </p:cTn>
                              </p:par>
                            </p:childTnLst>
                          </p:cTn>
                        </p:par>
                        <p:par>
                          <p:cTn id="57" fill="hold">
                            <p:stCondLst>
                              <p:cond delay="2000"/>
                            </p:stCondLst>
                            <p:childTnLst>
                              <p:par>
                                <p:cTn id="58" presetID="22" presetClass="exit" presetSubtype="1" fill="hold" grpId="1" nodeType="afterEffect">
                                  <p:stCondLst>
                                    <p:cond delay="0"/>
                                  </p:stCondLst>
                                  <p:childTnLst>
                                    <p:animEffect transition="out" filter="wipe(up)">
                                      <p:cBhvr>
                                        <p:cTn id="59" dur="1000"/>
                                        <p:tgtEl>
                                          <p:spTgt spid="11"/>
                                        </p:tgtEl>
                                      </p:cBhvr>
                                    </p:animEffect>
                                    <p:set>
                                      <p:cBhvr>
                                        <p:cTn id="60" dur="1" fill="hold">
                                          <p:stCondLst>
                                            <p:cond delay="999"/>
                                          </p:stCondLst>
                                        </p:cTn>
                                        <p:tgtEl>
                                          <p:spTgt spid="11"/>
                                        </p:tgtEl>
                                        <p:attrNameLst>
                                          <p:attrName>style.visibility</p:attrName>
                                        </p:attrNameLst>
                                      </p:cBhvr>
                                      <p:to>
                                        <p:strVal val="hidden"/>
                                      </p:to>
                                    </p:set>
                                  </p:childTnLst>
                                </p:cTn>
                              </p:par>
                            </p:childTnLst>
                          </p:cTn>
                        </p:par>
                        <p:par>
                          <p:cTn id="61" fill="hold">
                            <p:stCondLst>
                              <p:cond delay="3000"/>
                            </p:stCondLst>
                            <p:childTnLst>
                              <p:par>
                                <p:cTn id="62" presetID="22" presetClass="exit" presetSubtype="1" fill="hold" grpId="1" nodeType="afterEffect">
                                  <p:stCondLst>
                                    <p:cond delay="0"/>
                                  </p:stCondLst>
                                  <p:childTnLst>
                                    <p:animEffect transition="out" filter="wipe(up)">
                                      <p:cBhvr>
                                        <p:cTn id="63" dur="1000"/>
                                        <p:tgtEl>
                                          <p:spTgt spid="10"/>
                                        </p:tgtEl>
                                      </p:cBhvr>
                                    </p:animEffect>
                                    <p:set>
                                      <p:cBhvr>
                                        <p:cTn id="64" dur="1" fill="hold">
                                          <p:stCondLst>
                                            <p:cond delay="999"/>
                                          </p:stCondLst>
                                        </p:cTn>
                                        <p:tgtEl>
                                          <p:spTgt spid="10"/>
                                        </p:tgtEl>
                                        <p:attrNameLst>
                                          <p:attrName>style.visibility</p:attrName>
                                        </p:attrNameLst>
                                      </p:cBhvr>
                                      <p:to>
                                        <p:strVal val="hidden"/>
                                      </p:to>
                                    </p:set>
                                  </p:childTnLst>
                                </p:cTn>
                              </p:par>
                            </p:childTnLst>
                          </p:cTn>
                        </p:par>
                        <p:par>
                          <p:cTn id="65" fill="hold">
                            <p:stCondLst>
                              <p:cond delay="4000"/>
                            </p:stCondLst>
                            <p:childTnLst>
                              <p:par>
                                <p:cTn id="66" presetID="22" presetClass="exit" presetSubtype="1" fill="hold" grpId="1" nodeType="afterEffect">
                                  <p:stCondLst>
                                    <p:cond delay="0"/>
                                  </p:stCondLst>
                                  <p:childTnLst>
                                    <p:animEffect transition="out" filter="wipe(up)">
                                      <p:cBhvr>
                                        <p:cTn id="67" dur="1000"/>
                                        <p:tgtEl>
                                          <p:spTgt spid="8"/>
                                        </p:tgtEl>
                                      </p:cBhvr>
                                    </p:animEffect>
                                    <p:set>
                                      <p:cBhvr>
                                        <p:cTn id="68" dur="1" fill="hold">
                                          <p:stCondLst>
                                            <p:cond delay="999"/>
                                          </p:stCondLst>
                                        </p:cTn>
                                        <p:tgtEl>
                                          <p:spTgt spid="8"/>
                                        </p:tgtEl>
                                        <p:attrNameLst>
                                          <p:attrName>style.visibility</p:attrName>
                                        </p:attrNameLst>
                                      </p:cBhvr>
                                      <p:to>
                                        <p:strVal val="hidden"/>
                                      </p:to>
                                    </p:set>
                                  </p:childTnLst>
                                </p:cTn>
                              </p:par>
                            </p:childTnLst>
                          </p:cTn>
                        </p:par>
                        <p:par>
                          <p:cTn id="69" fill="hold">
                            <p:stCondLst>
                              <p:cond delay="5000"/>
                            </p:stCondLst>
                            <p:childTnLst>
                              <p:par>
                                <p:cTn id="70" presetID="10" presetClass="exit" presetSubtype="0" fill="hold" nodeType="afterEffect">
                                  <p:stCondLst>
                                    <p:cond delay="0"/>
                                  </p:stCondLst>
                                  <p:childTnLst>
                                    <p:animEffect transition="out" filter="fade">
                                      <p:cBhvr>
                                        <p:cTn id="71" dur="1000"/>
                                        <p:tgtEl>
                                          <p:spTgt spid="5"/>
                                        </p:tgtEl>
                                      </p:cBhvr>
                                    </p:animEffect>
                                    <p:set>
                                      <p:cBhvr>
                                        <p:cTn id="72" dur="1" fill="hold">
                                          <p:stCondLst>
                                            <p:cond delay="999"/>
                                          </p:stCondLst>
                                        </p:cTn>
                                        <p:tgtEl>
                                          <p:spTgt spid="5"/>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1000"/>
                                        <p:tgtEl>
                                          <p:spTgt spid="29"/>
                                        </p:tgtEl>
                                      </p:cBhvr>
                                    </p:animEffect>
                                    <p:set>
                                      <p:cBhvr>
                                        <p:cTn id="75" dur="1" fill="hold">
                                          <p:stCondLst>
                                            <p:cond delay="9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10" grpId="1" animBg="1"/>
      <p:bldP spid="11" grpId="0" animBg="1"/>
      <p:bldP spid="11" grpId="1" animBg="1"/>
      <p:bldP spid="13" grpId="0" animBg="1"/>
      <p:bldP spid="13" grpId="1" animBg="1"/>
      <p:bldP spid="14" grpId="0" animBg="1"/>
      <p:bldP spid="14" grpId="1" animBg="1"/>
      <p:bldP spid="30" grpId="0" animBg="1"/>
      <p:bldP spid="30"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3CA3AE-4A9A-443B-AD5C-1105BFD35F0B}"/>
              </a:ext>
            </a:extLst>
          </p:cNvPr>
          <p:cNvSpPr/>
          <p:nvPr/>
        </p:nvSpPr>
        <p:spPr>
          <a:xfrm>
            <a:off x="-1" y="0"/>
            <a:ext cx="12192000" cy="6858000"/>
          </a:xfrm>
          <a:prstGeom prst="rect">
            <a:avLst/>
          </a:prstGeom>
          <a:blipFill dpi="0" rotWithShape="1">
            <a:blip r:embed="rId2">
              <a:alphaModFix amt="31000"/>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4" name="TextBox 3">
            <a:extLst>
              <a:ext uri="{FF2B5EF4-FFF2-40B4-BE49-F238E27FC236}">
                <a16:creationId xmlns:a16="http://schemas.microsoft.com/office/drawing/2014/main" id="{C95958A3-0323-4A60-B293-68F58A1DAA8D}"/>
              </a:ext>
            </a:extLst>
          </p:cNvPr>
          <p:cNvSpPr txBox="1"/>
          <p:nvPr/>
        </p:nvSpPr>
        <p:spPr>
          <a:xfrm>
            <a:off x="3149596" y="164396"/>
            <a:ext cx="6565903" cy="769441"/>
          </a:xfrm>
          <a:prstGeom prst="rect">
            <a:avLst/>
          </a:prstGeom>
          <a:noFill/>
        </p:spPr>
        <p:txBody>
          <a:bodyPr wrap="square" rtlCol="0">
            <a:spAutoFit/>
          </a:bodyPr>
          <a:lstStyle/>
          <a:p>
            <a:pPr algn="ctr"/>
            <a:r>
              <a:rPr lang="en-IN" sz="4400" dirty="0">
                <a:solidFill>
                  <a:schemeClr val="bg1"/>
                </a:solidFill>
                <a:latin typeface="Courier New" panose="02070309020205020404" pitchFamily="49" charset="0"/>
                <a:cs typeface="Courier New" panose="02070309020205020404" pitchFamily="49" charset="0"/>
              </a:rPr>
              <a:t>Graph Visualisation</a:t>
            </a:r>
            <a:endParaRPr lang="kn-IN" sz="4400" dirty="0">
              <a:solidFill>
                <a:schemeClr val="bg1"/>
              </a:solidFill>
              <a:latin typeface="Courier New" panose="02070309020205020404" pitchFamily="49" charset="0"/>
            </a:endParaRPr>
          </a:p>
        </p:txBody>
      </p:sp>
      <p:sp>
        <p:nvSpPr>
          <p:cNvPr id="6" name="TextBox 5">
            <a:extLst>
              <a:ext uri="{FF2B5EF4-FFF2-40B4-BE49-F238E27FC236}">
                <a16:creationId xmlns:a16="http://schemas.microsoft.com/office/drawing/2014/main" id="{3AEA6ABC-44AE-495F-9E70-5A5CCD1E27CE}"/>
              </a:ext>
            </a:extLst>
          </p:cNvPr>
          <p:cNvSpPr txBox="1"/>
          <p:nvPr/>
        </p:nvSpPr>
        <p:spPr>
          <a:xfrm>
            <a:off x="1" y="899461"/>
            <a:ext cx="12191999" cy="646331"/>
          </a:xfrm>
          <a:prstGeom prst="rect">
            <a:avLst/>
          </a:prstGeom>
          <a:noFill/>
        </p:spPr>
        <p:txBody>
          <a:bodyPr wrap="square" rtlCol="0">
            <a:spAutoFit/>
          </a:bodyPr>
          <a:lstStyle/>
          <a:p>
            <a:r>
              <a:rPr lang="en-IN" dirty="0">
                <a:solidFill>
                  <a:schemeClr val="bg1"/>
                </a:solidFill>
                <a:latin typeface="Century Gothic" panose="020B0502020202020204" pitchFamily="34" charset="0"/>
                <a:cs typeface="Courier New" panose="02070309020205020404" pitchFamily="49" charset="0"/>
              </a:rPr>
              <a:t>After cleaning the dataset, graphs were visualised.</a:t>
            </a:r>
          </a:p>
          <a:p>
            <a:r>
              <a:rPr lang="en-IN" dirty="0">
                <a:solidFill>
                  <a:schemeClr val="bg1"/>
                </a:solidFill>
                <a:latin typeface="Century Gothic" panose="020B0502020202020204" pitchFamily="34" charset="0"/>
                <a:cs typeface="Courier New" panose="02070309020205020404" pitchFamily="49" charset="0"/>
              </a:rPr>
              <a:t>Here’s what was done:</a:t>
            </a:r>
            <a:endParaRPr lang="kn-IN" dirty="0">
              <a:solidFill>
                <a:schemeClr val="bg1"/>
              </a:solidFill>
              <a:latin typeface="Century Gothic" panose="020B0502020202020204" pitchFamily="34" charset="0"/>
            </a:endParaRPr>
          </a:p>
        </p:txBody>
      </p:sp>
      <p:sp>
        <p:nvSpPr>
          <p:cNvPr id="7" name="Rectangle: Rounded Corners 6">
            <a:extLst>
              <a:ext uri="{FF2B5EF4-FFF2-40B4-BE49-F238E27FC236}">
                <a16:creationId xmlns:a16="http://schemas.microsoft.com/office/drawing/2014/main" id="{FDA64C50-BBA2-494B-A1EF-008344EA2FEE}"/>
              </a:ext>
            </a:extLst>
          </p:cNvPr>
          <p:cNvSpPr/>
          <p:nvPr/>
        </p:nvSpPr>
        <p:spPr>
          <a:xfrm>
            <a:off x="353290" y="1658511"/>
            <a:ext cx="4862945" cy="5031059"/>
          </a:xfrm>
          <a:prstGeom prst="roundRect">
            <a:avLst>
              <a:gd name="adj" fmla="val 320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 name="Rectangle: Rounded Corners 1">
            <a:extLst>
              <a:ext uri="{FF2B5EF4-FFF2-40B4-BE49-F238E27FC236}">
                <a16:creationId xmlns:a16="http://schemas.microsoft.com/office/drawing/2014/main" id="{6CB41C85-7450-4718-A8BD-96071E8730DB}"/>
              </a:ext>
            </a:extLst>
          </p:cNvPr>
          <p:cNvSpPr/>
          <p:nvPr/>
        </p:nvSpPr>
        <p:spPr>
          <a:xfrm>
            <a:off x="353291" y="1662545"/>
            <a:ext cx="4862945" cy="5031059"/>
          </a:xfrm>
          <a:prstGeom prst="roundRect">
            <a:avLst>
              <a:gd name="adj" fmla="val 320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9" name="TextBox 8">
            <a:extLst>
              <a:ext uri="{FF2B5EF4-FFF2-40B4-BE49-F238E27FC236}">
                <a16:creationId xmlns:a16="http://schemas.microsoft.com/office/drawing/2014/main" id="{1DAE4234-1D87-4BA1-8951-431071AF5AD7}"/>
              </a:ext>
            </a:extLst>
          </p:cNvPr>
          <p:cNvSpPr txBox="1"/>
          <p:nvPr/>
        </p:nvSpPr>
        <p:spPr>
          <a:xfrm>
            <a:off x="385616" y="1707710"/>
            <a:ext cx="4705929" cy="600164"/>
          </a:xfrm>
          <a:prstGeom prst="rect">
            <a:avLst/>
          </a:prstGeom>
          <a:noFill/>
        </p:spPr>
        <p:txBody>
          <a:bodyPr wrap="square" rtlCol="0">
            <a:spAutoFit/>
          </a:bodyPr>
          <a:lstStyle/>
          <a:p>
            <a:pPr algn="ctr"/>
            <a:r>
              <a:rPr lang="en-IN" sz="1100" dirty="0">
                <a:solidFill>
                  <a:schemeClr val="bg1"/>
                </a:solidFill>
                <a:latin typeface="Courier New" panose="02070309020205020404" pitchFamily="49" charset="0"/>
                <a:cs typeface="Courier New" panose="02070309020205020404" pitchFamily="49" charset="0"/>
              </a:rPr>
              <a:t>Programming Language: Python      </a:t>
            </a:r>
          </a:p>
          <a:p>
            <a:pPr algn="ctr"/>
            <a:endParaRPr lang="en-IN" sz="1100" dirty="0">
              <a:solidFill>
                <a:schemeClr val="bg1"/>
              </a:solidFill>
              <a:latin typeface="Courier New" panose="02070309020205020404" pitchFamily="49" charset="0"/>
              <a:cs typeface="Courier New" panose="02070309020205020404" pitchFamily="49" charset="0"/>
            </a:endParaRPr>
          </a:p>
          <a:p>
            <a:pPr algn="ctr"/>
            <a:r>
              <a:rPr lang="en-IN" sz="1100" dirty="0">
                <a:solidFill>
                  <a:schemeClr val="bg1"/>
                </a:solidFill>
                <a:latin typeface="Courier New" panose="02070309020205020404" pitchFamily="49" charset="0"/>
                <a:cs typeface="Courier New" panose="02070309020205020404" pitchFamily="49" charset="0"/>
              </a:rPr>
              <a:t>Program Terminal</a:t>
            </a:r>
            <a:endParaRPr lang="kn-IN" sz="1100" dirty="0">
              <a:solidFill>
                <a:schemeClr val="bg1"/>
              </a:solidFill>
              <a:latin typeface="Courier New" panose="02070309020205020404" pitchFamily="49" charset="0"/>
            </a:endParaRPr>
          </a:p>
        </p:txBody>
      </p:sp>
      <p:cxnSp>
        <p:nvCxnSpPr>
          <p:cNvPr id="12" name="Straight Connector 11">
            <a:extLst>
              <a:ext uri="{FF2B5EF4-FFF2-40B4-BE49-F238E27FC236}">
                <a16:creationId xmlns:a16="http://schemas.microsoft.com/office/drawing/2014/main" id="{C952D6B9-7528-458D-8F40-FC9C021887CB}"/>
              </a:ext>
            </a:extLst>
          </p:cNvPr>
          <p:cNvCxnSpPr>
            <a:cxnSpLocks/>
          </p:cNvCxnSpPr>
          <p:nvPr/>
        </p:nvCxnSpPr>
        <p:spPr>
          <a:xfrm>
            <a:off x="353290" y="2307874"/>
            <a:ext cx="48629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A474AF0-6261-40D0-909F-B770C2D164E9}"/>
              </a:ext>
            </a:extLst>
          </p:cNvPr>
          <p:cNvSpPr txBox="1"/>
          <p:nvPr/>
        </p:nvSpPr>
        <p:spPr>
          <a:xfrm>
            <a:off x="353290" y="2295029"/>
            <a:ext cx="4862945" cy="4208844"/>
          </a:xfrm>
          <a:prstGeom prst="rect">
            <a:avLst/>
          </a:prstGeom>
          <a:noFill/>
        </p:spPr>
        <p:txBody>
          <a:bodyPr wrap="square">
            <a:spAutoFit/>
          </a:bodyPr>
          <a:lstStyle/>
          <a:p>
            <a:r>
              <a:rPr lang="en-US" sz="1070" dirty="0">
                <a:solidFill>
                  <a:schemeClr val="bg1"/>
                </a:solidFill>
                <a:latin typeface="Courier New" panose="02070309020205020404" pitchFamily="49" charset="0"/>
              </a:rPr>
              <a:t>import </a:t>
            </a:r>
            <a:r>
              <a:rPr lang="en-US" sz="1070" dirty="0" err="1">
                <a:solidFill>
                  <a:schemeClr val="bg1"/>
                </a:solidFill>
                <a:latin typeface="Courier New" panose="02070309020205020404" pitchFamily="49" charset="0"/>
              </a:rPr>
              <a:t>numpy</a:t>
            </a:r>
            <a:r>
              <a:rPr lang="en-US" sz="1070" dirty="0">
                <a:solidFill>
                  <a:schemeClr val="bg1"/>
                </a:solidFill>
                <a:latin typeface="Courier New" panose="02070309020205020404" pitchFamily="49" charset="0"/>
              </a:rPr>
              <a:t> as np</a:t>
            </a:r>
          </a:p>
          <a:p>
            <a:r>
              <a:rPr lang="en-US" sz="1070" dirty="0">
                <a:solidFill>
                  <a:schemeClr val="bg1"/>
                </a:solidFill>
                <a:latin typeface="Courier New" panose="02070309020205020404" pitchFamily="49" charset="0"/>
              </a:rPr>
              <a:t>import pandas as pd</a:t>
            </a:r>
          </a:p>
          <a:p>
            <a:r>
              <a:rPr lang="en-US" sz="1070" dirty="0">
                <a:solidFill>
                  <a:schemeClr val="bg1"/>
                </a:solidFill>
                <a:latin typeface="Courier New" panose="02070309020205020404" pitchFamily="49" charset="0"/>
              </a:rPr>
              <a:t>import </a:t>
            </a:r>
            <a:r>
              <a:rPr lang="en-US" sz="1070" dirty="0" err="1">
                <a:solidFill>
                  <a:schemeClr val="bg1"/>
                </a:solidFill>
                <a:latin typeface="Courier New" panose="02070309020205020404" pitchFamily="49" charset="0"/>
              </a:rPr>
              <a:t>matplotlib.pyplot</a:t>
            </a:r>
            <a:r>
              <a:rPr lang="en-US" sz="1070" dirty="0">
                <a:solidFill>
                  <a:schemeClr val="bg1"/>
                </a:solidFill>
                <a:latin typeface="Courier New" panose="02070309020205020404" pitchFamily="49" charset="0"/>
              </a:rPr>
              <a:t> as </a:t>
            </a:r>
            <a:r>
              <a:rPr lang="en-US" sz="1070" dirty="0" err="1">
                <a:solidFill>
                  <a:schemeClr val="bg1"/>
                </a:solidFill>
                <a:latin typeface="Courier New" panose="02070309020205020404" pitchFamily="49" charset="0"/>
              </a:rPr>
              <a:t>plt</a:t>
            </a:r>
            <a:endParaRPr lang="en-US" sz="1070" dirty="0">
              <a:solidFill>
                <a:schemeClr val="bg1"/>
              </a:solidFill>
              <a:latin typeface="Courier New" panose="02070309020205020404" pitchFamily="49" charset="0"/>
            </a:endParaRPr>
          </a:p>
          <a:p>
            <a:r>
              <a:rPr lang="en-US" sz="1070" dirty="0">
                <a:solidFill>
                  <a:schemeClr val="bg1"/>
                </a:solidFill>
                <a:latin typeface="Courier New" panose="02070309020205020404" pitchFamily="49" charset="0"/>
              </a:rPr>
              <a:t>df = </a:t>
            </a:r>
            <a:r>
              <a:rPr lang="en-US" sz="1070" dirty="0" err="1">
                <a:solidFill>
                  <a:schemeClr val="bg1"/>
                </a:solidFill>
                <a:latin typeface="Courier New" panose="02070309020205020404" pitchFamily="49" charset="0"/>
              </a:rPr>
              <a:t>pd.read_csv</a:t>
            </a:r>
            <a:r>
              <a:rPr lang="en-US" sz="1070" dirty="0">
                <a:solidFill>
                  <a:schemeClr val="bg1"/>
                </a:solidFill>
                <a:latin typeface="Courier New" panose="02070309020205020404" pitchFamily="49" charset="0"/>
              </a:rPr>
              <a:t>('cumulative-normalized.csv')</a:t>
            </a:r>
          </a:p>
          <a:p>
            <a:r>
              <a:rPr lang="en-US" sz="1070" dirty="0">
                <a:solidFill>
                  <a:schemeClr val="bg1"/>
                </a:solidFill>
                <a:latin typeface="Courier New" panose="02070309020205020404" pitchFamily="49" charset="0"/>
              </a:rPr>
              <a:t># Numerical Plot</a:t>
            </a:r>
          </a:p>
          <a:p>
            <a:r>
              <a:rPr lang="en-US" sz="1070" dirty="0">
                <a:solidFill>
                  <a:schemeClr val="bg1"/>
                </a:solidFill>
                <a:latin typeface="Courier New" panose="02070309020205020404" pitchFamily="49" charset="0"/>
              </a:rPr>
              <a:t>fig = </a:t>
            </a:r>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r>
              <a:rPr lang="en-US" sz="1070" dirty="0" err="1">
                <a:solidFill>
                  <a:schemeClr val="bg1"/>
                </a:solidFill>
                <a:latin typeface="Courier New" panose="02070309020205020404" pitchFamily="49" charset="0"/>
              </a:rPr>
              <a:t>plot.box</a:t>
            </a:r>
            <a:r>
              <a:rPr lang="en-US" sz="1070" dirty="0">
                <a:solidFill>
                  <a:schemeClr val="bg1"/>
                </a:solidFill>
                <a:latin typeface="Courier New" panose="02070309020205020404" pitchFamily="49" charset="0"/>
              </a:rPr>
              <a:t>(x = '</a:t>
            </a:r>
            <a:r>
              <a:rPr lang="en-US" sz="1070" dirty="0" err="1">
                <a:solidFill>
                  <a:schemeClr val="bg1"/>
                </a:solidFill>
                <a:latin typeface="Courier New" panose="02070309020205020404" pitchFamily="49" charset="0"/>
              </a:rPr>
              <a:t>kepler_id</a:t>
            </a:r>
            <a:r>
              <a:rPr lang="en-US" sz="1070" dirty="0">
                <a:solidFill>
                  <a:schemeClr val="bg1"/>
                </a:solidFill>
                <a:latin typeface="Courier New" panose="02070309020205020404" pitchFamily="49" charset="0"/>
              </a:rPr>
              <a:t>', y = '</a:t>
            </a:r>
            <a:r>
              <a:rPr lang="en-US" sz="1070" dirty="0" err="1">
                <a:solidFill>
                  <a:schemeClr val="bg1"/>
                </a:solidFill>
                <a:latin typeface="Courier New" panose="02070309020205020404" pitchFamily="49" charset="0"/>
              </a:rPr>
              <a:t>impact_parameter</a:t>
            </a:r>
            <a:r>
              <a:rPr lang="en-US" sz="1070" dirty="0">
                <a:solidFill>
                  <a:schemeClr val="bg1"/>
                </a:solidFill>
                <a:latin typeface="Courier New" panose="02070309020205020404" pitchFamily="49" charset="0"/>
              </a:rPr>
              <a:t>', title='Impact parameter VS Kepler ID')</a:t>
            </a:r>
          </a:p>
          <a:p>
            <a:r>
              <a:rPr lang="en-US" sz="1070" dirty="0">
                <a:solidFill>
                  <a:schemeClr val="bg1"/>
                </a:solidFill>
                <a:latin typeface="Courier New" panose="02070309020205020404" pitchFamily="49" charset="0"/>
              </a:rPr>
              <a:t>fig = </a:t>
            </a:r>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r>
              <a:rPr lang="en-US" sz="1070" dirty="0" err="1">
                <a:solidFill>
                  <a:schemeClr val="bg1"/>
                </a:solidFill>
                <a:latin typeface="Courier New" panose="02070309020205020404" pitchFamily="49" charset="0"/>
              </a:rPr>
              <a:t>plot.box</a:t>
            </a:r>
            <a:r>
              <a:rPr lang="en-US" sz="1070" dirty="0">
                <a:solidFill>
                  <a:schemeClr val="bg1"/>
                </a:solidFill>
                <a:latin typeface="Courier New" panose="02070309020205020404" pitchFamily="49" charset="0"/>
              </a:rPr>
              <a:t>(x = '</a:t>
            </a:r>
            <a:r>
              <a:rPr lang="en-US" sz="1070" dirty="0" err="1">
                <a:solidFill>
                  <a:schemeClr val="bg1"/>
                </a:solidFill>
                <a:latin typeface="Courier New" panose="02070309020205020404" pitchFamily="49" charset="0"/>
              </a:rPr>
              <a:t>kepler_id</a:t>
            </a:r>
            <a:r>
              <a:rPr lang="en-US" sz="1070" dirty="0">
                <a:solidFill>
                  <a:schemeClr val="bg1"/>
                </a:solidFill>
                <a:latin typeface="Courier New" panose="02070309020205020404" pitchFamily="49" charset="0"/>
              </a:rPr>
              <a:t>', y = '</a:t>
            </a:r>
            <a:r>
              <a:rPr lang="en-US" sz="1070" dirty="0" err="1">
                <a:solidFill>
                  <a:schemeClr val="bg1"/>
                </a:solidFill>
                <a:latin typeface="Courier New" panose="02070309020205020404" pitchFamily="49" charset="0"/>
              </a:rPr>
              <a:t>equ_temp</a:t>
            </a:r>
            <a:r>
              <a:rPr lang="en-US" sz="1070" dirty="0">
                <a:solidFill>
                  <a:schemeClr val="bg1"/>
                </a:solidFill>
                <a:latin typeface="Courier New" panose="02070309020205020404" pitchFamily="49" charset="0"/>
              </a:rPr>
              <a:t>', title='Equilibrium temperature VS Kepler ID')</a:t>
            </a:r>
          </a:p>
          <a:p>
            <a:r>
              <a:rPr lang="en-US" sz="1070" dirty="0">
                <a:solidFill>
                  <a:schemeClr val="bg1"/>
                </a:solidFill>
                <a:latin typeface="Courier New" panose="02070309020205020404" pitchFamily="49" charset="0"/>
              </a:rPr>
              <a:t>fig = </a:t>
            </a:r>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r>
              <a:rPr lang="en-US" sz="1070" dirty="0" err="1">
                <a:solidFill>
                  <a:schemeClr val="bg1"/>
                </a:solidFill>
                <a:latin typeface="Courier New" panose="02070309020205020404" pitchFamily="49" charset="0"/>
              </a:rPr>
              <a:t>plot.box</a:t>
            </a:r>
            <a:r>
              <a:rPr lang="en-US" sz="1070" dirty="0">
                <a:solidFill>
                  <a:schemeClr val="bg1"/>
                </a:solidFill>
                <a:latin typeface="Courier New" panose="02070309020205020404" pitchFamily="49" charset="0"/>
              </a:rPr>
              <a:t>(x = '</a:t>
            </a:r>
            <a:r>
              <a:rPr lang="en-US" sz="1070" dirty="0" err="1">
                <a:solidFill>
                  <a:schemeClr val="bg1"/>
                </a:solidFill>
                <a:latin typeface="Courier New" panose="02070309020205020404" pitchFamily="49" charset="0"/>
              </a:rPr>
              <a:t>kepler_id</a:t>
            </a:r>
            <a:r>
              <a:rPr lang="en-US" sz="1070" dirty="0">
                <a:solidFill>
                  <a:schemeClr val="bg1"/>
                </a:solidFill>
                <a:latin typeface="Courier New" panose="02070309020205020404" pitchFamily="49" charset="0"/>
              </a:rPr>
              <a:t>', y = '</a:t>
            </a:r>
            <a:r>
              <a:rPr lang="en-US" sz="1070" dirty="0" err="1">
                <a:solidFill>
                  <a:schemeClr val="bg1"/>
                </a:solidFill>
                <a:latin typeface="Courier New" panose="02070309020205020404" pitchFamily="49" charset="0"/>
              </a:rPr>
              <a:t>transit_duration</a:t>
            </a:r>
            <a:r>
              <a:rPr lang="en-US" sz="1070" dirty="0">
                <a:solidFill>
                  <a:schemeClr val="bg1"/>
                </a:solidFill>
                <a:latin typeface="Courier New" panose="02070309020205020404" pitchFamily="49" charset="0"/>
              </a:rPr>
              <a:t>', title='Transit Duration VS Kepler ID')</a:t>
            </a:r>
          </a:p>
          <a:p>
            <a:endParaRPr lang="en-US" sz="1070" dirty="0">
              <a:solidFill>
                <a:schemeClr val="bg1"/>
              </a:solidFill>
              <a:latin typeface="Courier New" panose="02070309020205020404" pitchFamily="49" charset="0"/>
            </a:endParaRPr>
          </a:p>
          <a:p>
            <a:r>
              <a:rPr lang="en-US" sz="1070" dirty="0">
                <a:solidFill>
                  <a:schemeClr val="bg1"/>
                </a:solidFill>
                <a:latin typeface="Courier New" panose="02070309020205020404" pitchFamily="49" charset="0"/>
              </a:rPr>
              <a:t># Categorical Plot </a:t>
            </a:r>
          </a:p>
          <a:p>
            <a:r>
              <a:rPr lang="en-US" sz="1070" dirty="0">
                <a:solidFill>
                  <a:schemeClr val="bg1"/>
                </a:solidFill>
                <a:latin typeface="Courier New" panose="02070309020205020404" pitchFamily="49" charset="0"/>
              </a:rPr>
              <a:t>fig = </a:t>
            </a:r>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r>
              <a:rPr lang="en-US" sz="1070" dirty="0" err="1">
                <a:solidFill>
                  <a:schemeClr val="bg1"/>
                </a:solidFill>
                <a:latin typeface="Courier New" panose="02070309020205020404" pitchFamily="49" charset="0"/>
              </a:rPr>
              <a:t>plot.bar</a:t>
            </a:r>
            <a:r>
              <a:rPr lang="en-US" sz="1070" dirty="0">
                <a:solidFill>
                  <a:schemeClr val="bg1"/>
                </a:solidFill>
                <a:latin typeface="Courier New" panose="02070309020205020404" pitchFamily="49" charset="0"/>
              </a:rPr>
              <a:t>(x = '</a:t>
            </a:r>
            <a:r>
              <a:rPr lang="en-US" sz="1070" dirty="0" err="1">
                <a:solidFill>
                  <a:schemeClr val="bg1"/>
                </a:solidFill>
                <a:latin typeface="Courier New" panose="02070309020205020404" pitchFamily="49" charset="0"/>
              </a:rPr>
              <a:t>kepler_id</a:t>
            </a:r>
            <a:r>
              <a:rPr lang="en-US" sz="1070" dirty="0">
                <a:solidFill>
                  <a:schemeClr val="bg1"/>
                </a:solidFill>
                <a:latin typeface="Courier New" panose="02070309020205020404" pitchFamily="49" charset="0"/>
              </a:rPr>
              <a:t>', y = '</a:t>
            </a:r>
            <a:r>
              <a:rPr lang="en-US" sz="1070" dirty="0" err="1">
                <a:solidFill>
                  <a:schemeClr val="bg1"/>
                </a:solidFill>
                <a:latin typeface="Courier New" panose="02070309020205020404" pitchFamily="49" charset="0"/>
              </a:rPr>
              <a:t>impact_parameter</a:t>
            </a:r>
            <a:r>
              <a:rPr lang="en-US" sz="1070" dirty="0">
                <a:solidFill>
                  <a:schemeClr val="bg1"/>
                </a:solidFill>
                <a:latin typeface="Courier New" panose="02070309020205020404" pitchFamily="49" charset="0"/>
              </a:rPr>
              <a:t>', title='Impact parameter VS Kepler ID')</a:t>
            </a:r>
          </a:p>
          <a:p>
            <a:r>
              <a:rPr lang="en-US" sz="1070" dirty="0">
                <a:solidFill>
                  <a:schemeClr val="bg1"/>
                </a:solidFill>
                <a:latin typeface="Courier New" panose="02070309020205020404" pitchFamily="49" charset="0"/>
              </a:rPr>
              <a:t>fig = </a:t>
            </a:r>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r>
              <a:rPr lang="en-US" sz="1070" dirty="0" err="1">
                <a:solidFill>
                  <a:schemeClr val="bg1"/>
                </a:solidFill>
                <a:latin typeface="Courier New" panose="02070309020205020404" pitchFamily="49" charset="0"/>
              </a:rPr>
              <a:t>plot.bar</a:t>
            </a:r>
            <a:r>
              <a:rPr lang="en-US" sz="1070" dirty="0">
                <a:solidFill>
                  <a:schemeClr val="bg1"/>
                </a:solidFill>
                <a:latin typeface="Courier New" panose="02070309020205020404" pitchFamily="49" charset="0"/>
              </a:rPr>
              <a:t>(x = '</a:t>
            </a:r>
            <a:r>
              <a:rPr lang="en-US" sz="1070" dirty="0" err="1">
                <a:solidFill>
                  <a:schemeClr val="bg1"/>
                </a:solidFill>
                <a:latin typeface="Courier New" panose="02070309020205020404" pitchFamily="49" charset="0"/>
              </a:rPr>
              <a:t>kepler_id</a:t>
            </a:r>
            <a:r>
              <a:rPr lang="en-US" sz="1070" dirty="0">
                <a:solidFill>
                  <a:schemeClr val="bg1"/>
                </a:solidFill>
                <a:latin typeface="Courier New" panose="02070309020205020404" pitchFamily="49" charset="0"/>
              </a:rPr>
              <a:t>', y = '</a:t>
            </a:r>
            <a:r>
              <a:rPr lang="en-US" sz="1070" dirty="0" err="1">
                <a:solidFill>
                  <a:schemeClr val="bg1"/>
                </a:solidFill>
                <a:latin typeface="Courier New" panose="02070309020205020404" pitchFamily="49" charset="0"/>
              </a:rPr>
              <a:t>equ_temp</a:t>
            </a:r>
            <a:r>
              <a:rPr lang="en-US" sz="1070" dirty="0">
                <a:solidFill>
                  <a:schemeClr val="bg1"/>
                </a:solidFill>
                <a:latin typeface="Courier New" panose="02070309020205020404" pitchFamily="49" charset="0"/>
              </a:rPr>
              <a:t>', title='Equilibrium temperature VS Kepler ID')</a:t>
            </a:r>
          </a:p>
          <a:p>
            <a:r>
              <a:rPr lang="en-US" sz="1070" dirty="0">
                <a:solidFill>
                  <a:schemeClr val="bg1"/>
                </a:solidFill>
                <a:latin typeface="Courier New" panose="02070309020205020404" pitchFamily="49" charset="0"/>
              </a:rPr>
              <a:t>fig = </a:t>
            </a:r>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r>
              <a:rPr lang="en-US" sz="1070" dirty="0" err="1">
                <a:solidFill>
                  <a:schemeClr val="bg1"/>
                </a:solidFill>
                <a:latin typeface="Courier New" panose="02070309020205020404" pitchFamily="49" charset="0"/>
              </a:rPr>
              <a:t>plot.bar</a:t>
            </a:r>
            <a:r>
              <a:rPr lang="en-US" sz="1070" dirty="0">
                <a:solidFill>
                  <a:schemeClr val="bg1"/>
                </a:solidFill>
                <a:latin typeface="Courier New" panose="02070309020205020404" pitchFamily="49" charset="0"/>
              </a:rPr>
              <a:t>(x = '</a:t>
            </a:r>
            <a:r>
              <a:rPr lang="en-US" sz="1070" dirty="0" err="1">
                <a:solidFill>
                  <a:schemeClr val="bg1"/>
                </a:solidFill>
                <a:latin typeface="Courier New" panose="02070309020205020404" pitchFamily="49" charset="0"/>
              </a:rPr>
              <a:t>kepler_id</a:t>
            </a:r>
            <a:r>
              <a:rPr lang="en-US" sz="1070" dirty="0">
                <a:solidFill>
                  <a:schemeClr val="bg1"/>
                </a:solidFill>
                <a:latin typeface="Courier New" panose="02070309020205020404" pitchFamily="49" charset="0"/>
              </a:rPr>
              <a:t>', y = '</a:t>
            </a:r>
            <a:r>
              <a:rPr lang="en-US" sz="1070" dirty="0" err="1">
                <a:solidFill>
                  <a:schemeClr val="bg1"/>
                </a:solidFill>
                <a:latin typeface="Courier New" panose="02070309020205020404" pitchFamily="49" charset="0"/>
              </a:rPr>
              <a:t>transit_duration</a:t>
            </a:r>
            <a:r>
              <a:rPr lang="en-US" sz="1070" dirty="0">
                <a:solidFill>
                  <a:schemeClr val="bg1"/>
                </a:solidFill>
                <a:latin typeface="Courier New" panose="02070309020205020404" pitchFamily="49" charset="0"/>
              </a:rPr>
              <a:t>', title='Transit Duration VS Kepler ID')</a:t>
            </a:r>
          </a:p>
          <a:p>
            <a:endParaRPr lang="en-US" sz="1070" dirty="0">
              <a:solidFill>
                <a:schemeClr val="bg1"/>
              </a:solidFill>
              <a:latin typeface="Courier New" panose="02070309020205020404" pitchFamily="49" charset="0"/>
            </a:endParaRPr>
          </a:p>
          <a:p>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endParaRPr lang="kn-IN" sz="1070" dirty="0">
              <a:solidFill>
                <a:schemeClr val="bg1"/>
              </a:solidFill>
              <a:latin typeface="Courier New" panose="02070309020205020404" pitchFamily="49" charset="0"/>
            </a:endParaRPr>
          </a:p>
        </p:txBody>
      </p:sp>
      <p:sp>
        <p:nvSpPr>
          <p:cNvPr id="16" name="Rectangle: Rounded Corners 15">
            <a:extLst>
              <a:ext uri="{FF2B5EF4-FFF2-40B4-BE49-F238E27FC236}">
                <a16:creationId xmlns:a16="http://schemas.microsoft.com/office/drawing/2014/main" id="{31AF8D5A-0E98-48E7-8FB5-8C5BA0942321}"/>
              </a:ext>
            </a:extLst>
          </p:cNvPr>
          <p:cNvSpPr/>
          <p:nvPr/>
        </p:nvSpPr>
        <p:spPr>
          <a:xfrm>
            <a:off x="6416963" y="1658510"/>
            <a:ext cx="4862945" cy="5031059"/>
          </a:xfrm>
          <a:prstGeom prst="roundRect">
            <a:avLst>
              <a:gd name="adj" fmla="val 320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19" name="Rectangle: Rounded Corners 18">
            <a:extLst>
              <a:ext uri="{FF2B5EF4-FFF2-40B4-BE49-F238E27FC236}">
                <a16:creationId xmlns:a16="http://schemas.microsoft.com/office/drawing/2014/main" id="{874AF98A-F537-4683-BDED-C2299231B608}"/>
              </a:ext>
            </a:extLst>
          </p:cNvPr>
          <p:cNvSpPr/>
          <p:nvPr/>
        </p:nvSpPr>
        <p:spPr>
          <a:xfrm>
            <a:off x="6416962" y="1658509"/>
            <a:ext cx="4862945" cy="5031059"/>
          </a:xfrm>
          <a:prstGeom prst="roundRect">
            <a:avLst>
              <a:gd name="adj" fmla="val 320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17" name="TextBox 16">
            <a:extLst>
              <a:ext uri="{FF2B5EF4-FFF2-40B4-BE49-F238E27FC236}">
                <a16:creationId xmlns:a16="http://schemas.microsoft.com/office/drawing/2014/main" id="{6482E583-C2C8-4B5B-89CB-0774E418144C}"/>
              </a:ext>
            </a:extLst>
          </p:cNvPr>
          <p:cNvSpPr txBox="1"/>
          <p:nvPr/>
        </p:nvSpPr>
        <p:spPr>
          <a:xfrm>
            <a:off x="6449289" y="1707710"/>
            <a:ext cx="4705929" cy="600164"/>
          </a:xfrm>
          <a:prstGeom prst="rect">
            <a:avLst/>
          </a:prstGeom>
          <a:noFill/>
        </p:spPr>
        <p:txBody>
          <a:bodyPr wrap="square" rtlCol="0">
            <a:spAutoFit/>
          </a:bodyPr>
          <a:lstStyle/>
          <a:p>
            <a:pPr algn="ctr"/>
            <a:r>
              <a:rPr lang="en-IN" sz="1100" dirty="0">
                <a:solidFill>
                  <a:schemeClr val="bg1"/>
                </a:solidFill>
                <a:latin typeface="Courier New" panose="02070309020205020404" pitchFamily="49" charset="0"/>
                <a:cs typeface="Courier New" panose="02070309020205020404" pitchFamily="49" charset="0"/>
              </a:rPr>
              <a:t>Programming Language: Python      </a:t>
            </a:r>
          </a:p>
          <a:p>
            <a:pPr algn="ctr"/>
            <a:endParaRPr lang="en-IN" sz="1100" dirty="0">
              <a:solidFill>
                <a:schemeClr val="bg1"/>
              </a:solidFill>
              <a:latin typeface="Courier New" panose="02070309020205020404" pitchFamily="49" charset="0"/>
              <a:cs typeface="Courier New" panose="02070309020205020404" pitchFamily="49" charset="0"/>
            </a:endParaRPr>
          </a:p>
          <a:p>
            <a:pPr algn="ctr"/>
            <a:r>
              <a:rPr lang="en-IN" sz="1100" dirty="0">
                <a:solidFill>
                  <a:schemeClr val="bg1"/>
                </a:solidFill>
                <a:latin typeface="Courier New" panose="02070309020205020404" pitchFamily="49" charset="0"/>
                <a:cs typeface="Courier New" panose="02070309020205020404" pitchFamily="49" charset="0"/>
              </a:rPr>
              <a:t>Output Terminal</a:t>
            </a:r>
            <a:endParaRPr lang="kn-IN" sz="1100" dirty="0">
              <a:solidFill>
                <a:schemeClr val="bg1"/>
              </a:solidFill>
              <a:latin typeface="Courier New" panose="02070309020205020404" pitchFamily="49" charset="0"/>
            </a:endParaRPr>
          </a:p>
        </p:txBody>
      </p:sp>
      <p:cxnSp>
        <p:nvCxnSpPr>
          <p:cNvPr id="18" name="Straight Connector 17">
            <a:extLst>
              <a:ext uri="{FF2B5EF4-FFF2-40B4-BE49-F238E27FC236}">
                <a16:creationId xmlns:a16="http://schemas.microsoft.com/office/drawing/2014/main" id="{5A527BD3-5B94-4088-9FD1-4089FBAC8767}"/>
              </a:ext>
            </a:extLst>
          </p:cNvPr>
          <p:cNvCxnSpPr>
            <a:cxnSpLocks/>
          </p:cNvCxnSpPr>
          <p:nvPr/>
        </p:nvCxnSpPr>
        <p:spPr>
          <a:xfrm>
            <a:off x="6416963" y="2307874"/>
            <a:ext cx="48629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5AFF0DC-9EAA-4576-99A7-98DEA891170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099968" y="2420591"/>
            <a:ext cx="3496930" cy="2831523"/>
          </a:xfrm>
          <a:prstGeom prst="rect">
            <a:avLst/>
          </a:prstGeom>
        </p:spPr>
      </p:pic>
      <p:sp>
        <p:nvSpPr>
          <p:cNvPr id="8" name="Rectangle 7">
            <a:extLst>
              <a:ext uri="{FF2B5EF4-FFF2-40B4-BE49-F238E27FC236}">
                <a16:creationId xmlns:a16="http://schemas.microsoft.com/office/drawing/2014/main" id="{49BC072A-7261-4EDD-BFD9-CC0ADE66AB13}"/>
              </a:ext>
            </a:extLst>
          </p:cNvPr>
          <p:cNvSpPr/>
          <p:nvPr/>
        </p:nvSpPr>
        <p:spPr>
          <a:xfrm>
            <a:off x="7595108" y="3516631"/>
            <a:ext cx="303021" cy="1032367"/>
          </a:xfrm>
          <a:prstGeom prst="rect">
            <a:avLst/>
          </a:prstGeom>
          <a:solidFill>
            <a:srgbClr val="1F77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10" name="Rectangle 9">
            <a:extLst>
              <a:ext uri="{FF2B5EF4-FFF2-40B4-BE49-F238E27FC236}">
                <a16:creationId xmlns:a16="http://schemas.microsoft.com/office/drawing/2014/main" id="{0FCB8536-475C-456F-8CE0-2FBF6FB0A5D9}"/>
              </a:ext>
            </a:extLst>
          </p:cNvPr>
          <p:cNvSpPr/>
          <p:nvPr/>
        </p:nvSpPr>
        <p:spPr>
          <a:xfrm>
            <a:off x="8187620" y="3966213"/>
            <a:ext cx="303020" cy="582785"/>
          </a:xfrm>
          <a:prstGeom prst="rect">
            <a:avLst/>
          </a:prstGeom>
          <a:solidFill>
            <a:srgbClr val="1F77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11" name="Rectangle 10">
            <a:extLst>
              <a:ext uri="{FF2B5EF4-FFF2-40B4-BE49-F238E27FC236}">
                <a16:creationId xmlns:a16="http://schemas.microsoft.com/office/drawing/2014/main" id="{37F74A32-C344-4F6E-A180-D784D572850F}"/>
              </a:ext>
            </a:extLst>
          </p:cNvPr>
          <p:cNvSpPr/>
          <p:nvPr/>
        </p:nvSpPr>
        <p:spPr>
          <a:xfrm>
            <a:off x="8780131" y="3709037"/>
            <a:ext cx="303020" cy="839962"/>
          </a:xfrm>
          <a:prstGeom prst="rect">
            <a:avLst/>
          </a:prstGeom>
          <a:solidFill>
            <a:srgbClr val="1F77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13" name="Rectangle 12">
            <a:extLst>
              <a:ext uri="{FF2B5EF4-FFF2-40B4-BE49-F238E27FC236}">
                <a16:creationId xmlns:a16="http://schemas.microsoft.com/office/drawing/2014/main" id="{B8A81620-84E6-4EC8-A11E-D38F84AFCF2F}"/>
              </a:ext>
            </a:extLst>
          </p:cNvPr>
          <p:cNvSpPr/>
          <p:nvPr/>
        </p:nvSpPr>
        <p:spPr>
          <a:xfrm>
            <a:off x="9372642" y="2725798"/>
            <a:ext cx="303020" cy="1823200"/>
          </a:xfrm>
          <a:prstGeom prst="rect">
            <a:avLst/>
          </a:prstGeom>
          <a:solidFill>
            <a:srgbClr val="1F77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14" name="Rectangle 13">
            <a:extLst>
              <a:ext uri="{FF2B5EF4-FFF2-40B4-BE49-F238E27FC236}">
                <a16:creationId xmlns:a16="http://schemas.microsoft.com/office/drawing/2014/main" id="{D1BCDF8D-3F2D-4813-99F6-45F210999177}"/>
              </a:ext>
            </a:extLst>
          </p:cNvPr>
          <p:cNvSpPr/>
          <p:nvPr/>
        </p:nvSpPr>
        <p:spPr>
          <a:xfrm>
            <a:off x="9965153" y="2705107"/>
            <a:ext cx="303020" cy="1843892"/>
          </a:xfrm>
          <a:prstGeom prst="rect">
            <a:avLst/>
          </a:prstGeom>
          <a:solidFill>
            <a:srgbClr val="1F77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cxnSp>
        <p:nvCxnSpPr>
          <p:cNvPr id="29" name="Straight Connector 28">
            <a:extLst>
              <a:ext uri="{FF2B5EF4-FFF2-40B4-BE49-F238E27FC236}">
                <a16:creationId xmlns:a16="http://schemas.microsoft.com/office/drawing/2014/main" id="{1B5B8D0A-EE83-4BD5-90CC-DB5C13DBBC1B}"/>
              </a:ext>
            </a:extLst>
          </p:cNvPr>
          <p:cNvCxnSpPr/>
          <p:nvPr/>
        </p:nvCxnSpPr>
        <p:spPr>
          <a:xfrm>
            <a:off x="7458840" y="4546563"/>
            <a:ext cx="2912681" cy="0"/>
          </a:xfrm>
          <a:prstGeom prst="line">
            <a:avLst/>
          </a:prstGeom>
          <a:ln w="9525">
            <a:solidFill>
              <a:srgbClr val="78787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1994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10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1000"/>
                                        <p:tgtEl>
                                          <p:spTgt spid="8"/>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1000"/>
                                        <p:tgtEl>
                                          <p:spTgt spid="10"/>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1000"/>
                                        <p:tgtEl>
                                          <p:spTgt spid="11"/>
                                        </p:tgtEl>
                                      </p:cBhvr>
                                    </p:animEffect>
                                  </p:childTnLst>
                                </p:cTn>
                              </p:par>
                            </p:childTnLst>
                          </p:cTn>
                        </p:par>
                        <p:par>
                          <p:cTn id="24" fill="hold">
                            <p:stCondLst>
                              <p:cond delay="3000"/>
                            </p:stCondLst>
                            <p:childTnLst>
                              <p:par>
                                <p:cTn id="25" presetID="22" presetClass="entr" presetSubtype="4"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1000"/>
                                        <p:tgtEl>
                                          <p:spTgt spid="13"/>
                                        </p:tgtEl>
                                      </p:cBhvr>
                                    </p:animEffect>
                                  </p:childTnLst>
                                </p:cTn>
                              </p:par>
                            </p:childTnLst>
                          </p:cTn>
                        </p:par>
                        <p:par>
                          <p:cTn id="28" fill="hold">
                            <p:stCondLst>
                              <p:cond delay="4000"/>
                            </p:stCondLst>
                            <p:childTnLst>
                              <p:par>
                                <p:cTn id="29" presetID="22" presetClass="entr" presetSubtype="4"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10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xit" presetSubtype="1" fill="hold" grpId="1" nodeType="clickEffect">
                                  <p:stCondLst>
                                    <p:cond delay="0"/>
                                  </p:stCondLst>
                                  <p:childTnLst>
                                    <p:animEffect transition="out" filter="wipe(up)">
                                      <p:cBhvr>
                                        <p:cTn id="35" dur="1000"/>
                                        <p:tgtEl>
                                          <p:spTgt spid="14"/>
                                        </p:tgtEl>
                                      </p:cBhvr>
                                    </p:animEffect>
                                    <p:set>
                                      <p:cBhvr>
                                        <p:cTn id="36" dur="1" fill="hold">
                                          <p:stCondLst>
                                            <p:cond delay="999"/>
                                          </p:stCondLst>
                                        </p:cTn>
                                        <p:tgtEl>
                                          <p:spTgt spid="14"/>
                                        </p:tgtEl>
                                        <p:attrNameLst>
                                          <p:attrName>style.visibility</p:attrName>
                                        </p:attrNameLst>
                                      </p:cBhvr>
                                      <p:to>
                                        <p:strVal val="hidden"/>
                                      </p:to>
                                    </p:set>
                                  </p:childTnLst>
                                </p:cTn>
                              </p:par>
                            </p:childTnLst>
                          </p:cTn>
                        </p:par>
                        <p:par>
                          <p:cTn id="37" fill="hold">
                            <p:stCondLst>
                              <p:cond delay="1000"/>
                            </p:stCondLst>
                            <p:childTnLst>
                              <p:par>
                                <p:cTn id="38" presetID="22" presetClass="exit" presetSubtype="1" fill="hold" grpId="1" nodeType="afterEffect">
                                  <p:stCondLst>
                                    <p:cond delay="0"/>
                                  </p:stCondLst>
                                  <p:childTnLst>
                                    <p:animEffect transition="out" filter="wipe(up)">
                                      <p:cBhvr>
                                        <p:cTn id="39" dur="1000"/>
                                        <p:tgtEl>
                                          <p:spTgt spid="13"/>
                                        </p:tgtEl>
                                      </p:cBhvr>
                                    </p:animEffect>
                                    <p:set>
                                      <p:cBhvr>
                                        <p:cTn id="40" dur="1" fill="hold">
                                          <p:stCondLst>
                                            <p:cond delay="999"/>
                                          </p:stCondLst>
                                        </p:cTn>
                                        <p:tgtEl>
                                          <p:spTgt spid="13"/>
                                        </p:tgtEl>
                                        <p:attrNameLst>
                                          <p:attrName>style.visibility</p:attrName>
                                        </p:attrNameLst>
                                      </p:cBhvr>
                                      <p:to>
                                        <p:strVal val="hidden"/>
                                      </p:to>
                                    </p:set>
                                  </p:childTnLst>
                                </p:cTn>
                              </p:par>
                            </p:childTnLst>
                          </p:cTn>
                        </p:par>
                        <p:par>
                          <p:cTn id="41" fill="hold">
                            <p:stCondLst>
                              <p:cond delay="2000"/>
                            </p:stCondLst>
                            <p:childTnLst>
                              <p:par>
                                <p:cTn id="42" presetID="22" presetClass="exit" presetSubtype="1" fill="hold" grpId="1" nodeType="afterEffect">
                                  <p:stCondLst>
                                    <p:cond delay="0"/>
                                  </p:stCondLst>
                                  <p:childTnLst>
                                    <p:animEffect transition="out" filter="wipe(up)">
                                      <p:cBhvr>
                                        <p:cTn id="43" dur="1000"/>
                                        <p:tgtEl>
                                          <p:spTgt spid="11"/>
                                        </p:tgtEl>
                                      </p:cBhvr>
                                    </p:animEffect>
                                    <p:set>
                                      <p:cBhvr>
                                        <p:cTn id="44" dur="1" fill="hold">
                                          <p:stCondLst>
                                            <p:cond delay="999"/>
                                          </p:stCondLst>
                                        </p:cTn>
                                        <p:tgtEl>
                                          <p:spTgt spid="11"/>
                                        </p:tgtEl>
                                        <p:attrNameLst>
                                          <p:attrName>style.visibility</p:attrName>
                                        </p:attrNameLst>
                                      </p:cBhvr>
                                      <p:to>
                                        <p:strVal val="hidden"/>
                                      </p:to>
                                    </p:set>
                                  </p:childTnLst>
                                </p:cTn>
                              </p:par>
                            </p:childTnLst>
                          </p:cTn>
                        </p:par>
                        <p:par>
                          <p:cTn id="45" fill="hold">
                            <p:stCondLst>
                              <p:cond delay="3000"/>
                            </p:stCondLst>
                            <p:childTnLst>
                              <p:par>
                                <p:cTn id="46" presetID="22" presetClass="exit" presetSubtype="1" fill="hold" grpId="1" nodeType="afterEffect">
                                  <p:stCondLst>
                                    <p:cond delay="0"/>
                                  </p:stCondLst>
                                  <p:childTnLst>
                                    <p:animEffect transition="out" filter="wipe(up)">
                                      <p:cBhvr>
                                        <p:cTn id="47" dur="1000"/>
                                        <p:tgtEl>
                                          <p:spTgt spid="10"/>
                                        </p:tgtEl>
                                      </p:cBhvr>
                                    </p:animEffect>
                                    <p:set>
                                      <p:cBhvr>
                                        <p:cTn id="48" dur="1" fill="hold">
                                          <p:stCondLst>
                                            <p:cond delay="999"/>
                                          </p:stCondLst>
                                        </p:cTn>
                                        <p:tgtEl>
                                          <p:spTgt spid="10"/>
                                        </p:tgtEl>
                                        <p:attrNameLst>
                                          <p:attrName>style.visibility</p:attrName>
                                        </p:attrNameLst>
                                      </p:cBhvr>
                                      <p:to>
                                        <p:strVal val="hidden"/>
                                      </p:to>
                                    </p:set>
                                  </p:childTnLst>
                                </p:cTn>
                              </p:par>
                            </p:childTnLst>
                          </p:cTn>
                        </p:par>
                        <p:par>
                          <p:cTn id="49" fill="hold">
                            <p:stCondLst>
                              <p:cond delay="4000"/>
                            </p:stCondLst>
                            <p:childTnLst>
                              <p:par>
                                <p:cTn id="50" presetID="22" presetClass="exit" presetSubtype="1" fill="hold" grpId="1" nodeType="afterEffect">
                                  <p:stCondLst>
                                    <p:cond delay="0"/>
                                  </p:stCondLst>
                                  <p:childTnLst>
                                    <p:animEffect transition="out" filter="wipe(up)">
                                      <p:cBhvr>
                                        <p:cTn id="51" dur="1000"/>
                                        <p:tgtEl>
                                          <p:spTgt spid="8"/>
                                        </p:tgtEl>
                                      </p:cBhvr>
                                    </p:animEffect>
                                    <p:set>
                                      <p:cBhvr>
                                        <p:cTn id="52" dur="1" fill="hold">
                                          <p:stCondLst>
                                            <p:cond delay="999"/>
                                          </p:stCondLst>
                                        </p:cTn>
                                        <p:tgtEl>
                                          <p:spTgt spid="8"/>
                                        </p:tgtEl>
                                        <p:attrNameLst>
                                          <p:attrName>style.visibility</p:attrName>
                                        </p:attrNameLst>
                                      </p:cBhvr>
                                      <p:to>
                                        <p:strVal val="hidden"/>
                                      </p:to>
                                    </p:set>
                                  </p:childTnLst>
                                </p:cTn>
                              </p:par>
                            </p:childTnLst>
                          </p:cTn>
                        </p:par>
                        <p:par>
                          <p:cTn id="53" fill="hold">
                            <p:stCondLst>
                              <p:cond delay="5000"/>
                            </p:stCondLst>
                            <p:childTnLst>
                              <p:par>
                                <p:cTn id="54" presetID="10" presetClass="exit" presetSubtype="0" fill="hold" nodeType="afterEffect">
                                  <p:stCondLst>
                                    <p:cond delay="0"/>
                                  </p:stCondLst>
                                  <p:childTnLst>
                                    <p:animEffect transition="out" filter="fade">
                                      <p:cBhvr>
                                        <p:cTn id="55" dur="1000"/>
                                        <p:tgtEl>
                                          <p:spTgt spid="5"/>
                                        </p:tgtEl>
                                      </p:cBhvr>
                                    </p:animEffect>
                                    <p:set>
                                      <p:cBhvr>
                                        <p:cTn id="56" dur="1" fill="hold">
                                          <p:stCondLst>
                                            <p:cond delay="999"/>
                                          </p:stCondLst>
                                        </p:cTn>
                                        <p:tgtEl>
                                          <p:spTgt spid="5"/>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29"/>
                                        </p:tgtEl>
                                      </p:cBhvr>
                                    </p:animEffect>
                                    <p:set>
                                      <p:cBhvr>
                                        <p:cTn id="59" dur="1" fill="hold">
                                          <p:stCondLst>
                                            <p:cond delay="9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10" grpId="1" animBg="1"/>
      <p:bldP spid="11" grpId="0" animBg="1"/>
      <p:bldP spid="11" grpId="1" animBg="1"/>
      <p:bldP spid="13" grpId="0" animBg="1"/>
      <p:bldP spid="13" grpId="1" animBg="1"/>
      <p:bldP spid="14" grpId="0" animBg="1"/>
      <p:bldP spid="14"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3CA3AE-4A9A-443B-AD5C-1105BFD35F0B}"/>
              </a:ext>
            </a:extLst>
          </p:cNvPr>
          <p:cNvSpPr/>
          <p:nvPr/>
        </p:nvSpPr>
        <p:spPr>
          <a:xfrm>
            <a:off x="-1" y="0"/>
            <a:ext cx="12192000" cy="6858000"/>
          </a:xfrm>
          <a:prstGeom prst="rect">
            <a:avLst/>
          </a:prstGeom>
          <a:blipFill dpi="0" rotWithShape="1">
            <a:blip r:embed="rId2">
              <a:alphaModFix amt="31000"/>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4" name="TextBox 3">
            <a:extLst>
              <a:ext uri="{FF2B5EF4-FFF2-40B4-BE49-F238E27FC236}">
                <a16:creationId xmlns:a16="http://schemas.microsoft.com/office/drawing/2014/main" id="{C95958A3-0323-4A60-B293-68F58A1DAA8D}"/>
              </a:ext>
            </a:extLst>
          </p:cNvPr>
          <p:cNvSpPr txBox="1"/>
          <p:nvPr/>
        </p:nvSpPr>
        <p:spPr>
          <a:xfrm>
            <a:off x="3149596" y="164396"/>
            <a:ext cx="6565903" cy="769441"/>
          </a:xfrm>
          <a:prstGeom prst="rect">
            <a:avLst/>
          </a:prstGeom>
          <a:noFill/>
        </p:spPr>
        <p:txBody>
          <a:bodyPr wrap="square" rtlCol="0">
            <a:spAutoFit/>
          </a:bodyPr>
          <a:lstStyle/>
          <a:p>
            <a:pPr algn="ctr"/>
            <a:r>
              <a:rPr lang="en-IN" sz="4400" dirty="0">
                <a:solidFill>
                  <a:schemeClr val="bg1"/>
                </a:solidFill>
                <a:latin typeface="Courier New" panose="02070309020205020404" pitchFamily="49" charset="0"/>
                <a:cs typeface="Courier New" panose="02070309020205020404" pitchFamily="49" charset="0"/>
              </a:rPr>
              <a:t>Graph Visualisation</a:t>
            </a:r>
            <a:endParaRPr lang="kn-IN" sz="4400" dirty="0">
              <a:solidFill>
                <a:schemeClr val="bg1"/>
              </a:solidFill>
              <a:latin typeface="Courier New" panose="02070309020205020404" pitchFamily="49" charset="0"/>
            </a:endParaRPr>
          </a:p>
        </p:txBody>
      </p:sp>
      <p:sp>
        <p:nvSpPr>
          <p:cNvPr id="6" name="TextBox 5">
            <a:extLst>
              <a:ext uri="{FF2B5EF4-FFF2-40B4-BE49-F238E27FC236}">
                <a16:creationId xmlns:a16="http://schemas.microsoft.com/office/drawing/2014/main" id="{3AEA6ABC-44AE-495F-9E70-5A5CCD1E27CE}"/>
              </a:ext>
            </a:extLst>
          </p:cNvPr>
          <p:cNvSpPr txBox="1"/>
          <p:nvPr/>
        </p:nvSpPr>
        <p:spPr>
          <a:xfrm>
            <a:off x="1" y="899461"/>
            <a:ext cx="12191999" cy="646331"/>
          </a:xfrm>
          <a:prstGeom prst="rect">
            <a:avLst/>
          </a:prstGeom>
          <a:noFill/>
        </p:spPr>
        <p:txBody>
          <a:bodyPr wrap="square" rtlCol="0">
            <a:spAutoFit/>
          </a:bodyPr>
          <a:lstStyle/>
          <a:p>
            <a:r>
              <a:rPr lang="en-IN" dirty="0">
                <a:solidFill>
                  <a:schemeClr val="bg1"/>
                </a:solidFill>
                <a:latin typeface="Century Gothic" panose="020B0502020202020204" pitchFamily="34" charset="0"/>
                <a:cs typeface="Courier New" panose="02070309020205020404" pitchFamily="49" charset="0"/>
              </a:rPr>
              <a:t>After cleaning the dataset, graphs were visualised.</a:t>
            </a:r>
          </a:p>
          <a:p>
            <a:r>
              <a:rPr lang="en-IN" dirty="0">
                <a:solidFill>
                  <a:schemeClr val="bg1"/>
                </a:solidFill>
                <a:latin typeface="Century Gothic" panose="020B0502020202020204" pitchFamily="34" charset="0"/>
                <a:cs typeface="Courier New" panose="02070309020205020404" pitchFamily="49" charset="0"/>
              </a:rPr>
              <a:t>Here’s what was done:</a:t>
            </a:r>
            <a:endParaRPr lang="kn-IN" dirty="0">
              <a:solidFill>
                <a:schemeClr val="bg1"/>
              </a:solidFill>
              <a:latin typeface="Century Gothic" panose="020B0502020202020204" pitchFamily="34" charset="0"/>
            </a:endParaRPr>
          </a:p>
        </p:txBody>
      </p:sp>
      <p:sp>
        <p:nvSpPr>
          <p:cNvPr id="7" name="Rectangle: Rounded Corners 6">
            <a:extLst>
              <a:ext uri="{FF2B5EF4-FFF2-40B4-BE49-F238E27FC236}">
                <a16:creationId xmlns:a16="http://schemas.microsoft.com/office/drawing/2014/main" id="{FDA64C50-BBA2-494B-A1EF-008344EA2FEE}"/>
              </a:ext>
            </a:extLst>
          </p:cNvPr>
          <p:cNvSpPr/>
          <p:nvPr/>
        </p:nvSpPr>
        <p:spPr>
          <a:xfrm>
            <a:off x="353290" y="1658511"/>
            <a:ext cx="4862945" cy="5031059"/>
          </a:xfrm>
          <a:prstGeom prst="roundRect">
            <a:avLst>
              <a:gd name="adj" fmla="val 320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 name="Rectangle: Rounded Corners 1">
            <a:extLst>
              <a:ext uri="{FF2B5EF4-FFF2-40B4-BE49-F238E27FC236}">
                <a16:creationId xmlns:a16="http://schemas.microsoft.com/office/drawing/2014/main" id="{6CB41C85-7450-4718-A8BD-96071E8730DB}"/>
              </a:ext>
            </a:extLst>
          </p:cNvPr>
          <p:cNvSpPr/>
          <p:nvPr/>
        </p:nvSpPr>
        <p:spPr>
          <a:xfrm>
            <a:off x="353291" y="1662545"/>
            <a:ext cx="4862945" cy="5031059"/>
          </a:xfrm>
          <a:prstGeom prst="roundRect">
            <a:avLst>
              <a:gd name="adj" fmla="val 320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9" name="TextBox 8">
            <a:extLst>
              <a:ext uri="{FF2B5EF4-FFF2-40B4-BE49-F238E27FC236}">
                <a16:creationId xmlns:a16="http://schemas.microsoft.com/office/drawing/2014/main" id="{1DAE4234-1D87-4BA1-8951-431071AF5AD7}"/>
              </a:ext>
            </a:extLst>
          </p:cNvPr>
          <p:cNvSpPr txBox="1"/>
          <p:nvPr/>
        </p:nvSpPr>
        <p:spPr>
          <a:xfrm>
            <a:off x="385616" y="1707710"/>
            <a:ext cx="4705929" cy="600164"/>
          </a:xfrm>
          <a:prstGeom prst="rect">
            <a:avLst/>
          </a:prstGeom>
          <a:noFill/>
        </p:spPr>
        <p:txBody>
          <a:bodyPr wrap="square" rtlCol="0">
            <a:spAutoFit/>
          </a:bodyPr>
          <a:lstStyle/>
          <a:p>
            <a:pPr algn="ctr"/>
            <a:r>
              <a:rPr lang="en-IN" sz="1100" dirty="0">
                <a:solidFill>
                  <a:schemeClr val="bg1"/>
                </a:solidFill>
                <a:latin typeface="Courier New" panose="02070309020205020404" pitchFamily="49" charset="0"/>
                <a:cs typeface="Courier New" panose="02070309020205020404" pitchFamily="49" charset="0"/>
              </a:rPr>
              <a:t>Programming Language: Python      </a:t>
            </a:r>
          </a:p>
          <a:p>
            <a:pPr algn="ctr"/>
            <a:endParaRPr lang="en-IN" sz="1100" dirty="0">
              <a:solidFill>
                <a:schemeClr val="bg1"/>
              </a:solidFill>
              <a:latin typeface="Courier New" panose="02070309020205020404" pitchFamily="49" charset="0"/>
              <a:cs typeface="Courier New" panose="02070309020205020404" pitchFamily="49" charset="0"/>
            </a:endParaRPr>
          </a:p>
          <a:p>
            <a:pPr algn="ctr"/>
            <a:r>
              <a:rPr lang="en-IN" sz="1100" dirty="0">
                <a:solidFill>
                  <a:schemeClr val="bg1"/>
                </a:solidFill>
                <a:latin typeface="Courier New" panose="02070309020205020404" pitchFamily="49" charset="0"/>
                <a:cs typeface="Courier New" panose="02070309020205020404" pitchFamily="49" charset="0"/>
              </a:rPr>
              <a:t>Program Terminal</a:t>
            </a:r>
            <a:endParaRPr lang="kn-IN" sz="1100" dirty="0">
              <a:solidFill>
                <a:schemeClr val="bg1"/>
              </a:solidFill>
              <a:latin typeface="Courier New" panose="02070309020205020404" pitchFamily="49" charset="0"/>
            </a:endParaRPr>
          </a:p>
        </p:txBody>
      </p:sp>
      <p:cxnSp>
        <p:nvCxnSpPr>
          <p:cNvPr id="12" name="Straight Connector 11">
            <a:extLst>
              <a:ext uri="{FF2B5EF4-FFF2-40B4-BE49-F238E27FC236}">
                <a16:creationId xmlns:a16="http://schemas.microsoft.com/office/drawing/2014/main" id="{C952D6B9-7528-458D-8F40-FC9C021887CB}"/>
              </a:ext>
            </a:extLst>
          </p:cNvPr>
          <p:cNvCxnSpPr>
            <a:cxnSpLocks/>
          </p:cNvCxnSpPr>
          <p:nvPr/>
        </p:nvCxnSpPr>
        <p:spPr>
          <a:xfrm>
            <a:off x="353290" y="2307874"/>
            <a:ext cx="48629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A474AF0-6261-40D0-909F-B770C2D164E9}"/>
              </a:ext>
            </a:extLst>
          </p:cNvPr>
          <p:cNvSpPr txBox="1"/>
          <p:nvPr/>
        </p:nvSpPr>
        <p:spPr>
          <a:xfrm>
            <a:off x="327779" y="2281208"/>
            <a:ext cx="4862945" cy="4208844"/>
          </a:xfrm>
          <a:prstGeom prst="rect">
            <a:avLst/>
          </a:prstGeom>
          <a:noFill/>
        </p:spPr>
        <p:txBody>
          <a:bodyPr wrap="square">
            <a:spAutoFit/>
          </a:bodyPr>
          <a:lstStyle/>
          <a:p>
            <a:r>
              <a:rPr lang="en-US" sz="1070" dirty="0">
                <a:solidFill>
                  <a:schemeClr val="bg1"/>
                </a:solidFill>
                <a:latin typeface="Courier New" panose="02070309020205020404" pitchFamily="49" charset="0"/>
              </a:rPr>
              <a:t>import </a:t>
            </a:r>
            <a:r>
              <a:rPr lang="en-US" sz="1070" dirty="0" err="1">
                <a:solidFill>
                  <a:schemeClr val="bg1"/>
                </a:solidFill>
                <a:latin typeface="Courier New" panose="02070309020205020404" pitchFamily="49" charset="0"/>
              </a:rPr>
              <a:t>numpy</a:t>
            </a:r>
            <a:r>
              <a:rPr lang="en-US" sz="1070" dirty="0">
                <a:solidFill>
                  <a:schemeClr val="bg1"/>
                </a:solidFill>
                <a:latin typeface="Courier New" panose="02070309020205020404" pitchFamily="49" charset="0"/>
              </a:rPr>
              <a:t> as np</a:t>
            </a:r>
          </a:p>
          <a:p>
            <a:r>
              <a:rPr lang="en-US" sz="1070" dirty="0">
                <a:solidFill>
                  <a:schemeClr val="bg1"/>
                </a:solidFill>
                <a:latin typeface="Courier New" panose="02070309020205020404" pitchFamily="49" charset="0"/>
              </a:rPr>
              <a:t>import pandas as pd</a:t>
            </a:r>
          </a:p>
          <a:p>
            <a:r>
              <a:rPr lang="en-US" sz="1070" dirty="0">
                <a:solidFill>
                  <a:schemeClr val="bg1"/>
                </a:solidFill>
                <a:latin typeface="Courier New" panose="02070309020205020404" pitchFamily="49" charset="0"/>
              </a:rPr>
              <a:t>import </a:t>
            </a:r>
            <a:r>
              <a:rPr lang="en-US" sz="1070" dirty="0" err="1">
                <a:solidFill>
                  <a:schemeClr val="bg1"/>
                </a:solidFill>
                <a:latin typeface="Courier New" panose="02070309020205020404" pitchFamily="49" charset="0"/>
              </a:rPr>
              <a:t>matplotlib.pyplot</a:t>
            </a:r>
            <a:r>
              <a:rPr lang="en-US" sz="1070" dirty="0">
                <a:solidFill>
                  <a:schemeClr val="bg1"/>
                </a:solidFill>
                <a:latin typeface="Courier New" panose="02070309020205020404" pitchFamily="49" charset="0"/>
              </a:rPr>
              <a:t> as </a:t>
            </a:r>
            <a:r>
              <a:rPr lang="en-US" sz="1070" dirty="0" err="1">
                <a:solidFill>
                  <a:schemeClr val="bg1"/>
                </a:solidFill>
                <a:latin typeface="Courier New" panose="02070309020205020404" pitchFamily="49" charset="0"/>
              </a:rPr>
              <a:t>plt</a:t>
            </a:r>
            <a:endParaRPr lang="en-US" sz="1070" dirty="0">
              <a:solidFill>
                <a:schemeClr val="bg1"/>
              </a:solidFill>
              <a:latin typeface="Courier New" panose="02070309020205020404" pitchFamily="49" charset="0"/>
            </a:endParaRPr>
          </a:p>
          <a:p>
            <a:r>
              <a:rPr lang="en-US" sz="1070" dirty="0">
                <a:solidFill>
                  <a:schemeClr val="bg1"/>
                </a:solidFill>
                <a:latin typeface="Courier New" panose="02070309020205020404" pitchFamily="49" charset="0"/>
              </a:rPr>
              <a:t>df = </a:t>
            </a:r>
            <a:r>
              <a:rPr lang="en-US" sz="1070" dirty="0" err="1">
                <a:solidFill>
                  <a:schemeClr val="bg1"/>
                </a:solidFill>
                <a:latin typeface="Courier New" panose="02070309020205020404" pitchFamily="49" charset="0"/>
              </a:rPr>
              <a:t>pd.read_csv</a:t>
            </a:r>
            <a:r>
              <a:rPr lang="en-US" sz="1070" dirty="0">
                <a:solidFill>
                  <a:schemeClr val="bg1"/>
                </a:solidFill>
                <a:latin typeface="Courier New" panose="02070309020205020404" pitchFamily="49" charset="0"/>
              </a:rPr>
              <a:t>('cumulative-normalized.csv')</a:t>
            </a:r>
          </a:p>
          <a:p>
            <a:r>
              <a:rPr lang="en-US" sz="1070" dirty="0">
                <a:solidFill>
                  <a:schemeClr val="bg1"/>
                </a:solidFill>
                <a:latin typeface="Courier New" panose="02070309020205020404" pitchFamily="49" charset="0"/>
              </a:rPr>
              <a:t># Numerical Plot</a:t>
            </a:r>
          </a:p>
          <a:p>
            <a:r>
              <a:rPr lang="en-US" sz="1070" dirty="0">
                <a:solidFill>
                  <a:schemeClr val="bg1"/>
                </a:solidFill>
                <a:latin typeface="Courier New" panose="02070309020205020404" pitchFamily="49" charset="0"/>
              </a:rPr>
              <a:t>fig = </a:t>
            </a:r>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r>
              <a:rPr lang="en-US" sz="1070" dirty="0" err="1">
                <a:solidFill>
                  <a:schemeClr val="bg1"/>
                </a:solidFill>
                <a:latin typeface="Courier New" panose="02070309020205020404" pitchFamily="49" charset="0"/>
              </a:rPr>
              <a:t>plot.box</a:t>
            </a:r>
            <a:r>
              <a:rPr lang="en-US" sz="1070" dirty="0">
                <a:solidFill>
                  <a:schemeClr val="bg1"/>
                </a:solidFill>
                <a:latin typeface="Courier New" panose="02070309020205020404" pitchFamily="49" charset="0"/>
              </a:rPr>
              <a:t>(x = '</a:t>
            </a:r>
            <a:r>
              <a:rPr lang="en-US" sz="1070" dirty="0" err="1">
                <a:solidFill>
                  <a:schemeClr val="bg1"/>
                </a:solidFill>
                <a:latin typeface="Courier New" panose="02070309020205020404" pitchFamily="49" charset="0"/>
              </a:rPr>
              <a:t>kepler_id</a:t>
            </a:r>
            <a:r>
              <a:rPr lang="en-US" sz="1070" dirty="0">
                <a:solidFill>
                  <a:schemeClr val="bg1"/>
                </a:solidFill>
                <a:latin typeface="Courier New" panose="02070309020205020404" pitchFamily="49" charset="0"/>
              </a:rPr>
              <a:t>', y = '</a:t>
            </a:r>
            <a:r>
              <a:rPr lang="en-US" sz="1070" dirty="0" err="1">
                <a:solidFill>
                  <a:schemeClr val="bg1"/>
                </a:solidFill>
                <a:latin typeface="Courier New" panose="02070309020205020404" pitchFamily="49" charset="0"/>
              </a:rPr>
              <a:t>impact_parameter</a:t>
            </a:r>
            <a:r>
              <a:rPr lang="en-US" sz="1070" dirty="0">
                <a:solidFill>
                  <a:schemeClr val="bg1"/>
                </a:solidFill>
                <a:latin typeface="Courier New" panose="02070309020205020404" pitchFamily="49" charset="0"/>
              </a:rPr>
              <a:t>', title='Impact parameter VS Kepler ID')</a:t>
            </a:r>
          </a:p>
          <a:p>
            <a:r>
              <a:rPr lang="en-US" sz="1070" dirty="0">
                <a:solidFill>
                  <a:schemeClr val="bg1"/>
                </a:solidFill>
                <a:latin typeface="Courier New" panose="02070309020205020404" pitchFamily="49" charset="0"/>
              </a:rPr>
              <a:t>fig = </a:t>
            </a:r>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r>
              <a:rPr lang="en-US" sz="1070" dirty="0" err="1">
                <a:solidFill>
                  <a:schemeClr val="bg1"/>
                </a:solidFill>
                <a:latin typeface="Courier New" panose="02070309020205020404" pitchFamily="49" charset="0"/>
              </a:rPr>
              <a:t>plot.box</a:t>
            </a:r>
            <a:r>
              <a:rPr lang="en-US" sz="1070" dirty="0">
                <a:solidFill>
                  <a:schemeClr val="bg1"/>
                </a:solidFill>
                <a:latin typeface="Courier New" panose="02070309020205020404" pitchFamily="49" charset="0"/>
              </a:rPr>
              <a:t>(x = '</a:t>
            </a:r>
            <a:r>
              <a:rPr lang="en-US" sz="1070" dirty="0" err="1">
                <a:solidFill>
                  <a:schemeClr val="bg1"/>
                </a:solidFill>
                <a:latin typeface="Courier New" panose="02070309020205020404" pitchFamily="49" charset="0"/>
              </a:rPr>
              <a:t>kepler_id</a:t>
            </a:r>
            <a:r>
              <a:rPr lang="en-US" sz="1070" dirty="0">
                <a:solidFill>
                  <a:schemeClr val="bg1"/>
                </a:solidFill>
                <a:latin typeface="Courier New" panose="02070309020205020404" pitchFamily="49" charset="0"/>
              </a:rPr>
              <a:t>', y = '</a:t>
            </a:r>
            <a:r>
              <a:rPr lang="en-US" sz="1070" dirty="0" err="1">
                <a:solidFill>
                  <a:schemeClr val="bg1"/>
                </a:solidFill>
                <a:latin typeface="Courier New" panose="02070309020205020404" pitchFamily="49" charset="0"/>
              </a:rPr>
              <a:t>equ_temp</a:t>
            </a:r>
            <a:r>
              <a:rPr lang="en-US" sz="1070" dirty="0">
                <a:solidFill>
                  <a:schemeClr val="bg1"/>
                </a:solidFill>
                <a:latin typeface="Courier New" panose="02070309020205020404" pitchFamily="49" charset="0"/>
              </a:rPr>
              <a:t>', title='Equilibrium temperature VS Kepler ID')</a:t>
            </a:r>
          </a:p>
          <a:p>
            <a:r>
              <a:rPr lang="en-US" sz="1070" dirty="0">
                <a:solidFill>
                  <a:schemeClr val="bg1"/>
                </a:solidFill>
                <a:latin typeface="Courier New" panose="02070309020205020404" pitchFamily="49" charset="0"/>
              </a:rPr>
              <a:t>fig = </a:t>
            </a:r>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r>
              <a:rPr lang="en-US" sz="1070" dirty="0" err="1">
                <a:solidFill>
                  <a:schemeClr val="bg1"/>
                </a:solidFill>
                <a:latin typeface="Courier New" panose="02070309020205020404" pitchFamily="49" charset="0"/>
              </a:rPr>
              <a:t>plot.box</a:t>
            </a:r>
            <a:r>
              <a:rPr lang="en-US" sz="1070" dirty="0">
                <a:solidFill>
                  <a:schemeClr val="bg1"/>
                </a:solidFill>
                <a:latin typeface="Courier New" panose="02070309020205020404" pitchFamily="49" charset="0"/>
              </a:rPr>
              <a:t>(x = '</a:t>
            </a:r>
            <a:r>
              <a:rPr lang="en-US" sz="1070" dirty="0" err="1">
                <a:solidFill>
                  <a:schemeClr val="bg1"/>
                </a:solidFill>
                <a:latin typeface="Courier New" panose="02070309020205020404" pitchFamily="49" charset="0"/>
              </a:rPr>
              <a:t>kepler_id</a:t>
            </a:r>
            <a:r>
              <a:rPr lang="en-US" sz="1070" dirty="0">
                <a:solidFill>
                  <a:schemeClr val="bg1"/>
                </a:solidFill>
                <a:latin typeface="Courier New" panose="02070309020205020404" pitchFamily="49" charset="0"/>
              </a:rPr>
              <a:t>', y = '</a:t>
            </a:r>
            <a:r>
              <a:rPr lang="en-US" sz="1070" dirty="0" err="1">
                <a:solidFill>
                  <a:schemeClr val="bg1"/>
                </a:solidFill>
                <a:latin typeface="Courier New" panose="02070309020205020404" pitchFamily="49" charset="0"/>
              </a:rPr>
              <a:t>transit_duration</a:t>
            </a:r>
            <a:r>
              <a:rPr lang="en-US" sz="1070" dirty="0">
                <a:solidFill>
                  <a:schemeClr val="bg1"/>
                </a:solidFill>
                <a:latin typeface="Courier New" panose="02070309020205020404" pitchFamily="49" charset="0"/>
              </a:rPr>
              <a:t>', title='Transit Duration VS Kepler ID')</a:t>
            </a:r>
          </a:p>
          <a:p>
            <a:endParaRPr lang="en-US" sz="1070" dirty="0">
              <a:solidFill>
                <a:schemeClr val="bg1"/>
              </a:solidFill>
              <a:latin typeface="Courier New" panose="02070309020205020404" pitchFamily="49" charset="0"/>
            </a:endParaRPr>
          </a:p>
          <a:p>
            <a:r>
              <a:rPr lang="en-US" sz="1070" dirty="0">
                <a:solidFill>
                  <a:schemeClr val="bg1"/>
                </a:solidFill>
                <a:latin typeface="Courier New" panose="02070309020205020404" pitchFamily="49" charset="0"/>
              </a:rPr>
              <a:t># Categorical Plot </a:t>
            </a:r>
          </a:p>
          <a:p>
            <a:r>
              <a:rPr lang="en-US" sz="1070" dirty="0">
                <a:solidFill>
                  <a:schemeClr val="bg1"/>
                </a:solidFill>
                <a:latin typeface="Courier New" panose="02070309020205020404" pitchFamily="49" charset="0"/>
              </a:rPr>
              <a:t>fig = </a:t>
            </a:r>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r>
              <a:rPr lang="en-US" sz="1070" dirty="0" err="1">
                <a:solidFill>
                  <a:schemeClr val="bg1"/>
                </a:solidFill>
                <a:latin typeface="Courier New" panose="02070309020205020404" pitchFamily="49" charset="0"/>
              </a:rPr>
              <a:t>plot.bar</a:t>
            </a:r>
            <a:r>
              <a:rPr lang="en-US" sz="1070" dirty="0">
                <a:solidFill>
                  <a:schemeClr val="bg1"/>
                </a:solidFill>
                <a:latin typeface="Courier New" panose="02070309020205020404" pitchFamily="49" charset="0"/>
              </a:rPr>
              <a:t>(x = '</a:t>
            </a:r>
            <a:r>
              <a:rPr lang="en-US" sz="1070" dirty="0" err="1">
                <a:solidFill>
                  <a:schemeClr val="bg1"/>
                </a:solidFill>
                <a:latin typeface="Courier New" panose="02070309020205020404" pitchFamily="49" charset="0"/>
              </a:rPr>
              <a:t>kepler_id</a:t>
            </a:r>
            <a:r>
              <a:rPr lang="en-US" sz="1070" dirty="0">
                <a:solidFill>
                  <a:schemeClr val="bg1"/>
                </a:solidFill>
                <a:latin typeface="Courier New" panose="02070309020205020404" pitchFamily="49" charset="0"/>
              </a:rPr>
              <a:t>', y = '</a:t>
            </a:r>
            <a:r>
              <a:rPr lang="en-US" sz="1070" dirty="0" err="1">
                <a:solidFill>
                  <a:schemeClr val="bg1"/>
                </a:solidFill>
                <a:latin typeface="Courier New" panose="02070309020205020404" pitchFamily="49" charset="0"/>
              </a:rPr>
              <a:t>impact_parameter</a:t>
            </a:r>
            <a:r>
              <a:rPr lang="en-US" sz="1070" dirty="0">
                <a:solidFill>
                  <a:schemeClr val="bg1"/>
                </a:solidFill>
                <a:latin typeface="Courier New" panose="02070309020205020404" pitchFamily="49" charset="0"/>
              </a:rPr>
              <a:t>', title='Impact parameter VS Kepler ID')</a:t>
            </a:r>
          </a:p>
          <a:p>
            <a:r>
              <a:rPr lang="en-US" sz="1070" dirty="0">
                <a:solidFill>
                  <a:schemeClr val="bg1"/>
                </a:solidFill>
                <a:latin typeface="Courier New" panose="02070309020205020404" pitchFamily="49" charset="0"/>
              </a:rPr>
              <a:t>fig = </a:t>
            </a:r>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r>
              <a:rPr lang="en-US" sz="1070" dirty="0" err="1">
                <a:solidFill>
                  <a:schemeClr val="bg1"/>
                </a:solidFill>
                <a:latin typeface="Courier New" panose="02070309020205020404" pitchFamily="49" charset="0"/>
              </a:rPr>
              <a:t>plot.bar</a:t>
            </a:r>
            <a:r>
              <a:rPr lang="en-US" sz="1070" dirty="0">
                <a:solidFill>
                  <a:schemeClr val="bg1"/>
                </a:solidFill>
                <a:latin typeface="Courier New" panose="02070309020205020404" pitchFamily="49" charset="0"/>
              </a:rPr>
              <a:t>(x = '</a:t>
            </a:r>
            <a:r>
              <a:rPr lang="en-US" sz="1070" dirty="0" err="1">
                <a:solidFill>
                  <a:schemeClr val="bg1"/>
                </a:solidFill>
                <a:latin typeface="Courier New" panose="02070309020205020404" pitchFamily="49" charset="0"/>
              </a:rPr>
              <a:t>kepler_id</a:t>
            </a:r>
            <a:r>
              <a:rPr lang="en-US" sz="1070" dirty="0">
                <a:solidFill>
                  <a:schemeClr val="bg1"/>
                </a:solidFill>
                <a:latin typeface="Courier New" panose="02070309020205020404" pitchFamily="49" charset="0"/>
              </a:rPr>
              <a:t>', y = '</a:t>
            </a:r>
            <a:r>
              <a:rPr lang="en-US" sz="1070" dirty="0" err="1">
                <a:solidFill>
                  <a:schemeClr val="bg1"/>
                </a:solidFill>
                <a:latin typeface="Courier New" panose="02070309020205020404" pitchFamily="49" charset="0"/>
              </a:rPr>
              <a:t>equ_temp</a:t>
            </a:r>
            <a:r>
              <a:rPr lang="en-US" sz="1070" dirty="0">
                <a:solidFill>
                  <a:schemeClr val="bg1"/>
                </a:solidFill>
                <a:latin typeface="Courier New" panose="02070309020205020404" pitchFamily="49" charset="0"/>
              </a:rPr>
              <a:t>', title='Equilibrium temperature VS Kepler ID')</a:t>
            </a:r>
          </a:p>
          <a:p>
            <a:r>
              <a:rPr lang="en-US" sz="1070" dirty="0">
                <a:solidFill>
                  <a:schemeClr val="bg1"/>
                </a:solidFill>
                <a:latin typeface="Courier New" panose="02070309020205020404" pitchFamily="49" charset="0"/>
              </a:rPr>
              <a:t>fig = </a:t>
            </a:r>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r>
              <a:rPr lang="en-US" sz="1070" dirty="0" err="1">
                <a:solidFill>
                  <a:schemeClr val="bg1"/>
                </a:solidFill>
                <a:latin typeface="Courier New" panose="02070309020205020404" pitchFamily="49" charset="0"/>
              </a:rPr>
              <a:t>plot.bar</a:t>
            </a:r>
            <a:r>
              <a:rPr lang="en-US" sz="1070" dirty="0">
                <a:solidFill>
                  <a:schemeClr val="bg1"/>
                </a:solidFill>
                <a:latin typeface="Courier New" panose="02070309020205020404" pitchFamily="49" charset="0"/>
              </a:rPr>
              <a:t>(x = '</a:t>
            </a:r>
            <a:r>
              <a:rPr lang="en-US" sz="1070" dirty="0" err="1">
                <a:solidFill>
                  <a:schemeClr val="bg1"/>
                </a:solidFill>
                <a:latin typeface="Courier New" panose="02070309020205020404" pitchFamily="49" charset="0"/>
              </a:rPr>
              <a:t>kepler_id</a:t>
            </a:r>
            <a:r>
              <a:rPr lang="en-US" sz="1070" dirty="0">
                <a:solidFill>
                  <a:schemeClr val="bg1"/>
                </a:solidFill>
                <a:latin typeface="Courier New" panose="02070309020205020404" pitchFamily="49" charset="0"/>
              </a:rPr>
              <a:t>', y = '</a:t>
            </a:r>
            <a:r>
              <a:rPr lang="en-US" sz="1070" dirty="0" err="1">
                <a:solidFill>
                  <a:schemeClr val="bg1"/>
                </a:solidFill>
                <a:latin typeface="Courier New" panose="02070309020205020404" pitchFamily="49" charset="0"/>
              </a:rPr>
              <a:t>transit_duration</a:t>
            </a:r>
            <a:r>
              <a:rPr lang="en-US" sz="1070" dirty="0">
                <a:solidFill>
                  <a:schemeClr val="bg1"/>
                </a:solidFill>
                <a:latin typeface="Courier New" panose="02070309020205020404" pitchFamily="49" charset="0"/>
              </a:rPr>
              <a:t>', title='Transit Duration VS Kepler ID')</a:t>
            </a:r>
          </a:p>
          <a:p>
            <a:endParaRPr lang="en-US" sz="1070" dirty="0">
              <a:solidFill>
                <a:schemeClr val="bg1"/>
              </a:solidFill>
              <a:latin typeface="Courier New" panose="02070309020205020404" pitchFamily="49" charset="0"/>
            </a:endParaRPr>
          </a:p>
          <a:p>
            <a:r>
              <a:rPr lang="en-US" sz="1070" dirty="0" err="1">
                <a:solidFill>
                  <a:schemeClr val="bg1"/>
                </a:solidFill>
                <a:latin typeface="Courier New" panose="02070309020205020404" pitchFamily="49" charset="0"/>
              </a:rPr>
              <a:t>df.head</a:t>
            </a:r>
            <a:r>
              <a:rPr lang="en-US" sz="1070" dirty="0">
                <a:solidFill>
                  <a:schemeClr val="bg1"/>
                </a:solidFill>
                <a:latin typeface="Courier New" panose="02070309020205020404" pitchFamily="49" charset="0"/>
              </a:rPr>
              <a:t>()</a:t>
            </a:r>
            <a:endParaRPr lang="kn-IN" sz="1070" dirty="0">
              <a:solidFill>
                <a:schemeClr val="bg1"/>
              </a:solidFill>
              <a:latin typeface="Courier New" panose="02070309020205020404" pitchFamily="49" charset="0"/>
            </a:endParaRPr>
          </a:p>
        </p:txBody>
      </p:sp>
      <p:sp>
        <p:nvSpPr>
          <p:cNvPr id="16" name="Rectangle: Rounded Corners 15">
            <a:extLst>
              <a:ext uri="{FF2B5EF4-FFF2-40B4-BE49-F238E27FC236}">
                <a16:creationId xmlns:a16="http://schemas.microsoft.com/office/drawing/2014/main" id="{31AF8D5A-0E98-48E7-8FB5-8C5BA0942321}"/>
              </a:ext>
            </a:extLst>
          </p:cNvPr>
          <p:cNvSpPr/>
          <p:nvPr/>
        </p:nvSpPr>
        <p:spPr>
          <a:xfrm>
            <a:off x="6416963" y="1658510"/>
            <a:ext cx="4862945" cy="5031059"/>
          </a:xfrm>
          <a:prstGeom prst="roundRect">
            <a:avLst>
              <a:gd name="adj" fmla="val 320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19" name="Rectangle: Rounded Corners 18">
            <a:extLst>
              <a:ext uri="{FF2B5EF4-FFF2-40B4-BE49-F238E27FC236}">
                <a16:creationId xmlns:a16="http://schemas.microsoft.com/office/drawing/2014/main" id="{874AF98A-F537-4683-BDED-C2299231B608}"/>
              </a:ext>
            </a:extLst>
          </p:cNvPr>
          <p:cNvSpPr/>
          <p:nvPr/>
        </p:nvSpPr>
        <p:spPr>
          <a:xfrm>
            <a:off x="6416962" y="1658509"/>
            <a:ext cx="4862945" cy="5031059"/>
          </a:xfrm>
          <a:prstGeom prst="roundRect">
            <a:avLst>
              <a:gd name="adj" fmla="val 320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17" name="TextBox 16">
            <a:extLst>
              <a:ext uri="{FF2B5EF4-FFF2-40B4-BE49-F238E27FC236}">
                <a16:creationId xmlns:a16="http://schemas.microsoft.com/office/drawing/2014/main" id="{6482E583-C2C8-4B5B-89CB-0774E418144C}"/>
              </a:ext>
            </a:extLst>
          </p:cNvPr>
          <p:cNvSpPr txBox="1"/>
          <p:nvPr/>
        </p:nvSpPr>
        <p:spPr>
          <a:xfrm>
            <a:off x="6449289" y="1707710"/>
            <a:ext cx="4705929" cy="600164"/>
          </a:xfrm>
          <a:prstGeom prst="rect">
            <a:avLst/>
          </a:prstGeom>
          <a:noFill/>
        </p:spPr>
        <p:txBody>
          <a:bodyPr wrap="square" rtlCol="0">
            <a:spAutoFit/>
          </a:bodyPr>
          <a:lstStyle/>
          <a:p>
            <a:pPr algn="ctr"/>
            <a:r>
              <a:rPr lang="en-IN" sz="1100" dirty="0">
                <a:solidFill>
                  <a:schemeClr val="bg1"/>
                </a:solidFill>
                <a:latin typeface="Courier New" panose="02070309020205020404" pitchFamily="49" charset="0"/>
                <a:cs typeface="Courier New" panose="02070309020205020404" pitchFamily="49" charset="0"/>
              </a:rPr>
              <a:t>Programming Language: Python      </a:t>
            </a:r>
          </a:p>
          <a:p>
            <a:pPr algn="ctr"/>
            <a:endParaRPr lang="en-IN" sz="1100" dirty="0">
              <a:solidFill>
                <a:schemeClr val="bg1"/>
              </a:solidFill>
              <a:latin typeface="Courier New" panose="02070309020205020404" pitchFamily="49" charset="0"/>
              <a:cs typeface="Courier New" panose="02070309020205020404" pitchFamily="49" charset="0"/>
            </a:endParaRPr>
          </a:p>
          <a:p>
            <a:pPr algn="ctr"/>
            <a:r>
              <a:rPr lang="en-IN" sz="1100" dirty="0">
                <a:solidFill>
                  <a:schemeClr val="bg1"/>
                </a:solidFill>
                <a:latin typeface="Courier New" panose="02070309020205020404" pitchFamily="49" charset="0"/>
                <a:cs typeface="Courier New" panose="02070309020205020404" pitchFamily="49" charset="0"/>
              </a:rPr>
              <a:t>Output Terminal</a:t>
            </a:r>
            <a:endParaRPr lang="kn-IN" sz="1100" dirty="0">
              <a:solidFill>
                <a:schemeClr val="bg1"/>
              </a:solidFill>
              <a:latin typeface="Courier New" panose="02070309020205020404" pitchFamily="49" charset="0"/>
            </a:endParaRPr>
          </a:p>
        </p:txBody>
      </p:sp>
      <p:cxnSp>
        <p:nvCxnSpPr>
          <p:cNvPr id="18" name="Straight Connector 17">
            <a:extLst>
              <a:ext uri="{FF2B5EF4-FFF2-40B4-BE49-F238E27FC236}">
                <a16:creationId xmlns:a16="http://schemas.microsoft.com/office/drawing/2014/main" id="{5A527BD3-5B94-4088-9FD1-4089FBAC8767}"/>
              </a:ext>
            </a:extLst>
          </p:cNvPr>
          <p:cNvCxnSpPr>
            <a:cxnSpLocks/>
          </p:cNvCxnSpPr>
          <p:nvPr/>
        </p:nvCxnSpPr>
        <p:spPr>
          <a:xfrm>
            <a:off x="6416963" y="2307874"/>
            <a:ext cx="48629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5AFF0DC-9EAA-4576-99A7-98DEA891170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132573" y="2420591"/>
            <a:ext cx="3431721" cy="2831523"/>
          </a:xfrm>
          <a:prstGeom prst="rect">
            <a:avLst/>
          </a:prstGeom>
        </p:spPr>
      </p:pic>
      <p:sp>
        <p:nvSpPr>
          <p:cNvPr id="8" name="Rectangle 7">
            <a:extLst>
              <a:ext uri="{FF2B5EF4-FFF2-40B4-BE49-F238E27FC236}">
                <a16:creationId xmlns:a16="http://schemas.microsoft.com/office/drawing/2014/main" id="{49BC072A-7261-4EDD-BFD9-CC0ADE66AB13}"/>
              </a:ext>
            </a:extLst>
          </p:cNvPr>
          <p:cNvSpPr/>
          <p:nvPr/>
        </p:nvSpPr>
        <p:spPr>
          <a:xfrm>
            <a:off x="7522921" y="3347089"/>
            <a:ext cx="301390" cy="1199214"/>
          </a:xfrm>
          <a:prstGeom prst="rect">
            <a:avLst/>
          </a:prstGeom>
          <a:solidFill>
            <a:srgbClr val="1F77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10" name="Rectangle 9">
            <a:extLst>
              <a:ext uri="{FF2B5EF4-FFF2-40B4-BE49-F238E27FC236}">
                <a16:creationId xmlns:a16="http://schemas.microsoft.com/office/drawing/2014/main" id="{0FCB8536-475C-456F-8CE0-2FBF6FB0A5D9}"/>
              </a:ext>
            </a:extLst>
          </p:cNvPr>
          <p:cNvSpPr/>
          <p:nvPr/>
        </p:nvSpPr>
        <p:spPr>
          <a:xfrm>
            <a:off x="8111820" y="2717503"/>
            <a:ext cx="309127" cy="1828794"/>
          </a:xfrm>
          <a:prstGeom prst="rect">
            <a:avLst/>
          </a:prstGeom>
          <a:solidFill>
            <a:srgbClr val="1F77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11" name="Rectangle 10">
            <a:extLst>
              <a:ext uri="{FF2B5EF4-FFF2-40B4-BE49-F238E27FC236}">
                <a16:creationId xmlns:a16="http://schemas.microsoft.com/office/drawing/2014/main" id="{37F74A32-C344-4F6E-A180-D784D572850F}"/>
              </a:ext>
            </a:extLst>
          </p:cNvPr>
          <p:cNvSpPr/>
          <p:nvPr/>
        </p:nvSpPr>
        <p:spPr>
          <a:xfrm>
            <a:off x="8708456" y="3820350"/>
            <a:ext cx="300865" cy="724467"/>
          </a:xfrm>
          <a:prstGeom prst="rect">
            <a:avLst/>
          </a:prstGeom>
          <a:solidFill>
            <a:srgbClr val="1F77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13" name="Rectangle 12">
            <a:extLst>
              <a:ext uri="{FF2B5EF4-FFF2-40B4-BE49-F238E27FC236}">
                <a16:creationId xmlns:a16="http://schemas.microsoft.com/office/drawing/2014/main" id="{B8A81620-84E6-4EC8-A11E-D38F84AFCF2F}"/>
              </a:ext>
            </a:extLst>
          </p:cNvPr>
          <p:cNvSpPr/>
          <p:nvPr/>
        </p:nvSpPr>
        <p:spPr>
          <a:xfrm>
            <a:off x="9296830" y="3565519"/>
            <a:ext cx="300864" cy="979298"/>
          </a:xfrm>
          <a:prstGeom prst="rect">
            <a:avLst/>
          </a:prstGeom>
          <a:solidFill>
            <a:srgbClr val="1F77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14" name="Rectangle 13">
            <a:extLst>
              <a:ext uri="{FF2B5EF4-FFF2-40B4-BE49-F238E27FC236}">
                <a16:creationId xmlns:a16="http://schemas.microsoft.com/office/drawing/2014/main" id="{D1BCDF8D-3F2D-4813-99F6-45F210999177}"/>
              </a:ext>
            </a:extLst>
          </p:cNvPr>
          <p:cNvSpPr/>
          <p:nvPr/>
        </p:nvSpPr>
        <p:spPr>
          <a:xfrm>
            <a:off x="9885203" y="3872153"/>
            <a:ext cx="306015" cy="672664"/>
          </a:xfrm>
          <a:prstGeom prst="rect">
            <a:avLst/>
          </a:prstGeom>
          <a:solidFill>
            <a:srgbClr val="1F77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cxnSp>
        <p:nvCxnSpPr>
          <p:cNvPr id="29" name="Straight Connector 28">
            <a:extLst>
              <a:ext uri="{FF2B5EF4-FFF2-40B4-BE49-F238E27FC236}">
                <a16:creationId xmlns:a16="http://schemas.microsoft.com/office/drawing/2014/main" id="{1B5B8D0A-EE83-4BD5-90CC-DB5C13DBBC1B}"/>
              </a:ext>
            </a:extLst>
          </p:cNvPr>
          <p:cNvCxnSpPr/>
          <p:nvPr/>
        </p:nvCxnSpPr>
        <p:spPr>
          <a:xfrm>
            <a:off x="7417905" y="4548627"/>
            <a:ext cx="2912681" cy="0"/>
          </a:xfrm>
          <a:prstGeom prst="line">
            <a:avLst/>
          </a:prstGeom>
          <a:ln w="12700">
            <a:solidFill>
              <a:srgbClr val="78787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972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10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1000"/>
                                        <p:tgtEl>
                                          <p:spTgt spid="8"/>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1000"/>
                                        <p:tgtEl>
                                          <p:spTgt spid="10"/>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1000"/>
                                        <p:tgtEl>
                                          <p:spTgt spid="11"/>
                                        </p:tgtEl>
                                      </p:cBhvr>
                                    </p:animEffect>
                                  </p:childTnLst>
                                </p:cTn>
                              </p:par>
                            </p:childTnLst>
                          </p:cTn>
                        </p:par>
                        <p:par>
                          <p:cTn id="24" fill="hold">
                            <p:stCondLst>
                              <p:cond delay="3000"/>
                            </p:stCondLst>
                            <p:childTnLst>
                              <p:par>
                                <p:cTn id="25" presetID="22" presetClass="entr" presetSubtype="4"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1000"/>
                                        <p:tgtEl>
                                          <p:spTgt spid="13"/>
                                        </p:tgtEl>
                                      </p:cBhvr>
                                    </p:animEffect>
                                  </p:childTnLst>
                                </p:cTn>
                              </p:par>
                            </p:childTnLst>
                          </p:cTn>
                        </p:par>
                        <p:par>
                          <p:cTn id="28" fill="hold">
                            <p:stCondLst>
                              <p:cond delay="4000"/>
                            </p:stCondLst>
                            <p:childTnLst>
                              <p:par>
                                <p:cTn id="29" presetID="22" presetClass="entr" presetSubtype="4"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10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xit" presetSubtype="1" fill="hold" grpId="1" nodeType="clickEffect">
                                  <p:stCondLst>
                                    <p:cond delay="0"/>
                                  </p:stCondLst>
                                  <p:childTnLst>
                                    <p:animEffect transition="out" filter="wipe(up)">
                                      <p:cBhvr>
                                        <p:cTn id="35" dur="1000"/>
                                        <p:tgtEl>
                                          <p:spTgt spid="14"/>
                                        </p:tgtEl>
                                      </p:cBhvr>
                                    </p:animEffect>
                                    <p:set>
                                      <p:cBhvr>
                                        <p:cTn id="36" dur="1" fill="hold">
                                          <p:stCondLst>
                                            <p:cond delay="999"/>
                                          </p:stCondLst>
                                        </p:cTn>
                                        <p:tgtEl>
                                          <p:spTgt spid="14"/>
                                        </p:tgtEl>
                                        <p:attrNameLst>
                                          <p:attrName>style.visibility</p:attrName>
                                        </p:attrNameLst>
                                      </p:cBhvr>
                                      <p:to>
                                        <p:strVal val="hidden"/>
                                      </p:to>
                                    </p:set>
                                  </p:childTnLst>
                                </p:cTn>
                              </p:par>
                            </p:childTnLst>
                          </p:cTn>
                        </p:par>
                        <p:par>
                          <p:cTn id="37" fill="hold">
                            <p:stCondLst>
                              <p:cond delay="1000"/>
                            </p:stCondLst>
                            <p:childTnLst>
                              <p:par>
                                <p:cTn id="38" presetID="22" presetClass="exit" presetSubtype="1" fill="hold" grpId="1" nodeType="afterEffect">
                                  <p:stCondLst>
                                    <p:cond delay="0"/>
                                  </p:stCondLst>
                                  <p:childTnLst>
                                    <p:animEffect transition="out" filter="wipe(up)">
                                      <p:cBhvr>
                                        <p:cTn id="39" dur="1000"/>
                                        <p:tgtEl>
                                          <p:spTgt spid="13"/>
                                        </p:tgtEl>
                                      </p:cBhvr>
                                    </p:animEffect>
                                    <p:set>
                                      <p:cBhvr>
                                        <p:cTn id="40" dur="1" fill="hold">
                                          <p:stCondLst>
                                            <p:cond delay="999"/>
                                          </p:stCondLst>
                                        </p:cTn>
                                        <p:tgtEl>
                                          <p:spTgt spid="13"/>
                                        </p:tgtEl>
                                        <p:attrNameLst>
                                          <p:attrName>style.visibility</p:attrName>
                                        </p:attrNameLst>
                                      </p:cBhvr>
                                      <p:to>
                                        <p:strVal val="hidden"/>
                                      </p:to>
                                    </p:set>
                                  </p:childTnLst>
                                </p:cTn>
                              </p:par>
                            </p:childTnLst>
                          </p:cTn>
                        </p:par>
                        <p:par>
                          <p:cTn id="41" fill="hold">
                            <p:stCondLst>
                              <p:cond delay="2000"/>
                            </p:stCondLst>
                            <p:childTnLst>
                              <p:par>
                                <p:cTn id="42" presetID="22" presetClass="exit" presetSubtype="1" fill="hold" grpId="1" nodeType="afterEffect">
                                  <p:stCondLst>
                                    <p:cond delay="0"/>
                                  </p:stCondLst>
                                  <p:childTnLst>
                                    <p:animEffect transition="out" filter="wipe(up)">
                                      <p:cBhvr>
                                        <p:cTn id="43" dur="1000"/>
                                        <p:tgtEl>
                                          <p:spTgt spid="11"/>
                                        </p:tgtEl>
                                      </p:cBhvr>
                                    </p:animEffect>
                                    <p:set>
                                      <p:cBhvr>
                                        <p:cTn id="44" dur="1" fill="hold">
                                          <p:stCondLst>
                                            <p:cond delay="999"/>
                                          </p:stCondLst>
                                        </p:cTn>
                                        <p:tgtEl>
                                          <p:spTgt spid="11"/>
                                        </p:tgtEl>
                                        <p:attrNameLst>
                                          <p:attrName>style.visibility</p:attrName>
                                        </p:attrNameLst>
                                      </p:cBhvr>
                                      <p:to>
                                        <p:strVal val="hidden"/>
                                      </p:to>
                                    </p:set>
                                  </p:childTnLst>
                                </p:cTn>
                              </p:par>
                            </p:childTnLst>
                          </p:cTn>
                        </p:par>
                        <p:par>
                          <p:cTn id="45" fill="hold">
                            <p:stCondLst>
                              <p:cond delay="3000"/>
                            </p:stCondLst>
                            <p:childTnLst>
                              <p:par>
                                <p:cTn id="46" presetID="22" presetClass="exit" presetSubtype="1" fill="hold" grpId="1" nodeType="afterEffect">
                                  <p:stCondLst>
                                    <p:cond delay="0"/>
                                  </p:stCondLst>
                                  <p:childTnLst>
                                    <p:animEffect transition="out" filter="wipe(up)">
                                      <p:cBhvr>
                                        <p:cTn id="47" dur="1000"/>
                                        <p:tgtEl>
                                          <p:spTgt spid="10"/>
                                        </p:tgtEl>
                                      </p:cBhvr>
                                    </p:animEffect>
                                    <p:set>
                                      <p:cBhvr>
                                        <p:cTn id="48" dur="1" fill="hold">
                                          <p:stCondLst>
                                            <p:cond delay="999"/>
                                          </p:stCondLst>
                                        </p:cTn>
                                        <p:tgtEl>
                                          <p:spTgt spid="10"/>
                                        </p:tgtEl>
                                        <p:attrNameLst>
                                          <p:attrName>style.visibility</p:attrName>
                                        </p:attrNameLst>
                                      </p:cBhvr>
                                      <p:to>
                                        <p:strVal val="hidden"/>
                                      </p:to>
                                    </p:set>
                                  </p:childTnLst>
                                </p:cTn>
                              </p:par>
                            </p:childTnLst>
                          </p:cTn>
                        </p:par>
                        <p:par>
                          <p:cTn id="49" fill="hold">
                            <p:stCondLst>
                              <p:cond delay="4000"/>
                            </p:stCondLst>
                            <p:childTnLst>
                              <p:par>
                                <p:cTn id="50" presetID="22" presetClass="exit" presetSubtype="1" fill="hold" grpId="1" nodeType="afterEffect">
                                  <p:stCondLst>
                                    <p:cond delay="0"/>
                                  </p:stCondLst>
                                  <p:childTnLst>
                                    <p:animEffect transition="out" filter="wipe(up)">
                                      <p:cBhvr>
                                        <p:cTn id="51" dur="1000"/>
                                        <p:tgtEl>
                                          <p:spTgt spid="8"/>
                                        </p:tgtEl>
                                      </p:cBhvr>
                                    </p:animEffect>
                                    <p:set>
                                      <p:cBhvr>
                                        <p:cTn id="52" dur="1" fill="hold">
                                          <p:stCondLst>
                                            <p:cond delay="999"/>
                                          </p:stCondLst>
                                        </p:cTn>
                                        <p:tgtEl>
                                          <p:spTgt spid="8"/>
                                        </p:tgtEl>
                                        <p:attrNameLst>
                                          <p:attrName>style.visibility</p:attrName>
                                        </p:attrNameLst>
                                      </p:cBhvr>
                                      <p:to>
                                        <p:strVal val="hidden"/>
                                      </p:to>
                                    </p:set>
                                  </p:childTnLst>
                                </p:cTn>
                              </p:par>
                            </p:childTnLst>
                          </p:cTn>
                        </p:par>
                        <p:par>
                          <p:cTn id="53" fill="hold">
                            <p:stCondLst>
                              <p:cond delay="5000"/>
                            </p:stCondLst>
                            <p:childTnLst>
                              <p:par>
                                <p:cTn id="54" presetID="10" presetClass="exit" presetSubtype="0" fill="hold" nodeType="afterEffect">
                                  <p:stCondLst>
                                    <p:cond delay="0"/>
                                  </p:stCondLst>
                                  <p:childTnLst>
                                    <p:animEffect transition="out" filter="fade">
                                      <p:cBhvr>
                                        <p:cTn id="55" dur="1000"/>
                                        <p:tgtEl>
                                          <p:spTgt spid="5"/>
                                        </p:tgtEl>
                                      </p:cBhvr>
                                    </p:animEffect>
                                    <p:set>
                                      <p:cBhvr>
                                        <p:cTn id="56" dur="1" fill="hold">
                                          <p:stCondLst>
                                            <p:cond delay="999"/>
                                          </p:stCondLst>
                                        </p:cTn>
                                        <p:tgtEl>
                                          <p:spTgt spid="5"/>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29"/>
                                        </p:tgtEl>
                                      </p:cBhvr>
                                    </p:animEffect>
                                    <p:set>
                                      <p:cBhvr>
                                        <p:cTn id="59" dur="1" fill="hold">
                                          <p:stCondLst>
                                            <p:cond delay="999"/>
                                          </p:stCondLst>
                                        </p:cTn>
                                        <p:tgtEl>
                                          <p:spTgt spid="29"/>
                                        </p:tgtEl>
                                        <p:attrNameLst>
                                          <p:attrName>style.visibility</p:attrName>
                                        </p:attrNameLst>
                                      </p:cBhvr>
                                      <p:to>
                                        <p:strVal val="hidden"/>
                                      </p:to>
                                    </p:set>
                                  </p:childTnLst>
                                </p:cTn>
                              </p:par>
                            </p:childTnLst>
                          </p:cTn>
                        </p:par>
                        <p:par>
                          <p:cTn id="60" fill="hold">
                            <p:stCondLst>
                              <p:cond delay="6000"/>
                            </p:stCondLst>
                            <p:childTnLst>
                              <p:par>
                                <p:cTn id="61" presetID="22" presetClass="exit" presetSubtype="4" fill="hold" grpId="0" nodeType="afterEffect">
                                  <p:stCondLst>
                                    <p:cond delay="0"/>
                                  </p:stCondLst>
                                  <p:childTnLst>
                                    <p:animEffect transition="out" filter="wipe(down)">
                                      <p:cBhvr>
                                        <p:cTn id="62" dur="1000"/>
                                        <p:tgtEl>
                                          <p:spTgt spid="15"/>
                                        </p:tgtEl>
                                      </p:cBhvr>
                                    </p:animEffect>
                                    <p:set>
                                      <p:cBhvr>
                                        <p:cTn id="63" dur="1" fill="hold">
                                          <p:stCondLst>
                                            <p:cond delay="9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animBg="1"/>
      <p:bldP spid="8" grpId="1" animBg="1"/>
      <p:bldP spid="10" grpId="0" animBg="1"/>
      <p:bldP spid="10" grpId="1" animBg="1"/>
      <p:bldP spid="11" grpId="0" animBg="1"/>
      <p:bldP spid="11" grpId="1" animBg="1"/>
      <p:bldP spid="13" grpId="0" animBg="1"/>
      <p:bldP spid="13" grpId="1" animBg="1"/>
      <p:bldP spid="14" grpId="0" animBg="1"/>
      <p:bldP spid="1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3CA3AE-4A9A-443B-AD5C-1105BFD35F0B}"/>
              </a:ext>
            </a:extLst>
          </p:cNvPr>
          <p:cNvSpPr/>
          <p:nvPr/>
        </p:nvSpPr>
        <p:spPr>
          <a:xfrm>
            <a:off x="0" y="0"/>
            <a:ext cx="12192000" cy="6858000"/>
          </a:xfrm>
          <a:prstGeom prst="rect">
            <a:avLst/>
          </a:prstGeom>
          <a:blipFill dpi="0" rotWithShape="1">
            <a:blip r:embed="rId2">
              <a:alphaModFix amt="31000"/>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4" name="TextBox 3">
            <a:extLst>
              <a:ext uri="{FF2B5EF4-FFF2-40B4-BE49-F238E27FC236}">
                <a16:creationId xmlns:a16="http://schemas.microsoft.com/office/drawing/2014/main" id="{C95958A3-0323-4A60-B293-68F58A1DAA8D}"/>
              </a:ext>
            </a:extLst>
          </p:cNvPr>
          <p:cNvSpPr txBox="1"/>
          <p:nvPr/>
        </p:nvSpPr>
        <p:spPr>
          <a:xfrm>
            <a:off x="1362364" y="175490"/>
            <a:ext cx="9467272" cy="584775"/>
          </a:xfrm>
          <a:prstGeom prst="rect">
            <a:avLst/>
          </a:prstGeom>
          <a:noFill/>
        </p:spPr>
        <p:txBody>
          <a:bodyPr wrap="square" rtlCol="0">
            <a:spAutoFit/>
          </a:bodyPr>
          <a:lstStyle/>
          <a:p>
            <a:pPr algn="ctr"/>
            <a:r>
              <a:rPr lang="en-IN" sz="3200" dirty="0">
                <a:solidFill>
                  <a:schemeClr val="bg1"/>
                </a:solidFill>
                <a:latin typeface="Courier New" panose="02070309020205020404" pitchFamily="49" charset="0"/>
                <a:cs typeface="Courier New" panose="02070309020205020404" pitchFamily="49" charset="0"/>
              </a:rPr>
              <a:t>Normalization and Standardisation</a:t>
            </a:r>
            <a:endParaRPr lang="kn-IN" sz="3200" dirty="0">
              <a:solidFill>
                <a:schemeClr val="bg1"/>
              </a:solidFill>
              <a:latin typeface="Courier New" panose="02070309020205020404" pitchFamily="49" charset="0"/>
            </a:endParaRPr>
          </a:p>
        </p:txBody>
      </p:sp>
      <p:sp>
        <p:nvSpPr>
          <p:cNvPr id="6" name="TextBox 5">
            <a:extLst>
              <a:ext uri="{FF2B5EF4-FFF2-40B4-BE49-F238E27FC236}">
                <a16:creationId xmlns:a16="http://schemas.microsoft.com/office/drawing/2014/main" id="{3AEA6ABC-44AE-495F-9E70-5A5CCD1E27CE}"/>
              </a:ext>
            </a:extLst>
          </p:cNvPr>
          <p:cNvSpPr txBox="1"/>
          <p:nvPr/>
        </p:nvSpPr>
        <p:spPr>
          <a:xfrm>
            <a:off x="1" y="899461"/>
            <a:ext cx="12191999" cy="584775"/>
          </a:xfrm>
          <a:prstGeom prst="rect">
            <a:avLst/>
          </a:prstGeom>
          <a:noFill/>
        </p:spPr>
        <p:txBody>
          <a:bodyPr wrap="square" rtlCol="0">
            <a:spAutoFit/>
          </a:bodyPr>
          <a:lstStyle/>
          <a:p>
            <a:r>
              <a:rPr lang="en-IN" sz="1600" dirty="0">
                <a:solidFill>
                  <a:schemeClr val="bg1"/>
                </a:solidFill>
                <a:latin typeface="Century Gothic" panose="020B0502020202020204" pitchFamily="34" charset="0"/>
                <a:cs typeface="Courier New" panose="02070309020205020404" pitchFamily="49" charset="0"/>
              </a:rPr>
              <a:t>Not all values in the dataset had mean and variance between 0 and 1, so normalization was to be performed.</a:t>
            </a:r>
          </a:p>
          <a:p>
            <a:r>
              <a:rPr lang="en-IN" sz="1600" dirty="0">
                <a:solidFill>
                  <a:schemeClr val="bg1"/>
                </a:solidFill>
                <a:latin typeface="Century Gothic" panose="020B0502020202020204" pitchFamily="34" charset="0"/>
                <a:cs typeface="Courier New" panose="02070309020205020404" pitchFamily="49" charset="0"/>
              </a:rPr>
              <a:t>Here’s what was done:</a:t>
            </a:r>
            <a:endParaRPr lang="kn-IN" sz="1600" dirty="0">
              <a:solidFill>
                <a:schemeClr val="bg1"/>
              </a:solidFill>
              <a:latin typeface="Century Gothic" panose="020B0502020202020204" pitchFamily="34" charset="0"/>
            </a:endParaRPr>
          </a:p>
        </p:txBody>
      </p:sp>
      <p:sp>
        <p:nvSpPr>
          <p:cNvPr id="7" name="Rectangle: Rounded Corners 6">
            <a:extLst>
              <a:ext uri="{FF2B5EF4-FFF2-40B4-BE49-F238E27FC236}">
                <a16:creationId xmlns:a16="http://schemas.microsoft.com/office/drawing/2014/main" id="{FDA64C50-BBA2-494B-A1EF-008344EA2FEE}"/>
              </a:ext>
            </a:extLst>
          </p:cNvPr>
          <p:cNvSpPr/>
          <p:nvPr/>
        </p:nvSpPr>
        <p:spPr>
          <a:xfrm>
            <a:off x="353290" y="1658511"/>
            <a:ext cx="4862945" cy="5031059"/>
          </a:xfrm>
          <a:prstGeom prst="roundRect">
            <a:avLst>
              <a:gd name="adj" fmla="val 320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 name="Rectangle: Rounded Corners 1">
            <a:extLst>
              <a:ext uri="{FF2B5EF4-FFF2-40B4-BE49-F238E27FC236}">
                <a16:creationId xmlns:a16="http://schemas.microsoft.com/office/drawing/2014/main" id="{6CB41C85-7450-4718-A8BD-96071E8730DB}"/>
              </a:ext>
            </a:extLst>
          </p:cNvPr>
          <p:cNvSpPr/>
          <p:nvPr/>
        </p:nvSpPr>
        <p:spPr>
          <a:xfrm>
            <a:off x="353291" y="1662545"/>
            <a:ext cx="4862945" cy="5031059"/>
          </a:xfrm>
          <a:prstGeom prst="roundRect">
            <a:avLst>
              <a:gd name="adj" fmla="val 320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9" name="TextBox 8">
            <a:extLst>
              <a:ext uri="{FF2B5EF4-FFF2-40B4-BE49-F238E27FC236}">
                <a16:creationId xmlns:a16="http://schemas.microsoft.com/office/drawing/2014/main" id="{1DAE4234-1D87-4BA1-8951-431071AF5AD7}"/>
              </a:ext>
            </a:extLst>
          </p:cNvPr>
          <p:cNvSpPr txBox="1"/>
          <p:nvPr/>
        </p:nvSpPr>
        <p:spPr>
          <a:xfrm>
            <a:off x="385616" y="1707710"/>
            <a:ext cx="4705929" cy="600164"/>
          </a:xfrm>
          <a:prstGeom prst="rect">
            <a:avLst/>
          </a:prstGeom>
          <a:noFill/>
        </p:spPr>
        <p:txBody>
          <a:bodyPr wrap="square" rtlCol="0">
            <a:spAutoFit/>
          </a:bodyPr>
          <a:lstStyle/>
          <a:p>
            <a:pPr algn="ctr"/>
            <a:r>
              <a:rPr lang="en-IN" sz="1100" dirty="0">
                <a:solidFill>
                  <a:schemeClr val="bg1"/>
                </a:solidFill>
                <a:latin typeface="Courier New" panose="02070309020205020404" pitchFamily="49" charset="0"/>
                <a:cs typeface="Courier New" panose="02070309020205020404" pitchFamily="49" charset="0"/>
              </a:rPr>
              <a:t>Programming Language: Python      </a:t>
            </a:r>
          </a:p>
          <a:p>
            <a:pPr algn="ctr"/>
            <a:endParaRPr lang="en-IN" sz="1100" dirty="0">
              <a:solidFill>
                <a:schemeClr val="bg1"/>
              </a:solidFill>
              <a:latin typeface="Courier New" panose="02070309020205020404" pitchFamily="49" charset="0"/>
              <a:cs typeface="Courier New" panose="02070309020205020404" pitchFamily="49" charset="0"/>
            </a:endParaRPr>
          </a:p>
          <a:p>
            <a:pPr algn="ctr"/>
            <a:r>
              <a:rPr lang="en-IN" sz="1100" dirty="0">
                <a:solidFill>
                  <a:schemeClr val="bg1"/>
                </a:solidFill>
                <a:latin typeface="Courier New" panose="02070309020205020404" pitchFamily="49" charset="0"/>
                <a:cs typeface="Courier New" panose="02070309020205020404" pitchFamily="49" charset="0"/>
              </a:rPr>
              <a:t>Program Terminal</a:t>
            </a:r>
            <a:endParaRPr lang="kn-IN" sz="1100" dirty="0">
              <a:solidFill>
                <a:schemeClr val="bg1"/>
              </a:solidFill>
              <a:latin typeface="Courier New" panose="02070309020205020404" pitchFamily="49" charset="0"/>
            </a:endParaRPr>
          </a:p>
        </p:txBody>
      </p:sp>
      <p:cxnSp>
        <p:nvCxnSpPr>
          <p:cNvPr id="12" name="Straight Connector 11">
            <a:extLst>
              <a:ext uri="{FF2B5EF4-FFF2-40B4-BE49-F238E27FC236}">
                <a16:creationId xmlns:a16="http://schemas.microsoft.com/office/drawing/2014/main" id="{C952D6B9-7528-458D-8F40-FC9C021887CB}"/>
              </a:ext>
            </a:extLst>
          </p:cNvPr>
          <p:cNvCxnSpPr>
            <a:cxnSpLocks/>
          </p:cNvCxnSpPr>
          <p:nvPr/>
        </p:nvCxnSpPr>
        <p:spPr>
          <a:xfrm>
            <a:off x="353290" y="2307874"/>
            <a:ext cx="48629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A474AF0-6261-40D0-909F-B770C2D164E9}"/>
              </a:ext>
            </a:extLst>
          </p:cNvPr>
          <p:cNvSpPr txBox="1"/>
          <p:nvPr/>
        </p:nvSpPr>
        <p:spPr>
          <a:xfrm>
            <a:off x="353290" y="2412573"/>
            <a:ext cx="4862945" cy="3323987"/>
          </a:xfrm>
          <a:prstGeom prst="rect">
            <a:avLst/>
          </a:prstGeom>
          <a:noFill/>
        </p:spPr>
        <p:txBody>
          <a:bodyPr wrap="square">
            <a:spAutoFit/>
          </a:bodyPr>
          <a:lstStyle/>
          <a:p>
            <a:r>
              <a:rPr lang="en-US" sz="1400" dirty="0">
                <a:solidFill>
                  <a:schemeClr val="bg1"/>
                </a:solidFill>
                <a:latin typeface="Courier New" panose="02070309020205020404" pitchFamily="49" charset="0"/>
              </a:rPr>
              <a:t>import pandas as pd</a:t>
            </a:r>
          </a:p>
          <a:p>
            <a:r>
              <a:rPr lang="en-US" sz="1400" dirty="0">
                <a:solidFill>
                  <a:schemeClr val="bg1"/>
                </a:solidFill>
                <a:latin typeface="Courier New" panose="02070309020205020404" pitchFamily="49" charset="0"/>
              </a:rPr>
              <a:t>import math</a:t>
            </a:r>
          </a:p>
          <a:p>
            <a:endParaRPr lang="en-US" sz="1400" dirty="0">
              <a:solidFill>
                <a:schemeClr val="bg1"/>
              </a:solidFill>
              <a:latin typeface="Courier New" panose="02070309020205020404" pitchFamily="49" charset="0"/>
            </a:endParaRPr>
          </a:p>
          <a:p>
            <a:r>
              <a:rPr lang="en-US" sz="1400" dirty="0">
                <a:solidFill>
                  <a:schemeClr val="bg1"/>
                </a:solidFill>
                <a:latin typeface="Courier New" panose="02070309020205020404" pitchFamily="49" charset="0"/>
              </a:rPr>
              <a:t>df = </a:t>
            </a:r>
            <a:r>
              <a:rPr lang="en-US" sz="1400" dirty="0" err="1">
                <a:solidFill>
                  <a:schemeClr val="bg1"/>
                </a:solidFill>
                <a:latin typeface="Courier New" panose="02070309020205020404" pitchFamily="49" charset="0"/>
              </a:rPr>
              <a:t>pd.read_csv</a:t>
            </a:r>
            <a:r>
              <a:rPr lang="en-US" sz="1400" dirty="0">
                <a:solidFill>
                  <a:schemeClr val="bg1"/>
                </a:solidFill>
                <a:latin typeface="Courier New" panose="02070309020205020404" pitchFamily="49" charset="0"/>
              </a:rPr>
              <a:t>('cumulative-cleaned.csv')</a:t>
            </a:r>
          </a:p>
          <a:p>
            <a:r>
              <a:rPr lang="en-US" sz="1400" dirty="0">
                <a:solidFill>
                  <a:schemeClr val="bg1"/>
                </a:solidFill>
                <a:latin typeface="Courier New" panose="02070309020205020404" pitchFamily="49" charset="0"/>
              </a:rPr>
              <a:t>columns = </a:t>
            </a:r>
            <a:r>
              <a:rPr lang="en-US" sz="1400" dirty="0" err="1">
                <a:solidFill>
                  <a:schemeClr val="bg1"/>
                </a:solidFill>
                <a:latin typeface="Courier New" panose="02070309020205020404" pitchFamily="49" charset="0"/>
              </a:rPr>
              <a:t>df.columns</a:t>
            </a:r>
            <a:r>
              <a:rPr lang="en-US" sz="1400" dirty="0">
                <a:solidFill>
                  <a:schemeClr val="bg1"/>
                </a:solidFill>
                <a:latin typeface="Courier New" panose="02070309020205020404" pitchFamily="49" charset="0"/>
              </a:rPr>
              <a:t>[1:]</a:t>
            </a:r>
          </a:p>
          <a:p>
            <a:r>
              <a:rPr lang="en-US" sz="1400" dirty="0" err="1">
                <a:solidFill>
                  <a:schemeClr val="bg1"/>
                </a:solidFill>
                <a:latin typeface="Courier New" panose="02070309020205020404" pitchFamily="49" charset="0"/>
              </a:rPr>
              <a:t>col_dict</a:t>
            </a:r>
            <a:r>
              <a:rPr lang="en-US" sz="1400" dirty="0">
                <a:solidFill>
                  <a:schemeClr val="bg1"/>
                </a:solidFill>
                <a:latin typeface="Courier New" panose="02070309020205020404" pitchFamily="49" charset="0"/>
              </a:rPr>
              <a:t> = {}</a:t>
            </a:r>
          </a:p>
          <a:p>
            <a:r>
              <a:rPr lang="en-US" sz="1400" dirty="0" err="1">
                <a:solidFill>
                  <a:schemeClr val="bg1"/>
                </a:solidFill>
                <a:latin typeface="Courier New" panose="02070309020205020404" pitchFamily="49" charset="0"/>
              </a:rPr>
              <a:t>z_temporary_list</a:t>
            </a:r>
            <a:r>
              <a:rPr lang="en-US" sz="1400" dirty="0">
                <a:solidFill>
                  <a:schemeClr val="bg1"/>
                </a:solidFill>
                <a:latin typeface="Courier New" panose="02070309020205020404" pitchFamily="49" charset="0"/>
              </a:rPr>
              <a:t> = []</a:t>
            </a:r>
          </a:p>
          <a:p>
            <a:r>
              <a:rPr lang="en-US" sz="1400" dirty="0" err="1">
                <a:solidFill>
                  <a:schemeClr val="bg1"/>
                </a:solidFill>
                <a:latin typeface="Courier New" panose="02070309020205020404" pitchFamily="49" charset="0"/>
              </a:rPr>
              <a:t>z_dict</a:t>
            </a:r>
            <a:r>
              <a:rPr lang="en-US" sz="1400" dirty="0">
                <a:solidFill>
                  <a:schemeClr val="bg1"/>
                </a:solidFill>
                <a:latin typeface="Courier New" panose="02070309020205020404" pitchFamily="49" charset="0"/>
              </a:rPr>
              <a:t> = {}</a:t>
            </a:r>
          </a:p>
          <a:p>
            <a:r>
              <a:rPr lang="en-US" sz="1400" dirty="0" err="1">
                <a:solidFill>
                  <a:schemeClr val="bg1"/>
                </a:solidFill>
                <a:latin typeface="Courier New" panose="02070309020205020404" pitchFamily="49" charset="0"/>
              </a:rPr>
              <a:t>rows_dict</a:t>
            </a:r>
            <a:r>
              <a:rPr lang="en-US" sz="1400" dirty="0">
                <a:solidFill>
                  <a:schemeClr val="bg1"/>
                </a:solidFill>
                <a:latin typeface="Courier New" panose="02070309020205020404" pitchFamily="49" charset="0"/>
              </a:rPr>
              <a:t> = {}</a:t>
            </a:r>
          </a:p>
          <a:p>
            <a:r>
              <a:rPr lang="en-US" sz="1400" dirty="0" err="1">
                <a:solidFill>
                  <a:schemeClr val="bg1"/>
                </a:solidFill>
                <a:latin typeface="Courier New" panose="02070309020205020404" pitchFamily="49" charset="0"/>
              </a:rPr>
              <a:t>rows_temp_list</a:t>
            </a:r>
            <a:r>
              <a:rPr lang="en-US" sz="1400" dirty="0">
                <a:solidFill>
                  <a:schemeClr val="bg1"/>
                </a:solidFill>
                <a:latin typeface="Courier New" panose="02070309020205020404" pitchFamily="49" charset="0"/>
              </a:rPr>
              <a:t> = []</a:t>
            </a:r>
          </a:p>
          <a:p>
            <a:r>
              <a:rPr lang="en-US" sz="1400" dirty="0">
                <a:solidFill>
                  <a:schemeClr val="bg1"/>
                </a:solidFill>
                <a:latin typeface="Courier New" panose="02070309020205020404" pitchFamily="49" charset="0"/>
              </a:rPr>
              <a:t>for col in columns[4:]:</a:t>
            </a:r>
          </a:p>
          <a:p>
            <a:r>
              <a:rPr lang="en-US" sz="1400" dirty="0">
                <a:solidFill>
                  <a:schemeClr val="bg1"/>
                </a:solidFill>
                <a:latin typeface="Courier New" panose="02070309020205020404" pitchFamily="49" charset="0"/>
              </a:rPr>
              <a:t>    std = </a:t>
            </a:r>
            <a:r>
              <a:rPr lang="en-US" sz="1400" dirty="0" err="1">
                <a:solidFill>
                  <a:schemeClr val="bg1"/>
                </a:solidFill>
                <a:latin typeface="Courier New" panose="02070309020205020404" pitchFamily="49" charset="0"/>
              </a:rPr>
              <a:t>df.iloc</a:t>
            </a:r>
            <a:r>
              <a:rPr lang="en-US" sz="1400" dirty="0">
                <a:solidFill>
                  <a:schemeClr val="bg1"/>
                </a:solidFill>
                <a:latin typeface="Courier New" panose="02070309020205020404" pitchFamily="49" charset="0"/>
              </a:rPr>
              <a:t>[:7995][col].std()</a:t>
            </a:r>
          </a:p>
          <a:p>
            <a:r>
              <a:rPr lang="en-US" sz="1400" dirty="0">
                <a:solidFill>
                  <a:schemeClr val="bg1"/>
                </a:solidFill>
                <a:latin typeface="Courier New" panose="02070309020205020404" pitchFamily="49" charset="0"/>
              </a:rPr>
              <a:t>    var = </a:t>
            </a:r>
            <a:r>
              <a:rPr lang="en-US" sz="1400" dirty="0" err="1">
                <a:solidFill>
                  <a:schemeClr val="bg1"/>
                </a:solidFill>
                <a:latin typeface="Courier New" panose="02070309020205020404" pitchFamily="49" charset="0"/>
              </a:rPr>
              <a:t>df.iloc</a:t>
            </a:r>
            <a:r>
              <a:rPr lang="en-US" sz="1400" dirty="0">
                <a:solidFill>
                  <a:schemeClr val="bg1"/>
                </a:solidFill>
                <a:latin typeface="Courier New" panose="02070309020205020404" pitchFamily="49" charset="0"/>
              </a:rPr>
              <a:t>[:7995][col].var()</a:t>
            </a:r>
          </a:p>
          <a:p>
            <a:r>
              <a:rPr lang="en-US" sz="1400" dirty="0">
                <a:solidFill>
                  <a:schemeClr val="bg1"/>
                </a:solidFill>
                <a:latin typeface="Courier New" panose="02070309020205020404" pitchFamily="49" charset="0"/>
              </a:rPr>
              <a:t>    mean = </a:t>
            </a:r>
            <a:r>
              <a:rPr lang="en-US" sz="1400" dirty="0" err="1">
                <a:solidFill>
                  <a:schemeClr val="bg1"/>
                </a:solidFill>
                <a:latin typeface="Courier New" panose="02070309020205020404" pitchFamily="49" charset="0"/>
              </a:rPr>
              <a:t>df.iloc</a:t>
            </a:r>
            <a:r>
              <a:rPr lang="en-US" sz="1400" dirty="0">
                <a:solidFill>
                  <a:schemeClr val="bg1"/>
                </a:solidFill>
                <a:latin typeface="Courier New" panose="02070309020205020404" pitchFamily="49" charset="0"/>
              </a:rPr>
              <a:t>[:7995][col].mean()</a:t>
            </a:r>
          </a:p>
          <a:p>
            <a:r>
              <a:rPr lang="en-US" sz="1400" dirty="0">
                <a:solidFill>
                  <a:schemeClr val="bg1"/>
                </a:solidFill>
                <a:latin typeface="Courier New" panose="02070309020205020404" pitchFamily="49" charset="0"/>
              </a:rPr>
              <a:t>    </a:t>
            </a:r>
            <a:r>
              <a:rPr lang="en-US" sz="1400" dirty="0" err="1">
                <a:solidFill>
                  <a:schemeClr val="bg1"/>
                </a:solidFill>
                <a:latin typeface="Courier New" panose="02070309020205020404" pitchFamily="49" charset="0"/>
              </a:rPr>
              <a:t>col_dict</a:t>
            </a:r>
            <a:r>
              <a:rPr lang="en-US" sz="1400" dirty="0">
                <a:solidFill>
                  <a:schemeClr val="bg1"/>
                </a:solidFill>
                <a:latin typeface="Courier New" panose="02070309020205020404" pitchFamily="49" charset="0"/>
              </a:rPr>
              <a:t>[col]=[</a:t>
            </a:r>
            <a:r>
              <a:rPr lang="en-US" sz="1400" dirty="0" err="1">
                <a:solidFill>
                  <a:schemeClr val="bg1"/>
                </a:solidFill>
                <a:latin typeface="Courier New" panose="02070309020205020404" pitchFamily="49" charset="0"/>
              </a:rPr>
              <a:t>mean,std</a:t>
            </a:r>
            <a:r>
              <a:rPr lang="en-US" sz="1400" dirty="0">
                <a:solidFill>
                  <a:schemeClr val="bg1"/>
                </a:solidFill>
                <a:latin typeface="Courier New" panose="02070309020205020404" pitchFamily="49" charset="0"/>
              </a:rPr>
              <a:t>]</a:t>
            </a:r>
          </a:p>
        </p:txBody>
      </p:sp>
      <p:sp>
        <p:nvSpPr>
          <p:cNvPr id="16" name="Rectangle: Rounded Corners 15">
            <a:extLst>
              <a:ext uri="{FF2B5EF4-FFF2-40B4-BE49-F238E27FC236}">
                <a16:creationId xmlns:a16="http://schemas.microsoft.com/office/drawing/2014/main" id="{31AF8D5A-0E98-48E7-8FB5-8C5BA0942321}"/>
              </a:ext>
            </a:extLst>
          </p:cNvPr>
          <p:cNvSpPr/>
          <p:nvPr/>
        </p:nvSpPr>
        <p:spPr>
          <a:xfrm>
            <a:off x="6416963" y="1658510"/>
            <a:ext cx="4862945" cy="5031059"/>
          </a:xfrm>
          <a:prstGeom prst="roundRect">
            <a:avLst>
              <a:gd name="adj" fmla="val 320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19" name="Rectangle: Rounded Corners 18">
            <a:extLst>
              <a:ext uri="{FF2B5EF4-FFF2-40B4-BE49-F238E27FC236}">
                <a16:creationId xmlns:a16="http://schemas.microsoft.com/office/drawing/2014/main" id="{874AF98A-F537-4683-BDED-C2299231B608}"/>
              </a:ext>
            </a:extLst>
          </p:cNvPr>
          <p:cNvSpPr/>
          <p:nvPr/>
        </p:nvSpPr>
        <p:spPr>
          <a:xfrm>
            <a:off x="6416962" y="1658509"/>
            <a:ext cx="4862945" cy="5031059"/>
          </a:xfrm>
          <a:prstGeom prst="roundRect">
            <a:avLst>
              <a:gd name="adj" fmla="val 320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17" name="TextBox 16">
            <a:extLst>
              <a:ext uri="{FF2B5EF4-FFF2-40B4-BE49-F238E27FC236}">
                <a16:creationId xmlns:a16="http://schemas.microsoft.com/office/drawing/2014/main" id="{6482E583-C2C8-4B5B-89CB-0774E418144C}"/>
              </a:ext>
            </a:extLst>
          </p:cNvPr>
          <p:cNvSpPr txBox="1"/>
          <p:nvPr/>
        </p:nvSpPr>
        <p:spPr>
          <a:xfrm>
            <a:off x="6449289" y="1707710"/>
            <a:ext cx="4705929" cy="600164"/>
          </a:xfrm>
          <a:prstGeom prst="rect">
            <a:avLst/>
          </a:prstGeom>
          <a:noFill/>
        </p:spPr>
        <p:txBody>
          <a:bodyPr wrap="square" rtlCol="0">
            <a:spAutoFit/>
          </a:bodyPr>
          <a:lstStyle/>
          <a:p>
            <a:pPr algn="ctr"/>
            <a:r>
              <a:rPr lang="en-IN" sz="1100" dirty="0">
                <a:solidFill>
                  <a:schemeClr val="bg1"/>
                </a:solidFill>
                <a:latin typeface="Courier New" panose="02070309020205020404" pitchFamily="49" charset="0"/>
                <a:cs typeface="Courier New" panose="02070309020205020404" pitchFamily="49" charset="0"/>
              </a:rPr>
              <a:t>Programming Language: Python      </a:t>
            </a:r>
          </a:p>
          <a:p>
            <a:pPr algn="ctr"/>
            <a:endParaRPr lang="en-IN" sz="1100" dirty="0">
              <a:solidFill>
                <a:schemeClr val="bg1"/>
              </a:solidFill>
              <a:latin typeface="Courier New" panose="02070309020205020404" pitchFamily="49" charset="0"/>
              <a:cs typeface="Courier New" panose="02070309020205020404" pitchFamily="49" charset="0"/>
            </a:endParaRPr>
          </a:p>
          <a:p>
            <a:pPr algn="ctr"/>
            <a:r>
              <a:rPr lang="en-IN" sz="1100" dirty="0">
                <a:solidFill>
                  <a:schemeClr val="bg1"/>
                </a:solidFill>
                <a:latin typeface="Courier New" panose="02070309020205020404" pitchFamily="49" charset="0"/>
                <a:cs typeface="Courier New" panose="02070309020205020404" pitchFamily="49" charset="0"/>
              </a:rPr>
              <a:t>Output Terminal</a:t>
            </a:r>
            <a:endParaRPr lang="kn-IN" sz="1100" dirty="0">
              <a:solidFill>
                <a:schemeClr val="bg1"/>
              </a:solidFill>
              <a:latin typeface="Courier New" panose="02070309020205020404" pitchFamily="49" charset="0"/>
            </a:endParaRPr>
          </a:p>
        </p:txBody>
      </p:sp>
      <p:cxnSp>
        <p:nvCxnSpPr>
          <p:cNvPr id="18" name="Straight Connector 17">
            <a:extLst>
              <a:ext uri="{FF2B5EF4-FFF2-40B4-BE49-F238E27FC236}">
                <a16:creationId xmlns:a16="http://schemas.microsoft.com/office/drawing/2014/main" id="{5A527BD3-5B94-4088-9FD1-4089FBAC8767}"/>
              </a:ext>
            </a:extLst>
          </p:cNvPr>
          <p:cNvCxnSpPr>
            <a:cxnSpLocks/>
          </p:cNvCxnSpPr>
          <p:nvPr/>
        </p:nvCxnSpPr>
        <p:spPr>
          <a:xfrm>
            <a:off x="6416963" y="2307874"/>
            <a:ext cx="48629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3EB266D-AD76-47BB-8486-DC3F22C44289}"/>
              </a:ext>
            </a:extLst>
          </p:cNvPr>
          <p:cNvSpPr txBox="1"/>
          <p:nvPr/>
        </p:nvSpPr>
        <p:spPr>
          <a:xfrm>
            <a:off x="353290" y="2408539"/>
            <a:ext cx="4862945" cy="3323987"/>
          </a:xfrm>
          <a:prstGeom prst="rect">
            <a:avLst/>
          </a:prstGeom>
          <a:noFill/>
        </p:spPr>
        <p:txBody>
          <a:bodyPr wrap="square">
            <a:spAutoFit/>
          </a:bodyPr>
          <a:lstStyle/>
          <a:p>
            <a:r>
              <a:rPr lang="en-US" sz="1400" dirty="0">
                <a:solidFill>
                  <a:schemeClr val="bg1"/>
                </a:solidFill>
                <a:latin typeface="Courier New" panose="02070309020205020404" pitchFamily="49" charset="0"/>
              </a:rPr>
              <a:t>for col in columns[0:4]:</a:t>
            </a:r>
          </a:p>
          <a:p>
            <a:r>
              <a:rPr lang="en-US" sz="1400" dirty="0">
                <a:solidFill>
                  <a:schemeClr val="bg1"/>
                </a:solidFill>
                <a:latin typeface="Courier New" panose="02070309020205020404" pitchFamily="49" charset="0"/>
              </a:rPr>
              <a:t>    for </a:t>
            </a:r>
            <a:r>
              <a:rPr lang="en-US" sz="1400" dirty="0" err="1">
                <a:solidFill>
                  <a:schemeClr val="bg1"/>
                </a:solidFill>
                <a:latin typeface="Courier New" panose="02070309020205020404" pitchFamily="49" charset="0"/>
              </a:rPr>
              <a:t>i</a:t>
            </a:r>
            <a:r>
              <a:rPr lang="en-US" sz="1400" dirty="0">
                <a:solidFill>
                  <a:schemeClr val="bg1"/>
                </a:solidFill>
                <a:latin typeface="Courier New" panose="02070309020205020404" pitchFamily="49" charset="0"/>
              </a:rPr>
              <a:t> in range(0,7994):</a:t>
            </a:r>
          </a:p>
          <a:p>
            <a:r>
              <a:rPr lang="en-US" sz="1400" dirty="0">
                <a:solidFill>
                  <a:schemeClr val="bg1"/>
                </a:solidFill>
                <a:latin typeface="Courier New" panose="02070309020205020404" pitchFamily="49" charset="0"/>
              </a:rPr>
              <a:t>        </a:t>
            </a:r>
            <a:r>
              <a:rPr lang="en-US" sz="1400" dirty="0" err="1">
                <a:solidFill>
                  <a:schemeClr val="bg1"/>
                </a:solidFill>
                <a:latin typeface="Courier New" panose="02070309020205020404" pitchFamily="49" charset="0"/>
              </a:rPr>
              <a:t>rows_temp_list.append</a:t>
            </a:r>
            <a:r>
              <a:rPr lang="en-US" sz="1400" dirty="0">
                <a:solidFill>
                  <a:schemeClr val="bg1"/>
                </a:solidFill>
                <a:latin typeface="Courier New" panose="02070309020205020404" pitchFamily="49" charset="0"/>
              </a:rPr>
              <a:t>(</a:t>
            </a:r>
            <a:r>
              <a:rPr lang="en-US" sz="1400" dirty="0" err="1">
                <a:solidFill>
                  <a:schemeClr val="bg1"/>
                </a:solidFill>
                <a:latin typeface="Courier New" panose="02070309020205020404" pitchFamily="49" charset="0"/>
              </a:rPr>
              <a:t>df.iloc</a:t>
            </a:r>
            <a:r>
              <a:rPr lang="en-US" sz="1400" dirty="0">
                <a:solidFill>
                  <a:schemeClr val="bg1"/>
                </a:solidFill>
                <a:latin typeface="Courier New" panose="02070309020205020404" pitchFamily="49" charset="0"/>
              </a:rPr>
              <a:t>[</a:t>
            </a:r>
            <a:r>
              <a:rPr lang="en-US" sz="1400" dirty="0" err="1">
                <a:solidFill>
                  <a:schemeClr val="bg1"/>
                </a:solidFill>
                <a:latin typeface="Courier New" panose="02070309020205020404" pitchFamily="49" charset="0"/>
              </a:rPr>
              <a:t>i</a:t>
            </a:r>
            <a:r>
              <a:rPr lang="en-US" sz="1400" dirty="0">
                <a:solidFill>
                  <a:schemeClr val="bg1"/>
                </a:solidFill>
                <a:latin typeface="Courier New" panose="02070309020205020404" pitchFamily="49" charset="0"/>
              </a:rPr>
              <a:t>][col])</a:t>
            </a:r>
          </a:p>
          <a:p>
            <a:r>
              <a:rPr lang="en-US" sz="1400" dirty="0">
                <a:solidFill>
                  <a:schemeClr val="bg1"/>
                </a:solidFill>
                <a:latin typeface="Courier New" panose="02070309020205020404" pitchFamily="49" charset="0"/>
              </a:rPr>
              <a:t>    </a:t>
            </a:r>
            <a:r>
              <a:rPr lang="en-US" sz="1400" dirty="0" err="1">
                <a:solidFill>
                  <a:schemeClr val="bg1"/>
                </a:solidFill>
                <a:latin typeface="Courier New" panose="02070309020205020404" pitchFamily="49" charset="0"/>
              </a:rPr>
              <a:t>rows_dict</a:t>
            </a:r>
            <a:r>
              <a:rPr lang="en-US" sz="1400" dirty="0">
                <a:solidFill>
                  <a:schemeClr val="bg1"/>
                </a:solidFill>
                <a:latin typeface="Courier New" panose="02070309020205020404" pitchFamily="49" charset="0"/>
              </a:rPr>
              <a:t>[col]=</a:t>
            </a:r>
            <a:r>
              <a:rPr lang="en-US" sz="1400" dirty="0" err="1">
                <a:solidFill>
                  <a:schemeClr val="bg1"/>
                </a:solidFill>
                <a:latin typeface="Courier New" panose="02070309020205020404" pitchFamily="49" charset="0"/>
              </a:rPr>
              <a:t>rows_temp_list</a:t>
            </a:r>
            <a:endParaRPr lang="en-US" sz="1400" dirty="0">
              <a:solidFill>
                <a:schemeClr val="bg1"/>
              </a:solidFill>
              <a:latin typeface="Courier New" panose="02070309020205020404" pitchFamily="49" charset="0"/>
            </a:endParaRPr>
          </a:p>
          <a:p>
            <a:r>
              <a:rPr lang="en-US" sz="1400" dirty="0">
                <a:solidFill>
                  <a:schemeClr val="bg1"/>
                </a:solidFill>
                <a:latin typeface="Courier New" panose="02070309020205020404" pitchFamily="49" charset="0"/>
              </a:rPr>
              <a:t>    </a:t>
            </a:r>
            <a:r>
              <a:rPr lang="en-US" sz="1400" dirty="0" err="1">
                <a:solidFill>
                  <a:schemeClr val="bg1"/>
                </a:solidFill>
                <a:latin typeface="Courier New" panose="02070309020205020404" pitchFamily="49" charset="0"/>
              </a:rPr>
              <a:t>rows_temp_list</a:t>
            </a:r>
            <a:r>
              <a:rPr lang="en-US" sz="1400" dirty="0">
                <a:solidFill>
                  <a:schemeClr val="bg1"/>
                </a:solidFill>
                <a:latin typeface="Courier New" panose="02070309020205020404" pitchFamily="49" charset="0"/>
              </a:rPr>
              <a:t> = []</a:t>
            </a:r>
          </a:p>
          <a:p>
            <a:r>
              <a:rPr lang="en-US" sz="1400" dirty="0">
                <a:solidFill>
                  <a:schemeClr val="bg1"/>
                </a:solidFill>
                <a:latin typeface="Courier New" panose="02070309020205020404" pitchFamily="49" charset="0"/>
              </a:rPr>
              <a:t>for col in columns[4:]:</a:t>
            </a:r>
          </a:p>
          <a:p>
            <a:r>
              <a:rPr lang="en-US" sz="1400" dirty="0">
                <a:solidFill>
                  <a:schemeClr val="bg1"/>
                </a:solidFill>
                <a:latin typeface="Courier New" panose="02070309020205020404" pitchFamily="49" charset="0"/>
              </a:rPr>
              <a:t>    for </a:t>
            </a:r>
            <a:r>
              <a:rPr lang="en-US" sz="1400" dirty="0" err="1">
                <a:solidFill>
                  <a:schemeClr val="bg1"/>
                </a:solidFill>
                <a:latin typeface="Courier New" panose="02070309020205020404" pitchFamily="49" charset="0"/>
              </a:rPr>
              <a:t>i</a:t>
            </a:r>
            <a:r>
              <a:rPr lang="en-US" sz="1400" dirty="0">
                <a:solidFill>
                  <a:schemeClr val="bg1"/>
                </a:solidFill>
                <a:latin typeface="Courier New" panose="02070309020205020404" pitchFamily="49" charset="0"/>
              </a:rPr>
              <a:t> in range(0,7994):</a:t>
            </a:r>
          </a:p>
          <a:p>
            <a:r>
              <a:rPr lang="en-US" sz="1400" dirty="0">
                <a:solidFill>
                  <a:schemeClr val="bg1"/>
                </a:solidFill>
                <a:latin typeface="Courier New" panose="02070309020205020404" pitchFamily="49" charset="0"/>
              </a:rPr>
              <a:t>        x = </a:t>
            </a:r>
            <a:r>
              <a:rPr lang="en-US" sz="1400" dirty="0" err="1">
                <a:solidFill>
                  <a:schemeClr val="bg1"/>
                </a:solidFill>
                <a:latin typeface="Courier New" panose="02070309020205020404" pitchFamily="49" charset="0"/>
              </a:rPr>
              <a:t>df.loc</a:t>
            </a:r>
            <a:r>
              <a:rPr lang="en-US" sz="1400" dirty="0">
                <a:solidFill>
                  <a:schemeClr val="bg1"/>
                </a:solidFill>
                <a:latin typeface="Courier New" panose="02070309020205020404" pitchFamily="49" charset="0"/>
              </a:rPr>
              <a:t>[</a:t>
            </a:r>
            <a:r>
              <a:rPr lang="en-US" sz="1400" dirty="0" err="1">
                <a:solidFill>
                  <a:schemeClr val="bg1"/>
                </a:solidFill>
                <a:latin typeface="Courier New" panose="02070309020205020404" pitchFamily="49" charset="0"/>
              </a:rPr>
              <a:t>i</a:t>
            </a:r>
            <a:r>
              <a:rPr lang="en-US" sz="1400" dirty="0">
                <a:solidFill>
                  <a:schemeClr val="bg1"/>
                </a:solidFill>
                <a:latin typeface="Courier New" panose="02070309020205020404" pitchFamily="49" charset="0"/>
              </a:rPr>
              <a:t>][col]</a:t>
            </a:r>
          </a:p>
          <a:p>
            <a:r>
              <a:rPr lang="en-US" sz="1400" dirty="0">
                <a:solidFill>
                  <a:schemeClr val="bg1"/>
                </a:solidFill>
                <a:latin typeface="Courier New" panose="02070309020205020404" pitchFamily="49" charset="0"/>
              </a:rPr>
              <a:t>        mu=</a:t>
            </a:r>
            <a:r>
              <a:rPr lang="en-US" sz="1400" dirty="0" err="1">
                <a:solidFill>
                  <a:schemeClr val="bg1"/>
                </a:solidFill>
                <a:latin typeface="Courier New" panose="02070309020205020404" pitchFamily="49" charset="0"/>
              </a:rPr>
              <a:t>col_dict</a:t>
            </a:r>
            <a:r>
              <a:rPr lang="en-US" sz="1400" dirty="0">
                <a:solidFill>
                  <a:schemeClr val="bg1"/>
                </a:solidFill>
                <a:latin typeface="Courier New" panose="02070309020205020404" pitchFamily="49" charset="0"/>
              </a:rPr>
              <a:t>[col][0]</a:t>
            </a:r>
          </a:p>
          <a:p>
            <a:r>
              <a:rPr lang="en-US" sz="1400" dirty="0">
                <a:solidFill>
                  <a:schemeClr val="bg1"/>
                </a:solidFill>
                <a:latin typeface="Courier New" panose="02070309020205020404" pitchFamily="49" charset="0"/>
              </a:rPr>
              <a:t>        sigma=</a:t>
            </a:r>
            <a:r>
              <a:rPr lang="en-US" sz="1400" dirty="0" err="1">
                <a:solidFill>
                  <a:schemeClr val="bg1"/>
                </a:solidFill>
                <a:latin typeface="Courier New" panose="02070309020205020404" pitchFamily="49" charset="0"/>
              </a:rPr>
              <a:t>col_dict</a:t>
            </a:r>
            <a:r>
              <a:rPr lang="en-US" sz="1400" dirty="0">
                <a:solidFill>
                  <a:schemeClr val="bg1"/>
                </a:solidFill>
                <a:latin typeface="Courier New" panose="02070309020205020404" pitchFamily="49" charset="0"/>
              </a:rPr>
              <a:t>[col][1]</a:t>
            </a:r>
          </a:p>
          <a:p>
            <a:r>
              <a:rPr lang="en-US" sz="1400" dirty="0">
                <a:solidFill>
                  <a:schemeClr val="bg1"/>
                </a:solidFill>
                <a:latin typeface="Courier New" panose="02070309020205020404" pitchFamily="49" charset="0"/>
              </a:rPr>
              <a:t>        z = (x - mu) / sigma</a:t>
            </a:r>
          </a:p>
          <a:p>
            <a:r>
              <a:rPr lang="en-US" sz="1400">
                <a:solidFill>
                  <a:schemeClr val="bg1"/>
                </a:solidFill>
                <a:latin typeface="Courier New" panose="02070309020205020404" pitchFamily="49" charset="0"/>
              </a:rPr>
              <a:t>	z</a:t>
            </a:r>
            <a:r>
              <a:rPr lang="en-US" sz="1400" dirty="0" err="1">
                <a:solidFill>
                  <a:schemeClr val="bg1"/>
                </a:solidFill>
                <a:latin typeface="Courier New" panose="02070309020205020404" pitchFamily="49" charset="0"/>
              </a:rPr>
              <a:t>_temporary_list.append</a:t>
            </a:r>
            <a:r>
              <a:rPr lang="en-US" sz="1400" dirty="0">
                <a:solidFill>
                  <a:schemeClr val="bg1"/>
                </a:solidFill>
                <a:latin typeface="Courier New" panose="02070309020205020404" pitchFamily="49" charset="0"/>
              </a:rPr>
              <a:t>(abs(z))</a:t>
            </a:r>
          </a:p>
          <a:p>
            <a:r>
              <a:rPr lang="en-US" sz="1400" dirty="0">
                <a:solidFill>
                  <a:schemeClr val="bg1"/>
                </a:solidFill>
                <a:latin typeface="Courier New" panose="02070309020205020404" pitchFamily="49" charset="0"/>
              </a:rPr>
              <a:t>    </a:t>
            </a:r>
            <a:r>
              <a:rPr lang="en-US" sz="1400" dirty="0" err="1">
                <a:solidFill>
                  <a:schemeClr val="bg1"/>
                </a:solidFill>
                <a:latin typeface="Courier New" panose="02070309020205020404" pitchFamily="49" charset="0"/>
              </a:rPr>
              <a:t>z_dict</a:t>
            </a:r>
            <a:r>
              <a:rPr lang="en-US" sz="1400" dirty="0">
                <a:solidFill>
                  <a:schemeClr val="bg1"/>
                </a:solidFill>
                <a:latin typeface="Courier New" panose="02070309020205020404" pitchFamily="49" charset="0"/>
              </a:rPr>
              <a:t>[col]=</a:t>
            </a:r>
            <a:r>
              <a:rPr lang="en-US" sz="1400" dirty="0" err="1">
                <a:solidFill>
                  <a:schemeClr val="bg1"/>
                </a:solidFill>
                <a:latin typeface="Courier New" panose="02070309020205020404" pitchFamily="49" charset="0"/>
              </a:rPr>
              <a:t>z_temporary_list</a:t>
            </a:r>
            <a:endParaRPr lang="en-US" sz="1400" dirty="0">
              <a:solidFill>
                <a:schemeClr val="bg1"/>
              </a:solidFill>
              <a:latin typeface="Courier New" panose="02070309020205020404" pitchFamily="49" charset="0"/>
            </a:endParaRPr>
          </a:p>
          <a:p>
            <a:r>
              <a:rPr lang="en-US" sz="1400" dirty="0">
                <a:solidFill>
                  <a:schemeClr val="bg1"/>
                </a:solidFill>
                <a:latin typeface="Courier New" panose="02070309020205020404" pitchFamily="49" charset="0"/>
              </a:rPr>
              <a:t>    </a:t>
            </a:r>
            <a:r>
              <a:rPr lang="en-US" sz="1400" dirty="0" err="1">
                <a:solidFill>
                  <a:schemeClr val="bg1"/>
                </a:solidFill>
                <a:latin typeface="Courier New" panose="02070309020205020404" pitchFamily="49" charset="0"/>
              </a:rPr>
              <a:t>z_temporary_list</a:t>
            </a:r>
            <a:r>
              <a:rPr lang="en-US" sz="1400" dirty="0">
                <a:solidFill>
                  <a:schemeClr val="bg1"/>
                </a:solidFill>
                <a:latin typeface="Courier New" panose="02070309020205020404" pitchFamily="49" charset="0"/>
              </a:rPr>
              <a:t> = []</a:t>
            </a:r>
          </a:p>
        </p:txBody>
      </p:sp>
      <p:sp>
        <p:nvSpPr>
          <p:cNvPr id="29" name="TextBox 28">
            <a:extLst>
              <a:ext uri="{FF2B5EF4-FFF2-40B4-BE49-F238E27FC236}">
                <a16:creationId xmlns:a16="http://schemas.microsoft.com/office/drawing/2014/main" id="{29EFA69B-AB09-4841-83F7-131A4AD39DC1}"/>
              </a:ext>
            </a:extLst>
          </p:cNvPr>
          <p:cNvSpPr txBox="1"/>
          <p:nvPr/>
        </p:nvSpPr>
        <p:spPr>
          <a:xfrm>
            <a:off x="353289" y="2462309"/>
            <a:ext cx="4862945" cy="2246769"/>
          </a:xfrm>
          <a:prstGeom prst="rect">
            <a:avLst/>
          </a:prstGeom>
          <a:noFill/>
        </p:spPr>
        <p:txBody>
          <a:bodyPr wrap="square">
            <a:spAutoFit/>
          </a:bodyPr>
          <a:lstStyle/>
          <a:p>
            <a:r>
              <a:rPr lang="en-US" sz="1400" dirty="0" err="1">
                <a:solidFill>
                  <a:schemeClr val="bg1"/>
                </a:solidFill>
                <a:latin typeface="Courier New" panose="02070309020205020404" pitchFamily="49" charset="0"/>
              </a:rPr>
              <a:t>full_dict</a:t>
            </a:r>
            <a:r>
              <a:rPr lang="en-US" sz="1400" dirty="0">
                <a:solidFill>
                  <a:schemeClr val="bg1"/>
                </a:solidFill>
                <a:latin typeface="Courier New" panose="02070309020205020404" pitchFamily="49" charset="0"/>
              </a:rPr>
              <a:t> = {}</a:t>
            </a:r>
          </a:p>
          <a:p>
            <a:r>
              <a:rPr lang="en-US" sz="1400" dirty="0">
                <a:solidFill>
                  <a:schemeClr val="bg1"/>
                </a:solidFill>
                <a:latin typeface="Courier New" panose="02070309020205020404" pitchFamily="49" charset="0"/>
              </a:rPr>
              <a:t>for </a:t>
            </a:r>
            <a:r>
              <a:rPr lang="en-US" sz="1400" dirty="0" err="1">
                <a:solidFill>
                  <a:schemeClr val="bg1"/>
                </a:solidFill>
                <a:latin typeface="Courier New" panose="02070309020205020404" pitchFamily="49" charset="0"/>
              </a:rPr>
              <a:t>i</a:t>
            </a:r>
            <a:r>
              <a:rPr lang="en-US" sz="1400" dirty="0">
                <a:solidFill>
                  <a:schemeClr val="bg1"/>
                </a:solidFill>
                <a:latin typeface="Courier New" panose="02070309020205020404" pitchFamily="49" charset="0"/>
              </a:rPr>
              <a:t> in </a:t>
            </a:r>
            <a:r>
              <a:rPr lang="en-US" sz="1400" dirty="0" err="1">
                <a:solidFill>
                  <a:schemeClr val="bg1"/>
                </a:solidFill>
                <a:latin typeface="Courier New" panose="02070309020205020404" pitchFamily="49" charset="0"/>
              </a:rPr>
              <a:t>rows_dict</a:t>
            </a:r>
            <a:r>
              <a:rPr lang="en-US" sz="1400" dirty="0">
                <a:solidFill>
                  <a:schemeClr val="bg1"/>
                </a:solidFill>
                <a:latin typeface="Courier New" panose="02070309020205020404" pitchFamily="49" charset="0"/>
              </a:rPr>
              <a:t>:</a:t>
            </a:r>
          </a:p>
          <a:p>
            <a:r>
              <a:rPr lang="en-US" sz="1400" dirty="0">
                <a:solidFill>
                  <a:schemeClr val="bg1"/>
                </a:solidFill>
                <a:latin typeface="Courier New" panose="02070309020205020404" pitchFamily="49" charset="0"/>
              </a:rPr>
              <a:t>    </a:t>
            </a:r>
            <a:r>
              <a:rPr lang="en-US" sz="1400" dirty="0" err="1">
                <a:solidFill>
                  <a:schemeClr val="bg1"/>
                </a:solidFill>
                <a:latin typeface="Courier New" panose="02070309020205020404" pitchFamily="49" charset="0"/>
              </a:rPr>
              <a:t>full_dict</a:t>
            </a:r>
            <a:r>
              <a:rPr lang="en-US" sz="1400" dirty="0">
                <a:solidFill>
                  <a:schemeClr val="bg1"/>
                </a:solidFill>
                <a:latin typeface="Courier New" panose="02070309020205020404" pitchFamily="49" charset="0"/>
              </a:rPr>
              <a:t>[</a:t>
            </a:r>
            <a:r>
              <a:rPr lang="en-US" sz="1400" dirty="0" err="1">
                <a:solidFill>
                  <a:schemeClr val="bg1"/>
                </a:solidFill>
                <a:latin typeface="Courier New" panose="02070309020205020404" pitchFamily="49" charset="0"/>
              </a:rPr>
              <a:t>i</a:t>
            </a:r>
            <a:r>
              <a:rPr lang="en-US" sz="1400" dirty="0">
                <a:solidFill>
                  <a:schemeClr val="bg1"/>
                </a:solidFill>
                <a:latin typeface="Courier New" panose="02070309020205020404" pitchFamily="49" charset="0"/>
              </a:rPr>
              <a:t>]=</a:t>
            </a:r>
            <a:r>
              <a:rPr lang="en-US" sz="1400" dirty="0" err="1">
                <a:solidFill>
                  <a:schemeClr val="bg1"/>
                </a:solidFill>
                <a:latin typeface="Courier New" panose="02070309020205020404" pitchFamily="49" charset="0"/>
              </a:rPr>
              <a:t>rows_dict</a:t>
            </a:r>
            <a:r>
              <a:rPr lang="en-US" sz="1400" dirty="0">
                <a:solidFill>
                  <a:schemeClr val="bg1"/>
                </a:solidFill>
                <a:latin typeface="Courier New" panose="02070309020205020404" pitchFamily="49" charset="0"/>
              </a:rPr>
              <a:t>[</a:t>
            </a:r>
            <a:r>
              <a:rPr lang="en-US" sz="1400" dirty="0" err="1">
                <a:solidFill>
                  <a:schemeClr val="bg1"/>
                </a:solidFill>
                <a:latin typeface="Courier New" panose="02070309020205020404" pitchFamily="49" charset="0"/>
              </a:rPr>
              <a:t>i</a:t>
            </a:r>
            <a:r>
              <a:rPr lang="en-US" sz="1400" dirty="0">
                <a:solidFill>
                  <a:schemeClr val="bg1"/>
                </a:solidFill>
                <a:latin typeface="Courier New" panose="02070309020205020404" pitchFamily="49" charset="0"/>
              </a:rPr>
              <a:t>]</a:t>
            </a:r>
          </a:p>
          <a:p>
            <a:r>
              <a:rPr lang="en-US" sz="1400" dirty="0">
                <a:solidFill>
                  <a:schemeClr val="bg1"/>
                </a:solidFill>
                <a:latin typeface="Courier New" panose="02070309020205020404" pitchFamily="49" charset="0"/>
              </a:rPr>
              <a:t>for </a:t>
            </a:r>
            <a:r>
              <a:rPr lang="en-US" sz="1400" dirty="0" err="1">
                <a:solidFill>
                  <a:schemeClr val="bg1"/>
                </a:solidFill>
                <a:latin typeface="Courier New" panose="02070309020205020404" pitchFamily="49" charset="0"/>
              </a:rPr>
              <a:t>i</a:t>
            </a:r>
            <a:r>
              <a:rPr lang="en-US" sz="1400" dirty="0">
                <a:solidFill>
                  <a:schemeClr val="bg1"/>
                </a:solidFill>
                <a:latin typeface="Courier New" panose="02070309020205020404" pitchFamily="49" charset="0"/>
              </a:rPr>
              <a:t> in </a:t>
            </a:r>
            <a:r>
              <a:rPr lang="en-US" sz="1400" dirty="0" err="1">
                <a:solidFill>
                  <a:schemeClr val="bg1"/>
                </a:solidFill>
                <a:latin typeface="Courier New" panose="02070309020205020404" pitchFamily="49" charset="0"/>
              </a:rPr>
              <a:t>z_dict</a:t>
            </a:r>
            <a:r>
              <a:rPr lang="en-US" sz="1400" dirty="0">
                <a:solidFill>
                  <a:schemeClr val="bg1"/>
                </a:solidFill>
                <a:latin typeface="Courier New" panose="02070309020205020404" pitchFamily="49" charset="0"/>
              </a:rPr>
              <a:t>:</a:t>
            </a:r>
          </a:p>
          <a:p>
            <a:r>
              <a:rPr lang="en-US" sz="1400" dirty="0">
                <a:solidFill>
                  <a:schemeClr val="bg1"/>
                </a:solidFill>
                <a:latin typeface="Courier New" panose="02070309020205020404" pitchFamily="49" charset="0"/>
              </a:rPr>
              <a:t>    </a:t>
            </a:r>
            <a:r>
              <a:rPr lang="en-US" sz="1400" dirty="0" err="1">
                <a:solidFill>
                  <a:schemeClr val="bg1"/>
                </a:solidFill>
                <a:latin typeface="Courier New" panose="02070309020205020404" pitchFamily="49" charset="0"/>
              </a:rPr>
              <a:t>full_dict</a:t>
            </a:r>
            <a:r>
              <a:rPr lang="en-US" sz="1400" dirty="0">
                <a:solidFill>
                  <a:schemeClr val="bg1"/>
                </a:solidFill>
                <a:latin typeface="Courier New" panose="02070309020205020404" pitchFamily="49" charset="0"/>
              </a:rPr>
              <a:t>[</a:t>
            </a:r>
            <a:r>
              <a:rPr lang="en-US" sz="1400" dirty="0" err="1">
                <a:solidFill>
                  <a:schemeClr val="bg1"/>
                </a:solidFill>
                <a:latin typeface="Courier New" panose="02070309020205020404" pitchFamily="49" charset="0"/>
              </a:rPr>
              <a:t>i</a:t>
            </a:r>
            <a:r>
              <a:rPr lang="en-US" sz="1400" dirty="0">
                <a:solidFill>
                  <a:schemeClr val="bg1"/>
                </a:solidFill>
                <a:latin typeface="Courier New" panose="02070309020205020404" pitchFamily="49" charset="0"/>
              </a:rPr>
              <a:t>]=</a:t>
            </a:r>
            <a:r>
              <a:rPr lang="en-US" sz="1400" dirty="0" err="1">
                <a:solidFill>
                  <a:schemeClr val="bg1"/>
                </a:solidFill>
                <a:latin typeface="Courier New" panose="02070309020205020404" pitchFamily="49" charset="0"/>
              </a:rPr>
              <a:t>z_dict</a:t>
            </a:r>
            <a:r>
              <a:rPr lang="en-US" sz="1400" dirty="0">
                <a:solidFill>
                  <a:schemeClr val="bg1"/>
                </a:solidFill>
                <a:latin typeface="Courier New" panose="02070309020205020404" pitchFamily="49" charset="0"/>
              </a:rPr>
              <a:t>[</a:t>
            </a:r>
            <a:r>
              <a:rPr lang="en-US" sz="1400" dirty="0" err="1">
                <a:solidFill>
                  <a:schemeClr val="bg1"/>
                </a:solidFill>
                <a:latin typeface="Courier New" panose="02070309020205020404" pitchFamily="49" charset="0"/>
              </a:rPr>
              <a:t>i</a:t>
            </a:r>
            <a:r>
              <a:rPr lang="en-US" sz="1400" dirty="0">
                <a:solidFill>
                  <a:schemeClr val="bg1"/>
                </a:solidFill>
                <a:latin typeface="Courier New" panose="02070309020205020404" pitchFamily="49" charset="0"/>
              </a:rPr>
              <a:t>]</a:t>
            </a:r>
          </a:p>
          <a:p>
            <a:r>
              <a:rPr lang="en-US" sz="1400" dirty="0" err="1">
                <a:solidFill>
                  <a:schemeClr val="bg1"/>
                </a:solidFill>
                <a:latin typeface="Courier New" panose="02070309020205020404" pitchFamily="49" charset="0"/>
              </a:rPr>
              <a:t>kepler_normd</a:t>
            </a:r>
            <a:r>
              <a:rPr lang="en-US" sz="1400" dirty="0">
                <a:solidFill>
                  <a:schemeClr val="bg1"/>
                </a:solidFill>
                <a:latin typeface="Courier New" panose="02070309020205020404" pitchFamily="49" charset="0"/>
              </a:rPr>
              <a:t>=</a:t>
            </a:r>
            <a:r>
              <a:rPr lang="en-US" sz="1400" dirty="0" err="1">
                <a:solidFill>
                  <a:schemeClr val="bg1"/>
                </a:solidFill>
                <a:latin typeface="Courier New" panose="02070309020205020404" pitchFamily="49" charset="0"/>
              </a:rPr>
              <a:t>pd.DataFrame</a:t>
            </a:r>
            <a:r>
              <a:rPr lang="en-US" sz="1400" dirty="0">
                <a:solidFill>
                  <a:schemeClr val="bg1"/>
                </a:solidFill>
                <a:latin typeface="Courier New" panose="02070309020205020404" pitchFamily="49" charset="0"/>
              </a:rPr>
              <a:t>(</a:t>
            </a:r>
            <a:r>
              <a:rPr lang="en-US" sz="1400" dirty="0" err="1">
                <a:solidFill>
                  <a:schemeClr val="bg1"/>
                </a:solidFill>
                <a:latin typeface="Courier New" panose="02070309020205020404" pitchFamily="49" charset="0"/>
              </a:rPr>
              <a:t>full_dict</a:t>
            </a:r>
            <a:r>
              <a:rPr lang="en-US" sz="1400" dirty="0">
                <a:solidFill>
                  <a:schemeClr val="bg1"/>
                </a:solidFill>
                <a:latin typeface="Courier New" panose="02070309020205020404" pitchFamily="49" charset="0"/>
              </a:rPr>
              <a:t>)</a:t>
            </a:r>
          </a:p>
          <a:p>
            <a:r>
              <a:rPr lang="en-US" sz="1400" dirty="0" err="1">
                <a:solidFill>
                  <a:schemeClr val="bg1"/>
                </a:solidFill>
                <a:latin typeface="Courier New" panose="02070309020205020404" pitchFamily="49" charset="0"/>
              </a:rPr>
              <a:t>kepler_normd.to_csv</a:t>
            </a:r>
            <a:r>
              <a:rPr lang="en-US" sz="1400" dirty="0">
                <a:solidFill>
                  <a:schemeClr val="bg1"/>
                </a:solidFill>
                <a:latin typeface="Courier New" panose="02070309020205020404" pitchFamily="49" charset="0"/>
              </a:rPr>
              <a:t>('cumulative-normalized.csv')</a:t>
            </a:r>
          </a:p>
          <a:p>
            <a:r>
              <a:rPr lang="en-US" sz="1400" dirty="0">
                <a:solidFill>
                  <a:schemeClr val="bg1"/>
                </a:solidFill>
                <a:latin typeface="Courier New" panose="02070309020205020404" pitchFamily="49" charset="0"/>
              </a:rPr>
              <a:t>print("Normalized dataset saved in 'cumulative-normalized.csv'")</a:t>
            </a:r>
          </a:p>
        </p:txBody>
      </p:sp>
      <p:sp>
        <p:nvSpPr>
          <p:cNvPr id="30" name="TextBox 29">
            <a:extLst>
              <a:ext uri="{FF2B5EF4-FFF2-40B4-BE49-F238E27FC236}">
                <a16:creationId xmlns:a16="http://schemas.microsoft.com/office/drawing/2014/main" id="{621F8C73-9719-49BE-AE40-2F2D54317267}"/>
              </a:ext>
            </a:extLst>
          </p:cNvPr>
          <p:cNvSpPr txBox="1"/>
          <p:nvPr/>
        </p:nvSpPr>
        <p:spPr>
          <a:xfrm>
            <a:off x="6560672" y="2434018"/>
            <a:ext cx="4719236" cy="523220"/>
          </a:xfrm>
          <a:prstGeom prst="rect">
            <a:avLst/>
          </a:prstGeom>
          <a:noFill/>
        </p:spPr>
        <p:txBody>
          <a:bodyPr wrap="square">
            <a:spAutoFit/>
          </a:bodyPr>
          <a:lstStyle/>
          <a:p>
            <a:r>
              <a:rPr lang="kn-IN" sz="1400" dirty="0">
                <a:solidFill>
                  <a:schemeClr val="bg1"/>
                </a:solidFill>
                <a:latin typeface="Courier New" panose="02070309020205020404" pitchFamily="49" charset="0"/>
              </a:rPr>
              <a:t>Normalized dataset saved in 'cumulative-normalized.csv</a:t>
            </a:r>
          </a:p>
        </p:txBody>
      </p:sp>
    </p:spTree>
    <p:extLst>
      <p:ext uri="{BB962C8B-B14F-4D97-AF65-F5344CB8AC3E}">
        <p14:creationId xmlns:p14="http://schemas.microsoft.com/office/powerpoint/2010/main" val="338010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50"/>
                                  </p:iterate>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1501"/>
                            </p:stCondLst>
                            <p:childTnLst>
                              <p:par>
                                <p:cTn id="8" presetID="10" presetClass="entr" presetSubtype="0" fill="hold" grpId="0" nodeType="after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2000"/>
                                        <p:tgtEl>
                                          <p:spTgt spid="6">
                                            <p:txEl>
                                              <p:pRg st="0" end="0"/>
                                            </p:txEl>
                                          </p:spTgt>
                                        </p:tgtEl>
                                      </p:cBhvr>
                                    </p:animEffect>
                                  </p:childTnLst>
                                </p:cTn>
                              </p:par>
                            </p:childTnLst>
                          </p:cTn>
                        </p:par>
                        <p:par>
                          <p:cTn id="11" fill="hold">
                            <p:stCondLst>
                              <p:cond delay="3501"/>
                            </p:stCondLst>
                            <p:childTnLst>
                              <p:par>
                                <p:cTn id="12" presetID="10" presetClass="entr" presetSubtype="0" fill="hold" grpId="0" nodeType="after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2000"/>
                                        <p:tgtEl>
                                          <p:spTgt spid="6">
                                            <p:txEl>
                                              <p:pRg st="1" end="1"/>
                                            </p:txEl>
                                          </p:spTgt>
                                        </p:tgtEl>
                                      </p:cBhvr>
                                    </p:animEffect>
                                  </p:childTnLst>
                                </p:cTn>
                              </p:par>
                            </p:childTnLst>
                          </p:cTn>
                        </p:par>
                        <p:par>
                          <p:cTn id="15" fill="hold">
                            <p:stCondLst>
                              <p:cond delay="5501"/>
                            </p:stCondLst>
                            <p:childTnLst>
                              <p:par>
                                <p:cTn id="16" presetID="21" presetClass="entr" presetSubtype="1"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heel(1)">
                                      <p:cBhvr>
                                        <p:cTn id="18" dur="2000"/>
                                        <p:tgtEl>
                                          <p:spTgt spid="7"/>
                                        </p:tgtEl>
                                      </p:cBhvr>
                                    </p:animEffect>
                                  </p:childTnLst>
                                </p:cTn>
                              </p:par>
                            </p:childTnLst>
                          </p:cTn>
                        </p:par>
                        <p:par>
                          <p:cTn id="19" fill="hold">
                            <p:stCondLst>
                              <p:cond delay="7501"/>
                            </p:stCondLst>
                            <p:childTnLst>
                              <p:par>
                                <p:cTn id="20" presetID="10" presetClass="entr" presetSubtype="0"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childTnLst>
                                </p:cTn>
                              </p:par>
                            </p:childTnLst>
                          </p:cTn>
                        </p:par>
                        <p:par>
                          <p:cTn id="23" fill="hold">
                            <p:stCondLst>
                              <p:cond delay="8501"/>
                            </p:stCondLst>
                            <p:childTnLst>
                              <p:par>
                                <p:cTn id="24" presetID="16" presetClass="entr" presetSubtype="37"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outVertical)">
                                      <p:cBhvr>
                                        <p:cTn id="26" dur="500"/>
                                        <p:tgtEl>
                                          <p:spTgt spid="12"/>
                                        </p:tgtEl>
                                      </p:cBhvr>
                                    </p:animEffect>
                                  </p:childTnLst>
                                </p:cTn>
                              </p:par>
                            </p:childTnLst>
                          </p:cTn>
                        </p:par>
                        <p:par>
                          <p:cTn id="27" fill="hold">
                            <p:stCondLst>
                              <p:cond delay="9001"/>
                            </p:stCondLst>
                            <p:childTnLst>
                              <p:par>
                                <p:cTn id="28" presetID="10"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childTnLst>
                                </p:cTn>
                              </p:par>
                            </p:childTnLst>
                          </p:cTn>
                        </p:par>
                        <p:par>
                          <p:cTn id="31" fill="hold">
                            <p:stCondLst>
                              <p:cond delay="10001"/>
                            </p:stCondLst>
                            <p:childTnLst>
                              <p:par>
                                <p:cTn id="32" presetID="21" presetClass="entr" presetSubtype="1"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heel(1)">
                                      <p:cBhvr>
                                        <p:cTn id="34" dur="2000"/>
                                        <p:tgtEl>
                                          <p:spTgt spid="16"/>
                                        </p:tgtEl>
                                      </p:cBhvr>
                                    </p:animEffect>
                                  </p:childTnLst>
                                </p:cTn>
                              </p:par>
                            </p:childTnLst>
                          </p:cTn>
                        </p:par>
                        <p:par>
                          <p:cTn id="35" fill="hold">
                            <p:stCondLst>
                              <p:cond delay="12001"/>
                            </p:stCondLst>
                            <p:childTnLst>
                              <p:par>
                                <p:cTn id="36" presetID="10" presetClass="entr" presetSubtype="0" fill="hold" grpId="0"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1000"/>
                                        <p:tgtEl>
                                          <p:spTgt spid="19"/>
                                        </p:tgtEl>
                                      </p:cBhvr>
                                    </p:animEffect>
                                  </p:childTnLst>
                                </p:cTn>
                              </p:par>
                            </p:childTnLst>
                          </p:cTn>
                        </p:par>
                        <p:par>
                          <p:cTn id="39" fill="hold">
                            <p:stCondLst>
                              <p:cond delay="13001"/>
                            </p:stCondLst>
                            <p:childTnLst>
                              <p:par>
                                <p:cTn id="40" presetID="16" presetClass="entr" presetSubtype="37"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arn(outVertical)">
                                      <p:cBhvr>
                                        <p:cTn id="42" dur="500"/>
                                        <p:tgtEl>
                                          <p:spTgt spid="18"/>
                                        </p:tgtEl>
                                      </p:cBhvr>
                                    </p:animEffect>
                                  </p:childTnLst>
                                </p:cTn>
                              </p:par>
                            </p:childTnLst>
                          </p:cTn>
                        </p:par>
                        <p:par>
                          <p:cTn id="43" fill="hold">
                            <p:stCondLst>
                              <p:cond delay="13501"/>
                            </p:stCondLst>
                            <p:childTnLst>
                              <p:par>
                                <p:cTn id="44" presetID="10" presetClass="entr" presetSubtype="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1000"/>
                                        <p:tgtEl>
                                          <p:spTgt spid="17"/>
                                        </p:tgtEl>
                                      </p:cBhvr>
                                    </p:animEffect>
                                  </p:childTnLst>
                                </p:cTn>
                              </p:par>
                            </p:childTnLst>
                          </p:cTn>
                        </p:par>
                        <p:par>
                          <p:cTn id="47" fill="hold">
                            <p:stCondLst>
                              <p:cond delay="14501"/>
                            </p:stCondLst>
                            <p:childTnLst>
                              <p:par>
                                <p:cTn id="48" presetID="22" presetClass="entr" presetSubtype="1"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up)">
                                      <p:cBhvr>
                                        <p:cTn id="50" dur="1000"/>
                                        <p:tgtEl>
                                          <p:spTgt spid="15"/>
                                        </p:tgtEl>
                                      </p:cBhvr>
                                    </p:animEffect>
                                  </p:childTnLst>
                                </p:cTn>
                              </p:par>
                            </p:childTnLst>
                          </p:cTn>
                        </p:par>
                        <p:par>
                          <p:cTn id="51" fill="hold">
                            <p:stCondLst>
                              <p:cond delay="15501"/>
                            </p:stCondLst>
                            <p:childTnLst>
                              <p:par>
                                <p:cTn id="52" presetID="22" presetClass="exit" presetSubtype="4" fill="hold" grpId="1" nodeType="afterEffect">
                                  <p:stCondLst>
                                    <p:cond delay="500"/>
                                  </p:stCondLst>
                                  <p:childTnLst>
                                    <p:animEffect transition="out" filter="wipe(down)">
                                      <p:cBhvr>
                                        <p:cTn id="53" dur="500"/>
                                        <p:tgtEl>
                                          <p:spTgt spid="15"/>
                                        </p:tgtEl>
                                      </p:cBhvr>
                                    </p:animEffect>
                                    <p:set>
                                      <p:cBhvr>
                                        <p:cTn id="54" dur="1" fill="hold">
                                          <p:stCondLst>
                                            <p:cond delay="499"/>
                                          </p:stCondLst>
                                        </p:cTn>
                                        <p:tgtEl>
                                          <p:spTgt spid="15"/>
                                        </p:tgtEl>
                                        <p:attrNameLst>
                                          <p:attrName>style.visibility</p:attrName>
                                        </p:attrNameLst>
                                      </p:cBhvr>
                                      <p:to>
                                        <p:strVal val="hidden"/>
                                      </p:to>
                                    </p:set>
                                  </p:childTnLst>
                                </p:cTn>
                              </p:par>
                            </p:childTnLst>
                          </p:cTn>
                        </p:par>
                        <p:par>
                          <p:cTn id="55" fill="hold">
                            <p:stCondLst>
                              <p:cond delay="16501"/>
                            </p:stCondLst>
                            <p:childTnLst>
                              <p:par>
                                <p:cTn id="56" presetID="22" presetClass="entr" presetSubtype="1" fill="hold" grpId="0" nodeType="after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wipe(up)">
                                      <p:cBhvr>
                                        <p:cTn id="58" dur="1000"/>
                                        <p:tgtEl>
                                          <p:spTgt spid="28"/>
                                        </p:tgtEl>
                                      </p:cBhvr>
                                    </p:animEffect>
                                  </p:childTnLst>
                                </p:cTn>
                              </p:par>
                            </p:childTnLst>
                          </p:cTn>
                        </p:par>
                        <p:par>
                          <p:cTn id="59" fill="hold">
                            <p:stCondLst>
                              <p:cond delay="17501"/>
                            </p:stCondLst>
                            <p:childTnLst>
                              <p:par>
                                <p:cTn id="60" presetID="22" presetClass="exit" presetSubtype="4" fill="hold" grpId="1" nodeType="afterEffect">
                                  <p:stCondLst>
                                    <p:cond delay="500"/>
                                  </p:stCondLst>
                                  <p:childTnLst>
                                    <p:animEffect transition="out" filter="wipe(down)">
                                      <p:cBhvr>
                                        <p:cTn id="61" dur="500"/>
                                        <p:tgtEl>
                                          <p:spTgt spid="28"/>
                                        </p:tgtEl>
                                      </p:cBhvr>
                                    </p:animEffect>
                                    <p:set>
                                      <p:cBhvr>
                                        <p:cTn id="62" dur="1" fill="hold">
                                          <p:stCondLst>
                                            <p:cond delay="499"/>
                                          </p:stCondLst>
                                        </p:cTn>
                                        <p:tgtEl>
                                          <p:spTgt spid="28"/>
                                        </p:tgtEl>
                                        <p:attrNameLst>
                                          <p:attrName>style.visibility</p:attrName>
                                        </p:attrNameLst>
                                      </p:cBhvr>
                                      <p:to>
                                        <p:strVal val="hidden"/>
                                      </p:to>
                                    </p:set>
                                  </p:childTnLst>
                                </p:cTn>
                              </p:par>
                            </p:childTnLst>
                          </p:cTn>
                        </p:par>
                        <p:par>
                          <p:cTn id="63" fill="hold">
                            <p:stCondLst>
                              <p:cond delay="18501"/>
                            </p:stCondLst>
                            <p:childTnLst>
                              <p:par>
                                <p:cTn id="64" presetID="22" presetClass="entr" presetSubtype="1" fill="hold" grpId="0" nodeType="afterEffect">
                                  <p:stCondLst>
                                    <p:cond delay="500"/>
                                  </p:stCondLst>
                                  <p:childTnLst>
                                    <p:set>
                                      <p:cBhvr>
                                        <p:cTn id="65" dur="1" fill="hold">
                                          <p:stCondLst>
                                            <p:cond delay="0"/>
                                          </p:stCondLst>
                                        </p:cTn>
                                        <p:tgtEl>
                                          <p:spTgt spid="29"/>
                                        </p:tgtEl>
                                        <p:attrNameLst>
                                          <p:attrName>style.visibility</p:attrName>
                                        </p:attrNameLst>
                                      </p:cBhvr>
                                      <p:to>
                                        <p:strVal val="visible"/>
                                      </p:to>
                                    </p:set>
                                    <p:animEffect transition="in" filter="wipe(up)">
                                      <p:cBhvr>
                                        <p:cTn id="66" dur="1000"/>
                                        <p:tgtEl>
                                          <p:spTgt spid="29"/>
                                        </p:tgtEl>
                                      </p:cBhvr>
                                    </p:animEffect>
                                  </p:childTnLst>
                                </p:cTn>
                              </p:par>
                            </p:childTnLst>
                          </p:cTn>
                        </p:par>
                        <p:par>
                          <p:cTn id="67" fill="hold">
                            <p:stCondLst>
                              <p:cond delay="20001"/>
                            </p:stCondLst>
                            <p:childTnLst>
                              <p:par>
                                <p:cTn id="68" presetID="10" presetClass="entr" presetSubtype="0" fill="hold" grpId="0" nodeType="after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fade">
                                      <p:cBhvr>
                                        <p:cTn id="70" dur="1000"/>
                                        <p:tgtEl>
                                          <p:spTgt spid="30"/>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1" nodeType="clickEffect">
                                  <p:stCondLst>
                                    <p:cond delay="0"/>
                                  </p:stCondLst>
                                  <p:childTnLst>
                                    <p:animEffect transition="out" filter="fade">
                                      <p:cBhvr>
                                        <p:cTn id="74" dur="500"/>
                                        <p:tgtEl>
                                          <p:spTgt spid="30"/>
                                        </p:tgtEl>
                                      </p:cBhvr>
                                    </p:animEffect>
                                    <p:set>
                                      <p:cBhvr>
                                        <p:cTn id="75" dur="1" fill="hold">
                                          <p:stCondLst>
                                            <p:cond delay="499"/>
                                          </p:stCondLst>
                                        </p:cTn>
                                        <p:tgtEl>
                                          <p:spTgt spid="30"/>
                                        </p:tgtEl>
                                        <p:attrNameLst>
                                          <p:attrName>style.visibility</p:attrName>
                                        </p:attrNameLst>
                                      </p:cBhvr>
                                      <p:to>
                                        <p:strVal val="hidden"/>
                                      </p:to>
                                    </p:set>
                                  </p:childTnLst>
                                </p:cTn>
                              </p:par>
                            </p:childTnLst>
                          </p:cTn>
                        </p:par>
                        <p:par>
                          <p:cTn id="76" fill="hold">
                            <p:stCondLst>
                              <p:cond delay="500"/>
                            </p:stCondLst>
                            <p:childTnLst>
                              <p:par>
                                <p:cTn id="77" presetID="22" presetClass="exit" presetSubtype="4" fill="hold" grpId="1" nodeType="afterEffect">
                                  <p:stCondLst>
                                    <p:cond delay="0"/>
                                  </p:stCondLst>
                                  <p:childTnLst>
                                    <p:animEffect transition="out" filter="wipe(down)">
                                      <p:cBhvr>
                                        <p:cTn id="78" dur="500"/>
                                        <p:tgtEl>
                                          <p:spTgt spid="29"/>
                                        </p:tgtEl>
                                      </p:cBhvr>
                                    </p:animEffect>
                                    <p:set>
                                      <p:cBhvr>
                                        <p:cTn id="79" dur="1" fill="hold">
                                          <p:stCondLst>
                                            <p:cond delay="499"/>
                                          </p:stCondLst>
                                        </p:cTn>
                                        <p:tgtEl>
                                          <p:spTgt spid="29"/>
                                        </p:tgtEl>
                                        <p:attrNameLst>
                                          <p:attrName>style.visibility</p:attrName>
                                        </p:attrNameLst>
                                      </p:cBhvr>
                                      <p:to>
                                        <p:strVal val="hidden"/>
                                      </p:to>
                                    </p:set>
                                  </p:childTnLst>
                                </p:cTn>
                              </p:par>
                            </p:childTnLst>
                          </p:cTn>
                        </p:par>
                        <p:par>
                          <p:cTn id="80" fill="hold">
                            <p:stCondLst>
                              <p:cond delay="1000"/>
                            </p:stCondLst>
                            <p:childTnLst>
                              <p:par>
                                <p:cTn id="81" presetID="10" presetClass="exit" presetSubtype="0" fill="hold" grpId="1" nodeType="afterEffect">
                                  <p:stCondLst>
                                    <p:cond delay="0"/>
                                  </p:stCondLst>
                                  <p:childTnLst>
                                    <p:animEffect transition="out" filter="fade">
                                      <p:cBhvr>
                                        <p:cTn id="82" dur="500"/>
                                        <p:tgtEl>
                                          <p:spTgt spid="9"/>
                                        </p:tgtEl>
                                      </p:cBhvr>
                                    </p:animEffect>
                                    <p:set>
                                      <p:cBhvr>
                                        <p:cTn id="83" dur="1" fill="hold">
                                          <p:stCondLst>
                                            <p:cond delay="499"/>
                                          </p:stCondLst>
                                        </p:cTn>
                                        <p:tgtEl>
                                          <p:spTgt spid="9"/>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500"/>
                                        <p:tgtEl>
                                          <p:spTgt spid="17"/>
                                        </p:tgtEl>
                                      </p:cBhvr>
                                    </p:animEffect>
                                    <p:set>
                                      <p:cBhvr>
                                        <p:cTn id="86" dur="1" fill="hold">
                                          <p:stCondLst>
                                            <p:cond delay="499"/>
                                          </p:stCondLst>
                                        </p:cTn>
                                        <p:tgtEl>
                                          <p:spTgt spid="17"/>
                                        </p:tgtEl>
                                        <p:attrNameLst>
                                          <p:attrName>style.visibility</p:attrName>
                                        </p:attrNameLst>
                                      </p:cBhvr>
                                      <p:to>
                                        <p:strVal val="hidden"/>
                                      </p:to>
                                    </p:set>
                                  </p:childTnLst>
                                </p:cTn>
                              </p:par>
                              <p:par>
                                <p:cTn id="87" presetID="22" presetClass="exit" presetSubtype="2" fill="hold" nodeType="withEffect">
                                  <p:stCondLst>
                                    <p:cond delay="0"/>
                                  </p:stCondLst>
                                  <p:childTnLst>
                                    <p:animEffect transition="out" filter="wipe(right)">
                                      <p:cBhvr>
                                        <p:cTn id="88" dur="500"/>
                                        <p:tgtEl>
                                          <p:spTgt spid="12"/>
                                        </p:tgtEl>
                                      </p:cBhvr>
                                    </p:animEffect>
                                    <p:set>
                                      <p:cBhvr>
                                        <p:cTn id="89" dur="1" fill="hold">
                                          <p:stCondLst>
                                            <p:cond delay="499"/>
                                          </p:stCondLst>
                                        </p:cTn>
                                        <p:tgtEl>
                                          <p:spTgt spid="12"/>
                                        </p:tgtEl>
                                        <p:attrNameLst>
                                          <p:attrName>style.visibility</p:attrName>
                                        </p:attrNameLst>
                                      </p:cBhvr>
                                      <p:to>
                                        <p:strVal val="hidden"/>
                                      </p:to>
                                    </p:set>
                                  </p:childTnLst>
                                </p:cTn>
                              </p:par>
                              <p:par>
                                <p:cTn id="90" presetID="22" presetClass="exit" presetSubtype="8" fill="hold" nodeType="withEffect">
                                  <p:stCondLst>
                                    <p:cond delay="0"/>
                                  </p:stCondLst>
                                  <p:childTnLst>
                                    <p:animEffect transition="out" filter="wipe(left)">
                                      <p:cBhvr>
                                        <p:cTn id="91" dur="500"/>
                                        <p:tgtEl>
                                          <p:spTgt spid="18"/>
                                        </p:tgtEl>
                                      </p:cBhvr>
                                    </p:animEffect>
                                    <p:set>
                                      <p:cBhvr>
                                        <p:cTn id="92" dur="1" fill="hold">
                                          <p:stCondLst>
                                            <p:cond delay="499"/>
                                          </p:stCondLst>
                                        </p:cTn>
                                        <p:tgtEl>
                                          <p:spTgt spid="18"/>
                                        </p:tgtEl>
                                        <p:attrNameLst>
                                          <p:attrName>style.visibility</p:attrName>
                                        </p:attrNameLst>
                                      </p:cBhvr>
                                      <p:to>
                                        <p:strVal val="hidden"/>
                                      </p:to>
                                    </p:set>
                                  </p:childTnLst>
                                </p:cTn>
                              </p:par>
                            </p:childTnLst>
                          </p:cTn>
                        </p:par>
                        <p:par>
                          <p:cTn id="93" fill="hold">
                            <p:stCondLst>
                              <p:cond delay="1500"/>
                            </p:stCondLst>
                            <p:childTnLst>
                              <p:par>
                                <p:cTn id="94" presetID="4" presetClass="exit" presetSubtype="32" fill="hold" grpId="1" nodeType="afterEffect">
                                  <p:stCondLst>
                                    <p:cond delay="0"/>
                                  </p:stCondLst>
                                  <p:childTnLst>
                                    <p:animEffect transition="out" filter="box(out)">
                                      <p:cBhvr>
                                        <p:cTn id="95" dur="1000"/>
                                        <p:tgtEl>
                                          <p:spTgt spid="2"/>
                                        </p:tgtEl>
                                      </p:cBhvr>
                                    </p:animEffect>
                                    <p:set>
                                      <p:cBhvr>
                                        <p:cTn id="96" dur="1" fill="hold">
                                          <p:stCondLst>
                                            <p:cond delay="999"/>
                                          </p:stCondLst>
                                        </p:cTn>
                                        <p:tgtEl>
                                          <p:spTgt spid="2"/>
                                        </p:tgtEl>
                                        <p:attrNameLst>
                                          <p:attrName>style.visibility</p:attrName>
                                        </p:attrNameLst>
                                      </p:cBhvr>
                                      <p:to>
                                        <p:strVal val="hidden"/>
                                      </p:to>
                                    </p:set>
                                  </p:childTnLst>
                                </p:cTn>
                              </p:par>
                              <p:par>
                                <p:cTn id="97" presetID="4" presetClass="exit" presetSubtype="32" fill="hold" grpId="1" nodeType="withEffect">
                                  <p:stCondLst>
                                    <p:cond delay="0"/>
                                  </p:stCondLst>
                                  <p:childTnLst>
                                    <p:animEffect transition="out" filter="box(out)">
                                      <p:cBhvr>
                                        <p:cTn id="98" dur="1000"/>
                                        <p:tgtEl>
                                          <p:spTgt spid="19"/>
                                        </p:tgtEl>
                                      </p:cBhvr>
                                    </p:animEffect>
                                    <p:set>
                                      <p:cBhvr>
                                        <p:cTn id="99" dur="1" fill="hold">
                                          <p:stCondLst>
                                            <p:cond delay="999"/>
                                          </p:stCondLst>
                                        </p:cTn>
                                        <p:tgtEl>
                                          <p:spTgt spid="19"/>
                                        </p:tgtEl>
                                        <p:attrNameLst>
                                          <p:attrName>style.visibility</p:attrName>
                                        </p:attrNameLst>
                                      </p:cBhvr>
                                      <p:to>
                                        <p:strVal val="hidden"/>
                                      </p:to>
                                    </p:set>
                                  </p:childTnLst>
                                </p:cTn>
                              </p:par>
                            </p:childTnLst>
                          </p:cTn>
                        </p:par>
                        <p:par>
                          <p:cTn id="100" fill="hold">
                            <p:stCondLst>
                              <p:cond delay="2500"/>
                            </p:stCondLst>
                            <p:childTnLst>
                              <p:par>
                                <p:cTn id="101" presetID="20" presetClass="exit" presetSubtype="0" fill="hold" grpId="1" nodeType="afterEffect">
                                  <p:stCondLst>
                                    <p:cond delay="0"/>
                                  </p:stCondLst>
                                  <p:childTnLst>
                                    <p:animEffect transition="out" filter="wedge">
                                      <p:cBhvr>
                                        <p:cTn id="102" dur="750"/>
                                        <p:tgtEl>
                                          <p:spTgt spid="16"/>
                                        </p:tgtEl>
                                      </p:cBhvr>
                                    </p:animEffect>
                                    <p:set>
                                      <p:cBhvr>
                                        <p:cTn id="103" dur="1" fill="hold">
                                          <p:stCondLst>
                                            <p:cond delay="749"/>
                                          </p:stCondLst>
                                        </p:cTn>
                                        <p:tgtEl>
                                          <p:spTgt spid="16"/>
                                        </p:tgtEl>
                                        <p:attrNameLst>
                                          <p:attrName>style.visibility</p:attrName>
                                        </p:attrNameLst>
                                      </p:cBhvr>
                                      <p:to>
                                        <p:strVal val="hidden"/>
                                      </p:to>
                                    </p:set>
                                  </p:childTnLst>
                                </p:cTn>
                              </p:par>
                              <p:par>
                                <p:cTn id="104" presetID="20" presetClass="exit" presetSubtype="0" fill="hold" grpId="1" nodeType="withEffect">
                                  <p:stCondLst>
                                    <p:cond delay="0"/>
                                  </p:stCondLst>
                                  <p:childTnLst>
                                    <p:animEffect transition="out" filter="wedge">
                                      <p:cBhvr>
                                        <p:cTn id="105" dur="750"/>
                                        <p:tgtEl>
                                          <p:spTgt spid="7"/>
                                        </p:tgtEl>
                                      </p:cBhvr>
                                    </p:animEffect>
                                    <p:set>
                                      <p:cBhvr>
                                        <p:cTn id="106" dur="1" fill="hold">
                                          <p:stCondLst>
                                            <p:cond delay="749"/>
                                          </p:stCondLst>
                                        </p:cTn>
                                        <p:tgtEl>
                                          <p:spTgt spid="7"/>
                                        </p:tgtEl>
                                        <p:attrNameLst>
                                          <p:attrName>style.visibility</p:attrName>
                                        </p:attrNameLst>
                                      </p:cBhvr>
                                      <p:to>
                                        <p:strVal val="hidden"/>
                                      </p:to>
                                    </p:set>
                                  </p:childTnLst>
                                </p:cTn>
                              </p:par>
                            </p:childTnLst>
                          </p:cTn>
                        </p:par>
                        <p:par>
                          <p:cTn id="107" fill="hold">
                            <p:stCondLst>
                              <p:cond delay="3250"/>
                            </p:stCondLst>
                            <p:childTnLst>
                              <p:par>
                                <p:cTn id="108" presetID="10" presetClass="exit" presetSubtype="0" fill="hold" grpId="1" nodeType="afterEffect">
                                  <p:stCondLst>
                                    <p:cond delay="0"/>
                                  </p:stCondLst>
                                  <p:iterate type="lt">
                                    <p:tmPct val="0"/>
                                  </p:iterate>
                                  <p:childTnLst>
                                    <p:animEffect transition="out" filter="fade">
                                      <p:cBhvr>
                                        <p:cTn id="109" dur="500"/>
                                        <p:tgtEl>
                                          <p:spTgt spid="4"/>
                                        </p:tgtEl>
                                      </p:cBhvr>
                                    </p:animEffect>
                                    <p:set>
                                      <p:cBhvr>
                                        <p:cTn id="110" dur="1" fill="hold">
                                          <p:stCondLst>
                                            <p:cond delay="499"/>
                                          </p:stCondLst>
                                        </p:cTn>
                                        <p:tgtEl>
                                          <p:spTgt spid="4"/>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6">
                                            <p:txEl>
                                              <p:pRg st="0" end="0"/>
                                            </p:txEl>
                                          </p:spTgt>
                                        </p:tgtEl>
                                      </p:cBhvr>
                                    </p:animEffect>
                                    <p:set>
                                      <p:cBhvr>
                                        <p:cTn id="113" dur="1" fill="hold">
                                          <p:stCondLst>
                                            <p:cond delay="499"/>
                                          </p:stCondLst>
                                        </p:cTn>
                                        <p:tgtEl>
                                          <p:spTgt spid="6">
                                            <p:txEl>
                                              <p:pRg st="0" end="0"/>
                                            </p:txEl>
                                          </p:spTgt>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6">
                                            <p:txEl>
                                              <p:pRg st="1" end="1"/>
                                            </p:txEl>
                                          </p:spTgt>
                                        </p:tgtEl>
                                      </p:cBhvr>
                                    </p:animEffect>
                                    <p:set>
                                      <p:cBhvr>
                                        <p:cTn id="116" dur="1" fill="hold">
                                          <p:stCondLst>
                                            <p:cond delay="499"/>
                                          </p:stCondLst>
                                        </p:cTn>
                                        <p:tgtEl>
                                          <p:spTgt spid="6">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build="p"/>
      <p:bldP spid="6" grpId="1" build="allAtOnce"/>
      <p:bldP spid="7" grpId="0" animBg="1"/>
      <p:bldP spid="7" grpId="1" animBg="1"/>
      <p:bldP spid="2" grpId="0" animBg="1"/>
      <p:bldP spid="2" grpId="1" animBg="1"/>
      <p:bldP spid="9" grpId="0"/>
      <p:bldP spid="9" grpId="1"/>
      <p:bldP spid="15" grpId="0"/>
      <p:bldP spid="15" grpId="1"/>
      <p:bldP spid="16" grpId="0" animBg="1"/>
      <p:bldP spid="16" grpId="1" animBg="1"/>
      <p:bldP spid="19" grpId="0" animBg="1"/>
      <p:bldP spid="19" grpId="1" animBg="1"/>
      <p:bldP spid="17" grpId="0"/>
      <p:bldP spid="17" grpId="1"/>
      <p:bldP spid="28" grpId="0"/>
      <p:bldP spid="28" grpId="1"/>
      <p:bldP spid="29" grpId="0"/>
      <p:bldP spid="29" grpId="1"/>
      <p:bldP spid="30" grpId="0"/>
      <p:bldP spid="30"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3CA3AE-4A9A-443B-AD5C-1105BFD35F0B}"/>
              </a:ext>
            </a:extLst>
          </p:cNvPr>
          <p:cNvSpPr/>
          <p:nvPr/>
        </p:nvSpPr>
        <p:spPr>
          <a:xfrm>
            <a:off x="-1" y="0"/>
            <a:ext cx="12192000" cy="6858000"/>
          </a:xfrm>
          <a:prstGeom prst="rect">
            <a:avLst/>
          </a:prstGeom>
          <a:blipFill dpi="0" rotWithShape="1">
            <a:blip r:embed="rId2">
              <a:alphaModFix amt="31000"/>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4" name="TextBox 3">
            <a:extLst>
              <a:ext uri="{FF2B5EF4-FFF2-40B4-BE49-F238E27FC236}">
                <a16:creationId xmlns:a16="http://schemas.microsoft.com/office/drawing/2014/main" id="{C95958A3-0323-4A60-B293-68F58A1DAA8D}"/>
              </a:ext>
            </a:extLst>
          </p:cNvPr>
          <p:cNvSpPr txBox="1"/>
          <p:nvPr/>
        </p:nvSpPr>
        <p:spPr>
          <a:xfrm>
            <a:off x="166254" y="164396"/>
            <a:ext cx="11868727" cy="584775"/>
          </a:xfrm>
          <a:prstGeom prst="rect">
            <a:avLst/>
          </a:prstGeom>
          <a:noFill/>
        </p:spPr>
        <p:txBody>
          <a:bodyPr wrap="square" rtlCol="0">
            <a:spAutoFit/>
          </a:bodyPr>
          <a:lstStyle/>
          <a:p>
            <a:pPr algn="ctr"/>
            <a:r>
              <a:rPr lang="en-IN" sz="3200" dirty="0">
                <a:solidFill>
                  <a:schemeClr val="bg1"/>
                </a:solidFill>
                <a:latin typeface="Courier New" panose="02070309020205020404" pitchFamily="49" charset="0"/>
                <a:cs typeface="Courier New" panose="02070309020205020404" pitchFamily="49" charset="0"/>
              </a:rPr>
              <a:t>Graph Visualisation for the normalized data</a:t>
            </a:r>
            <a:endParaRPr lang="kn-IN" sz="3200" dirty="0">
              <a:solidFill>
                <a:schemeClr val="bg1"/>
              </a:solidFill>
              <a:latin typeface="Courier New" panose="02070309020205020404" pitchFamily="49" charset="0"/>
            </a:endParaRPr>
          </a:p>
        </p:txBody>
      </p:sp>
      <p:sp>
        <p:nvSpPr>
          <p:cNvPr id="6" name="TextBox 5">
            <a:extLst>
              <a:ext uri="{FF2B5EF4-FFF2-40B4-BE49-F238E27FC236}">
                <a16:creationId xmlns:a16="http://schemas.microsoft.com/office/drawing/2014/main" id="{3AEA6ABC-44AE-495F-9E70-5A5CCD1E27CE}"/>
              </a:ext>
            </a:extLst>
          </p:cNvPr>
          <p:cNvSpPr txBox="1"/>
          <p:nvPr/>
        </p:nvSpPr>
        <p:spPr>
          <a:xfrm>
            <a:off x="1" y="899461"/>
            <a:ext cx="12191999" cy="369332"/>
          </a:xfrm>
          <a:prstGeom prst="rect">
            <a:avLst/>
          </a:prstGeom>
          <a:noFill/>
        </p:spPr>
        <p:txBody>
          <a:bodyPr wrap="square" rtlCol="0">
            <a:spAutoFit/>
          </a:bodyPr>
          <a:lstStyle/>
          <a:p>
            <a:r>
              <a:rPr lang="en-IN" dirty="0">
                <a:solidFill>
                  <a:schemeClr val="bg1"/>
                </a:solidFill>
                <a:latin typeface="Century Gothic" panose="020B0502020202020204" pitchFamily="34" charset="0"/>
                <a:cs typeface="Courier New" panose="02070309020205020404" pitchFamily="49" charset="0"/>
              </a:rPr>
              <a:t>After normalizing the dataset, graphs were visualised again.</a:t>
            </a:r>
          </a:p>
        </p:txBody>
      </p:sp>
      <p:pic>
        <p:nvPicPr>
          <p:cNvPr id="20" name="Picture 19">
            <a:extLst>
              <a:ext uri="{FF2B5EF4-FFF2-40B4-BE49-F238E27FC236}">
                <a16:creationId xmlns:a16="http://schemas.microsoft.com/office/drawing/2014/main" id="{FBCB84F4-C7E3-45CC-AB52-B883D1F750BC}"/>
              </a:ext>
            </a:extLst>
          </p:cNvPr>
          <p:cNvPicPr>
            <a:picLocks noChangeAspect="1"/>
          </p:cNvPicPr>
          <p:nvPr/>
        </p:nvPicPr>
        <p:blipFill>
          <a:blip r:embed="rId4"/>
          <a:stretch>
            <a:fillRect/>
          </a:stretch>
        </p:blipFill>
        <p:spPr>
          <a:xfrm>
            <a:off x="177017" y="2237478"/>
            <a:ext cx="3528043" cy="2383039"/>
          </a:xfrm>
          <a:prstGeom prst="rect">
            <a:avLst/>
          </a:prstGeom>
        </p:spPr>
      </p:pic>
      <p:pic>
        <p:nvPicPr>
          <p:cNvPr id="21" name="Picture 20">
            <a:extLst>
              <a:ext uri="{FF2B5EF4-FFF2-40B4-BE49-F238E27FC236}">
                <a16:creationId xmlns:a16="http://schemas.microsoft.com/office/drawing/2014/main" id="{6F198F39-26D8-4A86-B23E-F9AD838CDE33}"/>
              </a:ext>
            </a:extLst>
          </p:cNvPr>
          <p:cNvPicPr>
            <a:picLocks noChangeAspect="1"/>
          </p:cNvPicPr>
          <p:nvPr/>
        </p:nvPicPr>
        <p:blipFill>
          <a:blip r:embed="rId5"/>
          <a:stretch>
            <a:fillRect/>
          </a:stretch>
        </p:blipFill>
        <p:spPr>
          <a:xfrm>
            <a:off x="4331979" y="2237478"/>
            <a:ext cx="3528043" cy="2383039"/>
          </a:xfrm>
          <a:prstGeom prst="rect">
            <a:avLst/>
          </a:prstGeom>
        </p:spPr>
      </p:pic>
      <p:pic>
        <p:nvPicPr>
          <p:cNvPr id="22" name="Picture 21">
            <a:extLst>
              <a:ext uri="{FF2B5EF4-FFF2-40B4-BE49-F238E27FC236}">
                <a16:creationId xmlns:a16="http://schemas.microsoft.com/office/drawing/2014/main" id="{C7F76117-D976-403F-B469-4A93171482AE}"/>
              </a:ext>
            </a:extLst>
          </p:cNvPr>
          <p:cNvPicPr>
            <a:picLocks noChangeAspect="1"/>
          </p:cNvPicPr>
          <p:nvPr/>
        </p:nvPicPr>
        <p:blipFill>
          <a:blip r:embed="rId6"/>
          <a:stretch>
            <a:fillRect/>
          </a:stretch>
        </p:blipFill>
        <p:spPr>
          <a:xfrm>
            <a:off x="8486941" y="2237478"/>
            <a:ext cx="3528043" cy="2383039"/>
          </a:xfrm>
          <a:prstGeom prst="rect">
            <a:avLst/>
          </a:prstGeom>
        </p:spPr>
      </p:pic>
      <p:sp>
        <p:nvSpPr>
          <p:cNvPr id="23" name="TextBox 22">
            <a:extLst>
              <a:ext uri="{FF2B5EF4-FFF2-40B4-BE49-F238E27FC236}">
                <a16:creationId xmlns:a16="http://schemas.microsoft.com/office/drawing/2014/main" id="{A0C0F6DB-4EA6-4354-B86D-D9AF1755D5B5}"/>
              </a:ext>
            </a:extLst>
          </p:cNvPr>
          <p:cNvSpPr txBox="1"/>
          <p:nvPr/>
        </p:nvSpPr>
        <p:spPr>
          <a:xfrm>
            <a:off x="4675909" y="1600200"/>
            <a:ext cx="2743200" cy="461665"/>
          </a:xfrm>
          <a:prstGeom prst="rect">
            <a:avLst/>
          </a:prstGeom>
          <a:noFill/>
        </p:spPr>
        <p:txBody>
          <a:bodyPr wrap="square" rtlCol="0">
            <a:spAutoFit/>
          </a:bodyPr>
          <a:lstStyle/>
          <a:p>
            <a:pPr algn="ctr"/>
            <a:r>
              <a:rPr lang="en-IN" sz="2400" b="1" dirty="0">
                <a:solidFill>
                  <a:schemeClr val="bg1"/>
                </a:solidFill>
                <a:latin typeface="Century Gothic" panose="020B0502020202020204" pitchFamily="34" charset="0"/>
              </a:rPr>
              <a:t>Box Plots</a:t>
            </a:r>
            <a:endParaRPr lang="kn-IN" sz="2400" b="1" dirty="0">
              <a:solidFill>
                <a:schemeClr val="bg1"/>
              </a:solidFill>
              <a:latin typeface="Century Gothic" panose="020B0502020202020204" pitchFamily="34" charset="0"/>
            </a:endParaRPr>
          </a:p>
        </p:txBody>
      </p:sp>
      <p:pic>
        <p:nvPicPr>
          <p:cNvPr id="24" name="Picture 23">
            <a:extLst>
              <a:ext uri="{FF2B5EF4-FFF2-40B4-BE49-F238E27FC236}">
                <a16:creationId xmlns:a16="http://schemas.microsoft.com/office/drawing/2014/main" id="{42AFB29D-00DC-42C0-89B0-D0023ACDEE69}"/>
              </a:ext>
            </a:extLst>
          </p:cNvPr>
          <p:cNvPicPr>
            <a:picLocks noChangeAspect="1"/>
          </p:cNvPicPr>
          <p:nvPr/>
        </p:nvPicPr>
        <p:blipFill>
          <a:blip r:embed="rId7"/>
          <a:stretch>
            <a:fillRect/>
          </a:stretch>
        </p:blipFill>
        <p:spPr>
          <a:xfrm>
            <a:off x="166253" y="2237478"/>
            <a:ext cx="3538805" cy="2718986"/>
          </a:xfrm>
          <a:prstGeom prst="rect">
            <a:avLst/>
          </a:prstGeom>
        </p:spPr>
      </p:pic>
      <p:pic>
        <p:nvPicPr>
          <p:cNvPr id="25" name="Picture 24">
            <a:extLst>
              <a:ext uri="{FF2B5EF4-FFF2-40B4-BE49-F238E27FC236}">
                <a16:creationId xmlns:a16="http://schemas.microsoft.com/office/drawing/2014/main" id="{1BC48543-4ECF-4C08-A00A-7DD526B5AC86}"/>
              </a:ext>
            </a:extLst>
          </p:cNvPr>
          <p:cNvPicPr>
            <a:picLocks noChangeAspect="1"/>
          </p:cNvPicPr>
          <p:nvPr/>
        </p:nvPicPr>
        <p:blipFill>
          <a:blip r:embed="rId8"/>
          <a:stretch>
            <a:fillRect/>
          </a:stretch>
        </p:blipFill>
        <p:spPr>
          <a:xfrm>
            <a:off x="4331979" y="2237479"/>
            <a:ext cx="3528042" cy="2718986"/>
          </a:xfrm>
          <a:prstGeom prst="rect">
            <a:avLst/>
          </a:prstGeom>
        </p:spPr>
      </p:pic>
      <p:pic>
        <p:nvPicPr>
          <p:cNvPr id="26" name="Picture 25">
            <a:extLst>
              <a:ext uri="{FF2B5EF4-FFF2-40B4-BE49-F238E27FC236}">
                <a16:creationId xmlns:a16="http://schemas.microsoft.com/office/drawing/2014/main" id="{1B475823-8A91-4D15-8A00-B0EE970EE1AB}"/>
              </a:ext>
            </a:extLst>
          </p:cNvPr>
          <p:cNvPicPr>
            <a:picLocks noChangeAspect="1"/>
          </p:cNvPicPr>
          <p:nvPr/>
        </p:nvPicPr>
        <p:blipFill>
          <a:blip r:embed="rId9"/>
          <a:stretch>
            <a:fillRect/>
          </a:stretch>
        </p:blipFill>
        <p:spPr>
          <a:xfrm>
            <a:off x="8486940" y="2237478"/>
            <a:ext cx="3528042" cy="2718986"/>
          </a:xfrm>
          <a:prstGeom prst="rect">
            <a:avLst/>
          </a:prstGeom>
        </p:spPr>
      </p:pic>
      <p:sp>
        <p:nvSpPr>
          <p:cNvPr id="32" name="TextBox 31">
            <a:extLst>
              <a:ext uri="{FF2B5EF4-FFF2-40B4-BE49-F238E27FC236}">
                <a16:creationId xmlns:a16="http://schemas.microsoft.com/office/drawing/2014/main" id="{17AA3B62-F1E5-4F8E-8E4F-B495CFBA49A3}"/>
              </a:ext>
            </a:extLst>
          </p:cNvPr>
          <p:cNvSpPr txBox="1"/>
          <p:nvPr/>
        </p:nvSpPr>
        <p:spPr>
          <a:xfrm>
            <a:off x="4675909" y="1600199"/>
            <a:ext cx="2743200" cy="461665"/>
          </a:xfrm>
          <a:prstGeom prst="rect">
            <a:avLst/>
          </a:prstGeom>
          <a:noFill/>
        </p:spPr>
        <p:txBody>
          <a:bodyPr wrap="square" rtlCol="0">
            <a:spAutoFit/>
          </a:bodyPr>
          <a:lstStyle/>
          <a:p>
            <a:pPr algn="ctr"/>
            <a:r>
              <a:rPr lang="en-IN" sz="2400" b="1" dirty="0">
                <a:solidFill>
                  <a:schemeClr val="bg1"/>
                </a:solidFill>
                <a:latin typeface="Century Gothic" panose="020B0502020202020204" pitchFamily="34" charset="0"/>
              </a:rPr>
              <a:t>Bar Graphs</a:t>
            </a:r>
            <a:endParaRPr lang="kn-IN" sz="24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41898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3701"/>
                            </p:stCondLst>
                            <p:childTnLst>
                              <p:par>
                                <p:cTn id="8" presetID="10"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4201"/>
                            </p:stCondLst>
                            <p:childTnLst>
                              <p:par>
                                <p:cTn id="12" presetID="1" presetClass="entr" presetSubtype="0" fill="hold" grpId="0" nodeType="afterEffect">
                                  <p:stCondLst>
                                    <p:cond delay="0"/>
                                  </p:stCondLst>
                                  <p:iterate type="lt">
                                    <p:tmAbs val="100"/>
                                  </p:iterate>
                                  <p:childTnLst>
                                    <p:set>
                                      <p:cBhvr>
                                        <p:cTn id="13" dur="1" fill="hold">
                                          <p:stCondLst>
                                            <p:cond delay="0"/>
                                          </p:stCondLst>
                                        </p:cTn>
                                        <p:tgtEl>
                                          <p:spTgt spid="2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3" presetClass="entr" presetSubtype="528" fill="hold" nodeType="click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p:cTn id="18" dur="500" fill="hold"/>
                                        <p:tgtEl>
                                          <p:spTgt spid="21"/>
                                        </p:tgtEl>
                                        <p:attrNameLst>
                                          <p:attrName>ppt_w</p:attrName>
                                        </p:attrNameLst>
                                      </p:cBhvr>
                                      <p:tavLst>
                                        <p:tav tm="0">
                                          <p:val>
                                            <p:fltVal val="0"/>
                                          </p:val>
                                        </p:tav>
                                        <p:tav tm="100000">
                                          <p:val>
                                            <p:strVal val="#ppt_w"/>
                                          </p:val>
                                        </p:tav>
                                      </p:tavLst>
                                    </p:anim>
                                    <p:anim calcmode="lin" valueType="num">
                                      <p:cBhvr>
                                        <p:cTn id="19" dur="500" fill="hold"/>
                                        <p:tgtEl>
                                          <p:spTgt spid="21"/>
                                        </p:tgtEl>
                                        <p:attrNameLst>
                                          <p:attrName>ppt_h</p:attrName>
                                        </p:attrNameLst>
                                      </p:cBhvr>
                                      <p:tavLst>
                                        <p:tav tm="0">
                                          <p:val>
                                            <p:fltVal val="0"/>
                                          </p:val>
                                        </p:tav>
                                        <p:tav tm="100000">
                                          <p:val>
                                            <p:strVal val="#ppt_h"/>
                                          </p:val>
                                        </p:tav>
                                      </p:tavLst>
                                    </p:anim>
                                    <p:anim calcmode="lin" valueType="num">
                                      <p:cBhvr>
                                        <p:cTn id="20" dur="500" fill="hold"/>
                                        <p:tgtEl>
                                          <p:spTgt spid="21"/>
                                        </p:tgtEl>
                                        <p:attrNameLst>
                                          <p:attrName>ppt_x</p:attrName>
                                        </p:attrNameLst>
                                      </p:cBhvr>
                                      <p:tavLst>
                                        <p:tav tm="0">
                                          <p:val>
                                            <p:fltVal val="0.5"/>
                                          </p:val>
                                        </p:tav>
                                        <p:tav tm="100000">
                                          <p:val>
                                            <p:strVal val="#ppt_x"/>
                                          </p:val>
                                        </p:tav>
                                      </p:tavLst>
                                    </p:anim>
                                    <p:anim calcmode="lin" valueType="num">
                                      <p:cBhvr>
                                        <p:cTn id="21" dur="500" fill="hold"/>
                                        <p:tgtEl>
                                          <p:spTgt spid="21"/>
                                        </p:tgtEl>
                                        <p:attrNameLst>
                                          <p:attrName>ppt_y</p:attrName>
                                        </p:attrNameLst>
                                      </p:cBhvr>
                                      <p:tavLst>
                                        <p:tav tm="0">
                                          <p:val>
                                            <p:fltVal val="0.5"/>
                                          </p:val>
                                        </p:tav>
                                        <p:tav tm="100000">
                                          <p:val>
                                            <p:strVal val="#ppt_y"/>
                                          </p:val>
                                        </p:tav>
                                      </p:tavLst>
                                    </p:anim>
                                  </p:childTnLst>
                                </p:cTn>
                              </p:par>
                            </p:childTnLst>
                          </p:cTn>
                        </p:par>
                        <p:par>
                          <p:cTn id="22" fill="hold">
                            <p:stCondLst>
                              <p:cond delay="500"/>
                            </p:stCondLst>
                            <p:childTnLst>
                              <p:par>
                                <p:cTn id="23" presetID="23" presetClass="entr" presetSubtype="528"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 calcmode="lin" valueType="num">
                                      <p:cBhvr>
                                        <p:cTn id="27" dur="500" fill="hold"/>
                                        <p:tgtEl>
                                          <p:spTgt spid="20"/>
                                        </p:tgtEl>
                                        <p:attrNameLst>
                                          <p:attrName>ppt_x</p:attrName>
                                        </p:attrNameLst>
                                      </p:cBhvr>
                                      <p:tavLst>
                                        <p:tav tm="0">
                                          <p:val>
                                            <p:fltVal val="0.5"/>
                                          </p:val>
                                        </p:tav>
                                        <p:tav tm="100000">
                                          <p:val>
                                            <p:strVal val="#ppt_x"/>
                                          </p:val>
                                        </p:tav>
                                      </p:tavLst>
                                    </p:anim>
                                    <p:anim calcmode="lin" valueType="num">
                                      <p:cBhvr>
                                        <p:cTn id="28" dur="500" fill="hold"/>
                                        <p:tgtEl>
                                          <p:spTgt spid="20"/>
                                        </p:tgtEl>
                                        <p:attrNameLst>
                                          <p:attrName>ppt_y</p:attrName>
                                        </p:attrNameLst>
                                      </p:cBhvr>
                                      <p:tavLst>
                                        <p:tav tm="0">
                                          <p:val>
                                            <p:fltVal val="0.5"/>
                                          </p:val>
                                        </p:tav>
                                        <p:tav tm="100000">
                                          <p:val>
                                            <p:strVal val="#ppt_y"/>
                                          </p:val>
                                        </p:tav>
                                      </p:tavLst>
                                    </p:anim>
                                  </p:childTnLst>
                                </p:cTn>
                              </p:par>
                            </p:childTnLst>
                          </p:cTn>
                        </p:par>
                        <p:par>
                          <p:cTn id="29" fill="hold">
                            <p:stCondLst>
                              <p:cond delay="1000"/>
                            </p:stCondLst>
                            <p:childTnLst>
                              <p:par>
                                <p:cTn id="30" presetID="23" presetClass="entr" presetSubtype="528"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p:cTn id="32" dur="500" fill="hold"/>
                                        <p:tgtEl>
                                          <p:spTgt spid="22"/>
                                        </p:tgtEl>
                                        <p:attrNameLst>
                                          <p:attrName>ppt_w</p:attrName>
                                        </p:attrNameLst>
                                      </p:cBhvr>
                                      <p:tavLst>
                                        <p:tav tm="0">
                                          <p:val>
                                            <p:fltVal val="0"/>
                                          </p:val>
                                        </p:tav>
                                        <p:tav tm="100000">
                                          <p:val>
                                            <p:strVal val="#ppt_w"/>
                                          </p:val>
                                        </p:tav>
                                      </p:tavLst>
                                    </p:anim>
                                    <p:anim calcmode="lin" valueType="num">
                                      <p:cBhvr>
                                        <p:cTn id="33" dur="500" fill="hold"/>
                                        <p:tgtEl>
                                          <p:spTgt spid="22"/>
                                        </p:tgtEl>
                                        <p:attrNameLst>
                                          <p:attrName>ppt_h</p:attrName>
                                        </p:attrNameLst>
                                      </p:cBhvr>
                                      <p:tavLst>
                                        <p:tav tm="0">
                                          <p:val>
                                            <p:fltVal val="0"/>
                                          </p:val>
                                        </p:tav>
                                        <p:tav tm="100000">
                                          <p:val>
                                            <p:strVal val="#ppt_h"/>
                                          </p:val>
                                        </p:tav>
                                      </p:tavLst>
                                    </p:anim>
                                    <p:anim calcmode="lin" valueType="num">
                                      <p:cBhvr>
                                        <p:cTn id="34" dur="500" fill="hold"/>
                                        <p:tgtEl>
                                          <p:spTgt spid="22"/>
                                        </p:tgtEl>
                                        <p:attrNameLst>
                                          <p:attrName>ppt_x</p:attrName>
                                        </p:attrNameLst>
                                      </p:cBhvr>
                                      <p:tavLst>
                                        <p:tav tm="0">
                                          <p:val>
                                            <p:fltVal val="0.5"/>
                                          </p:val>
                                        </p:tav>
                                        <p:tav tm="100000">
                                          <p:val>
                                            <p:strVal val="#ppt_x"/>
                                          </p:val>
                                        </p:tav>
                                      </p:tavLst>
                                    </p:anim>
                                    <p:anim calcmode="lin" valueType="num">
                                      <p:cBhvr>
                                        <p:cTn id="35" dur="500" fill="hold"/>
                                        <p:tgtEl>
                                          <p:spTgt spid="22"/>
                                        </p:tgtEl>
                                        <p:attrNameLst>
                                          <p:attrName>ppt_y</p:attrName>
                                        </p:attrNameLst>
                                      </p:cBhvr>
                                      <p:tavLst>
                                        <p:tav tm="0">
                                          <p:val>
                                            <p:fltVal val="0.5"/>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xit" presetSubtype="1" fill="hold" nodeType="clickEffect">
                                  <p:stCondLst>
                                    <p:cond delay="0"/>
                                  </p:stCondLst>
                                  <p:childTnLst>
                                    <p:animEffect transition="out" filter="wipe(up)">
                                      <p:cBhvr>
                                        <p:cTn id="39" dur="500"/>
                                        <p:tgtEl>
                                          <p:spTgt spid="20"/>
                                        </p:tgtEl>
                                      </p:cBhvr>
                                    </p:animEffect>
                                    <p:set>
                                      <p:cBhvr>
                                        <p:cTn id="40" dur="1" fill="hold">
                                          <p:stCondLst>
                                            <p:cond delay="499"/>
                                          </p:stCondLst>
                                        </p:cTn>
                                        <p:tgtEl>
                                          <p:spTgt spid="20"/>
                                        </p:tgtEl>
                                        <p:attrNameLst>
                                          <p:attrName>style.visibility</p:attrName>
                                        </p:attrNameLst>
                                      </p:cBhvr>
                                      <p:to>
                                        <p:strVal val="hidden"/>
                                      </p:to>
                                    </p:set>
                                  </p:childTnLst>
                                </p:cTn>
                              </p:par>
                              <p:par>
                                <p:cTn id="41" presetID="22" presetClass="entr" presetSubtype="1"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up)">
                                      <p:cBhvr>
                                        <p:cTn id="43" dur="500"/>
                                        <p:tgtEl>
                                          <p:spTgt spid="24"/>
                                        </p:tgtEl>
                                      </p:cBhvr>
                                    </p:animEffect>
                                  </p:childTnLst>
                                </p:cTn>
                              </p:par>
                            </p:childTnLst>
                          </p:cTn>
                        </p:par>
                        <p:par>
                          <p:cTn id="44" fill="hold">
                            <p:stCondLst>
                              <p:cond delay="500"/>
                            </p:stCondLst>
                            <p:childTnLst>
                              <p:par>
                                <p:cTn id="45" presetID="22" presetClass="exit" presetSubtype="1" fill="hold" nodeType="afterEffect">
                                  <p:stCondLst>
                                    <p:cond delay="0"/>
                                  </p:stCondLst>
                                  <p:childTnLst>
                                    <p:animEffect transition="out" filter="wipe(up)">
                                      <p:cBhvr>
                                        <p:cTn id="46" dur="500"/>
                                        <p:tgtEl>
                                          <p:spTgt spid="21"/>
                                        </p:tgtEl>
                                      </p:cBhvr>
                                    </p:animEffect>
                                    <p:set>
                                      <p:cBhvr>
                                        <p:cTn id="47" dur="1" fill="hold">
                                          <p:stCondLst>
                                            <p:cond delay="499"/>
                                          </p:stCondLst>
                                        </p:cTn>
                                        <p:tgtEl>
                                          <p:spTgt spid="21"/>
                                        </p:tgtEl>
                                        <p:attrNameLst>
                                          <p:attrName>style.visibility</p:attrName>
                                        </p:attrNameLst>
                                      </p:cBhvr>
                                      <p:to>
                                        <p:strVal val="hidden"/>
                                      </p:to>
                                    </p:set>
                                  </p:childTnLst>
                                </p:cTn>
                              </p:par>
                              <p:par>
                                <p:cTn id="48" presetID="22" presetClass="entr" presetSubtype="1" fill="hold"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up)">
                                      <p:cBhvr>
                                        <p:cTn id="50" dur="500"/>
                                        <p:tgtEl>
                                          <p:spTgt spid="25"/>
                                        </p:tgtEl>
                                      </p:cBhvr>
                                    </p:animEffect>
                                  </p:childTnLst>
                                </p:cTn>
                              </p:par>
                            </p:childTnLst>
                          </p:cTn>
                        </p:par>
                        <p:par>
                          <p:cTn id="51" fill="hold">
                            <p:stCondLst>
                              <p:cond delay="1000"/>
                            </p:stCondLst>
                            <p:childTnLst>
                              <p:par>
                                <p:cTn id="52" presetID="22" presetClass="exit" presetSubtype="1" fill="hold" nodeType="afterEffect">
                                  <p:stCondLst>
                                    <p:cond delay="0"/>
                                  </p:stCondLst>
                                  <p:childTnLst>
                                    <p:animEffect transition="out" filter="wipe(up)">
                                      <p:cBhvr>
                                        <p:cTn id="53" dur="500"/>
                                        <p:tgtEl>
                                          <p:spTgt spid="22"/>
                                        </p:tgtEl>
                                      </p:cBhvr>
                                    </p:animEffect>
                                    <p:set>
                                      <p:cBhvr>
                                        <p:cTn id="54" dur="1" fill="hold">
                                          <p:stCondLst>
                                            <p:cond delay="499"/>
                                          </p:stCondLst>
                                        </p:cTn>
                                        <p:tgtEl>
                                          <p:spTgt spid="22"/>
                                        </p:tgtEl>
                                        <p:attrNameLst>
                                          <p:attrName>style.visibility</p:attrName>
                                        </p:attrNameLst>
                                      </p:cBhvr>
                                      <p:to>
                                        <p:strVal val="hidden"/>
                                      </p:to>
                                    </p:set>
                                  </p:childTnLst>
                                </p:cTn>
                              </p:par>
                              <p:par>
                                <p:cTn id="55" presetID="22" presetClass="entr" presetSubtype="1" fill="hold"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up)">
                                      <p:cBhvr>
                                        <p:cTn id="57" dur="500"/>
                                        <p:tgtEl>
                                          <p:spTgt spid="26"/>
                                        </p:tgtEl>
                                      </p:cBhvr>
                                    </p:animEffect>
                                  </p:childTnLst>
                                </p:cTn>
                              </p:par>
                            </p:childTnLst>
                          </p:cTn>
                        </p:par>
                        <p:par>
                          <p:cTn id="58" fill="hold">
                            <p:stCondLst>
                              <p:cond delay="1500"/>
                            </p:stCondLst>
                            <p:childTnLst>
                              <p:par>
                                <p:cTn id="59" presetID="10" presetClass="exit" presetSubtype="0" fill="hold" grpId="1" nodeType="afterEffect">
                                  <p:stCondLst>
                                    <p:cond delay="0"/>
                                  </p:stCondLst>
                                  <p:iterate type="lt">
                                    <p:tmPct val="0"/>
                                  </p:iterate>
                                  <p:childTnLst>
                                    <p:animEffect transition="out" filter="fade">
                                      <p:cBhvr>
                                        <p:cTn id="60" dur="500"/>
                                        <p:tgtEl>
                                          <p:spTgt spid="23"/>
                                        </p:tgtEl>
                                      </p:cBhvr>
                                    </p:animEffect>
                                    <p:set>
                                      <p:cBhvr>
                                        <p:cTn id="61" dur="1" fill="hold">
                                          <p:stCondLst>
                                            <p:cond delay="499"/>
                                          </p:stCondLst>
                                        </p:cTn>
                                        <p:tgtEl>
                                          <p:spTgt spid="23"/>
                                        </p:tgtEl>
                                        <p:attrNameLst>
                                          <p:attrName>style.visibility</p:attrName>
                                        </p:attrNameLst>
                                      </p:cBhvr>
                                      <p:to>
                                        <p:strVal val="hidden"/>
                                      </p:to>
                                    </p:set>
                                  </p:childTnLst>
                                </p:cTn>
                              </p:par>
                            </p:childTnLst>
                          </p:cTn>
                        </p:par>
                        <p:par>
                          <p:cTn id="62" fill="hold">
                            <p:stCondLst>
                              <p:cond delay="2000"/>
                            </p:stCondLst>
                            <p:childTnLst>
                              <p:par>
                                <p:cTn id="63" presetID="10" presetClass="entr" presetSubtype="0" fill="hold" grpId="1" nodeType="after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fade">
                                      <p:cBhvr>
                                        <p:cTn id="65" dur="500"/>
                                        <p:tgtEl>
                                          <p:spTgt spid="32"/>
                                        </p:tgtEl>
                                      </p:cBhvr>
                                    </p:animEffect>
                                  </p:childTnLst>
                                </p:cTn>
                              </p:par>
                            </p:childTnLst>
                          </p:cTn>
                        </p:par>
                        <p:par>
                          <p:cTn id="66" fill="hold">
                            <p:stCondLst>
                              <p:cond delay="2500"/>
                            </p:stCondLst>
                            <p:childTnLst>
                              <p:par>
                                <p:cTn id="67" presetID="22" presetClass="exit" presetSubtype="1" fill="hold" nodeType="afterEffect">
                                  <p:stCondLst>
                                    <p:cond delay="0"/>
                                  </p:stCondLst>
                                  <p:childTnLst>
                                    <p:animEffect transition="out" filter="wipe(up)">
                                      <p:cBhvr>
                                        <p:cTn id="68" dur="500"/>
                                        <p:tgtEl>
                                          <p:spTgt spid="21"/>
                                        </p:tgtEl>
                                      </p:cBhvr>
                                    </p:animEffect>
                                    <p:set>
                                      <p:cBhvr>
                                        <p:cTn id="69" dur="1" fill="hold">
                                          <p:stCondLst>
                                            <p:cond delay="499"/>
                                          </p:stCondLst>
                                        </p:cTn>
                                        <p:tgtEl>
                                          <p:spTgt spid="21"/>
                                        </p:tgtEl>
                                        <p:attrNameLst>
                                          <p:attrName>style.visibility</p:attrName>
                                        </p:attrNameLst>
                                      </p:cBhvr>
                                      <p:to>
                                        <p:strVal val="hidden"/>
                                      </p:to>
                                    </p:set>
                                  </p:childTnLst>
                                </p:cTn>
                              </p:par>
                            </p:childTnLst>
                          </p:cTn>
                        </p:par>
                        <p:par>
                          <p:cTn id="70" fill="hold">
                            <p:stCondLst>
                              <p:cond delay="3000"/>
                            </p:stCondLst>
                            <p:childTnLst>
                              <p:par>
                                <p:cTn id="71" presetID="22" presetClass="exit" presetSubtype="4" fill="hold" grpId="2" nodeType="afterEffect">
                                  <p:stCondLst>
                                    <p:cond delay="0"/>
                                  </p:stCondLst>
                                  <p:iterate type="lt">
                                    <p:tmPct val="0"/>
                                  </p:iterate>
                                  <p:childTnLst>
                                    <p:animEffect transition="out" filter="wipe(down)">
                                      <p:cBhvr>
                                        <p:cTn id="72" dur="500"/>
                                        <p:tgtEl>
                                          <p:spTgt spid="23"/>
                                        </p:tgtEl>
                                      </p:cBhvr>
                                    </p:animEffect>
                                    <p:set>
                                      <p:cBhvr>
                                        <p:cTn id="73"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23" grpId="0"/>
      <p:bldP spid="23" grpId="1"/>
      <p:bldP spid="23" grpId="2"/>
      <p:bldP spid="32"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3CA3AE-4A9A-443B-AD5C-1105BFD35F0B}"/>
              </a:ext>
            </a:extLst>
          </p:cNvPr>
          <p:cNvSpPr/>
          <p:nvPr/>
        </p:nvSpPr>
        <p:spPr>
          <a:xfrm>
            <a:off x="-1" y="0"/>
            <a:ext cx="12192000" cy="6858000"/>
          </a:xfrm>
          <a:prstGeom prst="rect">
            <a:avLst/>
          </a:prstGeom>
          <a:blipFill dpi="0" rotWithShape="1">
            <a:blip r:embed="rId2">
              <a:alphaModFix amt="31000"/>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4" name="TextBox 3">
            <a:extLst>
              <a:ext uri="{FF2B5EF4-FFF2-40B4-BE49-F238E27FC236}">
                <a16:creationId xmlns:a16="http://schemas.microsoft.com/office/drawing/2014/main" id="{C95958A3-0323-4A60-B293-68F58A1DAA8D}"/>
              </a:ext>
            </a:extLst>
          </p:cNvPr>
          <p:cNvSpPr txBox="1"/>
          <p:nvPr/>
        </p:nvSpPr>
        <p:spPr>
          <a:xfrm>
            <a:off x="-2" y="164396"/>
            <a:ext cx="12192002" cy="707886"/>
          </a:xfrm>
          <a:prstGeom prst="rect">
            <a:avLst/>
          </a:prstGeom>
          <a:noFill/>
        </p:spPr>
        <p:txBody>
          <a:bodyPr wrap="square" rtlCol="0">
            <a:spAutoFit/>
          </a:bodyPr>
          <a:lstStyle/>
          <a:p>
            <a:pPr algn="ctr"/>
            <a:r>
              <a:rPr lang="en-IN" sz="4000" dirty="0">
                <a:solidFill>
                  <a:schemeClr val="bg1"/>
                </a:solidFill>
                <a:latin typeface="Courier New" panose="02070309020205020404" pitchFamily="49" charset="0"/>
                <a:cs typeface="Courier New" panose="02070309020205020404" pitchFamily="49" charset="0"/>
              </a:rPr>
              <a:t>Hypothesis testing and Correlation</a:t>
            </a:r>
            <a:endParaRPr lang="kn-IN" sz="4000" dirty="0">
              <a:solidFill>
                <a:schemeClr val="bg1"/>
              </a:solidFill>
              <a:latin typeface="Courier New" panose="02070309020205020404" pitchFamily="49" charset="0"/>
            </a:endParaRPr>
          </a:p>
        </p:txBody>
      </p:sp>
      <p:sp>
        <p:nvSpPr>
          <p:cNvPr id="6" name="TextBox 5">
            <a:extLst>
              <a:ext uri="{FF2B5EF4-FFF2-40B4-BE49-F238E27FC236}">
                <a16:creationId xmlns:a16="http://schemas.microsoft.com/office/drawing/2014/main" id="{3AEA6ABC-44AE-495F-9E70-5A5CCD1E27CE}"/>
              </a:ext>
            </a:extLst>
          </p:cNvPr>
          <p:cNvSpPr txBox="1"/>
          <p:nvPr/>
        </p:nvSpPr>
        <p:spPr>
          <a:xfrm>
            <a:off x="1" y="899461"/>
            <a:ext cx="12191999" cy="646331"/>
          </a:xfrm>
          <a:prstGeom prst="rect">
            <a:avLst/>
          </a:prstGeom>
          <a:noFill/>
        </p:spPr>
        <p:txBody>
          <a:bodyPr wrap="square" rtlCol="0">
            <a:spAutoFit/>
          </a:bodyPr>
          <a:lstStyle/>
          <a:p>
            <a:r>
              <a:rPr lang="en-IN" dirty="0">
                <a:solidFill>
                  <a:schemeClr val="bg1"/>
                </a:solidFill>
                <a:latin typeface="Century Gothic" panose="020B0502020202020204" pitchFamily="34" charset="0"/>
                <a:cs typeface="Courier New" panose="02070309020205020404" pitchFamily="49" charset="0"/>
              </a:rPr>
              <a:t>A hypothesis test was performed over the values in the dataset.</a:t>
            </a:r>
          </a:p>
          <a:p>
            <a:r>
              <a:rPr lang="en-IN" dirty="0">
                <a:solidFill>
                  <a:schemeClr val="bg1"/>
                </a:solidFill>
                <a:latin typeface="Century Gothic" panose="020B0502020202020204" pitchFamily="34" charset="0"/>
                <a:cs typeface="Courier New" panose="02070309020205020404" pitchFamily="49" charset="0"/>
              </a:rPr>
              <a:t>Here’s what was done:</a:t>
            </a:r>
            <a:endParaRPr lang="kn-IN" dirty="0">
              <a:solidFill>
                <a:schemeClr val="bg1"/>
              </a:solidFill>
              <a:latin typeface="Century Gothic" panose="020B0502020202020204" pitchFamily="34" charset="0"/>
            </a:endParaRPr>
          </a:p>
        </p:txBody>
      </p:sp>
      <p:sp>
        <p:nvSpPr>
          <p:cNvPr id="7" name="Rectangle: Rounded Corners 6">
            <a:extLst>
              <a:ext uri="{FF2B5EF4-FFF2-40B4-BE49-F238E27FC236}">
                <a16:creationId xmlns:a16="http://schemas.microsoft.com/office/drawing/2014/main" id="{FDA64C50-BBA2-494B-A1EF-008344EA2FEE}"/>
              </a:ext>
            </a:extLst>
          </p:cNvPr>
          <p:cNvSpPr/>
          <p:nvPr/>
        </p:nvSpPr>
        <p:spPr>
          <a:xfrm>
            <a:off x="353290" y="1658511"/>
            <a:ext cx="4862945" cy="5031059"/>
          </a:xfrm>
          <a:prstGeom prst="roundRect">
            <a:avLst>
              <a:gd name="adj" fmla="val 320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 name="Rectangle: Rounded Corners 1">
            <a:extLst>
              <a:ext uri="{FF2B5EF4-FFF2-40B4-BE49-F238E27FC236}">
                <a16:creationId xmlns:a16="http://schemas.microsoft.com/office/drawing/2014/main" id="{6CB41C85-7450-4718-A8BD-96071E8730DB}"/>
              </a:ext>
            </a:extLst>
          </p:cNvPr>
          <p:cNvSpPr/>
          <p:nvPr/>
        </p:nvSpPr>
        <p:spPr>
          <a:xfrm>
            <a:off x="353291" y="1662545"/>
            <a:ext cx="4862945" cy="5031059"/>
          </a:xfrm>
          <a:prstGeom prst="roundRect">
            <a:avLst>
              <a:gd name="adj" fmla="val 320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9" name="TextBox 8">
            <a:extLst>
              <a:ext uri="{FF2B5EF4-FFF2-40B4-BE49-F238E27FC236}">
                <a16:creationId xmlns:a16="http://schemas.microsoft.com/office/drawing/2014/main" id="{1DAE4234-1D87-4BA1-8951-431071AF5AD7}"/>
              </a:ext>
            </a:extLst>
          </p:cNvPr>
          <p:cNvSpPr txBox="1"/>
          <p:nvPr/>
        </p:nvSpPr>
        <p:spPr>
          <a:xfrm>
            <a:off x="385616" y="1707710"/>
            <a:ext cx="4705929" cy="600164"/>
          </a:xfrm>
          <a:prstGeom prst="rect">
            <a:avLst/>
          </a:prstGeom>
          <a:noFill/>
        </p:spPr>
        <p:txBody>
          <a:bodyPr wrap="square" rtlCol="0">
            <a:spAutoFit/>
          </a:bodyPr>
          <a:lstStyle/>
          <a:p>
            <a:pPr algn="ctr"/>
            <a:r>
              <a:rPr lang="en-IN" sz="1100" dirty="0">
                <a:solidFill>
                  <a:schemeClr val="bg1"/>
                </a:solidFill>
                <a:latin typeface="Courier New" panose="02070309020205020404" pitchFamily="49" charset="0"/>
                <a:cs typeface="Courier New" panose="02070309020205020404" pitchFamily="49" charset="0"/>
              </a:rPr>
              <a:t>Programming Language: Python      </a:t>
            </a:r>
          </a:p>
          <a:p>
            <a:pPr algn="ctr"/>
            <a:endParaRPr lang="en-IN" sz="1100" dirty="0">
              <a:solidFill>
                <a:schemeClr val="bg1"/>
              </a:solidFill>
              <a:latin typeface="Courier New" panose="02070309020205020404" pitchFamily="49" charset="0"/>
              <a:cs typeface="Courier New" panose="02070309020205020404" pitchFamily="49" charset="0"/>
            </a:endParaRPr>
          </a:p>
          <a:p>
            <a:pPr algn="ctr"/>
            <a:r>
              <a:rPr lang="en-IN" sz="1100" dirty="0">
                <a:solidFill>
                  <a:schemeClr val="bg1"/>
                </a:solidFill>
                <a:latin typeface="Courier New" panose="02070309020205020404" pitchFamily="49" charset="0"/>
                <a:cs typeface="Courier New" panose="02070309020205020404" pitchFamily="49" charset="0"/>
              </a:rPr>
              <a:t>Program Terminal</a:t>
            </a:r>
            <a:endParaRPr lang="kn-IN" sz="1100" dirty="0">
              <a:solidFill>
                <a:schemeClr val="bg1"/>
              </a:solidFill>
              <a:latin typeface="Courier New" panose="02070309020205020404" pitchFamily="49" charset="0"/>
            </a:endParaRPr>
          </a:p>
        </p:txBody>
      </p:sp>
      <p:cxnSp>
        <p:nvCxnSpPr>
          <p:cNvPr id="12" name="Straight Connector 11">
            <a:extLst>
              <a:ext uri="{FF2B5EF4-FFF2-40B4-BE49-F238E27FC236}">
                <a16:creationId xmlns:a16="http://schemas.microsoft.com/office/drawing/2014/main" id="{C952D6B9-7528-458D-8F40-FC9C021887CB}"/>
              </a:ext>
            </a:extLst>
          </p:cNvPr>
          <p:cNvCxnSpPr>
            <a:cxnSpLocks/>
          </p:cNvCxnSpPr>
          <p:nvPr/>
        </p:nvCxnSpPr>
        <p:spPr>
          <a:xfrm>
            <a:off x="353290" y="2307874"/>
            <a:ext cx="48629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31AF8D5A-0E98-48E7-8FB5-8C5BA0942321}"/>
              </a:ext>
            </a:extLst>
          </p:cNvPr>
          <p:cNvSpPr/>
          <p:nvPr/>
        </p:nvSpPr>
        <p:spPr>
          <a:xfrm>
            <a:off x="6416963" y="1658510"/>
            <a:ext cx="4862945" cy="5031059"/>
          </a:xfrm>
          <a:prstGeom prst="roundRect">
            <a:avLst>
              <a:gd name="adj" fmla="val 320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19" name="Rectangle: Rounded Corners 18">
            <a:extLst>
              <a:ext uri="{FF2B5EF4-FFF2-40B4-BE49-F238E27FC236}">
                <a16:creationId xmlns:a16="http://schemas.microsoft.com/office/drawing/2014/main" id="{874AF98A-F537-4683-BDED-C2299231B608}"/>
              </a:ext>
            </a:extLst>
          </p:cNvPr>
          <p:cNvSpPr/>
          <p:nvPr/>
        </p:nvSpPr>
        <p:spPr>
          <a:xfrm>
            <a:off x="6416962" y="1658509"/>
            <a:ext cx="4862945" cy="5031059"/>
          </a:xfrm>
          <a:prstGeom prst="roundRect">
            <a:avLst>
              <a:gd name="adj" fmla="val 320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17" name="TextBox 16">
            <a:extLst>
              <a:ext uri="{FF2B5EF4-FFF2-40B4-BE49-F238E27FC236}">
                <a16:creationId xmlns:a16="http://schemas.microsoft.com/office/drawing/2014/main" id="{6482E583-C2C8-4B5B-89CB-0774E418144C}"/>
              </a:ext>
            </a:extLst>
          </p:cNvPr>
          <p:cNvSpPr txBox="1"/>
          <p:nvPr/>
        </p:nvSpPr>
        <p:spPr>
          <a:xfrm>
            <a:off x="6449289" y="1707710"/>
            <a:ext cx="4705929" cy="600164"/>
          </a:xfrm>
          <a:prstGeom prst="rect">
            <a:avLst/>
          </a:prstGeom>
          <a:noFill/>
        </p:spPr>
        <p:txBody>
          <a:bodyPr wrap="square" rtlCol="0">
            <a:spAutoFit/>
          </a:bodyPr>
          <a:lstStyle/>
          <a:p>
            <a:pPr algn="ctr"/>
            <a:r>
              <a:rPr lang="en-IN" sz="1100" dirty="0">
                <a:solidFill>
                  <a:schemeClr val="bg1"/>
                </a:solidFill>
                <a:latin typeface="Courier New" panose="02070309020205020404" pitchFamily="49" charset="0"/>
                <a:cs typeface="Courier New" panose="02070309020205020404" pitchFamily="49" charset="0"/>
              </a:rPr>
              <a:t>Programming Language: Python      </a:t>
            </a:r>
          </a:p>
          <a:p>
            <a:pPr algn="ctr"/>
            <a:endParaRPr lang="en-IN" sz="1100" dirty="0">
              <a:solidFill>
                <a:schemeClr val="bg1"/>
              </a:solidFill>
              <a:latin typeface="Courier New" panose="02070309020205020404" pitchFamily="49" charset="0"/>
              <a:cs typeface="Courier New" panose="02070309020205020404" pitchFamily="49" charset="0"/>
            </a:endParaRPr>
          </a:p>
          <a:p>
            <a:pPr algn="ctr"/>
            <a:r>
              <a:rPr lang="en-IN" sz="1100" dirty="0">
                <a:solidFill>
                  <a:schemeClr val="bg1"/>
                </a:solidFill>
                <a:latin typeface="Courier New" panose="02070309020205020404" pitchFamily="49" charset="0"/>
                <a:cs typeface="Courier New" panose="02070309020205020404" pitchFamily="49" charset="0"/>
              </a:rPr>
              <a:t>Output Terminal</a:t>
            </a:r>
            <a:endParaRPr lang="kn-IN" sz="1100" dirty="0">
              <a:solidFill>
                <a:schemeClr val="bg1"/>
              </a:solidFill>
              <a:latin typeface="Courier New" panose="02070309020205020404" pitchFamily="49" charset="0"/>
            </a:endParaRPr>
          </a:p>
        </p:txBody>
      </p:sp>
      <p:cxnSp>
        <p:nvCxnSpPr>
          <p:cNvPr id="18" name="Straight Connector 17">
            <a:extLst>
              <a:ext uri="{FF2B5EF4-FFF2-40B4-BE49-F238E27FC236}">
                <a16:creationId xmlns:a16="http://schemas.microsoft.com/office/drawing/2014/main" id="{5A527BD3-5B94-4088-9FD1-4089FBAC8767}"/>
              </a:ext>
            </a:extLst>
          </p:cNvPr>
          <p:cNvCxnSpPr>
            <a:cxnSpLocks/>
          </p:cNvCxnSpPr>
          <p:nvPr/>
        </p:nvCxnSpPr>
        <p:spPr>
          <a:xfrm>
            <a:off x="6416963" y="2307874"/>
            <a:ext cx="48629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C583AC-4266-47F0-B186-A30D62E60206}"/>
              </a:ext>
            </a:extLst>
          </p:cNvPr>
          <p:cNvSpPr txBox="1"/>
          <p:nvPr/>
        </p:nvSpPr>
        <p:spPr>
          <a:xfrm>
            <a:off x="353289" y="2462309"/>
            <a:ext cx="4862945" cy="3539430"/>
          </a:xfrm>
          <a:prstGeom prst="rect">
            <a:avLst/>
          </a:prstGeom>
          <a:noFill/>
        </p:spPr>
        <p:txBody>
          <a:bodyPr wrap="square">
            <a:spAutoFit/>
          </a:bodyPr>
          <a:lstStyle/>
          <a:p>
            <a:r>
              <a:rPr lang="en-US" sz="1400" dirty="0">
                <a:solidFill>
                  <a:schemeClr val="bg1"/>
                </a:solidFill>
                <a:latin typeface="Courier New" panose="02070309020205020404" pitchFamily="49" charset="0"/>
              </a:rPr>
              <a:t>import pandas as pd</a:t>
            </a:r>
          </a:p>
          <a:p>
            <a:r>
              <a:rPr lang="en-US" sz="1400" dirty="0">
                <a:solidFill>
                  <a:schemeClr val="bg1"/>
                </a:solidFill>
                <a:latin typeface="Courier New" panose="02070309020205020404" pitchFamily="49" charset="0"/>
              </a:rPr>
              <a:t>import seaborn as </a:t>
            </a:r>
            <a:r>
              <a:rPr lang="en-US" sz="1400" dirty="0" err="1">
                <a:solidFill>
                  <a:schemeClr val="bg1"/>
                </a:solidFill>
                <a:latin typeface="Courier New" panose="02070309020205020404" pitchFamily="49" charset="0"/>
              </a:rPr>
              <a:t>sns</a:t>
            </a:r>
            <a:endParaRPr lang="en-US" sz="1400" dirty="0">
              <a:solidFill>
                <a:schemeClr val="bg1"/>
              </a:solidFill>
              <a:latin typeface="Courier New" panose="02070309020205020404" pitchFamily="49" charset="0"/>
            </a:endParaRPr>
          </a:p>
          <a:p>
            <a:r>
              <a:rPr lang="en-US" sz="1400" dirty="0">
                <a:solidFill>
                  <a:schemeClr val="bg1"/>
                </a:solidFill>
                <a:latin typeface="Courier New" panose="02070309020205020404" pitchFamily="49" charset="0"/>
              </a:rPr>
              <a:t>from </a:t>
            </a:r>
            <a:r>
              <a:rPr lang="en-US" sz="1400" dirty="0" err="1">
                <a:solidFill>
                  <a:schemeClr val="bg1"/>
                </a:solidFill>
                <a:latin typeface="Courier New" panose="02070309020205020404" pitchFamily="49" charset="0"/>
              </a:rPr>
              <a:t>scipy</a:t>
            </a:r>
            <a:r>
              <a:rPr lang="en-US" sz="1400" dirty="0">
                <a:solidFill>
                  <a:schemeClr val="bg1"/>
                </a:solidFill>
                <a:latin typeface="Courier New" panose="02070309020205020404" pitchFamily="49" charset="0"/>
              </a:rPr>
              <a:t> import stats as </a:t>
            </a:r>
            <a:r>
              <a:rPr lang="en-US" sz="1400" dirty="0" err="1">
                <a:solidFill>
                  <a:schemeClr val="bg1"/>
                </a:solidFill>
                <a:latin typeface="Courier New" panose="02070309020205020404" pitchFamily="49" charset="0"/>
              </a:rPr>
              <a:t>st</a:t>
            </a:r>
            <a:endParaRPr lang="en-US" sz="1400" dirty="0">
              <a:solidFill>
                <a:schemeClr val="bg1"/>
              </a:solidFill>
              <a:latin typeface="Courier New" panose="02070309020205020404" pitchFamily="49" charset="0"/>
            </a:endParaRPr>
          </a:p>
          <a:p>
            <a:r>
              <a:rPr lang="en-US" sz="1400" dirty="0">
                <a:solidFill>
                  <a:schemeClr val="bg1"/>
                </a:solidFill>
                <a:latin typeface="Courier New" panose="02070309020205020404" pitchFamily="49" charset="0"/>
              </a:rPr>
              <a:t>data=</a:t>
            </a:r>
            <a:r>
              <a:rPr lang="en-US" sz="1400" dirty="0" err="1">
                <a:solidFill>
                  <a:schemeClr val="bg1"/>
                </a:solidFill>
                <a:latin typeface="Courier New" panose="02070309020205020404" pitchFamily="49" charset="0"/>
              </a:rPr>
              <a:t>pd.read_csv</a:t>
            </a:r>
            <a:r>
              <a:rPr lang="en-US" sz="1400" dirty="0">
                <a:solidFill>
                  <a:schemeClr val="bg1"/>
                </a:solidFill>
                <a:latin typeface="Courier New" panose="02070309020205020404" pitchFamily="49" charset="0"/>
              </a:rPr>
              <a:t>("cumulative-cleaned.csv")</a:t>
            </a:r>
          </a:p>
          <a:p>
            <a:r>
              <a:rPr lang="en-US" sz="1400" dirty="0">
                <a:solidFill>
                  <a:schemeClr val="bg1"/>
                </a:solidFill>
                <a:latin typeface="Courier New" panose="02070309020205020404" pitchFamily="49" charset="0"/>
              </a:rPr>
              <a:t>points =data['declination']</a:t>
            </a:r>
          </a:p>
          <a:p>
            <a:r>
              <a:rPr lang="en-US" sz="1400" dirty="0">
                <a:solidFill>
                  <a:schemeClr val="bg1"/>
                </a:solidFill>
                <a:latin typeface="Courier New" panose="02070309020205020404" pitchFamily="49" charset="0"/>
              </a:rPr>
              <a:t>mu = </a:t>
            </a:r>
            <a:r>
              <a:rPr lang="en-US" sz="1400" dirty="0" err="1">
                <a:solidFill>
                  <a:schemeClr val="bg1"/>
                </a:solidFill>
                <a:latin typeface="Courier New" panose="02070309020205020404" pitchFamily="49" charset="0"/>
              </a:rPr>
              <a:t>points.mean</a:t>
            </a:r>
            <a:r>
              <a:rPr lang="en-US" sz="1400" dirty="0">
                <a:solidFill>
                  <a:schemeClr val="bg1"/>
                </a:solidFill>
                <a:latin typeface="Courier New" panose="02070309020205020404" pitchFamily="49" charset="0"/>
              </a:rPr>
              <a:t>()</a:t>
            </a:r>
          </a:p>
          <a:p>
            <a:r>
              <a:rPr lang="en-US" sz="1400" dirty="0">
                <a:solidFill>
                  <a:schemeClr val="bg1"/>
                </a:solidFill>
                <a:latin typeface="Courier New" panose="02070309020205020404" pitchFamily="49" charset="0"/>
              </a:rPr>
              <a:t>sigma = </a:t>
            </a:r>
            <a:r>
              <a:rPr lang="en-US" sz="1400" dirty="0" err="1">
                <a:solidFill>
                  <a:schemeClr val="bg1"/>
                </a:solidFill>
                <a:latin typeface="Courier New" panose="02070309020205020404" pitchFamily="49" charset="0"/>
              </a:rPr>
              <a:t>points.std</a:t>
            </a:r>
            <a:r>
              <a:rPr lang="en-US" sz="1400" dirty="0">
                <a:solidFill>
                  <a:schemeClr val="bg1"/>
                </a:solidFill>
                <a:latin typeface="Courier New" panose="02070309020205020404" pitchFamily="49" charset="0"/>
              </a:rPr>
              <a:t>(</a:t>
            </a:r>
            <a:r>
              <a:rPr lang="en-US" sz="1400" dirty="0" err="1">
                <a:solidFill>
                  <a:schemeClr val="bg1"/>
                </a:solidFill>
                <a:latin typeface="Courier New" panose="02070309020205020404" pitchFamily="49" charset="0"/>
              </a:rPr>
              <a:t>ddof</a:t>
            </a:r>
            <a:r>
              <a:rPr lang="en-US" sz="1400" dirty="0">
                <a:solidFill>
                  <a:schemeClr val="bg1"/>
                </a:solidFill>
                <a:latin typeface="Courier New" panose="02070309020205020404" pitchFamily="49" charset="0"/>
              </a:rPr>
              <a:t>=0)</a:t>
            </a:r>
          </a:p>
          <a:p>
            <a:r>
              <a:rPr lang="en-US" sz="1400" dirty="0">
                <a:solidFill>
                  <a:schemeClr val="bg1"/>
                </a:solidFill>
                <a:latin typeface="Courier New" panose="02070309020205020404" pitchFamily="49" charset="0"/>
              </a:rPr>
              <a:t>print("mu: ", mu, ", sigma:", sigma)</a:t>
            </a:r>
          </a:p>
          <a:p>
            <a:r>
              <a:rPr lang="en-US" sz="1400" dirty="0">
                <a:solidFill>
                  <a:schemeClr val="bg1"/>
                </a:solidFill>
                <a:latin typeface="Courier New" panose="02070309020205020404" pitchFamily="49" charset="0"/>
              </a:rPr>
              <a:t>#Performing STATISTICAL TESTS</a:t>
            </a:r>
          </a:p>
          <a:p>
            <a:r>
              <a:rPr lang="en-US" sz="1400" dirty="0">
                <a:solidFill>
                  <a:schemeClr val="bg1"/>
                </a:solidFill>
                <a:latin typeface="Courier New" panose="02070309020205020404" pitchFamily="49" charset="0"/>
              </a:rPr>
              <a:t>#Performing one sample t -test(testing whether it is equal to </a:t>
            </a:r>
            <a:r>
              <a:rPr lang="en-US" sz="1400" dirty="0" err="1">
                <a:solidFill>
                  <a:schemeClr val="bg1"/>
                </a:solidFill>
                <a:latin typeface="Courier New" panose="02070309020205020404" pitchFamily="49" charset="0"/>
              </a:rPr>
              <a:t>poulation</a:t>
            </a:r>
            <a:r>
              <a:rPr lang="en-US" sz="1400" dirty="0">
                <a:solidFill>
                  <a:schemeClr val="bg1"/>
                </a:solidFill>
                <a:latin typeface="Courier New" panose="02070309020205020404" pitchFamily="49" charset="0"/>
              </a:rPr>
              <a:t> mean or not)</a:t>
            </a:r>
          </a:p>
          <a:p>
            <a:r>
              <a:rPr lang="en-US" sz="1400" dirty="0">
                <a:solidFill>
                  <a:schemeClr val="bg1"/>
                </a:solidFill>
                <a:latin typeface="Courier New" panose="02070309020205020404" pitchFamily="49" charset="0"/>
              </a:rPr>
              <a:t>data=</a:t>
            </a:r>
            <a:r>
              <a:rPr lang="en-US" sz="1400" dirty="0" err="1">
                <a:solidFill>
                  <a:schemeClr val="bg1"/>
                </a:solidFill>
                <a:latin typeface="Courier New" panose="02070309020205020404" pitchFamily="49" charset="0"/>
              </a:rPr>
              <a:t>data.loc</a:t>
            </a:r>
            <a:r>
              <a:rPr lang="en-US" sz="1400" dirty="0">
                <a:solidFill>
                  <a:schemeClr val="bg1"/>
                </a:solidFill>
                <a:latin typeface="Courier New" panose="02070309020205020404" pitchFamily="49" charset="0"/>
              </a:rPr>
              <a:t>[:,~</a:t>
            </a:r>
            <a:r>
              <a:rPr lang="en-US" sz="1400" dirty="0" err="1">
                <a:solidFill>
                  <a:schemeClr val="bg1"/>
                </a:solidFill>
                <a:latin typeface="Courier New" panose="02070309020205020404" pitchFamily="49" charset="0"/>
              </a:rPr>
              <a:t>data.columns.str.contains</a:t>
            </a:r>
            <a:r>
              <a:rPr lang="en-US" sz="1400" dirty="0">
                <a:solidFill>
                  <a:schemeClr val="bg1"/>
                </a:solidFill>
                <a:latin typeface="Courier New" panose="02070309020205020404" pitchFamily="49" charset="0"/>
              </a:rPr>
              <a:t>('^Unnamed')]</a:t>
            </a:r>
          </a:p>
          <a:p>
            <a:r>
              <a:rPr lang="en-US" sz="1400" dirty="0">
                <a:solidFill>
                  <a:schemeClr val="bg1"/>
                </a:solidFill>
                <a:latin typeface="Courier New" panose="02070309020205020404" pitchFamily="49" charset="0"/>
              </a:rPr>
              <a:t>st.ttest_1samp(data['declination'],44) #Ho:mu=44 H1:mu not equal to 44</a:t>
            </a:r>
          </a:p>
        </p:txBody>
      </p:sp>
      <p:sp>
        <p:nvSpPr>
          <p:cNvPr id="21" name="TextBox 20">
            <a:extLst>
              <a:ext uri="{FF2B5EF4-FFF2-40B4-BE49-F238E27FC236}">
                <a16:creationId xmlns:a16="http://schemas.microsoft.com/office/drawing/2014/main" id="{FC9B95F3-4618-4862-A677-AD57D04DA8C4}"/>
              </a:ext>
            </a:extLst>
          </p:cNvPr>
          <p:cNvSpPr txBox="1"/>
          <p:nvPr/>
        </p:nvSpPr>
        <p:spPr>
          <a:xfrm>
            <a:off x="346431" y="2462308"/>
            <a:ext cx="4862945" cy="3539430"/>
          </a:xfrm>
          <a:prstGeom prst="rect">
            <a:avLst/>
          </a:prstGeom>
          <a:noFill/>
        </p:spPr>
        <p:txBody>
          <a:bodyPr wrap="square">
            <a:spAutoFit/>
          </a:bodyPr>
          <a:lstStyle/>
          <a:p>
            <a:r>
              <a:rPr lang="en-US" sz="1400" dirty="0">
                <a:solidFill>
                  <a:schemeClr val="bg1"/>
                </a:solidFill>
                <a:latin typeface="Courier New" panose="02070309020205020404" pitchFamily="49" charset="0"/>
              </a:rPr>
              <a:t># performing two sample t-</a:t>
            </a:r>
            <a:r>
              <a:rPr lang="en-US" sz="1400" dirty="0" err="1">
                <a:solidFill>
                  <a:schemeClr val="bg1"/>
                </a:solidFill>
                <a:latin typeface="Courier New" panose="02070309020205020404" pitchFamily="49" charset="0"/>
              </a:rPr>
              <a:t>test,testing</a:t>
            </a:r>
            <a:r>
              <a:rPr lang="en-US" sz="1400" dirty="0">
                <a:solidFill>
                  <a:schemeClr val="bg1"/>
                </a:solidFill>
                <a:latin typeface="Courier New" panose="02070309020205020404" pitchFamily="49" charset="0"/>
              </a:rPr>
              <a:t> whether the mean in number of </a:t>
            </a:r>
          </a:p>
          <a:p>
            <a:r>
              <a:rPr lang="en-US" sz="1400" dirty="0">
                <a:solidFill>
                  <a:schemeClr val="bg1"/>
                </a:solidFill>
                <a:latin typeface="Courier New" panose="02070309020205020404" pitchFamily="49" charset="0"/>
              </a:rPr>
              <a:t># To test if this is significant, we do a 2-sample t-test with </a:t>
            </a:r>
            <a:r>
              <a:rPr lang="en-US" sz="1400" dirty="0" err="1">
                <a:solidFill>
                  <a:schemeClr val="bg1"/>
                </a:solidFill>
                <a:latin typeface="Courier New" panose="02070309020205020404" pitchFamily="49" charset="0"/>
              </a:rPr>
              <a:t>scipy.stats.ttest_ind</a:t>
            </a:r>
            <a:r>
              <a:rPr lang="en-US" sz="1400" dirty="0">
                <a:solidFill>
                  <a:schemeClr val="bg1"/>
                </a:solidFill>
                <a:latin typeface="Courier New" panose="02070309020205020404" pitchFamily="49" charset="0"/>
              </a:rPr>
              <a:t>():</a:t>
            </a:r>
          </a:p>
          <a:p>
            <a:r>
              <a:rPr lang="en-US" sz="1400" dirty="0" err="1">
                <a:solidFill>
                  <a:schemeClr val="bg1"/>
                </a:solidFill>
                <a:latin typeface="Courier New" panose="02070309020205020404" pitchFamily="49" charset="0"/>
              </a:rPr>
              <a:t>plnt_confirmed</a:t>
            </a:r>
            <a:r>
              <a:rPr lang="en-US" sz="1400" dirty="0">
                <a:solidFill>
                  <a:schemeClr val="bg1"/>
                </a:solidFill>
                <a:latin typeface="Courier New" panose="02070309020205020404" pitchFamily="49" charset="0"/>
              </a:rPr>
              <a:t>= data[data['</a:t>
            </a:r>
            <a:r>
              <a:rPr lang="en-US" sz="1400" dirty="0" err="1">
                <a:solidFill>
                  <a:schemeClr val="bg1"/>
                </a:solidFill>
                <a:latin typeface="Courier New" panose="02070309020205020404" pitchFamily="49" charset="0"/>
              </a:rPr>
              <a:t>plnt_disposition</a:t>
            </a:r>
            <a:r>
              <a:rPr lang="en-US" sz="1400" dirty="0">
                <a:solidFill>
                  <a:schemeClr val="bg1"/>
                </a:solidFill>
                <a:latin typeface="Courier New" panose="02070309020205020404" pitchFamily="49" charset="0"/>
              </a:rPr>
              <a:t>'] == 'CONFIRMED']['</a:t>
            </a:r>
            <a:r>
              <a:rPr lang="en-US" sz="1400" dirty="0" err="1">
                <a:solidFill>
                  <a:schemeClr val="bg1"/>
                </a:solidFill>
                <a:latin typeface="Courier New" panose="02070309020205020404" pitchFamily="49" charset="0"/>
              </a:rPr>
              <a:t>orbital_period</a:t>
            </a:r>
            <a:r>
              <a:rPr lang="en-US" sz="1400" dirty="0">
                <a:solidFill>
                  <a:schemeClr val="bg1"/>
                </a:solidFill>
                <a:latin typeface="Courier New" panose="02070309020205020404" pitchFamily="49" charset="0"/>
              </a:rPr>
              <a:t>']</a:t>
            </a:r>
          </a:p>
          <a:p>
            <a:r>
              <a:rPr lang="en-US" sz="1400" dirty="0" err="1">
                <a:solidFill>
                  <a:schemeClr val="bg1"/>
                </a:solidFill>
                <a:latin typeface="Courier New" panose="02070309020205020404" pitchFamily="49" charset="0"/>
              </a:rPr>
              <a:t>plnt_fpositive</a:t>
            </a:r>
            <a:r>
              <a:rPr lang="en-US" sz="1400" dirty="0">
                <a:solidFill>
                  <a:schemeClr val="bg1"/>
                </a:solidFill>
                <a:latin typeface="Courier New" panose="02070309020205020404" pitchFamily="49" charset="0"/>
              </a:rPr>
              <a:t>= data[data['</a:t>
            </a:r>
            <a:r>
              <a:rPr lang="en-US" sz="1400" dirty="0" err="1">
                <a:solidFill>
                  <a:schemeClr val="bg1"/>
                </a:solidFill>
                <a:latin typeface="Courier New" panose="02070309020205020404" pitchFamily="49" charset="0"/>
              </a:rPr>
              <a:t>plnt_disposition</a:t>
            </a:r>
            <a:r>
              <a:rPr lang="en-US" sz="1400" dirty="0">
                <a:solidFill>
                  <a:schemeClr val="bg1"/>
                </a:solidFill>
                <a:latin typeface="Courier New" panose="02070309020205020404" pitchFamily="49" charset="0"/>
              </a:rPr>
              <a:t>'] == 'FALSE POSITIVE']['</a:t>
            </a:r>
            <a:r>
              <a:rPr lang="en-US" sz="1400" dirty="0" err="1">
                <a:solidFill>
                  <a:schemeClr val="bg1"/>
                </a:solidFill>
                <a:latin typeface="Courier New" panose="02070309020205020404" pitchFamily="49" charset="0"/>
              </a:rPr>
              <a:t>orbital_period</a:t>
            </a:r>
            <a:r>
              <a:rPr lang="en-US" sz="1400" dirty="0">
                <a:solidFill>
                  <a:schemeClr val="bg1"/>
                </a:solidFill>
                <a:latin typeface="Courier New" panose="02070309020205020404" pitchFamily="49" charset="0"/>
              </a:rPr>
              <a:t>']</a:t>
            </a:r>
          </a:p>
          <a:p>
            <a:r>
              <a:rPr lang="en-US" sz="1400" dirty="0" err="1">
                <a:solidFill>
                  <a:schemeClr val="bg1"/>
                </a:solidFill>
                <a:latin typeface="Courier New" panose="02070309020205020404" pitchFamily="49" charset="0"/>
              </a:rPr>
              <a:t>st.ttest_ind</a:t>
            </a:r>
            <a:r>
              <a:rPr lang="en-US" sz="1400" dirty="0">
                <a:solidFill>
                  <a:schemeClr val="bg1"/>
                </a:solidFill>
                <a:latin typeface="Courier New" panose="02070309020205020404" pitchFamily="49" charset="0"/>
              </a:rPr>
              <a:t>(</a:t>
            </a:r>
            <a:r>
              <a:rPr lang="en-US" sz="1400" dirty="0" err="1">
                <a:solidFill>
                  <a:schemeClr val="bg1"/>
                </a:solidFill>
                <a:latin typeface="Courier New" panose="02070309020205020404" pitchFamily="49" charset="0"/>
              </a:rPr>
              <a:t>plnt_confirmed,plnt_fpositive</a:t>
            </a:r>
            <a:r>
              <a:rPr lang="en-US" sz="1400" dirty="0">
                <a:solidFill>
                  <a:schemeClr val="bg1"/>
                </a:solidFill>
                <a:latin typeface="Courier New" panose="02070309020205020404" pitchFamily="49" charset="0"/>
              </a:rPr>
              <a:t>)   # </a:t>
            </a:r>
            <a:r>
              <a:rPr lang="en-US" sz="1400" dirty="0" err="1">
                <a:solidFill>
                  <a:schemeClr val="bg1"/>
                </a:solidFill>
                <a:latin typeface="Courier New" panose="02070309020205020404" pitchFamily="49" charset="0"/>
              </a:rPr>
              <a:t>Ho:mu</a:t>
            </a:r>
            <a:r>
              <a:rPr lang="en-US" sz="1400" dirty="0">
                <a:solidFill>
                  <a:schemeClr val="bg1"/>
                </a:solidFill>
                <a:latin typeface="Courier New" panose="02070309020205020404" pitchFamily="49" charset="0"/>
              </a:rPr>
              <a:t>(FALSE POSITIVE) not equal to mu(CONFIRMED)   H1:mu(FALSE POSITIVE) = mu(CONFIRMED)</a:t>
            </a:r>
          </a:p>
          <a:p>
            <a:r>
              <a:rPr lang="en-US" sz="1400" dirty="0">
                <a:solidFill>
                  <a:schemeClr val="bg1"/>
                </a:solidFill>
                <a:latin typeface="Courier New" panose="02070309020205020404" pitchFamily="49" charset="0"/>
              </a:rPr>
              <a:t># so p=1.987e-09 which gives p &lt; 0.05 hence null hypothesis is rejected</a:t>
            </a:r>
          </a:p>
        </p:txBody>
      </p:sp>
      <p:sp>
        <p:nvSpPr>
          <p:cNvPr id="22" name="TextBox 21">
            <a:extLst>
              <a:ext uri="{FF2B5EF4-FFF2-40B4-BE49-F238E27FC236}">
                <a16:creationId xmlns:a16="http://schemas.microsoft.com/office/drawing/2014/main" id="{06825734-DFAC-4E1A-85E6-1780217F2CE9}"/>
              </a:ext>
            </a:extLst>
          </p:cNvPr>
          <p:cNvSpPr txBox="1"/>
          <p:nvPr/>
        </p:nvSpPr>
        <p:spPr>
          <a:xfrm>
            <a:off x="353287" y="2454241"/>
            <a:ext cx="4862945" cy="1169551"/>
          </a:xfrm>
          <a:prstGeom prst="rect">
            <a:avLst/>
          </a:prstGeom>
          <a:noFill/>
        </p:spPr>
        <p:txBody>
          <a:bodyPr wrap="square">
            <a:spAutoFit/>
          </a:bodyPr>
          <a:lstStyle/>
          <a:p>
            <a:r>
              <a:rPr lang="en-US" sz="1400" dirty="0" err="1">
                <a:solidFill>
                  <a:schemeClr val="bg1"/>
                </a:solidFill>
                <a:latin typeface="Courier New" panose="02070309020205020404" pitchFamily="49" charset="0"/>
              </a:rPr>
              <a:t>in_flux</a:t>
            </a:r>
            <a:r>
              <a:rPr lang="en-US" sz="1400" dirty="0">
                <a:solidFill>
                  <a:schemeClr val="bg1"/>
                </a:solidFill>
                <a:latin typeface="Courier New" panose="02070309020205020404" pitchFamily="49" charset="0"/>
              </a:rPr>
              <a:t> = data['</a:t>
            </a:r>
            <a:r>
              <a:rPr lang="en-US" sz="1400" dirty="0" err="1">
                <a:solidFill>
                  <a:schemeClr val="bg1"/>
                </a:solidFill>
                <a:latin typeface="Courier New" panose="02070309020205020404" pitchFamily="49" charset="0"/>
              </a:rPr>
              <a:t>insolation_flux</a:t>
            </a:r>
            <a:r>
              <a:rPr lang="en-US" sz="1400" dirty="0">
                <a:solidFill>
                  <a:schemeClr val="bg1"/>
                </a:solidFill>
                <a:latin typeface="Courier New" panose="02070309020205020404" pitchFamily="49" charset="0"/>
              </a:rPr>
              <a:t>']</a:t>
            </a:r>
          </a:p>
          <a:p>
            <a:r>
              <a:rPr lang="en-US" sz="1400" dirty="0">
                <a:solidFill>
                  <a:schemeClr val="bg1"/>
                </a:solidFill>
                <a:latin typeface="Courier New" panose="02070309020205020404" pitchFamily="49" charset="0"/>
              </a:rPr>
              <a:t>mu = </a:t>
            </a:r>
            <a:r>
              <a:rPr lang="en-US" sz="1400" dirty="0" err="1">
                <a:solidFill>
                  <a:schemeClr val="bg1"/>
                </a:solidFill>
                <a:latin typeface="Courier New" panose="02070309020205020404" pitchFamily="49" charset="0"/>
              </a:rPr>
              <a:t>in_flux.mean</a:t>
            </a:r>
            <a:r>
              <a:rPr lang="en-US" sz="1400" dirty="0">
                <a:solidFill>
                  <a:schemeClr val="bg1"/>
                </a:solidFill>
                <a:latin typeface="Courier New" panose="02070309020205020404" pitchFamily="49" charset="0"/>
              </a:rPr>
              <a:t>()</a:t>
            </a:r>
          </a:p>
          <a:p>
            <a:r>
              <a:rPr lang="en-US" sz="1400" dirty="0">
                <a:solidFill>
                  <a:schemeClr val="bg1"/>
                </a:solidFill>
                <a:latin typeface="Courier New" panose="02070309020205020404" pitchFamily="49" charset="0"/>
              </a:rPr>
              <a:t>sigma = </a:t>
            </a:r>
            <a:r>
              <a:rPr lang="en-US" sz="1400" dirty="0" err="1">
                <a:solidFill>
                  <a:schemeClr val="bg1"/>
                </a:solidFill>
                <a:latin typeface="Courier New" panose="02070309020205020404" pitchFamily="49" charset="0"/>
              </a:rPr>
              <a:t>in_flux.std</a:t>
            </a:r>
            <a:r>
              <a:rPr lang="en-US" sz="1400" dirty="0">
                <a:solidFill>
                  <a:schemeClr val="bg1"/>
                </a:solidFill>
                <a:latin typeface="Courier New" panose="02070309020205020404" pitchFamily="49" charset="0"/>
              </a:rPr>
              <a:t>(</a:t>
            </a:r>
            <a:r>
              <a:rPr lang="en-US" sz="1400" dirty="0" err="1">
                <a:solidFill>
                  <a:schemeClr val="bg1"/>
                </a:solidFill>
                <a:latin typeface="Courier New" panose="02070309020205020404" pitchFamily="49" charset="0"/>
              </a:rPr>
              <a:t>ddof</a:t>
            </a:r>
            <a:r>
              <a:rPr lang="en-US" sz="1400" dirty="0">
                <a:solidFill>
                  <a:schemeClr val="bg1"/>
                </a:solidFill>
                <a:latin typeface="Courier New" panose="02070309020205020404" pitchFamily="49" charset="0"/>
              </a:rPr>
              <a:t>=0)</a:t>
            </a:r>
          </a:p>
          <a:p>
            <a:r>
              <a:rPr lang="en-US" sz="1400" dirty="0">
                <a:solidFill>
                  <a:schemeClr val="bg1"/>
                </a:solidFill>
                <a:latin typeface="Courier New" panose="02070309020205020404" pitchFamily="49" charset="0"/>
              </a:rPr>
              <a:t>print("mu = ",</a:t>
            </a:r>
            <a:r>
              <a:rPr lang="en-US" sz="1400" dirty="0" err="1">
                <a:solidFill>
                  <a:schemeClr val="bg1"/>
                </a:solidFill>
                <a:latin typeface="Courier New" panose="02070309020205020404" pitchFamily="49" charset="0"/>
              </a:rPr>
              <a:t>mu,"sigma</a:t>
            </a:r>
            <a:r>
              <a:rPr lang="en-US" sz="1400" dirty="0">
                <a:solidFill>
                  <a:schemeClr val="bg1"/>
                </a:solidFill>
                <a:latin typeface="Courier New" panose="02070309020205020404" pitchFamily="49" charset="0"/>
              </a:rPr>
              <a:t> = ",sigma)</a:t>
            </a:r>
          </a:p>
          <a:p>
            <a:endParaRPr lang="en-US" sz="1400" dirty="0">
              <a:solidFill>
                <a:schemeClr val="bg1"/>
              </a:solidFill>
              <a:latin typeface="Courier New" panose="02070309020205020404" pitchFamily="49" charset="0"/>
            </a:endParaRPr>
          </a:p>
        </p:txBody>
      </p:sp>
      <p:sp>
        <p:nvSpPr>
          <p:cNvPr id="23" name="TextBox 22">
            <a:extLst>
              <a:ext uri="{FF2B5EF4-FFF2-40B4-BE49-F238E27FC236}">
                <a16:creationId xmlns:a16="http://schemas.microsoft.com/office/drawing/2014/main" id="{260B607E-C5B6-430E-BA78-7066BB0F411A}"/>
              </a:ext>
            </a:extLst>
          </p:cNvPr>
          <p:cNvSpPr txBox="1"/>
          <p:nvPr/>
        </p:nvSpPr>
        <p:spPr>
          <a:xfrm>
            <a:off x="307107" y="2450207"/>
            <a:ext cx="4862945" cy="307777"/>
          </a:xfrm>
          <a:prstGeom prst="rect">
            <a:avLst/>
          </a:prstGeom>
          <a:noFill/>
        </p:spPr>
        <p:txBody>
          <a:bodyPr wrap="square">
            <a:spAutoFit/>
          </a:bodyPr>
          <a:lstStyle/>
          <a:p>
            <a:r>
              <a:rPr lang="en-US" sz="1400" dirty="0">
                <a:solidFill>
                  <a:schemeClr val="bg1"/>
                </a:solidFill>
                <a:latin typeface="Courier New" panose="02070309020205020404" pitchFamily="49" charset="0"/>
              </a:rPr>
              <a:t>print(data['</a:t>
            </a:r>
            <a:r>
              <a:rPr lang="en-US" sz="1400" dirty="0" err="1">
                <a:solidFill>
                  <a:schemeClr val="bg1"/>
                </a:solidFill>
                <a:latin typeface="Courier New" panose="02070309020205020404" pitchFamily="49" charset="0"/>
              </a:rPr>
              <a:t>insolation_flux</a:t>
            </a:r>
            <a:r>
              <a:rPr lang="en-US" sz="1400" dirty="0">
                <a:solidFill>
                  <a:schemeClr val="bg1"/>
                </a:solidFill>
                <a:latin typeface="Courier New" panose="02070309020205020404" pitchFamily="49" charset="0"/>
              </a:rPr>
              <a:t>'].head().mean())</a:t>
            </a:r>
          </a:p>
        </p:txBody>
      </p:sp>
      <p:sp>
        <p:nvSpPr>
          <p:cNvPr id="24" name="TextBox 23">
            <a:extLst>
              <a:ext uri="{FF2B5EF4-FFF2-40B4-BE49-F238E27FC236}">
                <a16:creationId xmlns:a16="http://schemas.microsoft.com/office/drawing/2014/main" id="{C2B61C0D-0A81-469F-9405-FCEDC613564B}"/>
              </a:ext>
            </a:extLst>
          </p:cNvPr>
          <p:cNvSpPr txBox="1"/>
          <p:nvPr/>
        </p:nvSpPr>
        <p:spPr>
          <a:xfrm>
            <a:off x="326769" y="2450270"/>
            <a:ext cx="4862945" cy="2677656"/>
          </a:xfrm>
          <a:prstGeom prst="rect">
            <a:avLst/>
          </a:prstGeom>
          <a:noFill/>
        </p:spPr>
        <p:txBody>
          <a:bodyPr wrap="square">
            <a:spAutoFit/>
          </a:bodyPr>
          <a:lstStyle/>
          <a:p>
            <a:r>
              <a:rPr lang="en-US" sz="1400" dirty="0">
                <a:solidFill>
                  <a:schemeClr val="bg1"/>
                </a:solidFill>
                <a:latin typeface="Courier New" panose="02070309020205020404" pitchFamily="49" charset="0"/>
              </a:rPr>
              <a:t>import </a:t>
            </a:r>
            <a:r>
              <a:rPr lang="en-US" sz="1400" dirty="0" err="1">
                <a:solidFill>
                  <a:schemeClr val="bg1"/>
                </a:solidFill>
                <a:latin typeface="Courier New" panose="02070309020205020404" pitchFamily="49" charset="0"/>
              </a:rPr>
              <a:t>numpy</a:t>
            </a:r>
            <a:r>
              <a:rPr lang="en-US" sz="1400" dirty="0">
                <a:solidFill>
                  <a:schemeClr val="bg1"/>
                </a:solidFill>
                <a:latin typeface="Courier New" panose="02070309020205020404" pitchFamily="49" charset="0"/>
              </a:rPr>
              <a:t> as np</a:t>
            </a:r>
          </a:p>
          <a:p>
            <a:r>
              <a:rPr lang="en-US" sz="1400" dirty="0" err="1">
                <a:solidFill>
                  <a:schemeClr val="bg1"/>
                </a:solidFill>
                <a:latin typeface="Courier New" panose="02070309020205020404" pitchFamily="49" charset="0"/>
              </a:rPr>
              <a:t>z_critical</a:t>
            </a:r>
            <a:r>
              <a:rPr lang="en-US" sz="1400" dirty="0">
                <a:solidFill>
                  <a:schemeClr val="bg1"/>
                </a:solidFill>
                <a:latin typeface="Courier New" panose="02070309020205020404" pitchFamily="49" charset="0"/>
              </a:rPr>
              <a:t> = 1.96 #alpha level of 0.05 and two-tailed test</a:t>
            </a:r>
          </a:p>
          <a:p>
            <a:r>
              <a:rPr lang="en-US" sz="1400" dirty="0">
                <a:solidFill>
                  <a:schemeClr val="bg1"/>
                </a:solidFill>
                <a:latin typeface="Courier New" panose="02070309020205020404" pitchFamily="49" charset="0"/>
              </a:rPr>
              <a:t>mean = 392.024</a:t>
            </a:r>
          </a:p>
          <a:p>
            <a:r>
              <a:rPr lang="en-US" sz="1400" dirty="0">
                <a:solidFill>
                  <a:schemeClr val="bg1"/>
                </a:solidFill>
                <a:latin typeface="Courier New" panose="02070309020205020404" pitchFamily="49" charset="0"/>
              </a:rPr>
              <a:t>n = 5</a:t>
            </a:r>
          </a:p>
          <a:p>
            <a:r>
              <a:rPr lang="en-US" sz="1400" dirty="0" err="1">
                <a:solidFill>
                  <a:schemeClr val="bg1"/>
                </a:solidFill>
                <a:latin typeface="Courier New" panose="02070309020205020404" pitchFamily="49" charset="0"/>
              </a:rPr>
              <a:t>standard_deviation</a:t>
            </a:r>
            <a:r>
              <a:rPr lang="en-US" sz="1400" dirty="0">
                <a:solidFill>
                  <a:schemeClr val="bg1"/>
                </a:solidFill>
                <a:latin typeface="Courier New" panose="02070309020205020404" pitchFamily="49" charset="0"/>
              </a:rPr>
              <a:t> = sigma/</a:t>
            </a:r>
            <a:r>
              <a:rPr lang="en-US" sz="1400" dirty="0" err="1">
                <a:solidFill>
                  <a:schemeClr val="bg1"/>
                </a:solidFill>
                <a:latin typeface="Courier New" panose="02070309020205020404" pitchFamily="49" charset="0"/>
              </a:rPr>
              <a:t>np.sqrt</a:t>
            </a:r>
            <a:r>
              <a:rPr lang="en-US" sz="1400" dirty="0">
                <a:solidFill>
                  <a:schemeClr val="bg1"/>
                </a:solidFill>
                <a:latin typeface="Courier New" panose="02070309020205020404" pitchFamily="49" charset="0"/>
              </a:rPr>
              <a:t>(n)</a:t>
            </a:r>
          </a:p>
          <a:p>
            <a:r>
              <a:rPr lang="en-US" sz="1400" dirty="0">
                <a:solidFill>
                  <a:schemeClr val="bg1"/>
                </a:solidFill>
                <a:latin typeface="Courier New" panose="02070309020205020404" pitchFamily="49" charset="0"/>
              </a:rPr>
              <a:t>z = (mean - mu)/</a:t>
            </a:r>
            <a:r>
              <a:rPr lang="en-US" sz="1400" dirty="0" err="1">
                <a:solidFill>
                  <a:schemeClr val="bg1"/>
                </a:solidFill>
                <a:latin typeface="Courier New" panose="02070309020205020404" pitchFamily="49" charset="0"/>
              </a:rPr>
              <a:t>standard_deviation</a:t>
            </a:r>
            <a:r>
              <a:rPr lang="en-US" sz="1400" dirty="0">
                <a:solidFill>
                  <a:schemeClr val="bg1"/>
                </a:solidFill>
                <a:latin typeface="Courier New" panose="02070309020205020404" pitchFamily="49" charset="0"/>
              </a:rPr>
              <a:t>    # Ho: sample mean = population mean  H1:sample mean not equal to population mean</a:t>
            </a:r>
          </a:p>
          <a:p>
            <a:r>
              <a:rPr lang="en-US" sz="1400" dirty="0">
                <a:solidFill>
                  <a:schemeClr val="bg1"/>
                </a:solidFill>
                <a:latin typeface="Courier New" panose="02070309020205020404" pitchFamily="49" charset="0"/>
              </a:rPr>
              <a:t>print(z) </a:t>
            </a:r>
          </a:p>
          <a:p>
            <a:r>
              <a:rPr lang="en-US" sz="1400" dirty="0">
                <a:solidFill>
                  <a:schemeClr val="bg1"/>
                </a:solidFill>
                <a:latin typeface="Courier New" panose="02070309020205020404" pitchFamily="49" charset="0"/>
              </a:rPr>
              <a:t># z=</a:t>
            </a:r>
            <a:r>
              <a:rPr lang="kn-IN" sz="1400" dirty="0">
                <a:solidFill>
                  <a:schemeClr val="bg1"/>
                </a:solidFill>
                <a:latin typeface="Courier New" panose="02070309020205020404" pitchFamily="49" charset="0"/>
              </a:rPr>
              <a:t>-0.10233762828280667</a:t>
            </a:r>
            <a:r>
              <a:rPr lang="en-US" sz="1400" dirty="0">
                <a:solidFill>
                  <a:schemeClr val="bg1"/>
                </a:solidFill>
                <a:latin typeface="Courier New" panose="02070309020205020404" pitchFamily="49" charset="0"/>
              </a:rPr>
              <a:t> which gives z &lt; 1.96 hence rejecting null hypotheses</a:t>
            </a:r>
          </a:p>
        </p:txBody>
      </p:sp>
      <p:sp>
        <p:nvSpPr>
          <p:cNvPr id="25" name="TextBox 24">
            <a:extLst>
              <a:ext uri="{FF2B5EF4-FFF2-40B4-BE49-F238E27FC236}">
                <a16:creationId xmlns:a16="http://schemas.microsoft.com/office/drawing/2014/main" id="{35AB3CA6-54A4-4852-9694-88FBA15A8385}"/>
              </a:ext>
            </a:extLst>
          </p:cNvPr>
          <p:cNvSpPr txBox="1"/>
          <p:nvPr/>
        </p:nvSpPr>
        <p:spPr>
          <a:xfrm>
            <a:off x="6560672" y="2434018"/>
            <a:ext cx="4719236" cy="1384995"/>
          </a:xfrm>
          <a:prstGeom prst="rect">
            <a:avLst/>
          </a:prstGeom>
          <a:noFill/>
        </p:spPr>
        <p:txBody>
          <a:bodyPr wrap="square">
            <a:spAutoFit/>
          </a:bodyPr>
          <a:lstStyle/>
          <a:p>
            <a:pPr lvl="0" eaLnBrk="0" fontAlgn="base" hangingPunct="0">
              <a:spcBef>
                <a:spcPct val="0"/>
              </a:spcBef>
              <a:spcAft>
                <a:spcPct val="0"/>
              </a:spcAft>
            </a:pPr>
            <a:r>
              <a:rPr lang="kn-IN" altLang="kn-IN" sz="1400" dirty="0">
                <a:solidFill>
                  <a:schemeClr val="bg1"/>
                </a:solidFill>
                <a:latin typeface="Courier New" panose="02070309020205020404" pitchFamily="49" charset="0"/>
              </a:rPr>
              <a:t>mu: 43.81602841668751 , sigma: 3.6033554370102445 </a:t>
            </a:r>
            <a:endParaRPr lang="kn-IN" altLang="kn-IN" sz="1100" dirty="0">
              <a:solidFill>
                <a:schemeClr val="bg1"/>
              </a:solidFill>
              <a:latin typeface="Courier New" panose="02070309020205020404" pitchFamily="49" charset="0"/>
            </a:endParaRPr>
          </a:p>
          <a:p>
            <a:pPr lvl="0" eaLnBrk="0" fontAlgn="base" hangingPunct="0">
              <a:spcBef>
                <a:spcPct val="0"/>
              </a:spcBef>
              <a:spcAft>
                <a:spcPct val="0"/>
              </a:spcAft>
            </a:pPr>
            <a:r>
              <a:rPr lang="kn-IN" altLang="kn-IN" sz="1400" dirty="0">
                <a:solidFill>
                  <a:schemeClr val="bg1"/>
                </a:solidFill>
                <a:latin typeface="Courier New" panose="02070309020205020404" pitchFamily="49" charset="0"/>
              </a:rPr>
              <a:t>[9]:</a:t>
            </a:r>
          </a:p>
          <a:p>
            <a:pPr lvl="0" eaLnBrk="0" fontAlgn="base" hangingPunct="0">
              <a:spcBef>
                <a:spcPct val="0"/>
              </a:spcBef>
              <a:spcAft>
                <a:spcPct val="0"/>
              </a:spcAft>
            </a:pPr>
            <a:r>
              <a:rPr lang="kn-IN" altLang="kn-IN" sz="1400" dirty="0">
                <a:solidFill>
                  <a:schemeClr val="bg1"/>
                </a:solidFill>
                <a:latin typeface="Courier New" panose="02070309020205020404" pitchFamily="49" charset="0"/>
              </a:rPr>
              <a:t>Ttest_1sampResult(statistic=-4.564556101593331, pvalue=5.080325086833945e-06)</a:t>
            </a:r>
            <a:endParaRPr lang="kn-IN" altLang="kn-IN" sz="3200" dirty="0">
              <a:solidFill>
                <a:schemeClr val="bg1"/>
              </a:solidFill>
              <a:latin typeface="Courier New" panose="02070309020205020404" pitchFamily="49" charset="0"/>
            </a:endParaRPr>
          </a:p>
        </p:txBody>
      </p:sp>
      <p:sp>
        <p:nvSpPr>
          <p:cNvPr id="27" name="TextBox 26">
            <a:extLst>
              <a:ext uri="{FF2B5EF4-FFF2-40B4-BE49-F238E27FC236}">
                <a16:creationId xmlns:a16="http://schemas.microsoft.com/office/drawing/2014/main" id="{4886675C-C261-4DF5-BE35-8385D30FD9D2}"/>
              </a:ext>
            </a:extLst>
          </p:cNvPr>
          <p:cNvSpPr txBox="1"/>
          <p:nvPr/>
        </p:nvSpPr>
        <p:spPr>
          <a:xfrm>
            <a:off x="6560671" y="2439816"/>
            <a:ext cx="4719236" cy="738664"/>
          </a:xfrm>
          <a:prstGeom prst="rect">
            <a:avLst/>
          </a:prstGeom>
          <a:noFill/>
        </p:spPr>
        <p:txBody>
          <a:bodyPr wrap="square">
            <a:spAutoFit/>
          </a:bodyPr>
          <a:lstStyle/>
          <a:p>
            <a:pPr lvl="0" eaLnBrk="0" fontAlgn="base" hangingPunct="0">
              <a:spcBef>
                <a:spcPct val="0"/>
              </a:spcBef>
              <a:spcAft>
                <a:spcPct val="0"/>
              </a:spcAft>
            </a:pPr>
            <a:r>
              <a:rPr lang="kn-IN" altLang="kn-IN" sz="1400" dirty="0">
                <a:solidFill>
                  <a:schemeClr val="bg1"/>
                </a:solidFill>
                <a:latin typeface="Courier New" panose="02070309020205020404" pitchFamily="49" charset="0"/>
              </a:rPr>
              <a:t>Ttest_indResult(statistic=-6.0078480021310945, pvalue=1.986711332306377e-09)</a:t>
            </a:r>
            <a:r>
              <a:rPr lang="kn-IN" altLang="kn-IN" sz="1100" dirty="0">
                <a:solidFill>
                  <a:schemeClr val="bg1"/>
                </a:solidFill>
                <a:latin typeface="Courier New" panose="02070309020205020404" pitchFamily="49" charset="0"/>
              </a:rPr>
              <a:t> </a:t>
            </a:r>
            <a:endParaRPr lang="kn-IN" altLang="kn-IN" sz="3200" dirty="0">
              <a:solidFill>
                <a:schemeClr val="bg1"/>
              </a:solidFill>
              <a:latin typeface="Courier New" panose="02070309020205020404" pitchFamily="49" charset="0"/>
            </a:endParaRPr>
          </a:p>
        </p:txBody>
      </p:sp>
      <p:sp>
        <p:nvSpPr>
          <p:cNvPr id="29" name="TextBox 28">
            <a:extLst>
              <a:ext uri="{FF2B5EF4-FFF2-40B4-BE49-F238E27FC236}">
                <a16:creationId xmlns:a16="http://schemas.microsoft.com/office/drawing/2014/main" id="{A402493F-B750-4F3D-A2BD-7A0A8F4D38B4}"/>
              </a:ext>
            </a:extLst>
          </p:cNvPr>
          <p:cNvSpPr txBox="1"/>
          <p:nvPr/>
        </p:nvSpPr>
        <p:spPr>
          <a:xfrm>
            <a:off x="6560671" y="2435645"/>
            <a:ext cx="4719236" cy="523220"/>
          </a:xfrm>
          <a:prstGeom prst="rect">
            <a:avLst/>
          </a:prstGeom>
          <a:noFill/>
        </p:spPr>
        <p:txBody>
          <a:bodyPr wrap="square">
            <a:spAutoFit/>
          </a:bodyPr>
          <a:lstStyle/>
          <a:p>
            <a:pPr lvl="0" eaLnBrk="0" fontAlgn="base" hangingPunct="0">
              <a:spcBef>
                <a:spcPct val="0"/>
              </a:spcBef>
              <a:spcAft>
                <a:spcPct val="0"/>
              </a:spcAft>
            </a:pPr>
            <a:r>
              <a:rPr lang="kn-IN" altLang="kn-IN" sz="1400" dirty="0">
                <a:solidFill>
                  <a:schemeClr val="bg1"/>
                </a:solidFill>
                <a:latin typeface="Courier New" panose="02070309020205020404" pitchFamily="49" charset="0"/>
              </a:rPr>
              <a:t>mu = 8124.301745058795 sigma = 168949.57357307704</a:t>
            </a:r>
            <a:r>
              <a:rPr lang="kn-IN" altLang="kn-IN" sz="1100" dirty="0">
                <a:solidFill>
                  <a:schemeClr val="bg1"/>
                </a:solidFill>
                <a:latin typeface="Courier New" panose="02070309020205020404" pitchFamily="49" charset="0"/>
              </a:rPr>
              <a:t> </a:t>
            </a:r>
            <a:endParaRPr lang="kn-IN" altLang="kn-IN" sz="3200" dirty="0">
              <a:solidFill>
                <a:schemeClr val="bg1"/>
              </a:solidFill>
              <a:latin typeface="Courier New" panose="02070309020205020404" pitchFamily="49" charset="0"/>
            </a:endParaRPr>
          </a:p>
        </p:txBody>
      </p:sp>
      <p:sp>
        <p:nvSpPr>
          <p:cNvPr id="32" name="TextBox 31">
            <a:extLst>
              <a:ext uri="{FF2B5EF4-FFF2-40B4-BE49-F238E27FC236}">
                <a16:creationId xmlns:a16="http://schemas.microsoft.com/office/drawing/2014/main" id="{DE968ADF-4CE9-495C-9CCA-3CEB65583F46}"/>
              </a:ext>
            </a:extLst>
          </p:cNvPr>
          <p:cNvSpPr txBox="1"/>
          <p:nvPr/>
        </p:nvSpPr>
        <p:spPr>
          <a:xfrm>
            <a:off x="6560671" y="2450207"/>
            <a:ext cx="4719236" cy="307777"/>
          </a:xfrm>
          <a:prstGeom prst="rect">
            <a:avLst/>
          </a:prstGeom>
          <a:noFill/>
        </p:spPr>
        <p:txBody>
          <a:bodyPr wrap="square">
            <a:spAutoFit/>
          </a:bodyPr>
          <a:lstStyle/>
          <a:p>
            <a:pPr lvl="0" eaLnBrk="0" fontAlgn="base" hangingPunct="0">
              <a:spcBef>
                <a:spcPct val="0"/>
              </a:spcBef>
              <a:spcAft>
                <a:spcPct val="0"/>
              </a:spcAft>
            </a:pPr>
            <a:r>
              <a:rPr lang="kn-IN" altLang="kn-IN" sz="1400" dirty="0">
                <a:solidFill>
                  <a:schemeClr val="bg1"/>
                </a:solidFill>
                <a:latin typeface="Courier New" panose="02070309020205020404" pitchFamily="49" charset="0"/>
              </a:rPr>
              <a:t>392.024</a:t>
            </a:r>
            <a:r>
              <a:rPr lang="kn-IN" altLang="kn-IN" sz="1100" dirty="0">
                <a:solidFill>
                  <a:schemeClr val="bg1"/>
                </a:solidFill>
                <a:latin typeface="Courier New" panose="02070309020205020404" pitchFamily="49" charset="0"/>
              </a:rPr>
              <a:t> </a:t>
            </a:r>
            <a:endParaRPr lang="kn-IN" altLang="kn-IN" sz="3200" dirty="0">
              <a:solidFill>
                <a:schemeClr val="bg1"/>
              </a:solidFill>
              <a:latin typeface="Courier New" panose="02070309020205020404" pitchFamily="49" charset="0"/>
            </a:endParaRPr>
          </a:p>
        </p:txBody>
      </p:sp>
      <p:sp>
        <p:nvSpPr>
          <p:cNvPr id="33" name="TextBox 32">
            <a:extLst>
              <a:ext uri="{FF2B5EF4-FFF2-40B4-BE49-F238E27FC236}">
                <a16:creationId xmlns:a16="http://schemas.microsoft.com/office/drawing/2014/main" id="{E2711E9D-D43B-4152-AB64-4CA6450E4D0B}"/>
              </a:ext>
            </a:extLst>
          </p:cNvPr>
          <p:cNvSpPr txBox="1"/>
          <p:nvPr/>
        </p:nvSpPr>
        <p:spPr>
          <a:xfrm>
            <a:off x="6560671" y="2447316"/>
            <a:ext cx="4719236" cy="369332"/>
          </a:xfrm>
          <a:prstGeom prst="rect">
            <a:avLst/>
          </a:prstGeom>
          <a:noFill/>
        </p:spPr>
        <p:txBody>
          <a:bodyPr wrap="square">
            <a:spAutoFit/>
          </a:bodyPr>
          <a:lstStyle/>
          <a:p>
            <a:pPr lvl="0" eaLnBrk="0" fontAlgn="base" hangingPunct="0">
              <a:spcBef>
                <a:spcPct val="0"/>
              </a:spcBef>
              <a:spcAft>
                <a:spcPct val="0"/>
              </a:spcAft>
            </a:pPr>
            <a:r>
              <a:rPr lang="kn-IN" dirty="0">
                <a:solidFill>
                  <a:schemeClr val="bg1"/>
                </a:solidFill>
                <a:latin typeface="Courier New" panose="02070309020205020404" pitchFamily="49" charset="0"/>
              </a:rPr>
              <a:t>-0.10233762828280667</a:t>
            </a:r>
            <a:endParaRPr lang="kn-IN" altLang="kn-IN" sz="3200" dirty="0">
              <a:solidFill>
                <a:schemeClr val="bg1"/>
              </a:solidFill>
              <a:latin typeface="Courier New" panose="02070309020205020404" pitchFamily="49" charset="0"/>
            </a:endParaRPr>
          </a:p>
        </p:txBody>
      </p:sp>
      <p:sp>
        <p:nvSpPr>
          <p:cNvPr id="26" name="Rectangle 25">
            <a:hlinkClick r:id="rId4" tooltip="Hypothesis Testing and Correlation"/>
            <a:extLst>
              <a:ext uri="{FF2B5EF4-FFF2-40B4-BE49-F238E27FC236}">
                <a16:creationId xmlns:a16="http://schemas.microsoft.com/office/drawing/2014/main" id="{6AF39B1E-C4FD-41AC-B317-311F3D6226CF}"/>
              </a:ext>
            </a:extLst>
          </p:cNvPr>
          <p:cNvSpPr/>
          <p:nvPr/>
        </p:nvSpPr>
        <p:spPr>
          <a:xfrm>
            <a:off x="10820104" y="6234133"/>
            <a:ext cx="411161" cy="412205"/>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8" name="TextBox 27">
            <a:hlinkClick r:id="rId4" tooltip="Hypothesis Testing and Correlation"/>
            <a:extLst>
              <a:ext uri="{FF2B5EF4-FFF2-40B4-BE49-F238E27FC236}">
                <a16:creationId xmlns:a16="http://schemas.microsoft.com/office/drawing/2014/main" id="{7F6C9A0E-89B0-4B63-BFD0-F9A40E9BDD2B}"/>
              </a:ext>
            </a:extLst>
          </p:cNvPr>
          <p:cNvSpPr txBox="1"/>
          <p:nvPr/>
        </p:nvSpPr>
        <p:spPr>
          <a:xfrm>
            <a:off x="9291130" y="6308695"/>
            <a:ext cx="1528974" cy="253916"/>
          </a:xfrm>
          <a:prstGeom prst="rect">
            <a:avLst/>
          </a:prstGeom>
          <a:noFill/>
        </p:spPr>
        <p:txBody>
          <a:bodyPr wrap="square" rtlCol="0">
            <a:spAutoFit/>
          </a:bodyPr>
          <a:lstStyle/>
          <a:p>
            <a:pPr algn="ctr"/>
            <a:r>
              <a:rPr lang="en-IN" sz="1050" dirty="0">
                <a:solidFill>
                  <a:schemeClr val="bg1"/>
                </a:solidFill>
                <a:latin typeface="Courier New" panose="02070309020205020404" pitchFamily="49" charset="0"/>
                <a:cs typeface="Courier New" panose="02070309020205020404" pitchFamily="49" charset="0"/>
              </a:rPr>
              <a:t>More information</a:t>
            </a:r>
            <a:endParaRPr lang="kn-IN" sz="1050" dirty="0">
              <a:solidFill>
                <a:schemeClr val="bg1"/>
              </a:solidFill>
              <a:latin typeface="Courier New" panose="02070309020205020404" pitchFamily="49" charset="0"/>
            </a:endParaRPr>
          </a:p>
        </p:txBody>
      </p:sp>
    </p:spTree>
    <p:extLst>
      <p:ext uri="{BB962C8B-B14F-4D97-AF65-F5344CB8AC3E}">
        <p14:creationId xmlns:p14="http://schemas.microsoft.com/office/powerpoint/2010/main" val="347575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1501"/>
                            </p:stCondLst>
                            <p:childTnLst>
                              <p:par>
                                <p:cTn id="8" presetID="10" presetClass="entr" presetSubtype="0" fill="hold" grpId="0" nodeType="after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par>
                          <p:cTn id="11" fill="hold">
                            <p:stCondLst>
                              <p:cond delay="2001"/>
                            </p:stCondLst>
                            <p:childTnLst>
                              <p:par>
                                <p:cTn id="12" presetID="10" presetClass="entr" presetSubtype="0" fill="hold" grpId="0" nodeType="after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500"/>
                                        <p:tgtEl>
                                          <p:spTgt spid="6">
                                            <p:txEl>
                                              <p:pRg st="1" end="1"/>
                                            </p:txEl>
                                          </p:spTgt>
                                        </p:tgtEl>
                                      </p:cBhvr>
                                    </p:animEffect>
                                  </p:childTnLst>
                                </p:cTn>
                              </p:par>
                            </p:childTnLst>
                          </p:cTn>
                        </p:par>
                        <p:par>
                          <p:cTn id="15" fill="hold">
                            <p:stCondLst>
                              <p:cond delay="2501"/>
                            </p:stCondLst>
                            <p:childTnLst>
                              <p:par>
                                <p:cTn id="16" presetID="10"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3001"/>
                            </p:stCondLst>
                            <p:childTnLst>
                              <p:par>
                                <p:cTn id="23" presetID="22" presetClass="entr" presetSubtype="8"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par>
                          <p:cTn id="26" fill="hold">
                            <p:stCondLst>
                              <p:cond delay="3501"/>
                            </p:stCondLst>
                            <p:childTnLst>
                              <p:par>
                                <p:cTn id="27" presetID="4" presetClass="entr" presetSubtype="16"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box(in)">
                                      <p:cBhvr>
                                        <p:cTn id="29" dur="750"/>
                                        <p:tgtEl>
                                          <p:spTgt spid="2"/>
                                        </p:tgtEl>
                                      </p:cBhvr>
                                    </p:animEffect>
                                  </p:childTnLst>
                                </p:cTn>
                              </p:par>
                            </p:childTnLst>
                          </p:cTn>
                        </p:par>
                        <p:par>
                          <p:cTn id="30" fill="hold">
                            <p:stCondLst>
                              <p:cond delay="4251"/>
                            </p:stCondLst>
                            <p:childTnLst>
                              <p:par>
                                <p:cTn id="31" presetID="22" presetClass="entr" presetSubtype="2" fill="hold"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right)">
                                      <p:cBhvr>
                                        <p:cTn id="33" dur="500"/>
                                        <p:tgtEl>
                                          <p:spTgt spid="18"/>
                                        </p:tgtEl>
                                      </p:cBhvr>
                                    </p:animEffect>
                                  </p:childTnLst>
                                </p:cTn>
                              </p:par>
                            </p:childTnLst>
                          </p:cTn>
                        </p:par>
                        <p:par>
                          <p:cTn id="34" fill="hold">
                            <p:stCondLst>
                              <p:cond delay="4751"/>
                            </p:stCondLst>
                            <p:childTnLst>
                              <p:par>
                                <p:cTn id="35" presetID="4" presetClass="entr" presetSubtype="16"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ox(in)">
                                      <p:cBhvr>
                                        <p:cTn id="37" dur="750"/>
                                        <p:tgtEl>
                                          <p:spTgt spid="19"/>
                                        </p:tgtEl>
                                      </p:cBhvr>
                                    </p:animEffect>
                                  </p:childTnLst>
                                </p:cTn>
                              </p:par>
                            </p:childTnLst>
                          </p:cTn>
                        </p:par>
                        <p:par>
                          <p:cTn id="38" fill="hold">
                            <p:stCondLst>
                              <p:cond delay="5501"/>
                            </p:stCondLst>
                            <p:childTnLst>
                              <p:par>
                                <p:cTn id="39" presetID="10" presetClass="entr" presetSubtype="0"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childTnLst>
                          </p:cTn>
                        </p:par>
                        <p:par>
                          <p:cTn id="42" fill="hold">
                            <p:stCondLst>
                              <p:cond delay="6001"/>
                            </p:stCondLst>
                            <p:childTnLst>
                              <p:par>
                                <p:cTn id="43" presetID="10" presetClass="entr" presetSubtype="0"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par>
                          <p:cTn id="46" fill="hold">
                            <p:stCondLst>
                              <p:cond delay="6501"/>
                            </p:stCondLst>
                            <p:childTnLst>
                              <p:par>
                                <p:cTn id="47" presetID="6" presetClass="entr" presetSubtype="32"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circle(out)">
                                      <p:cBhvr>
                                        <p:cTn id="49" dur="1500"/>
                                        <p:tgtEl>
                                          <p:spTgt spid="26"/>
                                        </p:tgtEl>
                                      </p:cBhvr>
                                    </p:animEffect>
                                  </p:childTnLst>
                                </p:cTn>
                              </p:par>
                            </p:childTnLst>
                          </p:cTn>
                        </p:par>
                        <p:par>
                          <p:cTn id="50" fill="hold">
                            <p:stCondLst>
                              <p:cond delay="8001"/>
                            </p:stCondLst>
                            <p:childTnLst>
                              <p:par>
                                <p:cTn id="51" presetID="10" presetClass="entr" presetSubtype="0" fill="hold" grpId="0" nodeType="after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childTnLst>
                          </p:cTn>
                        </p:par>
                        <p:par>
                          <p:cTn id="54" fill="hold">
                            <p:stCondLst>
                              <p:cond delay="8501"/>
                            </p:stCondLst>
                            <p:childTnLst>
                              <p:par>
                                <p:cTn id="55" presetID="22" presetClass="entr" presetSubtype="1" fill="hold" grpId="0" nodeType="afterEffect">
                                  <p:stCondLst>
                                    <p:cond delay="500"/>
                                  </p:stCondLst>
                                  <p:childTnLst>
                                    <p:set>
                                      <p:cBhvr>
                                        <p:cTn id="56" dur="1" fill="hold">
                                          <p:stCondLst>
                                            <p:cond delay="0"/>
                                          </p:stCondLst>
                                        </p:cTn>
                                        <p:tgtEl>
                                          <p:spTgt spid="20"/>
                                        </p:tgtEl>
                                        <p:attrNameLst>
                                          <p:attrName>style.visibility</p:attrName>
                                        </p:attrNameLst>
                                      </p:cBhvr>
                                      <p:to>
                                        <p:strVal val="visible"/>
                                      </p:to>
                                    </p:set>
                                    <p:animEffect transition="in" filter="wipe(up)">
                                      <p:cBhvr>
                                        <p:cTn id="57" dur="1000"/>
                                        <p:tgtEl>
                                          <p:spTgt spid="20"/>
                                        </p:tgtEl>
                                      </p:cBhvr>
                                    </p:animEffect>
                                  </p:childTnLst>
                                </p:cTn>
                              </p:par>
                            </p:childTnLst>
                          </p:cTn>
                        </p:par>
                        <p:par>
                          <p:cTn id="58" fill="hold">
                            <p:stCondLst>
                              <p:cond delay="10001"/>
                            </p:stCondLst>
                            <p:childTnLst>
                              <p:par>
                                <p:cTn id="59" presetID="10" presetClass="entr" presetSubtype="0" fill="hold" grpId="0" nodeType="after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1000"/>
                                        <p:tgtEl>
                                          <p:spTgt spid="2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1" nodeType="clickEffect">
                                  <p:stCondLst>
                                    <p:cond delay="0"/>
                                  </p:stCondLst>
                                  <p:childTnLst>
                                    <p:animEffect transition="out" filter="fade">
                                      <p:cBhvr>
                                        <p:cTn id="65" dur="500"/>
                                        <p:tgtEl>
                                          <p:spTgt spid="25"/>
                                        </p:tgtEl>
                                      </p:cBhvr>
                                    </p:animEffect>
                                    <p:set>
                                      <p:cBhvr>
                                        <p:cTn id="66" dur="1" fill="hold">
                                          <p:stCondLst>
                                            <p:cond delay="499"/>
                                          </p:stCondLst>
                                        </p:cTn>
                                        <p:tgtEl>
                                          <p:spTgt spid="25"/>
                                        </p:tgtEl>
                                        <p:attrNameLst>
                                          <p:attrName>style.visibility</p:attrName>
                                        </p:attrNameLst>
                                      </p:cBhvr>
                                      <p:to>
                                        <p:strVal val="hidden"/>
                                      </p:to>
                                    </p:set>
                                  </p:childTnLst>
                                </p:cTn>
                              </p:par>
                            </p:childTnLst>
                          </p:cTn>
                        </p:par>
                        <p:par>
                          <p:cTn id="67" fill="hold">
                            <p:stCondLst>
                              <p:cond delay="500"/>
                            </p:stCondLst>
                            <p:childTnLst>
                              <p:par>
                                <p:cTn id="68" presetID="22" presetClass="exit" presetSubtype="4" fill="hold" grpId="1" nodeType="afterEffect">
                                  <p:stCondLst>
                                    <p:cond delay="0"/>
                                  </p:stCondLst>
                                  <p:childTnLst>
                                    <p:animEffect transition="out" filter="wipe(down)">
                                      <p:cBhvr>
                                        <p:cTn id="69" dur="500"/>
                                        <p:tgtEl>
                                          <p:spTgt spid="20"/>
                                        </p:tgtEl>
                                      </p:cBhvr>
                                    </p:animEffect>
                                    <p:set>
                                      <p:cBhvr>
                                        <p:cTn id="70" dur="1" fill="hold">
                                          <p:stCondLst>
                                            <p:cond delay="499"/>
                                          </p:stCondLst>
                                        </p:cTn>
                                        <p:tgtEl>
                                          <p:spTgt spid="20"/>
                                        </p:tgtEl>
                                        <p:attrNameLst>
                                          <p:attrName>style.visibility</p:attrName>
                                        </p:attrNameLst>
                                      </p:cBhvr>
                                      <p:to>
                                        <p:strVal val="hidden"/>
                                      </p:to>
                                    </p:set>
                                  </p:childTnLst>
                                </p:cTn>
                              </p:par>
                            </p:childTnLst>
                          </p:cTn>
                        </p:par>
                        <p:par>
                          <p:cTn id="71" fill="hold">
                            <p:stCondLst>
                              <p:cond delay="1000"/>
                            </p:stCondLst>
                            <p:childTnLst>
                              <p:par>
                                <p:cTn id="72" presetID="22" presetClass="entr" presetSubtype="1" fill="hold" grpId="0" nodeType="afterEffect">
                                  <p:stCondLst>
                                    <p:cond delay="500"/>
                                  </p:stCondLst>
                                  <p:childTnLst>
                                    <p:set>
                                      <p:cBhvr>
                                        <p:cTn id="73" dur="1" fill="hold">
                                          <p:stCondLst>
                                            <p:cond delay="0"/>
                                          </p:stCondLst>
                                        </p:cTn>
                                        <p:tgtEl>
                                          <p:spTgt spid="21"/>
                                        </p:tgtEl>
                                        <p:attrNameLst>
                                          <p:attrName>style.visibility</p:attrName>
                                        </p:attrNameLst>
                                      </p:cBhvr>
                                      <p:to>
                                        <p:strVal val="visible"/>
                                      </p:to>
                                    </p:set>
                                    <p:animEffect transition="in" filter="wipe(up)">
                                      <p:cBhvr>
                                        <p:cTn id="74" dur="1000"/>
                                        <p:tgtEl>
                                          <p:spTgt spid="21"/>
                                        </p:tgtEl>
                                      </p:cBhvr>
                                    </p:animEffect>
                                  </p:childTnLst>
                                </p:cTn>
                              </p:par>
                            </p:childTnLst>
                          </p:cTn>
                        </p:par>
                        <p:par>
                          <p:cTn id="75" fill="hold">
                            <p:stCondLst>
                              <p:cond delay="2500"/>
                            </p:stCondLst>
                            <p:childTnLst>
                              <p:par>
                                <p:cTn id="76" presetID="10" presetClass="entr" presetSubtype="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1000"/>
                                        <p:tgtEl>
                                          <p:spTgt spid="2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1" nodeType="clickEffect">
                                  <p:stCondLst>
                                    <p:cond delay="0"/>
                                  </p:stCondLst>
                                  <p:childTnLst>
                                    <p:animEffect transition="out" filter="fade">
                                      <p:cBhvr>
                                        <p:cTn id="82" dur="500"/>
                                        <p:tgtEl>
                                          <p:spTgt spid="27"/>
                                        </p:tgtEl>
                                      </p:cBhvr>
                                    </p:animEffect>
                                    <p:set>
                                      <p:cBhvr>
                                        <p:cTn id="83" dur="1" fill="hold">
                                          <p:stCondLst>
                                            <p:cond delay="499"/>
                                          </p:stCondLst>
                                        </p:cTn>
                                        <p:tgtEl>
                                          <p:spTgt spid="27"/>
                                        </p:tgtEl>
                                        <p:attrNameLst>
                                          <p:attrName>style.visibility</p:attrName>
                                        </p:attrNameLst>
                                      </p:cBhvr>
                                      <p:to>
                                        <p:strVal val="hidden"/>
                                      </p:to>
                                    </p:set>
                                  </p:childTnLst>
                                </p:cTn>
                              </p:par>
                            </p:childTnLst>
                          </p:cTn>
                        </p:par>
                        <p:par>
                          <p:cTn id="84" fill="hold">
                            <p:stCondLst>
                              <p:cond delay="500"/>
                            </p:stCondLst>
                            <p:childTnLst>
                              <p:par>
                                <p:cTn id="85" presetID="22" presetClass="exit" presetSubtype="4" fill="hold" grpId="1" nodeType="afterEffect">
                                  <p:stCondLst>
                                    <p:cond delay="0"/>
                                  </p:stCondLst>
                                  <p:childTnLst>
                                    <p:animEffect transition="out" filter="wipe(down)">
                                      <p:cBhvr>
                                        <p:cTn id="86" dur="500"/>
                                        <p:tgtEl>
                                          <p:spTgt spid="21"/>
                                        </p:tgtEl>
                                      </p:cBhvr>
                                    </p:animEffect>
                                    <p:set>
                                      <p:cBhvr>
                                        <p:cTn id="87" dur="1" fill="hold">
                                          <p:stCondLst>
                                            <p:cond delay="499"/>
                                          </p:stCondLst>
                                        </p:cTn>
                                        <p:tgtEl>
                                          <p:spTgt spid="21"/>
                                        </p:tgtEl>
                                        <p:attrNameLst>
                                          <p:attrName>style.visibility</p:attrName>
                                        </p:attrNameLst>
                                      </p:cBhvr>
                                      <p:to>
                                        <p:strVal val="hidden"/>
                                      </p:to>
                                    </p:set>
                                  </p:childTnLst>
                                </p:cTn>
                              </p:par>
                            </p:childTnLst>
                          </p:cTn>
                        </p:par>
                        <p:par>
                          <p:cTn id="88" fill="hold">
                            <p:stCondLst>
                              <p:cond delay="1000"/>
                            </p:stCondLst>
                            <p:childTnLst>
                              <p:par>
                                <p:cTn id="89" presetID="22" presetClass="entr" presetSubtype="1" fill="hold" grpId="0" nodeType="afterEffect">
                                  <p:stCondLst>
                                    <p:cond delay="500"/>
                                  </p:stCondLst>
                                  <p:childTnLst>
                                    <p:set>
                                      <p:cBhvr>
                                        <p:cTn id="90" dur="1" fill="hold">
                                          <p:stCondLst>
                                            <p:cond delay="0"/>
                                          </p:stCondLst>
                                        </p:cTn>
                                        <p:tgtEl>
                                          <p:spTgt spid="22"/>
                                        </p:tgtEl>
                                        <p:attrNameLst>
                                          <p:attrName>style.visibility</p:attrName>
                                        </p:attrNameLst>
                                      </p:cBhvr>
                                      <p:to>
                                        <p:strVal val="visible"/>
                                      </p:to>
                                    </p:set>
                                    <p:animEffect transition="in" filter="wipe(up)">
                                      <p:cBhvr>
                                        <p:cTn id="91" dur="1000"/>
                                        <p:tgtEl>
                                          <p:spTgt spid="22"/>
                                        </p:tgtEl>
                                      </p:cBhvr>
                                    </p:animEffect>
                                  </p:childTnLst>
                                </p:cTn>
                              </p:par>
                            </p:childTnLst>
                          </p:cTn>
                        </p:par>
                        <p:par>
                          <p:cTn id="92" fill="hold">
                            <p:stCondLst>
                              <p:cond delay="2500"/>
                            </p:stCondLst>
                            <p:childTnLst>
                              <p:par>
                                <p:cTn id="93" presetID="10" presetClass="entr" presetSubtype="0" fill="hold" grpId="0" nodeType="after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fade">
                                      <p:cBhvr>
                                        <p:cTn id="95" dur="1000"/>
                                        <p:tgtEl>
                                          <p:spTgt spid="29"/>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xit" presetSubtype="0" fill="hold" grpId="1" nodeType="clickEffect">
                                  <p:stCondLst>
                                    <p:cond delay="0"/>
                                  </p:stCondLst>
                                  <p:childTnLst>
                                    <p:animEffect transition="out" filter="fade">
                                      <p:cBhvr>
                                        <p:cTn id="99" dur="500"/>
                                        <p:tgtEl>
                                          <p:spTgt spid="29"/>
                                        </p:tgtEl>
                                      </p:cBhvr>
                                    </p:animEffect>
                                    <p:set>
                                      <p:cBhvr>
                                        <p:cTn id="100" dur="1" fill="hold">
                                          <p:stCondLst>
                                            <p:cond delay="499"/>
                                          </p:stCondLst>
                                        </p:cTn>
                                        <p:tgtEl>
                                          <p:spTgt spid="29"/>
                                        </p:tgtEl>
                                        <p:attrNameLst>
                                          <p:attrName>style.visibility</p:attrName>
                                        </p:attrNameLst>
                                      </p:cBhvr>
                                      <p:to>
                                        <p:strVal val="hidden"/>
                                      </p:to>
                                    </p:set>
                                  </p:childTnLst>
                                </p:cTn>
                              </p:par>
                            </p:childTnLst>
                          </p:cTn>
                        </p:par>
                        <p:par>
                          <p:cTn id="101" fill="hold">
                            <p:stCondLst>
                              <p:cond delay="500"/>
                            </p:stCondLst>
                            <p:childTnLst>
                              <p:par>
                                <p:cTn id="102" presetID="22" presetClass="exit" presetSubtype="4" fill="hold" grpId="1" nodeType="afterEffect">
                                  <p:stCondLst>
                                    <p:cond delay="0"/>
                                  </p:stCondLst>
                                  <p:childTnLst>
                                    <p:animEffect transition="out" filter="wipe(down)">
                                      <p:cBhvr>
                                        <p:cTn id="103" dur="500"/>
                                        <p:tgtEl>
                                          <p:spTgt spid="22"/>
                                        </p:tgtEl>
                                      </p:cBhvr>
                                    </p:animEffect>
                                    <p:set>
                                      <p:cBhvr>
                                        <p:cTn id="104" dur="1" fill="hold">
                                          <p:stCondLst>
                                            <p:cond delay="499"/>
                                          </p:stCondLst>
                                        </p:cTn>
                                        <p:tgtEl>
                                          <p:spTgt spid="22"/>
                                        </p:tgtEl>
                                        <p:attrNameLst>
                                          <p:attrName>style.visibility</p:attrName>
                                        </p:attrNameLst>
                                      </p:cBhvr>
                                      <p:to>
                                        <p:strVal val="hidden"/>
                                      </p:to>
                                    </p:set>
                                  </p:childTnLst>
                                </p:cTn>
                              </p:par>
                            </p:childTnLst>
                          </p:cTn>
                        </p:par>
                        <p:par>
                          <p:cTn id="105" fill="hold">
                            <p:stCondLst>
                              <p:cond delay="1000"/>
                            </p:stCondLst>
                            <p:childTnLst>
                              <p:par>
                                <p:cTn id="106" presetID="22" presetClass="entr" presetSubtype="1" fill="hold" grpId="0" nodeType="afterEffect">
                                  <p:stCondLst>
                                    <p:cond delay="500"/>
                                  </p:stCondLst>
                                  <p:childTnLst>
                                    <p:set>
                                      <p:cBhvr>
                                        <p:cTn id="107" dur="1" fill="hold">
                                          <p:stCondLst>
                                            <p:cond delay="0"/>
                                          </p:stCondLst>
                                        </p:cTn>
                                        <p:tgtEl>
                                          <p:spTgt spid="23"/>
                                        </p:tgtEl>
                                        <p:attrNameLst>
                                          <p:attrName>style.visibility</p:attrName>
                                        </p:attrNameLst>
                                      </p:cBhvr>
                                      <p:to>
                                        <p:strVal val="visible"/>
                                      </p:to>
                                    </p:set>
                                    <p:animEffect transition="in" filter="wipe(up)">
                                      <p:cBhvr>
                                        <p:cTn id="108" dur="1000"/>
                                        <p:tgtEl>
                                          <p:spTgt spid="23"/>
                                        </p:tgtEl>
                                      </p:cBhvr>
                                    </p:animEffect>
                                  </p:childTnLst>
                                </p:cTn>
                              </p:par>
                            </p:childTnLst>
                          </p:cTn>
                        </p:par>
                        <p:par>
                          <p:cTn id="109" fill="hold">
                            <p:stCondLst>
                              <p:cond delay="2500"/>
                            </p:stCondLst>
                            <p:childTnLst>
                              <p:par>
                                <p:cTn id="110" presetID="10" presetClass="entr" presetSubtype="0" fill="hold" grpId="0" nodeType="afterEffect">
                                  <p:stCondLst>
                                    <p:cond delay="0"/>
                                  </p:stCondLst>
                                  <p:childTnLst>
                                    <p:set>
                                      <p:cBhvr>
                                        <p:cTn id="111" dur="1" fill="hold">
                                          <p:stCondLst>
                                            <p:cond delay="0"/>
                                          </p:stCondLst>
                                        </p:cTn>
                                        <p:tgtEl>
                                          <p:spTgt spid="32"/>
                                        </p:tgtEl>
                                        <p:attrNameLst>
                                          <p:attrName>style.visibility</p:attrName>
                                        </p:attrNameLst>
                                      </p:cBhvr>
                                      <p:to>
                                        <p:strVal val="visible"/>
                                      </p:to>
                                    </p:set>
                                    <p:animEffect transition="in" filter="fade">
                                      <p:cBhvr>
                                        <p:cTn id="112" dur="1000"/>
                                        <p:tgtEl>
                                          <p:spTgt spid="3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xit" presetSubtype="0" fill="hold" grpId="1" nodeType="clickEffect">
                                  <p:stCondLst>
                                    <p:cond delay="0"/>
                                  </p:stCondLst>
                                  <p:childTnLst>
                                    <p:animEffect transition="out" filter="fade">
                                      <p:cBhvr>
                                        <p:cTn id="116" dur="500"/>
                                        <p:tgtEl>
                                          <p:spTgt spid="32"/>
                                        </p:tgtEl>
                                      </p:cBhvr>
                                    </p:animEffect>
                                    <p:set>
                                      <p:cBhvr>
                                        <p:cTn id="117" dur="1" fill="hold">
                                          <p:stCondLst>
                                            <p:cond delay="499"/>
                                          </p:stCondLst>
                                        </p:cTn>
                                        <p:tgtEl>
                                          <p:spTgt spid="32"/>
                                        </p:tgtEl>
                                        <p:attrNameLst>
                                          <p:attrName>style.visibility</p:attrName>
                                        </p:attrNameLst>
                                      </p:cBhvr>
                                      <p:to>
                                        <p:strVal val="hidden"/>
                                      </p:to>
                                    </p:set>
                                  </p:childTnLst>
                                </p:cTn>
                              </p:par>
                            </p:childTnLst>
                          </p:cTn>
                        </p:par>
                        <p:par>
                          <p:cTn id="118" fill="hold">
                            <p:stCondLst>
                              <p:cond delay="500"/>
                            </p:stCondLst>
                            <p:childTnLst>
                              <p:par>
                                <p:cTn id="119" presetID="22" presetClass="exit" presetSubtype="4" fill="hold" grpId="1" nodeType="afterEffect">
                                  <p:stCondLst>
                                    <p:cond delay="0"/>
                                  </p:stCondLst>
                                  <p:childTnLst>
                                    <p:animEffect transition="out" filter="wipe(down)">
                                      <p:cBhvr>
                                        <p:cTn id="120" dur="500"/>
                                        <p:tgtEl>
                                          <p:spTgt spid="23"/>
                                        </p:tgtEl>
                                      </p:cBhvr>
                                    </p:animEffect>
                                    <p:set>
                                      <p:cBhvr>
                                        <p:cTn id="121" dur="1" fill="hold">
                                          <p:stCondLst>
                                            <p:cond delay="499"/>
                                          </p:stCondLst>
                                        </p:cTn>
                                        <p:tgtEl>
                                          <p:spTgt spid="23"/>
                                        </p:tgtEl>
                                        <p:attrNameLst>
                                          <p:attrName>style.visibility</p:attrName>
                                        </p:attrNameLst>
                                      </p:cBhvr>
                                      <p:to>
                                        <p:strVal val="hidden"/>
                                      </p:to>
                                    </p:set>
                                  </p:childTnLst>
                                </p:cTn>
                              </p:par>
                            </p:childTnLst>
                          </p:cTn>
                        </p:par>
                        <p:par>
                          <p:cTn id="122" fill="hold">
                            <p:stCondLst>
                              <p:cond delay="1000"/>
                            </p:stCondLst>
                            <p:childTnLst>
                              <p:par>
                                <p:cTn id="123" presetID="22" presetClass="entr" presetSubtype="1" fill="hold" grpId="0" nodeType="afterEffect">
                                  <p:stCondLst>
                                    <p:cond delay="500"/>
                                  </p:stCondLst>
                                  <p:childTnLst>
                                    <p:set>
                                      <p:cBhvr>
                                        <p:cTn id="124" dur="1" fill="hold">
                                          <p:stCondLst>
                                            <p:cond delay="0"/>
                                          </p:stCondLst>
                                        </p:cTn>
                                        <p:tgtEl>
                                          <p:spTgt spid="24"/>
                                        </p:tgtEl>
                                        <p:attrNameLst>
                                          <p:attrName>style.visibility</p:attrName>
                                        </p:attrNameLst>
                                      </p:cBhvr>
                                      <p:to>
                                        <p:strVal val="visible"/>
                                      </p:to>
                                    </p:set>
                                    <p:animEffect transition="in" filter="wipe(up)">
                                      <p:cBhvr>
                                        <p:cTn id="125" dur="1000"/>
                                        <p:tgtEl>
                                          <p:spTgt spid="24"/>
                                        </p:tgtEl>
                                      </p:cBhvr>
                                    </p:animEffect>
                                  </p:childTnLst>
                                </p:cTn>
                              </p:par>
                            </p:childTnLst>
                          </p:cTn>
                        </p:par>
                        <p:par>
                          <p:cTn id="126" fill="hold">
                            <p:stCondLst>
                              <p:cond delay="2500"/>
                            </p:stCondLst>
                            <p:childTnLst>
                              <p:par>
                                <p:cTn id="127" presetID="10" presetClass="entr" presetSubtype="0" fill="hold" grpId="0" nodeType="afterEffect">
                                  <p:stCondLst>
                                    <p:cond delay="0"/>
                                  </p:stCondLst>
                                  <p:childTnLst>
                                    <p:set>
                                      <p:cBhvr>
                                        <p:cTn id="128" dur="1" fill="hold">
                                          <p:stCondLst>
                                            <p:cond delay="0"/>
                                          </p:stCondLst>
                                        </p:cTn>
                                        <p:tgtEl>
                                          <p:spTgt spid="33"/>
                                        </p:tgtEl>
                                        <p:attrNameLst>
                                          <p:attrName>style.visibility</p:attrName>
                                        </p:attrNameLst>
                                      </p:cBhvr>
                                      <p:to>
                                        <p:strVal val="visible"/>
                                      </p:to>
                                    </p:set>
                                    <p:animEffect transition="in" filter="fade">
                                      <p:cBhvr>
                                        <p:cTn id="129" dur="1000"/>
                                        <p:tgtEl>
                                          <p:spTgt spid="33"/>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xit" presetSubtype="0" fill="hold" grpId="1" nodeType="clickEffect">
                                  <p:stCondLst>
                                    <p:cond delay="0"/>
                                  </p:stCondLst>
                                  <p:childTnLst>
                                    <p:animEffect transition="out" filter="fade">
                                      <p:cBhvr>
                                        <p:cTn id="133" dur="500"/>
                                        <p:tgtEl>
                                          <p:spTgt spid="33"/>
                                        </p:tgtEl>
                                      </p:cBhvr>
                                    </p:animEffect>
                                    <p:set>
                                      <p:cBhvr>
                                        <p:cTn id="134" dur="1" fill="hold">
                                          <p:stCondLst>
                                            <p:cond delay="499"/>
                                          </p:stCondLst>
                                        </p:cTn>
                                        <p:tgtEl>
                                          <p:spTgt spid="33"/>
                                        </p:tgtEl>
                                        <p:attrNameLst>
                                          <p:attrName>style.visibility</p:attrName>
                                        </p:attrNameLst>
                                      </p:cBhvr>
                                      <p:to>
                                        <p:strVal val="hidden"/>
                                      </p:to>
                                    </p:set>
                                  </p:childTnLst>
                                </p:cTn>
                              </p:par>
                            </p:childTnLst>
                          </p:cTn>
                        </p:par>
                        <p:par>
                          <p:cTn id="135" fill="hold">
                            <p:stCondLst>
                              <p:cond delay="500"/>
                            </p:stCondLst>
                            <p:childTnLst>
                              <p:par>
                                <p:cTn id="136" presetID="22" presetClass="exit" presetSubtype="4" fill="hold" grpId="1" nodeType="afterEffect">
                                  <p:stCondLst>
                                    <p:cond delay="0"/>
                                  </p:stCondLst>
                                  <p:childTnLst>
                                    <p:animEffect transition="out" filter="wipe(down)">
                                      <p:cBhvr>
                                        <p:cTn id="137" dur="500"/>
                                        <p:tgtEl>
                                          <p:spTgt spid="24"/>
                                        </p:tgtEl>
                                      </p:cBhvr>
                                    </p:animEffect>
                                    <p:set>
                                      <p:cBhvr>
                                        <p:cTn id="138"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P spid="7" grpId="0" animBg="1"/>
      <p:bldP spid="2" grpId="0" animBg="1"/>
      <p:bldP spid="9" grpId="0"/>
      <p:bldP spid="16" grpId="0" animBg="1"/>
      <p:bldP spid="19" grpId="0" animBg="1"/>
      <p:bldP spid="17" grpId="0"/>
      <p:bldP spid="20" grpId="0"/>
      <p:bldP spid="20" grpId="1"/>
      <p:bldP spid="21" grpId="0"/>
      <p:bldP spid="21" grpId="1"/>
      <p:bldP spid="22" grpId="0"/>
      <p:bldP spid="22" grpId="1"/>
      <p:bldP spid="23" grpId="0"/>
      <p:bldP spid="23" grpId="1"/>
      <p:bldP spid="24" grpId="0"/>
      <p:bldP spid="24" grpId="1"/>
      <p:bldP spid="25" grpId="0"/>
      <p:bldP spid="25" grpId="1"/>
      <p:bldP spid="27" grpId="0"/>
      <p:bldP spid="27" grpId="1"/>
      <p:bldP spid="29" grpId="0"/>
      <p:bldP spid="29" grpId="1"/>
      <p:bldP spid="32" grpId="0"/>
      <p:bldP spid="32" grpId="1"/>
      <p:bldP spid="33" grpId="0"/>
      <p:bldP spid="33" grpId="1"/>
      <p:bldP spid="26" grpId="0" animBg="1"/>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C0FBB72-93C4-45B5-A2DA-86EF62AF3358}"/>
              </a:ext>
            </a:extLst>
          </p:cNvPr>
          <p:cNvSpPr/>
          <p:nvPr/>
        </p:nvSpPr>
        <p:spPr>
          <a:xfrm>
            <a:off x="-3" y="0"/>
            <a:ext cx="12192000" cy="6858000"/>
          </a:xfrm>
          <a:prstGeom prst="rect">
            <a:avLst/>
          </a:prstGeom>
          <a:blipFill dpi="0" rotWithShape="1">
            <a:blip r:embed="rId2">
              <a:alphaModFix amt="31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3" name="Rectangle 2">
            <a:extLst>
              <a:ext uri="{FF2B5EF4-FFF2-40B4-BE49-F238E27FC236}">
                <a16:creationId xmlns:a16="http://schemas.microsoft.com/office/drawing/2014/main" id="{563CA3AE-4A9A-443B-AD5C-1105BFD35F0B}"/>
              </a:ext>
            </a:extLst>
          </p:cNvPr>
          <p:cNvSpPr/>
          <p:nvPr/>
        </p:nvSpPr>
        <p:spPr>
          <a:xfrm>
            <a:off x="0" y="0"/>
            <a:ext cx="12192000" cy="6858000"/>
          </a:xfrm>
          <a:prstGeom prst="rect">
            <a:avLst/>
          </a:prstGeom>
          <a:blipFill dpi="0" rotWithShape="1">
            <a:blip r:embed="rId3">
              <a:alphaModFix amt="31000"/>
              <a:extLst>
                <a:ext uri="{BEBA8EAE-BF5A-486C-A8C5-ECC9F3942E4B}">
                  <a14:imgProps xmlns:a14="http://schemas.microsoft.com/office/drawing/2010/main">
                    <a14:imgLayer r:embed="rId4">
                      <a14:imgEffect>
                        <a14:artisticBlur/>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4" name="TextBox 3">
            <a:extLst>
              <a:ext uri="{FF2B5EF4-FFF2-40B4-BE49-F238E27FC236}">
                <a16:creationId xmlns:a16="http://schemas.microsoft.com/office/drawing/2014/main" id="{C95958A3-0323-4A60-B293-68F58A1DAA8D}"/>
              </a:ext>
            </a:extLst>
          </p:cNvPr>
          <p:cNvSpPr txBox="1"/>
          <p:nvPr/>
        </p:nvSpPr>
        <p:spPr>
          <a:xfrm>
            <a:off x="3149597" y="164396"/>
            <a:ext cx="5892800" cy="769441"/>
          </a:xfrm>
          <a:prstGeom prst="rect">
            <a:avLst/>
          </a:prstGeom>
          <a:noFill/>
        </p:spPr>
        <p:txBody>
          <a:bodyPr wrap="square" rtlCol="0">
            <a:spAutoFit/>
          </a:bodyPr>
          <a:lstStyle/>
          <a:p>
            <a:pPr algn="ctr"/>
            <a:r>
              <a:rPr lang="en-IN" sz="4400" dirty="0">
                <a:solidFill>
                  <a:schemeClr val="bg1"/>
                </a:solidFill>
                <a:latin typeface="Courier New" panose="02070309020205020404" pitchFamily="49" charset="0"/>
                <a:cs typeface="Courier New" panose="02070309020205020404" pitchFamily="49" charset="0"/>
              </a:rPr>
              <a:t>The Dataset</a:t>
            </a:r>
            <a:endParaRPr lang="kn-IN" sz="4400" dirty="0">
              <a:solidFill>
                <a:schemeClr val="bg1"/>
              </a:solidFill>
              <a:latin typeface="Courier New" panose="02070309020205020404" pitchFamily="49" charset="0"/>
            </a:endParaRPr>
          </a:p>
        </p:txBody>
      </p:sp>
      <p:sp>
        <p:nvSpPr>
          <p:cNvPr id="6" name="TextBox 5">
            <a:extLst>
              <a:ext uri="{FF2B5EF4-FFF2-40B4-BE49-F238E27FC236}">
                <a16:creationId xmlns:a16="http://schemas.microsoft.com/office/drawing/2014/main" id="{3AEA6ABC-44AE-495F-9E70-5A5CCD1E27CE}"/>
              </a:ext>
            </a:extLst>
          </p:cNvPr>
          <p:cNvSpPr txBox="1"/>
          <p:nvPr/>
        </p:nvSpPr>
        <p:spPr>
          <a:xfrm>
            <a:off x="1" y="899461"/>
            <a:ext cx="12191999" cy="1200329"/>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Century Gothic" panose="020B0502020202020204" pitchFamily="34" charset="0"/>
                <a:cs typeface="Courier New" panose="02070309020205020404" pitchFamily="49" charset="0"/>
              </a:rPr>
              <a:t>The dataset chosen is a complete record of Kepler’s exoplanet search results.</a:t>
            </a:r>
          </a:p>
          <a:p>
            <a:pPr marL="285750" indent="-285750">
              <a:buFont typeface="Arial" panose="020B0604020202020204" pitchFamily="34" charset="0"/>
              <a:buChar char="•"/>
            </a:pPr>
            <a:r>
              <a:rPr lang="en-IN" dirty="0">
                <a:solidFill>
                  <a:schemeClr val="bg1"/>
                </a:solidFill>
                <a:latin typeface="Century Gothic" panose="020B0502020202020204" pitchFamily="34" charset="0"/>
                <a:cs typeface="Courier New" panose="02070309020205020404" pitchFamily="49" charset="0"/>
              </a:rPr>
              <a:t>It’s a dataset with a total count of 9565 rows and 50 columns.</a:t>
            </a:r>
          </a:p>
          <a:p>
            <a:pPr marL="285750" indent="-285750">
              <a:buFont typeface="Arial" panose="020B0604020202020204" pitchFamily="34" charset="0"/>
              <a:buChar char="•"/>
            </a:pPr>
            <a:r>
              <a:rPr lang="en-IN" dirty="0">
                <a:solidFill>
                  <a:schemeClr val="bg1"/>
                </a:solidFill>
                <a:latin typeface="Century Gothic" panose="020B0502020202020204" pitchFamily="34" charset="0"/>
                <a:cs typeface="Courier New" panose="02070309020205020404" pitchFamily="49" charset="0"/>
              </a:rPr>
              <a:t>There’s a total of 40557 missing values.</a:t>
            </a:r>
          </a:p>
          <a:p>
            <a:pPr marL="285750" indent="-285750">
              <a:buFont typeface="Arial" panose="020B0604020202020204" pitchFamily="34" charset="0"/>
              <a:buChar char="•"/>
            </a:pPr>
            <a:r>
              <a:rPr lang="en-IN" dirty="0">
                <a:solidFill>
                  <a:schemeClr val="bg1"/>
                </a:solidFill>
                <a:latin typeface="Century Gothic" panose="020B0502020202020204" pitchFamily="34" charset="0"/>
                <a:cs typeface="Courier New" panose="02070309020205020404" pitchFamily="49" charset="0"/>
              </a:rPr>
              <a:t>Click on the red button below to view the details of the columns.</a:t>
            </a:r>
            <a:endParaRPr lang="kn-IN" dirty="0">
              <a:solidFill>
                <a:schemeClr val="bg1"/>
              </a:solidFill>
              <a:latin typeface="Century Gothic" panose="020B0502020202020204" pitchFamily="34" charset="0"/>
            </a:endParaRPr>
          </a:p>
        </p:txBody>
      </p:sp>
      <p:sp>
        <p:nvSpPr>
          <p:cNvPr id="7" name="Rectangle 6">
            <a:hlinkClick r:id="rId5" tooltip="Kepler Details"/>
            <a:extLst>
              <a:ext uri="{FF2B5EF4-FFF2-40B4-BE49-F238E27FC236}">
                <a16:creationId xmlns:a16="http://schemas.microsoft.com/office/drawing/2014/main" id="{8E3B0F58-C64F-455C-8EF8-2FEACA7D7C50}"/>
              </a:ext>
            </a:extLst>
          </p:cNvPr>
          <p:cNvSpPr/>
          <p:nvPr/>
        </p:nvSpPr>
        <p:spPr>
          <a:xfrm>
            <a:off x="4983274" y="2568068"/>
            <a:ext cx="1717524" cy="1721864"/>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8" name="TextBox 7">
            <a:hlinkClick r:id="rId5" tooltip="Kepler Details"/>
            <a:extLst>
              <a:ext uri="{FF2B5EF4-FFF2-40B4-BE49-F238E27FC236}">
                <a16:creationId xmlns:a16="http://schemas.microsoft.com/office/drawing/2014/main" id="{E56C9721-2EF1-459B-9793-B53B42DA7782}"/>
              </a:ext>
            </a:extLst>
          </p:cNvPr>
          <p:cNvSpPr txBox="1"/>
          <p:nvPr/>
        </p:nvSpPr>
        <p:spPr>
          <a:xfrm>
            <a:off x="3489071" y="4289932"/>
            <a:ext cx="4705929" cy="338554"/>
          </a:xfrm>
          <a:prstGeom prst="rect">
            <a:avLst/>
          </a:prstGeom>
          <a:noFill/>
        </p:spPr>
        <p:txBody>
          <a:bodyPr wrap="square" rtlCol="0">
            <a:spAutoFit/>
          </a:bodyPr>
          <a:lstStyle/>
          <a:p>
            <a:pPr algn="ctr"/>
            <a:r>
              <a:rPr lang="en-IN" sz="1600" dirty="0">
                <a:solidFill>
                  <a:schemeClr val="bg1"/>
                </a:solidFill>
                <a:latin typeface="Courier New" panose="02070309020205020404" pitchFamily="49" charset="0"/>
                <a:cs typeface="Courier New" panose="02070309020205020404" pitchFamily="49" charset="0"/>
              </a:rPr>
              <a:t>Kepler Details</a:t>
            </a:r>
            <a:endParaRPr lang="kn-IN" sz="1600" dirty="0">
              <a:solidFill>
                <a:schemeClr val="bg1"/>
              </a:solidFill>
              <a:latin typeface="Courier New" panose="02070309020205020404" pitchFamily="49" charset="0"/>
            </a:endParaRPr>
          </a:p>
        </p:txBody>
      </p:sp>
    </p:spTree>
    <p:extLst>
      <p:ext uri="{BB962C8B-B14F-4D97-AF65-F5344CB8AC3E}">
        <p14:creationId xmlns:p14="http://schemas.microsoft.com/office/powerpoint/2010/main" val="2758060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2000"/>
                                        <p:tgtEl>
                                          <p:spTgt spid="10"/>
                                        </p:tgtEl>
                                      </p:cBhvr>
                                    </p:animEffect>
                                    <p:set>
                                      <p:cBhvr>
                                        <p:cTn id="7" dur="1" fill="hold">
                                          <p:stCondLst>
                                            <p:cond delay="1999"/>
                                          </p:stCondLst>
                                        </p:cTn>
                                        <p:tgtEl>
                                          <p:spTgt spid="10"/>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000"/>
                                        <p:tgtEl>
                                          <p:spTgt spid="3"/>
                                        </p:tgtEl>
                                      </p:cBhvr>
                                    </p:animEffect>
                                  </p:childTnLst>
                                </p:cTn>
                              </p:par>
                            </p:childTnLst>
                          </p:cTn>
                        </p:par>
                        <p:par>
                          <p:cTn id="11" fill="hold">
                            <p:stCondLst>
                              <p:cond delay="2000"/>
                            </p:stCondLst>
                            <p:childTnLst>
                              <p:par>
                                <p:cTn id="12" presetID="1" presetClass="entr" presetSubtype="0" fill="hold" grpId="0" nodeType="afterEffect">
                                  <p:stCondLst>
                                    <p:cond delay="0"/>
                                  </p:stCondLst>
                                  <p:iterate type="lt">
                                    <p:tmAbs val="200"/>
                                  </p:iterate>
                                  <p:childTnLst>
                                    <p:set>
                                      <p:cBhvr>
                                        <p:cTn id="13" dur="1" fill="hold">
                                          <p:stCondLst>
                                            <p:cond delay="0"/>
                                          </p:stCondLst>
                                        </p:cTn>
                                        <p:tgtEl>
                                          <p:spTgt spid="4"/>
                                        </p:tgtEl>
                                        <p:attrNameLst>
                                          <p:attrName>style.visibility</p:attrName>
                                        </p:attrNameLst>
                                      </p:cBhvr>
                                      <p:to>
                                        <p:strVal val="visible"/>
                                      </p:to>
                                    </p:set>
                                  </p:childTnLst>
                                </p:cTn>
                              </p:par>
                            </p:childTnLst>
                          </p:cTn>
                        </p:par>
                        <p:par>
                          <p:cTn id="14" fill="hold">
                            <p:stCondLst>
                              <p:cond delay="3801"/>
                            </p:stCondLst>
                            <p:childTnLst>
                              <p:par>
                                <p:cTn id="15" presetID="10" presetClass="entr" presetSubtype="0" fill="hold" grpId="0" nodeType="after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par>
                          <p:cTn id="18" fill="hold">
                            <p:stCondLst>
                              <p:cond delay="5801"/>
                            </p:stCondLst>
                            <p:childTnLst>
                              <p:par>
                                <p:cTn id="19" presetID="10" presetClass="entr" presetSubtype="0" fill="hold" grpId="0" nodeType="after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fade">
                                      <p:cBhvr>
                                        <p:cTn id="21" dur="2000"/>
                                        <p:tgtEl>
                                          <p:spTgt spid="6">
                                            <p:txEl>
                                              <p:pRg st="1" end="1"/>
                                            </p:txEl>
                                          </p:spTgt>
                                        </p:tgtEl>
                                      </p:cBhvr>
                                    </p:animEffect>
                                  </p:childTnLst>
                                </p:cTn>
                              </p:par>
                            </p:childTnLst>
                          </p:cTn>
                        </p:par>
                        <p:par>
                          <p:cTn id="22" fill="hold">
                            <p:stCondLst>
                              <p:cond delay="7801"/>
                            </p:stCondLst>
                            <p:childTnLst>
                              <p:par>
                                <p:cTn id="23" presetID="10" presetClass="entr" presetSubtype="0" fill="hold" grpId="0" nodeType="after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fade">
                                      <p:cBhvr>
                                        <p:cTn id="25" dur="2000"/>
                                        <p:tgtEl>
                                          <p:spTgt spid="6">
                                            <p:txEl>
                                              <p:pRg st="2" end="2"/>
                                            </p:txEl>
                                          </p:spTgt>
                                        </p:tgtEl>
                                      </p:cBhvr>
                                    </p:animEffect>
                                  </p:childTnLst>
                                </p:cTn>
                              </p:par>
                            </p:childTnLst>
                          </p:cTn>
                        </p:par>
                        <p:par>
                          <p:cTn id="26" fill="hold">
                            <p:stCondLst>
                              <p:cond delay="9801"/>
                            </p:stCondLst>
                            <p:childTnLst>
                              <p:par>
                                <p:cTn id="27" presetID="10" presetClass="entr" presetSubtype="0" fill="hold" grpId="0" nodeType="after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fade">
                                      <p:cBhvr>
                                        <p:cTn id="29" dur="2000"/>
                                        <p:tgtEl>
                                          <p:spTgt spid="6">
                                            <p:txEl>
                                              <p:pRg st="3" end="3"/>
                                            </p:txEl>
                                          </p:spTgt>
                                        </p:tgtEl>
                                      </p:cBhvr>
                                    </p:animEffect>
                                  </p:childTnLst>
                                </p:cTn>
                              </p:par>
                            </p:childTnLst>
                          </p:cTn>
                        </p:par>
                        <p:par>
                          <p:cTn id="30" fill="hold">
                            <p:stCondLst>
                              <p:cond delay="11801"/>
                            </p:stCondLst>
                            <p:childTnLst>
                              <p:par>
                                <p:cTn id="31" presetID="6" presetClass="entr" presetSubtype="32"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circle(out)">
                                      <p:cBhvr>
                                        <p:cTn id="33" dur="1500"/>
                                        <p:tgtEl>
                                          <p:spTgt spid="7"/>
                                        </p:tgtEl>
                                      </p:cBhvr>
                                    </p:animEffect>
                                  </p:childTnLst>
                                </p:cTn>
                              </p:par>
                            </p:childTnLst>
                          </p:cTn>
                        </p:par>
                        <p:par>
                          <p:cTn id="34" fill="hold">
                            <p:stCondLst>
                              <p:cond delay="13301"/>
                            </p:stCondLst>
                            <p:childTnLst>
                              <p:par>
                                <p:cTn id="35" presetID="10" presetClass="entr" presetSubtype="0"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animBg="1"/>
      <p:bldP spid="4" grpId="0"/>
      <p:bldP spid="6" grpId="0" uiExpand="1" build="p"/>
      <p:bldP spid="7" grpId="0" animBg="1"/>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3CA3AE-4A9A-443B-AD5C-1105BFD35F0B}"/>
              </a:ext>
            </a:extLst>
          </p:cNvPr>
          <p:cNvSpPr/>
          <p:nvPr/>
        </p:nvSpPr>
        <p:spPr>
          <a:xfrm>
            <a:off x="-1" y="0"/>
            <a:ext cx="12192000" cy="6858000"/>
          </a:xfrm>
          <a:prstGeom prst="rect">
            <a:avLst/>
          </a:prstGeom>
          <a:blipFill dpi="0" rotWithShape="1">
            <a:blip r:embed="rId2">
              <a:alphaModFix amt="31000"/>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4" name="TextBox 3">
            <a:extLst>
              <a:ext uri="{FF2B5EF4-FFF2-40B4-BE49-F238E27FC236}">
                <a16:creationId xmlns:a16="http://schemas.microsoft.com/office/drawing/2014/main" id="{C95958A3-0323-4A60-B293-68F58A1DAA8D}"/>
              </a:ext>
            </a:extLst>
          </p:cNvPr>
          <p:cNvSpPr txBox="1"/>
          <p:nvPr/>
        </p:nvSpPr>
        <p:spPr>
          <a:xfrm>
            <a:off x="-2" y="164396"/>
            <a:ext cx="12192002" cy="707886"/>
          </a:xfrm>
          <a:prstGeom prst="rect">
            <a:avLst/>
          </a:prstGeom>
          <a:noFill/>
        </p:spPr>
        <p:txBody>
          <a:bodyPr wrap="square" rtlCol="0">
            <a:spAutoFit/>
          </a:bodyPr>
          <a:lstStyle/>
          <a:p>
            <a:pPr algn="ctr"/>
            <a:r>
              <a:rPr lang="en-IN" sz="4000" dirty="0">
                <a:solidFill>
                  <a:schemeClr val="bg1"/>
                </a:solidFill>
                <a:latin typeface="Courier New" panose="02070309020205020404" pitchFamily="49" charset="0"/>
                <a:cs typeface="Courier New" panose="02070309020205020404" pitchFamily="49" charset="0"/>
              </a:rPr>
              <a:t>Hypothesis testing and Correlation</a:t>
            </a:r>
            <a:endParaRPr lang="kn-IN" sz="4000" dirty="0">
              <a:solidFill>
                <a:schemeClr val="bg1"/>
              </a:solidFill>
              <a:latin typeface="Courier New" panose="02070309020205020404" pitchFamily="49" charset="0"/>
            </a:endParaRPr>
          </a:p>
        </p:txBody>
      </p:sp>
      <p:sp>
        <p:nvSpPr>
          <p:cNvPr id="6" name="TextBox 5">
            <a:extLst>
              <a:ext uri="{FF2B5EF4-FFF2-40B4-BE49-F238E27FC236}">
                <a16:creationId xmlns:a16="http://schemas.microsoft.com/office/drawing/2014/main" id="{3AEA6ABC-44AE-495F-9E70-5A5CCD1E27CE}"/>
              </a:ext>
            </a:extLst>
          </p:cNvPr>
          <p:cNvSpPr txBox="1"/>
          <p:nvPr/>
        </p:nvSpPr>
        <p:spPr>
          <a:xfrm>
            <a:off x="1" y="899461"/>
            <a:ext cx="12191999" cy="646331"/>
          </a:xfrm>
          <a:prstGeom prst="rect">
            <a:avLst/>
          </a:prstGeom>
          <a:noFill/>
        </p:spPr>
        <p:txBody>
          <a:bodyPr wrap="square" rtlCol="0">
            <a:spAutoFit/>
          </a:bodyPr>
          <a:lstStyle/>
          <a:p>
            <a:r>
              <a:rPr lang="en-IN" dirty="0">
                <a:solidFill>
                  <a:schemeClr val="bg1"/>
                </a:solidFill>
                <a:latin typeface="Century Gothic" panose="020B0502020202020204" pitchFamily="34" charset="0"/>
                <a:cs typeface="Courier New" panose="02070309020205020404" pitchFamily="49" charset="0"/>
              </a:rPr>
              <a:t>A correlation test was also performed over the values in the dataset.</a:t>
            </a:r>
          </a:p>
          <a:p>
            <a:r>
              <a:rPr lang="en-IN" dirty="0">
                <a:solidFill>
                  <a:schemeClr val="bg1"/>
                </a:solidFill>
                <a:latin typeface="Century Gothic" panose="020B0502020202020204" pitchFamily="34" charset="0"/>
                <a:cs typeface="Courier New" panose="02070309020205020404" pitchFamily="49" charset="0"/>
              </a:rPr>
              <a:t>Here’s what was done:</a:t>
            </a:r>
            <a:endParaRPr lang="kn-IN" dirty="0">
              <a:solidFill>
                <a:schemeClr val="bg1"/>
              </a:solidFill>
              <a:latin typeface="Century Gothic" panose="020B0502020202020204" pitchFamily="34" charset="0"/>
            </a:endParaRPr>
          </a:p>
        </p:txBody>
      </p:sp>
      <p:sp>
        <p:nvSpPr>
          <p:cNvPr id="7" name="Rectangle: Rounded Corners 6">
            <a:extLst>
              <a:ext uri="{FF2B5EF4-FFF2-40B4-BE49-F238E27FC236}">
                <a16:creationId xmlns:a16="http://schemas.microsoft.com/office/drawing/2014/main" id="{FDA64C50-BBA2-494B-A1EF-008344EA2FEE}"/>
              </a:ext>
            </a:extLst>
          </p:cNvPr>
          <p:cNvSpPr/>
          <p:nvPr/>
        </p:nvSpPr>
        <p:spPr>
          <a:xfrm>
            <a:off x="353290" y="1658511"/>
            <a:ext cx="4862945" cy="5031059"/>
          </a:xfrm>
          <a:prstGeom prst="roundRect">
            <a:avLst>
              <a:gd name="adj" fmla="val 320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 name="Rectangle: Rounded Corners 1">
            <a:extLst>
              <a:ext uri="{FF2B5EF4-FFF2-40B4-BE49-F238E27FC236}">
                <a16:creationId xmlns:a16="http://schemas.microsoft.com/office/drawing/2014/main" id="{6CB41C85-7450-4718-A8BD-96071E8730DB}"/>
              </a:ext>
            </a:extLst>
          </p:cNvPr>
          <p:cNvSpPr/>
          <p:nvPr/>
        </p:nvSpPr>
        <p:spPr>
          <a:xfrm>
            <a:off x="353291" y="1662545"/>
            <a:ext cx="4862945" cy="5031059"/>
          </a:xfrm>
          <a:prstGeom prst="roundRect">
            <a:avLst>
              <a:gd name="adj" fmla="val 320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9" name="TextBox 8">
            <a:extLst>
              <a:ext uri="{FF2B5EF4-FFF2-40B4-BE49-F238E27FC236}">
                <a16:creationId xmlns:a16="http://schemas.microsoft.com/office/drawing/2014/main" id="{1DAE4234-1D87-4BA1-8951-431071AF5AD7}"/>
              </a:ext>
            </a:extLst>
          </p:cNvPr>
          <p:cNvSpPr txBox="1"/>
          <p:nvPr/>
        </p:nvSpPr>
        <p:spPr>
          <a:xfrm>
            <a:off x="385616" y="1707710"/>
            <a:ext cx="4705929" cy="600164"/>
          </a:xfrm>
          <a:prstGeom prst="rect">
            <a:avLst/>
          </a:prstGeom>
          <a:noFill/>
        </p:spPr>
        <p:txBody>
          <a:bodyPr wrap="square" rtlCol="0">
            <a:spAutoFit/>
          </a:bodyPr>
          <a:lstStyle/>
          <a:p>
            <a:pPr algn="ctr"/>
            <a:r>
              <a:rPr lang="en-IN" sz="1100" dirty="0">
                <a:solidFill>
                  <a:schemeClr val="bg1"/>
                </a:solidFill>
                <a:latin typeface="Courier New" panose="02070309020205020404" pitchFamily="49" charset="0"/>
                <a:cs typeface="Courier New" panose="02070309020205020404" pitchFamily="49" charset="0"/>
              </a:rPr>
              <a:t>Programming Language: Python      </a:t>
            </a:r>
          </a:p>
          <a:p>
            <a:pPr algn="ctr"/>
            <a:endParaRPr lang="en-IN" sz="1100" dirty="0">
              <a:solidFill>
                <a:schemeClr val="bg1"/>
              </a:solidFill>
              <a:latin typeface="Courier New" panose="02070309020205020404" pitchFamily="49" charset="0"/>
              <a:cs typeface="Courier New" panose="02070309020205020404" pitchFamily="49" charset="0"/>
            </a:endParaRPr>
          </a:p>
          <a:p>
            <a:pPr algn="ctr"/>
            <a:r>
              <a:rPr lang="en-IN" sz="1100" dirty="0">
                <a:solidFill>
                  <a:schemeClr val="bg1"/>
                </a:solidFill>
                <a:latin typeface="Courier New" panose="02070309020205020404" pitchFamily="49" charset="0"/>
                <a:cs typeface="Courier New" panose="02070309020205020404" pitchFamily="49" charset="0"/>
              </a:rPr>
              <a:t>Program Terminal</a:t>
            </a:r>
            <a:endParaRPr lang="kn-IN" sz="1100" dirty="0">
              <a:solidFill>
                <a:schemeClr val="bg1"/>
              </a:solidFill>
              <a:latin typeface="Courier New" panose="02070309020205020404" pitchFamily="49" charset="0"/>
            </a:endParaRPr>
          </a:p>
        </p:txBody>
      </p:sp>
      <p:cxnSp>
        <p:nvCxnSpPr>
          <p:cNvPr id="12" name="Straight Connector 11">
            <a:extLst>
              <a:ext uri="{FF2B5EF4-FFF2-40B4-BE49-F238E27FC236}">
                <a16:creationId xmlns:a16="http://schemas.microsoft.com/office/drawing/2014/main" id="{C952D6B9-7528-458D-8F40-FC9C021887CB}"/>
              </a:ext>
            </a:extLst>
          </p:cNvPr>
          <p:cNvCxnSpPr>
            <a:cxnSpLocks/>
          </p:cNvCxnSpPr>
          <p:nvPr/>
        </p:nvCxnSpPr>
        <p:spPr>
          <a:xfrm>
            <a:off x="353290" y="2307874"/>
            <a:ext cx="48629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31AF8D5A-0E98-48E7-8FB5-8C5BA0942321}"/>
              </a:ext>
            </a:extLst>
          </p:cNvPr>
          <p:cNvSpPr/>
          <p:nvPr/>
        </p:nvSpPr>
        <p:spPr>
          <a:xfrm>
            <a:off x="6416963" y="1658510"/>
            <a:ext cx="4862945" cy="5031059"/>
          </a:xfrm>
          <a:prstGeom prst="roundRect">
            <a:avLst>
              <a:gd name="adj" fmla="val 320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19" name="Rectangle: Rounded Corners 18">
            <a:extLst>
              <a:ext uri="{FF2B5EF4-FFF2-40B4-BE49-F238E27FC236}">
                <a16:creationId xmlns:a16="http://schemas.microsoft.com/office/drawing/2014/main" id="{874AF98A-F537-4683-BDED-C2299231B608}"/>
              </a:ext>
            </a:extLst>
          </p:cNvPr>
          <p:cNvSpPr/>
          <p:nvPr/>
        </p:nvSpPr>
        <p:spPr>
          <a:xfrm>
            <a:off x="6416962" y="1658509"/>
            <a:ext cx="4862945" cy="5031059"/>
          </a:xfrm>
          <a:prstGeom prst="roundRect">
            <a:avLst>
              <a:gd name="adj" fmla="val 320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17" name="TextBox 16">
            <a:extLst>
              <a:ext uri="{FF2B5EF4-FFF2-40B4-BE49-F238E27FC236}">
                <a16:creationId xmlns:a16="http://schemas.microsoft.com/office/drawing/2014/main" id="{6482E583-C2C8-4B5B-89CB-0774E418144C}"/>
              </a:ext>
            </a:extLst>
          </p:cNvPr>
          <p:cNvSpPr txBox="1"/>
          <p:nvPr/>
        </p:nvSpPr>
        <p:spPr>
          <a:xfrm>
            <a:off x="6449289" y="1707710"/>
            <a:ext cx="4705929" cy="600164"/>
          </a:xfrm>
          <a:prstGeom prst="rect">
            <a:avLst/>
          </a:prstGeom>
          <a:noFill/>
        </p:spPr>
        <p:txBody>
          <a:bodyPr wrap="square" rtlCol="0">
            <a:spAutoFit/>
          </a:bodyPr>
          <a:lstStyle/>
          <a:p>
            <a:pPr algn="ctr"/>
            <a:r>
              <a:rPr lang="en-IN" sz="1100" dirty="0">
                <a:solidFill>
                  <a:schemeClr val="bg1"/>
                </a:solidFill>
                <a:latin typeface="Courier New" panose="02070309020205020404" pitchFamily="49" charset="0"/>
                <a:cs typeface="Courier New" panose="02070309020205020404" pitchFamily="49" charset="0"/>
              </a:rPr>
              <a:t>Programming Language: Python      </a:t>
            </a:r>
          </a:p>
          <a:p>
            <a:pPr algn="ctr"/>
            <a:endParaRPr lang="en-IN" sz="1100" dirty="0">
              <a:solidFill>
                <a:schemeClr val="bg1"/>
              </a:solidFill>
              <a:latin typeface="Courier New" panose="02070309020205020404" pitchFamily="49" charset="0"/>
              <a:cs typeface="Courier New" panose="02070309020205020404" pitchFamily="49" charset="0"/>
            </a:endParaRPr>
          </a:p>
          <a:p>
            <a:pPr algn="ctr"/>
            <a:r>
              <a:rPr lang="en-IN" sz="1100" dirty="0">
                <a:solidFill>
                  <a:schemeClr val="bg1"/>
                </a:solidFill>
                <a:latin typeface="Courier New" panose="02070309020205020404" pitchFamily="49" charset="0"/>
                <a:cs typeface="Courier New" panose="02070309020205020404" pitchFamily="49" charset="0"/>
              </a:rPr>
              <a:t>Output Terminal</a:t>
            </a:r>
            <a:endParaRPr lang="kn-IN" sz="1100" dirty="0">
              <a:solidFill>
                <a:schemeClr val="bg1"/>
              </a:solidFill>
              <a:latin typeface="Courier New" panose="02070309020205020404" pitchFamily="49" charset="0"/>
            </a:endParaRPr>
          </a:p>
        </p:txBody>
      </p:sp>
      <p:cxnSp>
        <p:nvCxnSpPr>
          <p:cNvPr id="18" name="Straight Connector 17">
            <a:extLst>
              <a:ext uri="{FF2B5EF4-FFF2-40B4-BE49-F238E27FC236}">
                <a16:creationId xmlns:a16="http://schemas.microsoft.com/office/drawing/2014/main" id="{5A527BD3-5B94-4088-9FD1-4089FBAC8767}"/>
              </a:ext>
            </a:extLst>
          </p:cNvPr>
          <p:cNvCxnSpPr>
            <a:cxnSpLocks/>
          </p:cNvCxnSpPr>
          <p:nvPr/>
        </p:nvCxnSpPr>
        <p:spPr>
          <a:xfrm>
            <a:off x="6416963" y="2307874"/>
            <a:ext cx="48629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C583AC-4266-47F0-B186-A30D62E60206}"/>
              </a:ext>
            </a:extLst>
          </p:cNvPr>
          <p:cNvSpPr txBox="1"/>
          <p:nvPr/>
        </p:nvSpPr>
        <p:spPr>
          <a:xfrm>
            <a:off x="353289" y="2325672"/>
            <a:ext cx="4862945" cy="4401205"/>
          </a:xfrm>
          <a:prstGeom prst="rect">
            <a:avLst/>
          </a:prstGeom>
          <a:noFill/>
        </p:spPr>
        <p:txBody>
          <a:bodyPr wrap="square">
            <a:spAutoFit/>
          </a:bodyPr>
          <a:lstStyle/>
          <a:p>
            <a:r>
              <a:rPr lang="en-US" sz="1400" dirty="0">
                <a:solidFill>
                  <a:schemeClr val="bg1"/>
                </a:solidFill>
                <a:latin typeface="Courier New" panose="02070309020205020404" pitchFamily="49" charset="0"/>
              </a:rPr>
              <a:t>import </a:t>
            </a:r>
            <a:r>
              <a:rPr lang="en-US" sz="1400" dirty="0" err="1">
                <a:solidFill>
                  <a:schemeClr val="bg1"/>
                </a:solidFill>
                <a:latin typeface="Courier New" panose="02070309020205020404" pitchFamily="49" charset="0"/>
              </a:rPr>
              <a:t>numpy</a:t>
            </a:r>
            <a:r>
              <a:rPr lang="en-US" sz="1400" dirty="0">
                <a:solidFill>
                  <a:schemeClr val="bg1"/>
                </a:solidFill>
                <a:latin typeface="Courier New" panose="02070309020205020404" pitchFamily="49" charset="0"/>
              </a:rPr>
              <a:t> as np</a:t>
            </a:r>
          </a:p>
          <a:p>
            <a:r>
              <a:rPr lang="en-US" sz="1400" dirty="0">
                <a:solidFill>
                  <a:schemeClr val="bg1"/>
                </a:solidFill>
                <a:latin typeface="Courier New" panose="02070309020205020404" pitchFamily="49" charset="0"/>
              </a:rPr>
              <a:t>import pandas as pd</a:t>
            </a:r>
          </a:p>
          <a:p>
            <a:r>
              <a:rPr lang="en-US" sz="1400" dirty="0">
                <a:solidFill>
                  <a:schemeClr val="bg1"/>
                </a:solidFill>
                <a:latin typeface="Courier New" panose="02070309020205020404" pitchFamily="49" charset="0"/>
              </a:rPr>
              <a:t>import </a:t>
            </a:r>
            <a:r>
              <a:rPr lang="en-US" sz="1400" dirty="0" err="1">
                <a:solidFill>
                  <a:schemeClr val="bg1"/>
                </a:solidFill>
                <a:latin typeface="Courier New" panose="02070309020205020404" pitchFamily="49" charset="0"/>
              </a:rPr>
              <a:t>matplotlib.pyplot</a:t>
            </a:r>
            <a:r>
              <a:rPr lang="en-US" sz="1400" dirty="0">
                <a:solidFill>
                  <a:schemeClr val="bg1"/>
                </a:solidFill>
                <a:latin typeface="Courier New" panose="02070309020205020404" pitchFamily="49" charset="0"/>
              </a:rPr>
              <a:t> as </a:t>
            </a:r>
            <a:r>
              <a:rPr lang="en-US" sz="1400" dirty="0" err="1">
                <a:solidFill>
                  <a:schemeClr val="bg1"/>
                </a:solidFill>
                <a:latin typeface="Courier New" panose="02070309020205020404" pitchFamily="49" charset="0"/>
              </a:rPr>
              <a:t>plt</a:t>
            </a:r>
            <a:endParaRPr lang="en-US" sz="1400" dirty="0">
              <a:solidFill>
                <a:schemeClr val="bg1"/>
              </a:solidFill>
              <a:latin typeface="Courier New" panose="02070309020205020404" pitchFamily="49" charset="0"/>
            </a:endParaRPr>
          </a:p>
          <a:p>
            <a:r>
              <a:rPr lang="en-US" sz="1400" dirty="0">
                <a:solidFill>
                  <a:schemeClr val="bg1"/>
                </a:solidFill>
                <a:latin typeface="Courier New" panose="02070309020205020404" pitchFamily="49" charset="0"/>
              </a:rPr>
              <a:t>data = </a:t>
            </a:r>
            <a:r>
              <a:rPr lang="en-US" sz="1400" dirty="0" err="1">
                <a:solidFill>
                  <a:schemeClr val="bg1"/>
                </a:solidFill>
                <a:latin typeface="Courier New" panose="02070309020205020404" pitchFamily="49" charset="0"/>
              </a:rPr>
              <a:t>pd.read_csv</a:t>
            </a:r>
            <a:r>
              <a:rPr lang="en-US" sz="1400" dirty="0">
                <a:solidFill>
                  <a:schemeClr val="bg1"/>
                </a:solidFill>
                <a:latin typeface="Courier New" panose="02070309020205020404" pitchFamily="49" charset="0"/>
              </a:rPr>
              <a:t>('cumulative-cleaned.csv')</a:t>
            </a:r>
          </a:p>
          <a:p>
            <a:r>
              <a:rPr lang="en-US" sz="1400" dirty="0">
                <a:solidFill>
                  <a:schemeClr val="bg1"/>
                </a:solidFill>
                <a:latin typeface="Courier New" panose="02070309020205020404" pitchFamily="49" charset="0"/>
              </a:rPr>
              <a:t>x = </a:t>
            </a:r>
            <a:r>
              <a:rPr lang="en-US" sz="1400" dirty="0" err="1">
                <a:solidFill>
                  <a:schemeClr val="bg1"/>
                </a:solidFill>
                <a:latin typeface="Courier New" panose="02070309020205020404" pitchFamily="49" charset="0"/>
              </a:rPr>
              <a:t>data.head</a:t>
            </a:r>
            <a:r>
              <a:rPr lang="en-US" sz="1400" dirty="0">
                <a:solidFill>
                  <a:schemeClr val="bg1"/>
                </a:solidFill>
                <a:latin typeface="Courier New" panose="02070309020205020404" pitchFamily="49" charset="0"/>
              </a:rPr>
              <a:t>()['</a:t>
            </a:r>
            <a:r>
              <a:rPr lang="en-US" sz="1400" dirty="0" err="1">
                <a:solidFill>
                  <a:schemeClr val="bg1"/>
                </a:solidFill>
                <a:latin typeface="Courier New" panose="02070309020205020404" pitchFamily="49" charset="0"/>
              </a:rPr>
              <a:t>rowid</a:t>
            </a:r>
            <a:r>
              <a:rPr lang="en-US" sz="1400" dirty="0">
                <a:solidFill>
                  <a:schemeClr val="bg1"/>
                </a:solidFill>
                <a:latin typeface="Courier New" panose="02070309020205020404" pitchFamily="49" charset="0"/>
              </a:rPr>
              <a:t>']</a:t>
            </a:r>
          </a:p>
          <a:p>
            <a:r>
              <a:rPr lang="en-US" sz="1400" dirty="0">
                <a:solidFill>
                  <a:schemeClr val="bg1"/>
                </a:solidFill>
                <a:latin typeface="Courier New" panose="02070309020205020404" pitchFamily="49" charset="0"/>
              </a:rPr>
              <a:t>y = </a:t>
            </a:r>
            <a:r>
              <a:rPr lang="en-US" sz="1400" dirty="0" err="1">
                <a:solidFill>
                  <a:schemeClr val="bg1"/>
                </a:solidFill>
                <a:latin typeface="Courier New" panose="02070309020205020404" pitchFamily="49" charset="0"/>
              </a:rPr>
              <a:t>data.head</a:t>
            </a:r>
            <a:r>
              <a:rPr lang="en-US" sz="1400" dirty="0">
                <a:solidFill>
                  <a:schemeClr val="bg1"/>
                </a:solidFill>
                <a:latin typeface="Courier New" panose="02070309020205020404" pitchFamily="49" charset="0"/>
              </a:rPr>
              <a:t>()['</a:t>
            </a:r>
            <a:r>
              <a:rPr lang="en-US" sz="1400" dirty="0" err="1">
                <a:solidFill>
                  <a:schemeClr val="bg1"/>
                </a:solidFill>
                <a:latin typeface="Courier New" panose="02070309020205020404" pitchFamily="49" charset="0"/>
              </a:rPr>
              <a:t>stellar_eff_temp</a:t>
            </a:r>
            <a:r>
              <a:rPr lang="en-US" sz="1400" dirty="0">
                <a:solidFill>
                  <a:schemeClr val="bg1"/>
                </a:solidFill>
                <a:latin typeface="Courier New" panose="02070309020205020404" pitchFamily="49" charset="0"/>
              </a:rPr>
              <a:t>']</a:t>
            </a:r>
          </a:p>
          <a:p>
            <a:r>
              <a:rPr lang="en-US" sz="1400" dirty="0">
                <a:solidFill>
                  <a:schemeClr val="bg1"/>
                </a:solidFill>
                <a:latin typeface="Courier New" panose="02070309020205020404" pitchFamily="49" charset="0"/>
              </a:rPr>
              <a:t>print(</a:t>
            </a:r>
            <a:r>
              <a:rPr lang="en-US" sz="1400" dirty="0" err="1">
                <a:solidFill>
                  <a:schemeClr val="bg1"/>
                </a:solidFill>
                <a:latin typeface="Courier New" panose="02070309020205020404" pitchFamily="49" charset="0"/>
              </a:rPr>
              <a:t>np.corrcoef</a:t>
            </a:r>
            <a:r>
              <a:rPr lang="en-US" sz="1400" dirty="0">
                <a:solidFill>
                  <a:schemeClr val="bg1"/>
                </a:solidFill>
                <a:latin typeface="Courier New" panose="02070309020205020404" pitchFamily="49" charset="0"/>
              </a:rPr>
              <a:t>(x, y))</a:t>
            </a:r>
          </a:p>
          <a:p>
            <a:r>
              <a:rPr lang="en-US" sz="1400" dirty="0" err="1">
                <a:solidFill>
                  <a:schemeClr val="bg1"/>
                </a:solidFill>
                <a:latin typeface="Courier New" panose="02070309020205020404" pitchFamily="49" charset="0"/>
              </a:rPr>
              <a:t>plt.scatter</a:t>
            </a:r>
            <a:r>
              <a:rPr lang="en-US" sz="1400" dirty="0">
                <a:solidFill>
                  <a:schemeClr val="bg1"/>
                </a:solidFill>
                <a:latin typeface="Courier New" panose="02070309020205020404" pitchFamily="49" charset="0"/>
              </a:rPr>
              <a:t>(x, y) </a:t>
            </a:r>
          </a:p>
          <a:p>
            <a:r>
              <a:rPr lang="en-US" sz="1400" dirty="0" err="1">
                <a:solidFill>
                  <a:schemeClr val="bg1"/>
                </a:solidFill>
                <a:latin typeface="Courier New" panose="02070309020205020404" pitchFamily="49" charset="0"/>
              </a:rPr>
              <a:t>plt.title</a:t>
            </a:r>
            <a:r>
              <a:rPr lang="en-US" sz="1400" dirty="0">
                <a:solidFill>
                  <a:schemeClr val="bg1"/>
                </a:solidFill>
                <a:latin typeface="Courier New" panose="02070309020205020404" pitchFamily="49" charset="0"/>
              </a:rPr>
              <a:t>('A plot to show the correlation between Row ID and Stellar Effective Temperature')</a:t>
            </a:r>
          </a:p>
          <a:p>
            <a:r>
              <a:rPr lang="en-US" sz="1400" dirty="0" err="1">
                <a:solidFill>
                  <a:schemeClr val="bg1"/>
                </a:solidFill>
                <a:latin typeface="Courier New" panose="02070309020205020404" pitchFamily="49" charset="0"/>
              </a:rPr>
              <a:t>plt.xlabel</a:t>
            </a:r>
            <a:r>
              <a:rPr lang="en-US" sz="1400" dirty="0">
                <a:solidFill>
                  <a:schemeClr val="bg1"/>
                </a:solidFill>
                <a:latin typeface="Courier New" panose="02070309020205020404" pitchFamily="49" charset="0"/>
              </a:rPr>
              <a:t>('Row ID')</a:t>
            </a:r>
          </a:p>
          <a:p>
            <a:r>
              <a:rPr lang="en-US" sz="1400" dirty="0" err="1">
                <a:solidFill>
                  <a:schemeClr val="bg1"/>
                </a:solidFill>
                <a:latin typeface="Courier New" panose="02070309020205020404" pitchFamily="49" charset="0"/>
              </a:rPr>
              <a:t>plt.ylabel</a:t>
            </a:r>
            <a:r>
              <a:rPr lang="en-US" sz="1400" dirty="0">
                <a:solidFill>
                  <a:schemeClr val="bg1"/>
                </a:solidFill>
                <a:latin typeface="Courier New" panose="02070309020205020404" pitchFamily="49" charset="0"/>
              </a:rPr>
              <a:t>('Stellar Effective Temperature')</a:t>
            </a:r>
          </a:p>
          <a:p>
            <a:r>
              <a:rPr lang="en-US" sz="1400" dirty="0" err="1">
                <a:solidFill>
                  <a:schemeClr val="bg1"/>
                </a:solidFill>
                <a:latin typeface="Courier New" panose="02070309020205020404" pitchFamily="49" charset="0"/>
              </a:rPr>
              <a:t>plt.plot</a:t>
            </a:r>
            <a:r>
              <a:rPr lang="en-US" sz="1400" dirty="0">
                <a:solidFill>
                  <a:schemeClr val="bg1"/>
                </a:solidFill>
                <a:latin typeface="Courier New" panose="02070309020205020404" pitchFamily="49" charset="0"/>
              </a:rPr>
              <a:t>(</a:t>
            </a:r>
            <a:r>
              <a:rPr lang="en-US" sz="1400" dirty="0" err="1">
                <a:solidFill>
                  <a:schemeClr val="bg1"/>
                </a:solidFill>
                <a:latin typeface="Courier New" panose="02070309020205020404" pitchFamily="49" charset="0"/>
              </a:rPr>
              <a:t>np.unique</a:t>
            </a:r>
            <a:r>
              <a:rPr lang="en-US" sz="1400" dirty="0">
                <a:solidFill>
                  <a:schemeClr val="bg1"/>
                </a:solidFill>
                <a:latin typeface="Courier New" panose="02070309020205020404" pitchFamily="49" charset="0"/>
              </a:rPr>
              <a:t>(x), np.poly1d(</a:t>
            </a:r>
            <a:r>
              <a:rPr lang="en-US" sz="1400" dirty="0" err="1">
                <a:solidFill>
                  <a:schemeClr val="bg1"/>
                </a:solidFill>
                <a:latin typeface="Courier New" panose="02070309020205020404" pitchFamily="49" charset="0"/>
              </a:rPr>
              <a:t>np.polyfit</a:t>
            </a:r>
            <a:r>
              <a:rPr lang="en-US" sz="1400" dirty="0">
                <a:solidFill>
                  <a:schemeClr val="bg1"/>
                </a:solidFill>
                <a:latin typeface="Courier New" panose="02070309020205020404" pitchFamily="49" charset="0"/>
              </a:rPr>
              <a:t>(x, y, 1))(</a:t>
            </a:r>
            <a:r>
              <a:rPr lang="en-US" sz="1400" dirty="0" err="1">
                <a:solidFill>
                  <a:schemeClr val="bg1"/>
                </a:solidFill>
                <a:latin typeface="Courier New" panose="02070309020205020404" pitchFamily="49" charset="0"/>
              </a:rPr>
              <a:t>np.unique</a:t>
            </a:r>
            <a:r>
              <a:rPr lang="en-US" sz="1400" dirty="0">
                <a:solidFill>
                  <a:schemeClr val="bg1"/>
                </a:solidFill>
                <a:latin typeface="Courier New" panose="02070309020205020404" pitchFamily="49" charset="0"/>
              </a:rPr>
              <a:t>(x)), color='yellow') #adding the line of best fit</a:t>
            </a:r>
          </a:p>
          <a:p>
            <a:r>
              <a:rPr lang="en-US" sz="1400" dirty="0" err="1">
                <a:solidFill>
                  <a:schemeClr val="bg1"/>
                </a:solidFill>
                <a:latin typeface="Courier New" panose="02070309020205020404" pitchFamily="49" charset="0"/>
              </a:rPr>
              <a:t>plt.show</a:t>
            </a:r>
            <a:r>
              <a:rPr lang="en-US" sz="1400" dirty="0">
                <a:solidFill>
                  <a:schemeClr val="bg1"/>
                </a:solidFill>
                <a:latin typeface="Courier New" panose="02070309020205020404" pitchFamily="49" charset="0"/>
              </a:rPr>
              <a:t>()</a:t>
            </a:r>
          </a:p>
          <a:p>
            <a:r>
              <a:rPr lang="en-US" sz="1400" dirty="0">
                <a:solidFill>
                  <a:schemeClr val="bg1"/>
                </a:solidFill>
                <a:latin typeface="Courier New" panose="02070309020205020404" pitchFamily="49" charset="0"/>
              </a:rPr>
              <a:t>#The below graph shows a positive correlation whose </a:t>
            </a:r>
            <a:r>
              <a:rPr lang="en-US" sz="1400" dirty="0" err="1">
                <a:solidFill>
                  <a:schemeClr val="bg1"/>
                </a:solidFill>
                <a:latin typeface="Courier New" panose="02070309020205020404" pitchFamily="49" charset="0"/>
              </a:rPr>
              <a:t>coeffecient</a:t>
            </a:r>
            <a:r>
              <a:rPr lang="en-US" sz="1400" dirty="0">
                <a:solidFill>
                  <a:schemeClr val="bg1"/>
                </a:solidFill>
                <a:latin typeface="Courier New" panose="02070309020205020404" pitchFamily="49" charset="0"/>
              </a:rPr>
              <a:t> is 0.9278</a:t>
            </a:r>
          </a:p>
        </p:txBody>
      </p:sp>
      <p:sp>
        <p:nvSpPr>
          <p:cNvPr id="21" name="TextBox 20">
            <a:extLst>
              <a:ext uri="{FF2B5EF4-FFF2-40B4-BE49-F238E27FC236}">
                <a16:creationId xmlns:a16="http://schemas.microsoft.com/office/drawing/2014/main" id="{FC9B95F3-4618-4862-A677-AD57D04DA8C4}"/>
              </a:ext>
            </a:extLst>
          </p:cNvPr>
          <p:cNvSpPr txBox="1"/>
          <p:nvPr/>
        </p:nvSpPr>
        <p:spPr>
          <a:xfrm>
            <a:off x="353288" y="2324218"/>
            <a:ext cx="4862945" cy="4185761"/>
          </a:xfrm>
          <a:prstGeom prst="rect">
            <a:avLst/>
          </a:prstGeom>
          <a:noFill/>
        </p:spPr>
        <p:txBody>
          <a:bodyPr wrap="square">
            <a:spAutoFit/>
          </a:bodyPr>
          <a:lstStyle/>
          <a:p>
            <a:r>
              <a:rPr lang="en-US" sz="1400" dirty="0">
                <a:solidFill>
                  <a:schemeClr val="bg1"/>
                </a:solidFill>
                <a:latin typeface="Courier New" panose="02070309020205020404" pitchFamily="49" charset="0"/>
              </a:rPr>
              <a:t>import </a:t>
            </a:r>
            <a:r>
              <a:rPr lang="en-US" sz="1400" dirty="0" err="1">
                <a:solidFill>
                  <a:schemeClr val="bg1"/>
                </a:solidFill>
                <a:latin typeface="Courier New" panose="02070309020205020404" pitchFamily="49" charset="0"/>
              </a:rPr>
              <a:t>numpy</a:t>
            </a:r>
            <a:r>
              <a:rPr lang="en-US" sz="1400" dirty="0">
                <a:solidFill>
                  <a:schemeClr val="bg1"/>
                </a:solidFill>
                <a:latin typeface="Courier New" panose="02070309020205020404" pitchFamily="49" charset="0"/>
              </a:rPr>
              <a:t> as np</a:t>
            </a:r>
          </a:p>
          <a:p>
            <a:r>
              <a:rPr lang="en-US" sz="1400" dirty="0">
                <a:solidFill>
                  <a:schemeClr val="bg1"/>
                </a:solidFill>
                <a:latin typeface="Courier New" panose="02070309020205020404" pitchFamily="49" charset="0"/>
              </a:rPr>
              <a:t>import pandas as pd</a:t>
            </a:r>
          </a:p>
          <a:p>
            <a:r>
              <a:rPr lang="en-US" sz="1400" dirty="0">
                <a:solidFill>
                  <a:schemeClr val="bg1"/>
                </a:solidFill>
                <a:latin typeface="Courier New" panose="02070309020205020404" pitchFamily="49" charset="0"/>
              </a:rPr>
              <a:t>import </a:t>
            </a:r>
            <a:r>
              <a:rPr lang="en-US" sz="1400" dirty="0" err="1">
                <a:solidFill>
                  <a:schemeClr val="bg1"/>
                </a:solidFill>
                <a:latin typeface="Courier New" panose="02070309020205020404" pitchFamily="49" charset="0"/>
              </a:rPr>
              <a:t>matplotlib.pyplot</a:t>
            </a:r>
            <a:r>
              <a:rPr lang="en-US" sz="1400" dirty="0">
                <a:solidFill>
                  <a:schemeClr val="bg1"/>
                </a:solidFill>
                <a:latin typeface="Courier New" panose="02070309020205020404" pitchFamily="49" charset="0"/>
              </a:rPr>
              <a:t> as </a:t>
            </a:r>
            <a:r>
              <a:rPr lang="en-US" sz="1400" dirty="0" err="1">
                <a:solidFill>
                  <a:schemeClr val="bg1"/>
                </a:solidFill>
                <a:latin typeface="Courier New" panose="02070309020205020404" pitchFamily="49" charset="0"/>
              </a:rPr>
              <a:t>plt</a:t>
            </a:r>
            <a:endParaRPr lang="en-US" sz="1400" dirty="0">
              <a:solidFill>
                <a:schemeClr val="bg1"/>
              </a:solidFill>
              <a:latin typeface="Courier New" panose="02070309020205020404" pitchFamily="49" charset="0"/>
            </a:endParaRPr>
          </a:p>
          <a:p>
            <a:r>
              <a:rPr lang="en-US" sz="1400" dirty="0">
                <a:solidFill>
                  <a:schemeClr val="bg1"/>
                </a:solidFill>
                <a:latin typeface="Courier New" panose="02070309020205020404" pitchFamily="49" charset="0"/>
              </a:rPr>
              <a:t>data = </a:t>
            </a:r>
            <a:r>
              <a:rPr lang="en-US" sz="1400" dirty="0" err="1">
                <a:solidFill>
                  <a:schemeClr val="bg1"/>
                </a:solidFill>
                <a:latin typeface="Courier New" panose="02070309020205020404" pitchFamily="49" charset="0"/>
              </a:rPr>
              <a:t>pd.read_csv</a:t>
            </a:r>
            <a:r>
              <a:rPr lang="en-US" sz="1400" dirty="0">
                <a:solidFill>
                  <a:schemeClr val="bg1"/>
                </a:solidFill>
                <a:latin typeface="Courier New" panose="02070309020205020404" pitchFamily="49" charset="0"/>
              </a:rPr>
              <a:t>('cumulative-cleaned.csv')</a:t>
            </a:r>
          </a:p>
          <a:p>
            <a:r>
              <a:rPr lang="en-US" sz="1400" dirty="0">
                <a:solidFill>
                  <a:schemeClr val="bg1"/>
                </a:solidFill>
                <a:latin typeface="Courier New" panose="02070309020205020404" pitchFamily="49" charset="0"/>
              </a:rPr>
              <a:t>x = </a:t>
            </a:r>
            <a:r>
              <a:rPr lang="en-US" sz="1400" dirty="0" err="1">
                <a:solidFill>
                  <a:schemeClr val="bg1"/>
                </a:solidFill>
                <a:latin typeface="Courier New" panose="02070309020205020404" pitchFamily="49" charset="0"/>
              </a:rPr>
              <a:t>data.tail</a:t>
            </a:r>
            <a:r>
              <a:rPr lang="en-US" sz="1400" dirty="0">
                <a:solidFill>
                  <a:schemeClr val="bg1"/>
                </a:solidFill>
                <a:latin typeface="Courier New" panose="02070309020205020404" pitchFamily="49" charset="0"/>
              </a:rPr>
              <a:t>()['</a:t>
            </a:r>
            <a:r>
              <a:rPr lang="en-US" sz="1400" dirty="0" err="1">
                <a:solidFill>
                  <a:schemeClr val="bg1"/>
                </a:solidFill>
                <a:latin typeface="Courier New" panose="02070309020205020404" pitchFamily="49" charset="0"/>
              </a:rPr>
              <a:t>rowid</a:t>
            </a:r>
            <a:r>
              <a:rPr lang="en-US" sz="1400" dirty="0">
                <a:solidFill>
                  <a:schemeClr val="bg1"/>
                </a:solidFill>
                <a:latin typeface="Courier New" panose="02070309020205020404" pitchFamily="49" charset="0"/>
              </a:rPr>
              <a:t>']</a:t>
            </a:r>
          </a:p>
          <a:p>
            <a:r>
              <a:rPr lang="en-US" sz="1400" dirty="0">
                <a:solidFill>
                  <a:schemeClr val="bg1"/>
                </a:solidFill>
                <a:latin typeface="Courier New" panose="02070309020205020404" pitchFamily="49" charset="0"/>
              </a:rPr>
              <a:t>y = </a:t>
            </a:r>
            <a:r>
              <a:rPr lang="en-US" sz="1400" dirty="0" err="1">
                <a:solidFill>
                  <a:schemeClr val="bg1"/>
                </a:solidFill>
                <a:latin typeface="Courier New" panose="02070309020205020404" pitchFamily="49" charset="0"/>
              </a:rPr>
              <a:t>data.tail</a:t>
            </a:r>
            <a:r>
              <a:rPr lang="en-US" sz="1400" dirty="0">
                <a:solidFill>
                  <a:schemeClr val="bg1"/>
                </a:solidFill>
                <a:latin typeface="Courier New" panose="02070309020205020404" pitchFamily="49" charset="0"/>
              </a:rPr>
              <a:t>()['</a:t>
            </a:r>
            <a:r>
              <a:rPr lang="en-US" sz="1400" dirty="0" err="1">
                <a:solidFill>
                  <a:schemeClr val="bg1"/>
                </a:solidFill>
                <a:latin typeface="Courier New" panose="02070309020205020404" pitchFamily="49" charset="0"/>
              </a:rPr>
              <a:t>transit_duration</a:t>
            </a:r>
            <a:r>
              <a:rPr lang="en-US" sz="1400" dirty="0">
                <a:solidFill>
                  <a:schemeClr val="bg1"/>
                </a:solidFill>
                <a:latin typeface="Courier New" panose="02070309020205020404" pitchFamily="49" charset="0"/>
              </a:rPr>
              <a:t>']</a:t>
            </a:r>
          </a:p>
          <a:p>
            <a:r>
              <a:rPr lang="en-US" sz="1400" dirty="0">
                <a:solidFill>
                  <a:schemeClr val="bg1"/>
                </a:solidFill>
                <a:latin typeface="Courier New" panose="02070309020205020404" pitchFamily="49" charset="0"/>
              </a:rPr>
              <a:t>print(</a:t>
            </a:r>
            <a:r>
              <a:rPr lang="en-US" sz="1400" dirty="0" err="1">
                <a:solidFill>
                  <a:schemeClr val="bg1"/>
                </a:solidFill>
                <a:latin typeface="Courier New" panose="02070309020205020404" pitchFamily="49" charset="0"/>
              </a:rPr>
              <a:t>np.corrcoef</a:t>
            </a:r>
            <a:r>
              <a:rPr lang="en-US" sz="1400" dirty="0">
                <a:solidFill>
                  <a:schemeClr val="bg1"/>
                </a:solidFill>
                <a:latin typeface="Courier New" panose="02070309020205020404" pitchFamily="49" charset="0"/>
              </a:rPr>
              <a:t>(x, y))</a:t>
            </a:r>
          </a:p>
          <a:p>
            <a:r>
              <a:rPr lang="en-US" sz="1400" dirty="0" err="1">
                <a:solidFill>
                  <a:schemeClr val="bg1"/>
                </a:solidFill>
                <a:latin typeface="Courier New" panose="02070309020205020404" pitchFamily="49" charset="0"/>
              </a:rPr>
              <a:t>plt.scatter</a:t>
            </a:r>
            <a:r>
              <a:rPr lang="en-US" sz="1400" dirty="0">
                <a:solidFill>
                  <a:schemeClr val="bg1"/>
                </a:solidFill>
                <a:latin typeface="Courier New" panose="02070309020205020404" pitchFamily="49" charset="0"/>
              </a:rPr>
              <a:t>(x, y) </a:t>
            </a:r>
          </a:p>
          <a:p>
            <a:r>
              <a:rPr lang="en-US" sz="1400" dirty="0" err="1">
                <a:solidFill>
                  <a:schemeClr val="bg1"/>
                </a:solidFill>
                <a:latin typeface="Courier New" panose="02070309020205020404" pitchFamily="49" charset="0"/>
              </a:rPr>
              <a:t>plt.title</a:t>
            </a:r>
            <a:r>
              <a:rPr lang="en-US" sz="1400" dirty="0">
                <a:solidFill>
                  <a:schemeClr val="bg1"/>
                </a:solidFill>
                <a:latin typeface="Courier New" panose="02070309020205020404" pitchFamily="49" charset="0"/>
              </a:rPr>
              <a:t>('A plot to show the correlation between Row ID and Transit Duration')</a:t>
            </a:r>
          </a:p>
          <a:p>
            <a:r>
              <a:rPr lang="en-US" sz="1400" dirty="0" err="1">
                <a:solidFill>
                  <a:schemeClr val="bg1"/>
                </a:solidFill>
                <a:latin typeface="Courier New" panose="02070309020205020404" pitchFamily="49" charset="0"/>
              </a:rPr>
              <a:t>plt.xlabel</a:t>
            </a:r>
            <a:r>
              <a:rPr lang="en-US" sz="1400" dirty="0">
                <a:solidFill>
                  <a:schemeClr val="bg1"/>
                </a:solidFill>
                <a:latin typeface="Courier New" panose="02070309020205020404" pitchFamily="49" charset="0"/>
              </a:rPr>
              <a:t>('ROW ID')</a:t>
            </a:r>
          </a:p>
          <a:p>
            <a:r>
              <a:rPr lang="en-US" sz="1400" dirty="0" err="1">
                <a:solidFill>
                  <a:schemeClr val="bg1"/>
                </a:solidFill>
                <a:latin typeface="Courier New" panose="02070309020205020404" pitchFamily="49" charset="0"/>
              </a:rPr>
              <a:t>plt.ylabel</a:t>
            </a:r>
            <a:r>
              <a:rPr lang="en-US" sz="1400" dirty="0">
                <a:solidFill>
                  <a:schemeClr val="bg1"/>
                </a:solidFill>
                <a:latin typeface="Courier New" panose="02070309020205020404" pitchFamily="49" charset="0"/>
              </a:rPr>
              <a:t>('Transit Duration')</a:t>
            </a:r>
          </a:p>
          <a:p>
            <a:r>
              <a:rPr lang="en-US" sz="1400" dirty="0" err="1">
                <a:solidFill>
                  <a:schemeClr val="bg1"/>
                </a:solidFill>
                <a:latin typeface="Courier New" panose="02070309020205020404" pitchFamily="49" charset="0"/>
              </a:rPr>
              <a:t>plt.plot</a:t>
            </a:r>
            <a:r>
              <a:rPr lang="en-US" sz="1400" dirty="0">
                <a:solidFill>
                  <a:schemeClr val="bg1"/>
                </a:solidFill>
                <a:latin typeface="Courier New" panose="02070309020205020404" pitchFamily="49" charset="0"/>
              </a:rPr>
              <a:t>(</a:t>
            </a:r>
            <a:r>
              <a:rPr lang="en-US" sz="1400" dirty="0" err="1">
                <a:solidFill>
                  <a:schemeClr val="bg1"/>
                </a:solidFill>
                <a:latin typeface="Courier New" panose="02070309020205020404" pitchFamily="49" charset="0"/>
              </a:rPr>
              <a:t>np.unique</a:t>
            </a:r>
            <a:r>
              <a:rPr lang="en-US" sz="1400" dirty="0">
                <a:solidFill>
                  <a:schemeClr val="bg1"/>
                </a:solidFill>
                <a:latin typeface="Courier New" panose="02070309020205020404" pitchFamily="49" charset="0"/>
              </a:rPr>
              <a:t>(x), np.poly1d(</a:t>
            </a:r>
            <a:r>
              <a:rPr lang="en-US" sz="1400" dirty="0" err="1">
                <a:solidFill>
                  <a:schemeClr val="bg1"/>
                </a:solidFill>
                <a:latin typeface="Courier New" panose="02070309020205020404" pitchFamily="49" charset="0"/>
              </a:rPr>
              <a:t>np.polyfit</a:t>
            </a:r>
            <a:r>
              <a:rPr lang="en-US" sz="1400" dirty="0">
                <a:solidFill>
                  <a:schemeClr val="bg1"/>
                </a:solidFill>
                <a:latin typeface="Courier New" panose="02070309020205020404" pitchFamily="49" charset="0"/>
              </a:rPr>
              <a:t>(x, y, 1))(</a:t>
            </a:r>
            <a:r>
              <a:rPr lang="en-US" sz="1400" dirty="0" err="1">
                <a:solidFill>
                  <a:schemeClr val="bg1"/>
                </a:solidFill>
                <a:latin typeface="Courier New" panose="02070309020205020404" pitchFamily="49" charset="0"/>
              </a:rPr>
              <a:t>np.unique</a:t>
            </a:r>
            <a:r>
              <a:rPr lang="en-US" sz="1400" dirty="0">
                <a:solidFill>
                  <a:schemeClr val="bg1"/>
                </a:solidFill>
                <a:latin typeface="Courier New" panose="02070309020205020404" pitchFamily="49" charset="0"/>
              </a:rPr>
              <a:t>(x)), color='yellow') #adding the line of best fit</a:t>
            </a:r>
          </a:p>
          <a:p>
            <a:r>
              <a:rPr lang="en-US" sz="1400" dirty="0" err="1">
                <a:solidFill>
                  <a:schemeClr val="bg1"/>
                </a:solidFill>
                <a:latin typeface="Courier New" panose="02070309020205020404" pitchFamily="49" charset="0"/>
              </a:rPr>
              <a:t>plt.show</a:t>
            </a:r>
            <a:r>
              <a:rPr lang="en-US" sz="1400" dirty="0">
                <a:solidFill>
                  <a:schemeClr val="bg1"/>
                </a:solidFill>
                <a:latin typeface="Courier New" panose="02070309020205020404" pitchFamily="49" charset="0"/>
              </a:rPr>
              <a:t>()</a:t>
            </a:r>
          </a:p>
          <a:p>
            <a:r>
              <a:rPr lang="en-US" sz="1400" dirty="0">
                <a:solidFill>
                  <a:schemeClr val="bg1"/>
                </a:solidFill>
                <a:latin typeface="Courier New" panose="02070309020205020404" pitchFamily="49" charset="0"/>
              </a:rPr>
              <a:t>#The below graph shows a negative correlation whose </a:t>
            </a:r>
            <a:r>
              <a:rPr lang="en-US" sz="1400" dirty="0" err="1">
                <a:solidFill>
                  <a:schemeClr val="bg1"/>
                </a:solidFill>
                <a:latin typeface="Courier New" panose="02070309020205020404" pitchFamily="49" charset="0"/>
              </a:rPr>
              <a:t>coeffecient</a:t>
            </a:r>
            <a:r>
              <a:rPr lang="en-US" sz="1400" dirty="0">
                <a:solidFill>
                  <a:schemeClr val="bg1"/>
                </a:solidFill>
                <a:latin typeface="Courier New" panose="02070309020205020404" pitchFamily="49" charset="0"/>
              </a:rPr>
              <a:t> is -0.6546</a:t>
            </a:r>
          </a:p>
        </p:txBody>
      </p:sp>
      <p:sp>
        <p:nvSpPr>
          <p:cNvPr id="26" name="Rectangle 25">
            <a:hlinkClick r:id="rId4" tooltip="Hypothesis Testing and Correlation"/>
            <a:extLst>
              <a:ext uri="{FF2B5EF4-FFF2-40B4-BE49-F238E27FC236}">
                <a16:creationId xmlns:a16="http://schemas.microsoft.com/office/drawing/2014/main" id="{6AF39B1E-C4FD-41AC-B317-311F3D6226CF}"/>
              </a:ext>
            </a:extLst>
          </p:cNvPr>
          <p:cNvSpPr/>
          <p:nvPr/>
        </p:nvSpPr>
        <p:spPr>
          <a:xfrm>
            <a:off x="10820104" y="6234133"/>
            <a:ext cx="411161" cy="412205"/>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8" name="TextBox 27">
            <a:hlinkClick r:id="rId4" tooltip="Hypothesis Testing and Correlation"/>
            <a:extLst>
              <a:ext uri="{FF2B5EF4-FFF2-40B4-BE49-F238E27FC236}">
                <a16:creationId xmlns:a16="http://schemas.microsoft.com/office/drawing/2014/main" id="{7F6C9A0E-89B0-4B63-BFD0-F9A40E9BDD2B}"/>
              </a:ext>
            </a:extLst>
          </p:cNvPr>
          <p:cNvSpPr txBox="1"/>
          <p:nvPr/>
        </p:nvSpPr>
        <p:spPr>
          <a:xfrm>
            <a:off x="9291130" y="6308695"/>
            <a:ext cx="1528974" cy="253916"/>
          </a:xfrm>
          <a:prstGeom prst="rect">
            <a:avLst/>
          </a:prstGeom>
          <a:noFill/>
        </p:spPr>
        <p:txBody>
          <a:bodyPr wrap="square" rtlCol="0">
            <a:spAutoFit/>
          </a:bodyPr>
          <a:lstStyle/>
          <a:p>
            <a:pPr algn="ctr"/>
            <a:r>
              <a:rPr lang="en-IN" sz="1050" dirty="0">
                <a:solidFill>
                  <a:schemeClr val="bg1"/>
                </a:solidFill>
                <a:latin typeface="Courier New" panose="02070309020205020404" pitchFamily="49" charset="0"/>
                <a:cs typeface="Courier New" panose="02070309020205020404" pitchFamily="49" charset="0"/>
              </a:rPr>
              <a:t>More information</a:t>
            </a:r>
            <a:endParaRPr lang="kn-IN" sz="1050" dirty="0">
              <a:solidFill>
                <a:schemeClr val="bg1"/>
              </a:solidFill>
              <a:latin typeface="Courier New" panose="02070309020205020404" pitchFamily="49" charset="0"/>
            </a:endParaRPr>
          </a:p>
        </p:txBody>
      </p:sp>
      <p:pic>
        <p:nvPicPr>
          <p:cNvPr id="5" name="Picture 4">
            <a:extLst>
              <a:ext uri="{FF2B5EF4-FFF2-40B4-BE49-F238E27FC236}">
                <a16:creationId xmlns:a16="http://schemas.microsoft.com/office/drawing/2014/main" id="{FB294275-8741-4BC2-8749-AF5EE5F8CAC2}"/>
              </a:ext>
            </a:extLst>
          </p:cNvPr>
          <p:cNvPicPr>
            <a:picLocks noChangeAspect="1"/>
          </p:cNvPicPr>
          <p:nvPr/>
        </p:nvPicPr>
        <p:blipFill>
          <a:blip r:embed="rId6"/>
          <a:stretch>
            <a:fillRect/>
          </a:stretch>
        </p:blipFill>
        <p:spPr>
          <a:xfrm>
            <a:off x="6529801" y="2365456"/>
            <a:ext cx="4637265" cy="2798104"/>
          </a:xfrm>
          <a:prstGeom prst="rect">
            <a:avLst/>
          </a:prstGeom>
        </p:spPr>
      </p:pic>
      <p:pic>
        <p:nvPicPr>
          <p:cNvPr id="8" name="Picture 7">
            <a:extLst>
              <a:ext uri="{FF2B5EF4-FFF2-40B4-BE49-F238E27FC236}">
                <a16:creationId xmlns:a16="http://schemas.microsoft.com/office/drawing/2014/main" id="{6B15AB9E-5259-437F-9D66-7A72B1F1DFF9}"/>
              </a:ext>
            </a:extLst>
          </p:cNvPr>
          <p:cNvPicPr>
            <a:picLocks noChangeAspect="1"/>
          </p:cNvPicPr>
          <p:nvPr/>
        </p:nvPicPr>
        <p:blipFill>
          <a:blip r:embed="rId7"/>
          <a:stretch>
            <a:fillRect/>
          </a:stretch>
        </p:blipFill>
        <p:spPr>
          <a:xfrm>
            <a:off x="6522394" y="2378549"/>
            <a:ext cx="4632824" cy="2798104"/>
          </a:xfrm>
          <a:prstGeom prst="rect">
            <a:avLst/>
          </a:prstGeom>
        </p:spPr>
      </p:pic>
    </p:spTree>
    <p:extLst>
      <p:ext uri="{BB962C8B-B14F-4D97-AF65-F5344CB8AC3E}">
        <p14:creationId xmlns:p14="http://schemas.microsoft.com/office/powerpoint/2010/main" val="1944001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50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1000"/>
                                        <p:tgtEl>
                                          <p:spTgt spid="20"/>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xit" presetSubtype="37" fill="hold" nodeType="clickEffect">
                                  <p:stCondLst>
                                    <p:cond delay="0"/>
                                  </p:stCondLst>
                                  <p:childTnLst>
                                    <p:animEffect transition="out" filter="barn(outVertical)">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par>
                                <p:cTn id="25" presetID="16" presetClass="entr" presetSubtype="37"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outVertical)">
                                      <p:cBhvr>
                                        <p:cTn id="27" dur="500"/>
                                        <p:tgtEl>
                                          <p:spTgt spid="8"/>
                                        </p:tgtEl>
                                      </p:cBhvr>
                                    </p:animEffect>
                                  </p:childTnLst>
                                </p:cTn>
                              </p:par>
                            </p:childTnLst>
                          </p:cTn>
                        </p:par>
                        <p:par>
                          <p:cTn id="28" fill="hold">
                            <p:stCondLst>
                              <p:cond delay="500"/>
                            </p:stCondLst>
                            <p:childTnLst>
                              <p:par>
                                <p:cTn id="29" presetID="22" presetClass="exit" presetSubtype="4" fill="hold" grpId="1" nodeType="afterEffect">
                                  <p:stCondLst>
                                    <p:cond delay="0"/>
                                  </p:stCondLst>
                                  <p:childTnLst>
                                    <p:animEffect transition="out" filter="wipe(down)">
                                      <p:cBhvr>
                                        <p:cTn id="30" dur="1000"/>
                                        <p:tgtEl>
                                          <p:spTgt spid="20"/>
                                        </p:tgtEl>
                                      </p:cBhvr>
                                    </p:animEffect>
                                    <p:set>
                                      <p:cBhvr>
                                        <p:cTn id="31" dur="1" fill="hold">
                                          <p:stCondLst>
                                            <p:cond delay="999"/>
                                          </p:stCondLst>
                                        </p:cTn>
                                        <p:tgtEl>
                                          <p:spTgt spid="20"/>
                                        </p:tgtEl>
                                        <p:attrNameLst>
                                          <p:attrName>style.visibility</p:attrName>
                                        </p:attrNameLst>
                                      </p:cBhvr>
                                      <p:to>
                                        <p:strVal val="hidden"/>
                                      </p:to>
                                    </p:set>
                                  </p:childTnLst>
                                </p:cTn>
                              </p:par>
                            </p:childTnLst>
                          </p:cTn>
                        </p:par>
                        <p:par>
                          <p:cTn id="32" fill="hold">
                            <p:stCondLst>
                              <p:cond delay="1500"/>
                            </p:stCondLst>
                            <p:childTnLst>
                              <p:par>
                                <p:cTn id="33" presetID="22" presetClass="entr" presetSubtype="1"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up)">
                                      <p:cBhvr>
                                        <p:cTn id="35" dur="10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xit" presetSubtype="4" fill="hold" grpId="1" nodeType="clickEffect">
                                  <p:stCondLst>
                                    <p:cond delay="0"/>
                                  </p:stCondLst>
                                  <p:childTnLst>
                                    <p:animEffect transition="out" filter="wipe(down)">
                                      <p:cBhvr>
                                        <p:cTn id="39" dur="500"/>
                                        <p:tgtEl>
                                          <p:spTgt spid="21"/>
                                        </p:tgtEl>
                                      </p:cBhvr>
                                    </p:animEffect>
                                    <p:set>
                                      <p:cBhvr>
                                        <p:cTn id="40" dur="1" fill="hold">
                                          <p:stCondLst>
                                            <p:cond delay="499"/>
                                          </p:stCondLst>
                                        </p:cTn>
                                        <p:tgtEl>
                                          <p:spTgt spid="21"/>
                                        </p:tgtEl>
                                        <p:attrNameLst>
                                          <p:attrName>style.visibility</p:attrName>
                                        </p:attrNameLst>
                                      </p:cBhvr>
                                      <p:to>
                                        <p:strVal val="hidden"/>
                                      </p:to>
                                    </p:set>
                                  </p:childTnLst>
                                </p:cTn>
                              </p:par>
                              <p:par>
                                <p:cTn id="41" presetID="16" presetClass="exit" presetSubtype="37" fill="hold" nodeType="withEffect">
                                  <p:stCondLst>
                                    <p:cond delay="0"/>
                                  </p:stCondLst>
                                  <p:childTnLst>
                                    <p:animEffect transition="out" filter="barn(outVertical)">
                                      <p:cBhvr>
                                        <p:cTn id="42" dur="500"/>
                                        <p:tgtEl>
                                          <p:spTgt spid="8"/>
                                        </p:tgtEl>
                                      </p:cBhvr>
                                    </p:animEffect>
                                    <p:set>
                                      <p:cBhvr>
                                        <p:cTn id="43"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0" grpId="0"/>
      <p:bldP spid="20" grpId="1"/>
      <p:bldP spid="21" grpId="0"/>
      <p:bldP spid="21"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3CA3AE-4A9A-443B-AD5C-1105BFD35F0B}"/>
              </a:ext>
            </a:extLst>
          </p:cNvPr>
          <p:cNvSpPr/>
          <p:nvPr/>
        </p:nvSpPr>
        <p:spPr>
          <a:xfrm>
            <a:off x="-1" y="0"/>
            <a:ext cx="12192000" cy="6858000"/>
          </a:xfrm>
          <a:prstGeom prst="rect">
            <a:avLst/>
          </a:prstGeom>
          <a:blipFill dpi="0" rotWithShape="1">
            <a:blip r:embed="rId2">
              <a:alphaModFix amt="31000"/>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4" name="TextBox 3">
            <a:extLst>
              <a:ext uri="{FF2B5EF4-FFF2-40B4-BE49-F238E27FC236}">
                <a16:creationId xmlns:a16="http://schemas.microsoft.com/office/drawing/2014/main" id="{C95958A3-0323-4A60-B293-68F58A1DAA8D}"/>
              </a:ext>
            </a:extLst>
          </p:cNvPr>
          <p:cNvSpPr txBox="1"/>
          <p:nvPr/>
        </p:nvSpPr>
        <p:spPr>
          <a:xfrm>
            <a:off x="-2" y="164396"/>
            <a:ext cx="12192002" cy="707886"/>
          </a:xfrm>
          <a:prstGeom prst="rect">
            <a:avLst/>
          </a:prstGeom>
          <a:noFill/>
        </p:spPr>
        <p:txBody>
          <a:bodyPr wrap="square" rtlCol="0">
            <a:spAutoFit/>
          </a:bodyPr>
          <a:lstStyle/>
          <a:p>
            <a:pPr algn="ctr"/>
            <a:r>
              <a:rPr lang="en-IN" sz="4000" dirty="0">
                <a:solidFill>
                  <a:schemeClr val="bg1"/>
                </a:solidFill>
                <a:latin typeface="Courier New" panose="02070309020205020404" pitchFamily="49" charset="0"/>
                <a:cs typeface="Courier New" panose="02070309020205020404" pitchFamily="49" charset="0"/>
              </a:rPr>
              <a:t>Hypothesis testing and Correlation</a:t>
            </a:r>
            <a:endParaRPr lang="kn-IN" sz="4000" dirty="0">
              <a:solidFill>
                <a:schemeClr val="bg1"/>
              </a:solidFill>
              <a:latin typeface="Courier New" panose="02070309020205020404" pitchFamily="49" charset="0"/>
            </a:endParaRPr>
          </a:p>
        </p:txBody>
      </p:sp>
      <p:sp>
        <p:nvSpPr>
          <p:cNvPr id="6" name="TextBox 5">
            <a:extLst>
              <a:ext uri="{FF2B5EF4-FFF2-40B4-BE49-F238E27FC236}">
                <a16:creationId xmlns:a16="http://schemas.microsoft.com/office/drawing/2014/main" id="{3AEA6ABC-44AE-495F-9E70-5A5CCD1E27CE}"/>
              </a:ext>
            </a:extLst>
          </p:cNvPr>
          <p:cNvSpPr txBox="1"/>
          <p:nvPr/>
        </p:nvSpPr>
        <p:spPr>
          <a:xfrm>
            <a:off x="1" y="899461"/>
            <a:ext cx="12191999" cy="646331"/>
          </a:xfrm>
          <a:prstGeom prst="rect">
            <a:avLst/>
          </a:prstGeom>
          <a:noFill/>
        </p:spPr>
        <p:txBody>
          <a:bodyPr wrap="square" rtlCol="0">
            <a:spAutoFit/>
          </a:bodyPr>
          <a:lstStyle/>
          <a:p>
            <a:r>
              <a:rPr lang="en-IN" dirty="0">
                <a:solidFill>
                  <a:schemeClr val="bg1"/>
                </a:solidFill>
                <a:latin typeface="Century Gothic" panose="020B0502020202020204" pitchFamily="34" charset="0"/>
                <a:cs typeface="Courier New" panose="02070309020205020404" pitchFamily="49" charset="0"/>
              </a:rPr>
              <a:t>A correlation test was also performed over the values in the dataset.</a:t>
            </a:r>
          </a:p>
          <a:p>
            <a:r>
              <a:rPr lang="en-IN">
                <a:solidFill>
                  <a:schemeClr val="bg1"/>
                </a:solidFill>
                <a:latin typeface="Century Gothic" panose="020B0502020202020204" pitchFamily="34" charset="0"/>
                <a:cs typeface="Courier New" panose="02070309020205020404" pitchFamily="49" charset="0"/>
              </a:rPr>
              <a:t>Here’s what was done:</a:t>
            </a:r>
            <a:endParaRPr lang="kn-IN" dirty="0">
              <a:solidFill>
                <a:schemeClr val="bg1"/>
              </a:solidFill>
              <a:latin typeface="Century Gothic" panose="020B0502020202020204" pitchFamily="34" charset="0"/>
            </a:endParaRPr>
          </a:p>
        </p:txBody>
      </p:sp>
      <p:sp>
        <p:nvSpPr>
          <p:cNvPr id="7" name="Rectangle: Rounded Corners 6">
            <a:extLst>
              <a:ext uri="{FF2B5EF4-FFF2-40B4-BE49-F238E27FC236}">
                <a16:creationId xmlns:a16="http://schemas.microsoft.com/office/drawing/2014/main" id="{FDA64C50-BBA2-494B-A1EF-008344EA2FEE}"/>
              </a:ext>
            </a:extLst>
          </p:cNvPr>
          <p:cNvSpPr/>
          <p:nvPr/>
        </p:nvSpPr>
        <p:spPr>
          <a:xfrm>
            <a:off x="353290" y="1658511"/>
            <a:ext cx="4862945" cy="5031059"/>
          </a:xfrm>
          <a:prstGeom prst="roundRect">
            <a:avLst>
              <a:gd name="adj" fmla="val 320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 name="Rectangle: Rounded Corners 1">
            <a:extLst>
              <a:ext uri="{FF2B5EF4-FFF2-40B4-BE49-F238E27FC236}">
                <a16:creationId xmlns:a16="http://schemas.microsoft.com/office/drawing/2014/main" id="{6CB41C85-7450-4718-A8BD-96071E8730DB}"/>
              </a:ext>
            </a:extLst>
          </p:cNvPr>
          <p:cNvSpPr/>
          <p:nvPr/>
        </p:nvSpPr>
        <p:spPr>
          <a:xfrm>
            <a:off x="353291" y="1662545"/>
            <a:ext cx="4862945" cy="5031059"/>
          </a:xfrm>
          <a:prstGeom prst="roundRect">
            <a:avLst>
              <a:gd name="adj" fmla="val 320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9" name="TextBox 8">
            <a:extLst>
              <a:ext uri="{FF2B5EF4-FFF2-40B4-BE49-F238E27FC236}">
                <a16:creationId xmlns:a16="http://schemas.microsoft.com/office/drawing/2014/main" id="{1DAE4234-1D87-4BA1-8951-431071AF5AD7}"/>
              </a:ext>
            </a:extLst>
          </p:cNvPr>
          <p:cNvSpPr txBox="1"/>
          <p:nvPr/>
        </p:nvSpPr>
        <p:spPr>
          <a:xfrm>
            <a:off x="385616" y="1707710"/>
            <a:ext cx="4705929" cy="600164"/>
          </a:xfrm>
          <a:prstGeom prst="rect">
            <a:avLst/>
          </a:prstGeom>
          <a:noFill/>
        </p:spPr>
        <p:txBody>
          <a:bodyPr wrap="square" rtlCol="0">
            <a:spAutoFit/>
          </a:bodyPr>
          <a:lstStyle/>
          <a:p>
            <a:pPr algn="ctr"/>
            <a:r>
              <a:rPr lang="en-IN" sz="1100" dirty="0">
                <a:solidFill>
                  <a:schemeClr val="bg1"/>
                </a:solidFill>
                <a:latin typeface="Courier New" panose="02070309020205020404" pitchFamily="49" charset="0"/>
                <a:cs typeface="Courier New" panose="02070309020205020404" pitchFamily="49" charset="0"/>
              </a:rPr>
              <a:t>Programming Language: Python      </a:t>
            </a:r>
          </a:p>
          <a:p>
            <a:pPr algn="ctr"/>
            <a:endParaRPr lang="en-IN" sz="1100" dirty="0">
              <a:solidFill>
                <a:schemeClr val="bg1"/>
              </a:solidFill>
              <a:latin typeface="Courier New" panose="02070309020205020404" pitchFamily="49" charset="0"/>
              <a:cs typeface="Courier New" panose="02070309020205020404" pitchFamily="49" charset="0"/>
            </a:endParaRPr>
          </a:p>
          <a:p>
            <a:pPr algn="ctr"/>
            <a:r>
              <a:rPr lang="en-IN" sz="1100" dirty="0">
                <a:solidFill>
                  <a:schemeClr val="bg1"/>
                </a:solidFill>
                <a:latin typeface="Courier New" panose="02070309020205020404" pitchFamily="49" charset="0"/>
                <a:cs typeface="Courier New" panose="02070309020205020404" pitchFamily="49" charset="0"/>
              </a:rPr>
              <a:t>Program Terminal</a:t>
            </a:r>
            <a:endParaRPr lang="kn-IN" sz="1100" dirty="0">
              <a:solidFill>
                <a:schemeClr val="bg1"/>
              </a:solidFill>
              <a:latin typeface="Courier New" panose="02070309020205020404" pitchFamily="49" charset="0"/>
            </a:endParaRPr>
          </a:p>
        </p:txBody>
      </p:sp>
      <p:cxnSp>
        <p:nvCxnSpPr>
          <p:cNvPr id="12" name="Straight Connector 11">
            <a:extLst>
              <a:ext uri="{FF2B5EF4-FFF2-40B4-BE49-F238E27FC236}">
                <a16:creationId xmlns:a16="http://schemas.microsoft.com/office/drawing/2014/main" id="{C952D6B9-7528-458D-8F40-FC9C021887CB}"/>
              </a:ext>
            </a:extLst>
          </p:cNvPr>
          <p:cNvCxnSpPr>
            <a:cxnSpLocks/>
          </p:cNvCxnSpPr>
          <p:nvPr/>
        </p:nvCxnSpPr>
        <p:spPr>
          <a:xfrm>
            <a:off x="353290" y="2307874"/>
            <a:ext cx="48629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31AF8D5A-0E98-48E7-8FB5-8C5BA0942321}"/>
              </a:ext>
            </a:extLst>
          </p:cNvPr>
          <p:cNvSpPr/>
          <p:nvPr/>
        </p:nvSpPr>
        <p:spPr>
          <a:xfrm>
            <a:off x="6416963" y="1658510"/>
            <a:ext cx="4862945" cy="5031059"/>
          </a:xfrm>
          <a:prstGeom prst="roundRect">
            <a:avLst>
              <a:gd name="adj" fmla="val 320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19" name="Rectangle: Rounded Corners 18">
            <a:extLst>
              <a:ext uri="{FF2B5EF4-FFF2-40B4-BE49-F238E27FC236}">
                <a16:creationId xmlns:a16="http://schemas.microsoft.com/office/drawing/2014/main" id="{874AF98A-F537-4683-BDED-C2299231B608}"/>
              </a:ext>
            </a:extLst>
          </p:cNvPr>
          <p:cNvSpPr/>
          <p:nvPr/>
        </p:nvSpPr>
        <p:spPr>
          <a:xfrm>
            <a:off x="6416962" y="1658509"/>
            <a:ext cx="4862945" cy="5031059"/>
          </a:xfrm>
          <a:prstGeom prst="roundRect">
            <a:avLst>
              <a:gd name="adj" fmla="val 320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17" name="TextBox 16">
            <a:extLst>
              <a:ext uri="{FF2B5EF4-FFF2-40B4-BE49-F238E27FC236}">
                <a16:creationId xmlns:a16="http://schemas.microsoft.com/office/drawing/2014/main" id="{6482E583-C2C8-4B5B-89CB-0774E418144C}"/>
              </a:ext>
            </a:extLst>
          </p:cNvPr>
          <p:cNvSpPr txBox="1"/>
          <p:nvPr/>
        </p:nvSpPr>
        <p:spPr>
          <a:xfrm>
            <a:off x="6449289" y="1707710"/>
            <a:ext cx="4705929" cy="600164"/>
          </a:xfrm>
          <a:prstGeom prst="rect">
            <a:avLst/>
          </a:prstGeom>
          <a:noFill/>
        </p:spPr>
        <p:txBody>
          <a:bodyPr wrap="square" rtlCol="0">
            <a:spAutoFit/>
          </a:bodyPr>
          <a:lstStyle/>
          <a:p>
            <a:pPr algn="ctr"/>
            <a:r>
              <a:rPr lang="en-IN" sz="1100" dirty="0">
                <a:solidFill>
                  <a:schemeClr val="bg1"/>
                </a:solidFill>
                <a:latin typeface="Courier New" panose="02070309020205020404" pitchFamily="49" charset="0"/>
                <a:cs typeface="Courier New" panose="02070309020205020404" pitchFamily="49" charset="0"/>
              </a:rPr>
              <a:t>Programming Language: Python      </a:t>
            </a:r>
          </a:p>
          <a:p>
            <a:pPr algn="ctr"/>
            <a:endParaRPr lang="en-IN" sz="1100" dirty="0">
              <a:solidFill>
                <a:schemeClr val="bg1"/>
              </a:solidFill>
              <a:latin typeface="Courier New" panose="02070309020205020404" pitchFamily="49" charset="0"/>
              <a:cs typeface="Courier New" panose="02070309020205020404" pitchFamily="49" charset="0"/>
            </a:endParaRPr>
          </a:p>
          <a:p>
            <a:pPr algn="ctr"/>
            <a:r>
              <a:rPr lang="en-IN" sz="1100" dirty="0">
                <a:solidFill>
                  <a:schemeClr val="bg1"/>
                </a:solidFill>
                <a:latin typeface="Courier New" panose="02070309020205020404" pitchFamily="49" charset="0"/>
                <a:cs typeface="Courier New" panose="02070309020205020404" pitchFamily="49" charset="0"/>
              </a:rPr>
              <a:t>Output Terminal</a:t>
            </a:r>
            <a:endParaRPr lang="kn-IN" sz="1100" dirty="0">
              <a:solidFill>
                <a:schemeClr val="bg1"/>
              </a:solidFill>
              <a:latin typeface="Courier New" panose="02070309020205020404" pitchFamily="49" charset="0"/>
            </a:endParaRPr>
          </a:p>
        </p:txBody>
      </p:sp>
      <p:cxnSp>
        <p:nvCxnSpPr>
          <p:cNvPr id="18" name="Straight Connector 17">
            <a:extLst>
              <a:ext uri="{FF2B5EF4-FFF2-40B4-BE49-F238E27FC236}">
                <a16:creationId xmlns:a16="http://schemas.microsoft.com/office/drawing/2014/main" id="{5A527BD3-5B94-4088-9FD1-4089FBAC8767}"/>
              </a:ext>
            </a:extLst>
          </p:cNvPr>
          <p:cNvCxnSpPr>
            <a:cxnSpLocks/>
          </p:cNvCxnSpPr>
          <p:nvPr/>
        </p:nvCxnSpPr>
        <p:spPr>
          <a:xfrm>
            <a:off x="6416963" y="2307874"/>
            <a:ext cx="48629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Rectangle 25">
            <a:hlinkClick r:id="rId4" tooltip="Hypothesis Testing and Correlation"/>
            <a:extLst>
              <a:ext uri="{FF2B5EF4-FFF2-40B4-BE49-F238E27FC236}">
                <a16:creationId xmlns:a16="http://schemas.microsoft.com/office/drawing/2014/main" id="{6AF39B1E-C4FD-41AC-B317-311F3D6226CF}"/>
              </a:ext>
            </a:extLst>
          </p:cNvPr>
          <p:cNvSpPr/>
          <p:nvPr/>
        </p:nvSpPr>
        <p:spPr>
          <a:xfrm>
            <a:off x="10820104" y="6234133"/>
            <a:ext cx="411161" cy="412205"/>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8" name="TextBox 27">
            <a:hlinkClick r:id="rId4" tooltip="Hypothesis Testing and Correlation"/>
            <a:extLst>
              <a:ext uri="{FF2B5EF4-FFF2-40B4-BE49-F238E27FC236}">
                <a16:creationId xmlns:a16="http://schemas.microsoft.com/office/drawing/2014/main" id="{7F6C9A0E-89B0-4B63-BFD0-F9A40E9BDD2B}"/>
              </a:ext>
            </a:extLst>
          </p:cNvPr>
          <p:cNvSpPr txBox="1"/>
          <p:nvPr/>
        </p:nvSpPr>
        <p:spPr>
          <a:xfrm>
            <a:off x="9291130" y="6308695"/>
            <a:ext cx="1528974" cy="253916"/>
          </a:xfrm>
          <a:prstGeom prst="rect">
            <a:avLst/>
          </a:prstGeom>
          <a:noFill/>
        </p:spPr>
        <p:txBody>
          <a:bodyPr wrap="square" rtlCol="0">
            <a:spAutoFit/>
          </a:bodyPr>
          <a:lstStyle/>
          <a:p>
            <a:pPr algn="ctr"/>
            <a:r>
              <a:rPr lang="en-IN" sz="1050" dirty="0">
                <a:solidFill>
                  <a:schemeClr val="bg1"/>
                </a:solidFill>
                <a:latin typeface="Courier New" panose="02070309020205020404" pitchFamily="49" charset="0"/>
                <a:cs typeface="Courier New" panose="02070309020205020404" pitchFamily="49" charset="0"/>
              </a:rPr>
              <a:t>More information</a:t>
            </a:r>
            <a:endParaRPr lang="kn-IN" sz="1050" dirty="0">
              <a:solidFill>
                <a:schemeClr val="bg1"/>
              </a:solidFill>
              <a:latin typeface="Courier New" panose="02070309020205020404" pitchFamily="49" charset="0"/>
            </a:endParaRPr>
          </a:p>
        </p:txBody>
      </p:sp>
    </p:spTree>
    <p:extLst>
      <p:ext uri="{BB962C8B-B14F-4D97-AF65-F5344CB8AC3E}">
        <p14:creationId xmlns:p14="http://schemas.microsoft.com/office/powerpoint/2010/main" val="167411471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6"/>
                                        </p:tgtEl>
                                      </p:cBhvr>
                                    </p:animEffect>
                                    <p:set>
                                      <p:cBhvr>
                                        <p:cTn id="13" dur="1" fill="hold">
                                          <p:stCondLst>
                                            <p:cond delay="499"/>
                                          </p:stCondLst>
                                        </p:cTn>
                                        <p:tgtEl>
                                          <p:spTgt spid="16"/>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2"/>
                                        </p:tgtEl>
                                      </p:cBhvr>
                                    </p:animEffect>
                                    <p:set>
                                      <p:cBhvr>
                                        <p:cTn id="19" dur="1" fill="hold">
                                          <p:stCondLst>
                                            <p:cond delay="499"/>
                                          </p:stCondLst>
                                        </p:cTn>
                                        <p:tgtEl>
                                          <p:spTgt spid="12"/>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2"/>
                                        </p:tgtEl>
                                      </p:cBhvr>
                                    </p:animEffect>
                                    <p:set>
                                      <p:cBhvr>
                                        <p:cTn id="22" dur="1" fill="hold">
                                          <p:stCondLst>
                                            <p:cond delay="499"/>
                                          </p:stCondLst>
                                        </p:cTn>
                                        <p:tgtEl>
                                          <p:spTgt spid="2"/>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18"/>
                                        </p:tgtEl>
                                      </p:cBhvr>
                                    </p:animEffect>
                                    <p:set>
                                      <p:cBhvr>
                                        <p:cTn id="25" dur="1" fill="hold">
                                          <p:stCondLst>
                                            <p:cond delay="499"/>
                                          </p:stCondLst>
                                        </p:cTn>
                                        <p:tgtEl>
                                          <p:spTgt spid="18"/>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19"/>
                                        </p:tgtEl>
                                      </p:cBhvr>
                                    </p:animEffect>
                                    <p:set>
                                      <p:cBhvr>
                                        <p:cTn id="28" dur="1" fill="hold">
                                          <p:stCondLst>
                                            <p:cond delay="499"/>
                                          </p:stCondLst>
                                        </p:cTn>
                                        <p:tgtEl>
                                          <p:spTgt spid="19"/>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17"/>
                                        </p:tgtEl>
                                      </p:cBhvr>
                                    </p:animEffect>
                                    <p:set>
                                      <p:cBhvr>
                                        <p:cTn id="31" dur="1" fill="hold">
                                          <p:stCondLst>
                                            <p:cond delay="499"/>
                                          </p:stCondLst>
                                        </p:cTn>
                                        <p:tgtEl>
                                          <p:spTgt spid="17"/>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9"/>
                                        </p:tgtEl>
                                      </p:cBhvr>
                                    </p:animEffect>
                                    <p:set>
                                      <p:cBhvr>
                                        <p:cTn id="34" dur="1" fill="hold">
                                          <p:stCondLst>
                                            <p:cond delay="499"/>
                                          </p:stCondLst>
                                        </p:cTn>
                                        <p:tgtEl>
                                          <p:spTgt spid="9"/>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26"/>
                                        </p:tgtEl>
                                      </p:cBhvr>
                                    </p:animEffect>
                                    <p:set>
                                      <p:cBhvr>
                                        <p:cTn id="37" dur="1" fill="hold">
                                          <p:stCondLst>
                                            <p:cond delay="499"/>
                                          </p:stCondLst>
                                        </p:cTn>
                                        <p:tgtEl>
                                          <p:spTgt spid="26"/>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28"/>
                                        </p:tgtEl>
                                      </p:cBhvr>
                                    </p:animEffect>
                                    <p:set>
                                      <p:cBhvr>
                                        <p:cTn id="40"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P spid="2" grpId="0" animBg="1"/>
      <p:bldP spid="9" grpId="0"/>
      <p:bldP spid="16" grpId="0" animBg="1"/>
      <p:bldP spid="19" grpId="0" animBg="1"/>
      <p:bldP spid="17" grpId="0"/>
      <p:bldP spid="26" grpId="0" animBg="1"/>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3CA3AE-4A9A-443B-AD5C-1105BFD35F0B}"/>
              </a:ext>
            </a:extLst>
          </p:cNvPr>
          <p:cNvSpPr/>
          <p:nvPr/>
        </p:nvSpPr>
        <p:spPr>
          <a:xfrm>
            <a:off x="-1" y="0"/>
            <a:ext cx="12192000" cy="6858000"/>
          </a:xfrm>
          <a:prstGeom prst="rect">
            <a:avLst/>
          </a:prstGeom>
          <a:blipFill dpi="0" rotWithShape="1">
            <a:blip r:embed="rId2">
              <a:alphaModFix amt="31000"/>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5" name="Rectangle 4">
            <a:extLst>
              <a:ext uri="{FF2B5EF4-FFF2-40B4-BE49-F238E27FC236}">
                <a16:creationId xmlns:a16="http://schemas.microsoft.com/office/drawing/2014/main" id="{E7E9F4FB-A029-4128-BF6A-FFCEE18B5914}"/>
              </a:ext>
            </a:extLst>
          </p:cNvPr>
          <p:cNvSpPr/>
          <p:nvPr/>
        </p:nvSpPr>
        <p:spPr>
          <a:xfrm>
            <a:off x="0" y="0"/>
            <a:ext cx="12192000" cy="6858000"/>
          </a:xfrm>
          <a:prstGeom prst="rect">
            <a:avLst/>
          </a:prstGeom>
          <a:blipFill dpi="0" rotWithShape="1">
            <a:blip r:embed="rId4">
              <a:alphaModFix amt="31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8" name="TextBox 7">
            <a:extLst>
              <a:ext uri="{FF2B5EF4-FFF2-40B4-BE49-F238E27FC236}">
                <a16:creationId xmlns:a16="http://schemas.microsoft.com/office/drawing/2014/main" id="{E2642C9D-C235-4C5E-A319-BC81FBFA9375}"/>
              </a:ext>
            </a:extLst>
          </p:cNvPr>
          <p:cNvSpPr txBox="1"/>
          <p:nvPr/>
        </p:nvSpPr>
        <p:spPr>
          <a:xfrm>
            <a:off x="1517071" y="2321004"/>
            <a:ext cx="8925791" cy="2215991"/>
          </a:xfrm>
          <a:prstGeom prst="rect">
            <a:avLst/>
          </a:prstGeom>
          <a:noFill/>
        </p:spPr>
        <p:txBody>
          <a:bodyPr wrap="square" rtlCol="0">
            <a:spAutoFit/>
          </a:bodyPr>
          <a:lstStyle/>
          <a:p>
            <a:pPr algn="ctr"/>
            <a:r>
              <a:rPr lang="en-US" sz="13800" dirty="0">
                <a:solidFill>
                  <a:srgbClr val="FF0000"/>
                </a:solidFill>
                <a:latin typeface="Courier New" panose="02070309020205020404" pitchFamily="49" charset="0"/>
                <a:cs typeface="Courier New" panose="02070309020205020404" pitchFamily="49" charset="0"/>
              </a:rPr>
              <a:t>The End</a:t>
            </a:r>
            <a:endParaRPr lang="kn-IN" sz="13800" dirty="0">
              <a:solidFill>
                <a:srgbClr val="FF0000"/>
              </a:solidFill>
              <a:latin typeface="Courier New" panose="02070309020205020404" pitchFamily="49" charset="0"/>
            </a:endParaRPr>
          </a:p>
        </p:txBody>
      </p:sp>
    </p:spTree>
    <p:extLst>
      <p:ext uri="{BB962C8B-B14F-4D97-AF65-F5344CB8AC3E}">
        <p14:creationId xmlns:p14="http://schemas.microsoft.com/office/powerpoint/2010/main" val="30527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2500"/>
                            </p:stCondLst>
                            <p:childTnLst>
                              <p:par>
                                <p:cTn id="9" presetID="1" presetClass="entr" presetSubtype="0" fill="hold" grpId="0" nodeType="afterEffect">
                                  <p:stCondLst>
                                    <p:cond delay="0"/>
                                  </p:stCondLst>
                                  <p:iterate type="lt">
                                    <p:tmAbs val="300"/>
                                  </p:iterate>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1000"/>
                                        <p:tgtEl>
                                          <p:spTgt spid="5"/>
                                        </p:tgtEl>
                                      </p:cBhvr>
                                    </p:animEffect>
                                    <p:set>
                                      <p:cBhvr>
                                        <p:cTn id="15" dur="1" fill="hold">
                                          <p:stCondLst>
                                            <p:cond delay="999"/>
                                          </p:stCondLst>
                                        </p:cTn>
                                        <p:tgtEl>
                                          <p:spTgt spid="5"/>
                                        </p:tgtEl>
                                        <p:attrNameLst>
                                          <p:attrName>style.visibility</p:attrName>
                                        </p:attrNameLst>
                                      </p:cBhvr>
                                      <p:to>
                                        <p:strVal val="hidden"/>
                                      </p:to>
                                    </p:set>
                                  </p:childTnLst>
                                </p:cTn>
                              </p:par>
                              <p:par>
                                <p:cTn id="16" presetID="10" presetClass="exit" presetSubtype="0" fill="hold" grpId="1" nodeType="withEffect">
                                  <p:stCondLst>
                                    <p:cond delay="0"/>
                                  </p:stCondLst>
                                  <p:iterate type="lt">
                                    <p:tmPct val="0"/>
                                  </p:iterate>
                                  <p:childTnLst>
                                    <p:animEffect transition="out" filter="fade">
                                      <p:cBhvr>
                                        <p:cTn id="17" dur="1000"/>
                                        <p:tgtEl>
                                          <p:spTgt spid="8"/>
                                        </p:tgtEl>
                                      </p:cBhvr>
                                    </p:animEffect>
                                    <p:set>
                                      <p:cBhvr>
                                        <p:cTn id="18" dur="1" fill="hold">
                                          <p:stCondLst>
                                            <p:cond delay="999"/>
                                          </p:stCondLst>
                                        </p:cTn>
                                        <p:tgtEl>
                                          <p:spTgt spid="8"/>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1000"/>
                                        <p:tgtEl>
                                          <p:spTgt spid="3"/>
                                        </p:tgtEl>
                                      </p:cBhvr>
                                    </p:animEffect>
                                    <p:set>
                                      <p:cBhvr>
                                        <p:cTn id="21"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5" grpId="1" animBg="1"/>
      <p:bldP spid="8" grpId="0"/>
      <p:bldP spid="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3CA3AE-4A9A-443B-AD5C-1105BFD35F0B}"/>
              </a:ext>
            </a:extLst>
          </p:cNvPr>
          <p:cNvSpPr/>
          <p:nvPr/>
        </p:nvSpPr>
        <p:spPr>
          <a:xfrm>
            <a:off x="0" y="0"/>
            <a:ext cx="12192000" cy="6858000"/>
          </a:xfrm>
          <a:prstGeom prst="rect">
            <a:avLst/>
          </a:prstGeom>
          <a:blipFill dpi="0" rotWithShape="1">
            <a:blip r:embed="rId2">
              <a:alphaModFix amt="31000"/>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4" name="TextBox 3">
            <a:extLst>
              <a:ext uri="{FF2B5EF4-FFF2-40B4-BE49-F238E27FC236}">
                <a16:creationId xmlns:a16="http://schemas.microsoft.com/office/drawing/2014/main" id="{C95958A3-0323-4A60-B293-68F58A1DAA8D}"/>
              </a:ext>
            </a:extLst>
          </p:cNvPr>
          <p:cNvSpPr txBox="1"/>
          <p:nvPr/>
        </p:nvSpPr>
        <p:spPr>
          <a:xfrm>
            <a:off x="3149597" y="164396"/>
            <a:ext cx="5892800" cy="769441"/>
          </a:xfrm>
          <a:prstGeom prst="rect">
            <a:avLst/>
          </a:prstGeom>
          <a:noFill/>
        </p:spPr>
        <p:txBody>
          <a:bodyPr wrap="square" rtlCol="0">
            <a:spAutoFit/>
          </a:bodyPr>
          <a:lstStyle/>
          <a:p>
            <a:pPr algn="ctr"/>
            <a:r>
              <a:rPr lang="en-IN" sz="4400" dirty="0">
                <a:solidFill>
                  <a:schemeClr val="bg1"/>
                </a:solidFill>
                <a:latin typeface="Courier New" panose="02070309020205020404" pitchFamily="49" charset="0"/>
                <a:cs typeface="Courier New" panose="02070309020205020404" pitchFamily="49" charset="0"/>
              </a:rPr>
              <a:t>Data Cleaning</a:t>
            </a:r>
            <a:endParaRPr lang="kn-IN" sz="4400" dirty="0">
              <a:solidFill>
                <a:schemeClr val="bg1"/>
              </a:solidFill>
              <a:latin typeface="Courier New" panose="02070309020205020404" pitchFamily="49" charset="0"/>
            </a:endParaRPr>
          </a:p>
        </p:txBody>
      </p:sp>
      <p:sp>
        <p:nvSpPr>
          <p:cNvPr id="6" name="TextBox 5">
            <a:extLst>
              <a:ext uri="{FF2B5EF4-FFF2-40B4-BE49-F238E27FC236}">
                <a16:creationId xmlns:a16="http://schemas.microsoft.com/office/drawing/2014/main" id="{3AEA6ABC-44AE-495F-9E70-5A5CCD1E27CE}"/>
              </a:ext>
            </a:extLst>
          </p:cNvPr>
          <p:cNvSpPr txBox="1"/>
          <p:nvPr/>
        </p:nvSpPr>
        <p:spPr>
          <a:xfrm>
            <a:off x="1" y="899461"/>
            <a:ext cx="12191999" cy="646331"/>
          </a:xfrm>
          <a:prstGeom prst="rect">
            <a:avLst/>
          </a:prstGeom>
          <a:noFill/>
        </p:spPr>
        <p:txBody>
          <a:bodyPr wrap="square" rtlCol="0">
            <a:spAutoFit/>
          </a:bodyPr>
          <a:lstStyle/>
          <a:p>
            <a:r>
              <a:rPr lang="en-IN" dirty="0">
                <a:solidFill>
                  <a:schemeClr val="bg1"/>
                </a:solidFill>
                <a:latin typeface="Century Gothic" panose="020B0502020202020204" pitchFamily="34" charset="0"/>
                <a:cs typeface="Courier New" panose="02070309020205020404" pitchFamily="49" charset="0"/>
              </a:rPr>
              <a:t>Undesirable values were legion in the dataset and required the cleaning of it.</a:t>
            </a:r>
          </a:p>
          <a:p>
            <a:r>
              <a:rPr lang="en-IN" dirty="0">
                <a:solidFill>
                  <a:schemeClr val="bg1"/>
                </a:solidFill>
                <a:latin typeface="Century Gothic" panose="020B0502020202020204" pitchFamily="34" charset="0"/>
                <a:cs typeface="Courier New" panose="02070309020205020404" pitchFamily="49" charset="0"/>
              </a:rPr>
              <a:t>Here’s what was done:</a:t>
            </a:r>
            <a:endParaRPr lang="kn-IN" dirty="0">
              <a:solidFill>
                <a:schemeClr val="bg1"/>
              </a:solidFill>
              <a:latin typeface="Century Gothic" panose="020B0502020202020204" pitchFamily="34" charset="0"/>
            </a:endParaRPr>
          </a:p>
        </p:txBody>
      </p:sp>
      <p:sp>
        <p:nvSpPr>
          <p:cNvPr id="7" name="Rectangle: Rounded Corners 6">
            <a:extLst>
              <a:ext uri="{FF2B5EF4-FFF2-40B4-BE49-F238E27FC236}">
                <a16:creationId xmlns:a16="http://schemas.microsoft.com/office/drawing/2014/main" id="{FDA64C50-BBA2-494B-A1EF-008344EA2FEE}"/>
              </a:ext>
            </a:extLst>
          </p:cNvPr>
          <p:cNvSpPr/>
          <p:nvPr/>
        </p:nvSpPr>
        <p:spPr>
          <a:xfrm>
            <a:off x="353290" y="1658511"/>
            <a:ext cx="4862945" cy="5031059"/>
          </a:xfrm>
          <a:prstGeom prst="roundRect">
            <a:avLst>
              <a:gd name="adj" fmla="val 320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 name="Rectangle: Rounded Corners 1">
            <a:extLst>
              <a:ext uri="{FF2B5EF4-FFF2-40B4-BE49-F238E27FC236}">
                <a16:creationId xmlns:a16="http://schemas.microsoft.com/office/drawing/2014/main" id="{6CB41C85-7450-4718-A8BD-96071E8730DB}"/>
              </a:ext>
            </a:extLst>
          </p:cNvPr>
          <p:cNvSpPr/>
          <p:nvPr/>
        </p:nvSpPr>
        <p:spPr>
          <a:xfrm>
            <a:off x="353291" y="1662545"/>
            <a:ext cx="4862945" cy="5031059"/>
          </a:xfrm>
          <a:prstGeom prst="roundRect">
            <a:avLst>
              <a:gd name="adj" fmla="val 320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9" name="TextBox 8">
            <a:extLst>
              <a:ext uri="{FF2B5EF4-FFF2-40B4-BE49-F238E27FC236}">
                <a16:creationId xmlns:a16="http://schemas.microsoft.com/office/drawing/2014/main" id="{1DAE4234-1D87-4BA1-8951-431071AF5AD7}"/>
              </a:ext>
            </a:extLst>
          </p:cNvPr>
          <p:cNvSpPr txBox="1"/>
          <p:nvPr/>
        </p:nvSpPr>
        <p:spPr>
          <a:xfrm>
            <a:off x="385616" y="1707710"/>
            <a:ext cx="4705929" cy="600164"/>
          </a:xfrm>
          <a:prstGeom prst="rect">
            <a:avLst/>
          </a:prstGeom>
          <a:noFill/>
        </p:spPr>
        <p:txBody>
          <a:bodyPr wrap="square" rtlCol="0">
            <a:spAutoFit/>
          </a:bodyPr>
          <a:lstStyle/>
          <a:p>
            <a:pPr algn="ctr"/>
            <a:r>
              <a:rPr lang="en-IN" sz="1100" dirty="0">
                <a:solidFill>
                  <a:schemeClr val="bg1"/>
                </a:solidFill>
                <a:latin typeface="Courier New" panose="02070309020205020404" pitchFamily="49" charset="0"/>
                <a:cs typeface="Courier New" panose="02070309020205020404" pitchFamily="49" charset="0"/>
              </a:rPr>
              <a:t>Programming Language: Python      </a:t>
            </a:r>
          </a:p>
          <a:p>
            <a:pPr algn="ctr"/>
            <a:endParaRPr lang="en-IN" sz="1100" dirty="0">
              <a:solidFill>
                <a:schemeClr val="bg1"/>
              </a:solidFill>
              <a:latin typeface="Courier New" panose="02070309020205020404" pitchFamily="49" charset="0"/>
              <a:cs typeface="Courier New" panose="02070309020205020404" pitchFamily="49" charset="0"/>
            </a:endParaRPr>
          </a:p>
          <a:p>
            <a:pPr algn="ctr"/>
            <a:r>
              <a:rPr lang="en-IN" sz="1100" dirty="0">
                <a:solidFill>
                  <a:schemeClr val="bg1"/>
                </a:solidFill>
                <a:latin typeface="Courier New" panose="02070309020205020404" pitchFamily="49" charset="0"/>
                <a:cs typeface="Courier New" panose="02070309020205020404" pitchFamily="49" charset="0"/>
              </a:rPr>
              <a:t>Program Terminal</a:t>
            </a:r>
            <a:endParaRPr lang="kn-IN" sz="1100" dirty="0">
              <a:solidFill>
                <a:schemeClr val="bg1"/>
              </a:solidFill>
              <a:latin typeface="Courier New" panose="02070309020205020404" pitchFamily="49" charset="0"/>
            </a:endParaRPr>
          </a:p>
        </p:txBody>
      </p:sp>
      <p:cxnSp>
        <p:nvCxnSpPr>
          <p:cNvPr id="12" name="Straight Connector 11">
            <a:extLst>
              <a:ext uri="{FF2B5EF4-FFF2-40B4-BE49-F238E27FC236}">
                <a16:creationId xmlns:a16="http://schemas.microsoft.com/office/drawing/2014/main" id="{C952D6B9-7528-458D-8F40-FC9C021887CB}"/>
              </a:ext>
            </a:extLst>
          </p:cNvPr>
          <p:cNvCxnSpPr>
            <a:cxnSpLocks/>
          </p:cNvCxnSpPr>
          <p:nvPr/>
        </p:nvCxnSpPr>
        <p:spPr>
          <a:xfrm>
            <a:off x="353290" y="2307874"/>
            <a:ext cx="48629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A474AF0-6261-40D0-909F-B770C2D164E9}"/>
              </a:ext>
            </a:extLst>
          </p:cNvPr>
          <p:cNvSpPr txBox="1"/>
          <p:nvPr/>
        </p:nvSpPr>
        <p:spPr>
          <a:xfrm>
            <a:off x="353290" y="2412573"/>
            <a:ext cx="4862945" cy="954107"/>
          </a:xfrm>
          <a:prstGeom prst="rect">
            <a:avLst/>
          </a:prstGeom>
          <a:noFill/>
        </p:spPr>
        <p:txBody>
          <a:bodyPr wrap="square">
            <a:spAutoFit/>
          </a:bodyPr>
          <a:lstStyle/>
          <a:p>
            <a:r>
              <a:rPr lang="kn-IN" sz="1400" dirty="0">
                <a:solidFill>
                  <a:schemeClr val="bg1"/>
                </a:solidFill>
                <a:latin typeface="Courier New" panose="02070309020205020404" pitchFamily="49" charset="0"/>
              </a:rPr>
              <a:t>import pandas as pd</a:t>
            </a:r>
          </a:p>
          <a:p>
            <a:r>
              <a:rPr lang="en-US" sz="1400" dirty="0" err="1">
                <a:solidFill>
                  <a:schemeClr val="bg1"/>
                </a:solidFill>
                <a:latin typeface="Courier New" panose="02070309020205020404" pitchFamily="49" charset="0"/>
              </a:rPr>
              <a:t>raw_data</a:t>
            </a:r>
            <a:r>
              <a:rPr lang="en-US" sz="1400" dirty="0">
                <a:solidFill>
                  <a:schemeClr val="bg1"/>
                </a:solidFill>
                <a:latin typeface="Courier New" panose="02070309020205020404" pitchFamily="49" charset="0"/>
              </a:rPr>
              <a:t>=</a:t>
            </a:r>
            <a:r>
              <a:rPr lang="en-US" sz="1400" dirty="0" err="1">
                <a:solidFill>
                  <a:schemeClr val="bg1"/>
                </a:solidFill>
                <a:latin typeface="Courier New" panose="02070309020205020404" pitchFamily="49" charset="0"/>
              </a:rPr>
              <a:t>pd.read_csv</a:t>
            </a:r>
            <a:r>
              <a:rPr lang="en-US" sz="1400" dirty="0">
                <a:solidFill>
                  <a:schemeClr val="bg1"/>
                </a:solidFill>
                <a:latin typeface="Courier New" panose="02070309020205020404" pitchFamily="49" charset="0"/>
              </a:rPr>
              <a:t>('cumulative.csv’)</a:t>
            </a:r>
            <a:endParaRPr lang="kn-IN" sz="1400" dirty="0">
              <a:solidFill>
                <a:schemeClr val="bg1"/>
              </a:solidFill>
              <a:latin typeface="Courier New" panose="02070309020205020404" pitchFamily="49" charset="0"/>
            </a:endParaRPr>
          </a:p>
          <a:p>
            <a:r>
              <a:rPr lang="en-US" sz="1400" dirty="0" err="1">
                <a:solidFill>
                  <a:schemeClr val="bg1"/>
                </a:solidFill>
                <a:latin typeface="Courier New" panose="02070309020205020404" pitchFamily="49" charset="0"/>
              </a:rPr>
              <a:t>raw_data.head</a:t>
            </a:r>
            <a:r>
              <a:rPr lang="en-US" sz="1400" dirty="0">
                <a:solidFill>
                  <a:schemeClr val="bg1"/>
                </a:solidFill>
                <a:latin typeface="Courier New" panose="02070309020205020404" pitchFamily="49" charset="0"/>
              </a:rPr>
              <a:t>()</a:t>
            </a:r>
          </a:p>
          <a:p>
            <a:endParaRPr lang="kn-IN" sz="1400" dirty="0">
              <a:solidFill>
                <a:schemeClr val="bg1"/>
              </a:solidFill>
              <a:latin typeface="Courier New" panose="02070309020205020404" pitchFamily="49" charset="0"/>
            </a:endParaRPr>
          </a:p>
        </p:txBody>
      </p:sp>
      <p:sp>
        <p:nvSpPr>
          <p:cNvPr id="16" name="Rectangle: Rounded Corners 15">
            <a:extLst>
              <a:ext uri="{FF2B5EF4-FFF2-40B4-BE49-F238E27FC236}">
                <a16:creationId xmlns:a16="http://schemas.microsoft.com/office/drawing/2014/main" id="{31AF8D5A-0E98-48E7-8FB5-8C5BA0942321}"/>
              </a:ext>
            </a:extLst>
          </p:cNvPr>
          <p:cNvSpPr/>
          <p:nvPr/>
        </p:nvSpPr>
        <p:spPr>
          <a:xfrm>
            <a:off x="6416963" y="1658510"/>
            <a:ext cx="4862945" cy="5031059"/>
          </a:xfrm>
          <a:prstGeom prst="roundRect">
            <a:avLst>
              <a:gd name="adj" fmla="val 320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19" name="Rectangle: Rounded Corners 18">
            <a:extLst>
              <a:ext uri="{FF2B5EF4-FFF2-40B4-BE49-F238E27FC236}">
                <a16:creationId xmlns:a16="http://schemas.microsoft.com/office/drawing/2014/main" id="{874AF98A-F537-4683-BDED-C2299231B608}"/>
              </a:ext>
            </a:extLst>
          </p:cNvPr>
          <p:cNvSpPr/>
          <p:nvPr/>
        </p:nvSpPr>
        <p:spPr>
          <a:xfrm>
            <a:off x="6416962" y="1658509"/>
            <a:ext cx="4862945" cy="5031059"/>
          </a:xfrm>
          <a:prstGeom prst="roundRect">
            <a:avLst>
              <a:gd name="adj" fmla="val 320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17" name="TextBox 16">
            <a:extLst>
              <a:ext uri="{FF2B5EF4-FFF2-40B4-BE49-F238E27FC236}">
                <a16:creationId xmlns:a16="http://schemas.microsoft.com/office/drawing/2014/main" id="{6482E583-C2C8-4B5B-89CB-0774E418144C}"/>
              </a:ext>
            </a:extLst>
          </p:cNvPr>
          <p:cNvSpPr txBox="1"/>
          <p:nvPr/>
        </p:nvSpPr>
        <p:spPr>
          <a:xfrm>
            <a:off x="6449289" y="1707710"/>
            <a:ext cx="4705929" cy="600164"/>
          </a:xfrm>
          <a:prstGeom prst="rect">
            <a:avLst/>
          </a:prstGeom>
          <a:noFill/>
        </p:spPr>
        <p:txBody>
          <a:bodyPr wrap="square" rtlCol="0">
            <a:spAutoFit/>
          </a:bodyPr>
          <a:lstStyle/>
          <a:p>
            <a:pPr algn="ctr"/>
            <a:r>
              <a:rPr lang="en-IN" sz="1100" dirty="0">
                <a:solidFill>
                  <a:schemeClr val="bg1"/>
                </a:solidFill>
                <a:latin typeface="Courier New" panose="02070309020205020404" pitchFamily="49" charset="0"/>
                <a:cs typeface="Courier New" panose="02070309020205020404" pitchFamily="49" charset="0"/>
              </a:rPr>
              <a:t>Programming Language: Python      </a:t>
            </a:r>
          </a:p>
          <a:p>
            <a:pPr algn="ctr"/>
            <a:endParaRPr lang="en-IN" sz="1100" dirty="0">
              <a:solidFill>
                <a:schemeClr val="bg1"/>
              </a:solidFill>
              <a:latin typeface="Courier New" panose="02070309020205020404" pitchFamily="49" charset="0"/>
              <a:cs typeface="Courier New" panose="02070309020205020404" pitchFamily="49" charset="0"/>
            </a:endParaRPr>
          </a:p>
          <a:p>
            <a:pPr algn="ctr"/>
            <a:r>
              <a:rPr lang="en-IN" sz="1100" dirty="0">
                <a:solidFill>
                  <a:schemeClr val="bg1"/>
                </a:solidFill>
                <a:latin typeface="Courier New" panose="02070309020205020404" pitchFamily="49" charset="0"/>
                <a:cs typeface="Courier New" panose="02070309020205020404" pitchFamily="49" charset="0"/>
              </a:rPr>
              <a:t>Output Terminal</a:t>
            </a:r>
            <a:endParaRPr lang="kn-IN" sz="1100" dirty="0">
              <a:solidFill>
                <a:schemeClr val="bg1"/>
              </a:solidFill>
              <a:latin typeface="Courier New" panose="02070309020205020404" pitchFamily="49" charset="0"/>
            </a:endParaRPr>
          </a:p>
        </p:txBody>
      </p:sp>
      <p:cxnSp>
        <p:nvCxnSpPr>
          <p:cNvPr id="18" name="Straight Connector 17">
            <a:extLst>
              <a:ext uri="{FF2B5EF4-FFF2-40B4-BE49-F238E27FC236}">
                <a16:creationId xmlns:a16="http://schemas.microsoft.com/office/drawing/2014/main" id="{5A527BD3-5B94-4088-9FD1-4089FBAC8767}"/>
              </a:ext>
            </a:extLst>
          </p:cNvPr>
          <p:cNvCxnSpPr>
            <a:cxnSpLocks/>
          </p:cNvCxnSpPr>
          <p:nvPr/>
        </p:nvCxnSpPr>
        <p:spPr>
          <a:xfrm>
            <a:off x="6416963" y="2307874"/>
            <a:ext cx="48629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E035BFA2-DBF3-4E0B-B638-1A67D364EE3C}"/>
              </a:ext>
            </a:extLst>
          </p:cNvPr>
          <p:cNvPicPr>
            <a:picLocks noChangeAspect="1"/>
          </p:cNvPicPr>
          <p:nvPr/>
        </p:nvPicPr>
        <p:blipFill>
          <a:blip r:embed="rId4"/>
          <a:stretch>
            <a:fillRect/>
          </a:stretch>
        </p:blipFill>
        <p:spPr>
          <a:xfrm>
            <a:off x="6575280" y="2412573"/>
            <a:ext cx="4546307" cy="778527"/>
          </a:xfrm>
          <a:prstGeom prst="rect">
            <a:avLst/>
          </a:prstGeom>
        </p:spPr>
      </p:pic>
      <p:pic>
        <p:nvPicPr>
          <p:cNvPr id="21" name="Picture 20">
            <a:extLst>
              <a:ext uri="{FF2B5EF4-FFF2-40B4-BE49-F238E27FC236}">
                <a16:creationId xmlns:a16="http://schemas.microsoft.com/office/drawing/2014/main" id="{41D69ED1-C84C-4993-A8FD-1A01CCD67824}"/>
              </a:ext>
            </a:extLst>
          </p:cNvPr>
          <p:cNvPicPr>
            <a:picLocks noChangeAspect="1"/>
          </p:cNvPicPr>
          <p:nvPr/>
        </p:nvPicPr>
        <p:blipFill>
          <a:blip r:embed="rId5"/>
          <a:stretch>
            <a:fillRect/>
          </a:stretch>
        </p:blipFill>
        <p:spPr>
          <a:xfrm>
            <a:off x="6710198" y="3348125"/>
            <a:ext cx="4274408" cy="1150595"/>
          </a:xfrm>
          <a:prstGeom prst="rect">
            <a:avLst/>
          </a:prstGeom>
        </p:spPr>
      </p:pic>
      <p:pic>
        <p:nvPicPr>
          <p:cNvPr id="22" name="Picture 21">
            <a:extLst>
              <a:ext uri="{FF2B5EF4-FFF2-40B4-BE49-F238E27FC236}">
                <a16:creationId xmlns:a16="http://schemas.microsoft.com/office/drawing/2014/main" id="{E1D8AF76-9DFD-41B2-90D4-9795316C6EED}"/>
              </a:ext>
            </a:extLst>
          </p:cNvPr>
          <p:cNvPicPr>
            <a:picLocks noChangeAspect="1"/>
          </p:cNvPicPr>
          <p:nvPr/>
        </p:nvPicPr>
        <p:blipFill>
          <a:blip r:embed="rId4"/>
          <a:stretch>
            <a:fillRect/>
          </a:stretch>
        </p:blipFill>
        <p:spPr>
          <a:xfrm>
            <a:off x="1102210" y="2656899"/>
            <a:ext cx="9745414" cy="1668843"/>
          </a:xfrm>
          <a:prstGeom prst="rect">
            <a:avLst/>
          </a:prstGeom>
          <a:ln w="38100">
            <a:solidFill>
              <a:srgbClr val="FF0000"/>
            </a:solidFill>
          </a:ln>
        </p:spPr>
      </p:pic>
      <p:pic>
        <p:nvPicPr>
          <p:cNvPr id="23" name="Picture 22">
            <a:extLst>
              <a:ext uri="{FF2B5EF4-FFF2-40B4-BE49-F238E27FC236}">
                <a16:creationId xmlns:a16="http://schemas.microsoft.com/office/drawing/2014/main" id="{20F6ADE2-33C1-48CE-99CB-58078E71FD68}"/>
              </a:ext>
            </a:extLst>
          </p:cNvPr>
          <p:cNvPicPr>
            <a:picLocks noChangeAspect="1"/>
          </p:cNvPicPr>
          <p:nvPr/>
        </p:nvPicPr>
        <p:blipFill>
          <a:blip r:embed="rId5"/>
          <a:stretch>
            <a:fillRect/>
          </a:stretch>
        </p:blipFill>
        <p:spPr>
          <a:xfrm>
            <a:off x="2699145" y="2597182"/>
            <a:ext cx="6883977" cy="1853046"/>
          </a:xfrm>
          <a:prstGeom prst="rect">
            <a:avLst/>
          </a:prstGeom>
          <a:ln w="38100">
            <a:solidFill>
              <a:srgbClr val="FF0000"/>
            </a:solidFill>
          </a:ln>
        </p:spPr>
      </p:pic>
      <p:sp>
        <p:nvSpPr>
          <p:cNvPr id="24" name="Rectangle 23">
            <a:extLst>
              <a:ext uri="{FF2B5EF4-FFF2-40B4-BE49-F238E27FC236}">
                <a16:creationId xmlns:a16="http://schemas.microsoft.com/office/drawing/2014/main" id="{B8D113C9-55D4-4730-B932-F61768118FF7}"/>
              </a:ext>
            </a:extLst>
          </p:cNvPr>
          <p:cNvSpPr/>
          <p:nvPr/>
        </p:nvSpPr>
        <p:spPr>
          <a:xfrm>
            <a:off x="9382459" y="2350537"/>
            <a:ext cx="240434" cy="24431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kn-IN" dirty="0"/>
          </a:p>
        </p:txBody>
      </p:sp>
      <p:sp>
        <p:nvSpPr>
          <p:cNvPr id="26" name="Rectangle 25">
            <a:extLst>
              <a:ext uri="{FF2B5EF4-FFF2-40B4-BE49-F238E27FC236}">
                <a16:creationId xmlns:a16="http://schemas.microsoft.com/office/drawing/2014/main" id="{95B86D52-EDD5-47F2-AE57-9F722F6BA392}"/>
              </a:ext>
            </a:extLst>
          </p:cNvPr>
          <p:cNvSpPr/>
          <p:nvPr/>
        </p:nvSpPr>
        <p:spPr>
          <a:xfrm>
            <a:off x="10647590" y="2412572"/>
            <a:ext cx="240434" cy="24431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kn-IN"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DE94D0B-6049-4018-B700-4F29B24EDB1A}"/>
                  </a:ext>
                </a:extLst>
              </p:cNvPr>
              <p:cNvSpPr txBox="1"/>
              <p:nvPr/>
            </p:nvSpPr>
            <p:spPr>
              <a:xfrm>
                <a:off x="6733309" y="4634837"/>
                <a:ext cx="2649150" cy="307777"/>
              </a:xfrm>
              <a:prstGeom prst="rect">
                <a:avLst/>
              </a:prstGeom>
              <a:noFill/>
            </p:spPr>
            <p:txBody>
              <a:bodyPr wrap="square" rtlCol="0">
                <a:spAutoFit/>
              </a:bodyPr>
              <a:lstStyle/>
              <a:p>
                <a:r>
                  <a:rPr lang="en-US" sz="1400" dirty="0">
                    <a:solidFill>
                      <a:schemeClr val="bg1"/>
                    </a:solidFill>
                    <a:latin typeface="Courier New" panose="02070309020205020404" pitchFamily="49" charset="0"/>
                    <a:cs typeface="Courier New" panose="02070309020205020404" pitchFamily="49" charset="0"/>
                  </a:rPr>
                  <a:t>5 rows </a:t>
                </a:r>
                <a14:m>
                  <m:oMath xmlns:m="http://schemas.openxmlformats.org/officeDocument/2006/math">
                    <m:r>
                      <a:rPr lang="en-US" sz="1400" b="0" i="1" smtClean="0">
                        <a:solidFill>
                          <a:schemeClr val="bg1"/>
                        </a:solidFill>
                        <a:latin typeface="Cambria Math" panose="02040503050406030204" pitchFamily="18" charset="0"/>
                        <a:cs typeface="Courier New" panose="02070309020205020404" pitchFamily="49" charset="0"/>
                      </a:rPr>
                      <m:t>×</m:t>
                    </m:r>
                  </m:oMath>
                </a14:m>
                <a:r>
                  <a:rPr lang="en-US" sz="1400" dirty="0">
                    <a:solidFill>
                      <a:schemeClr val="bg1"/>
                    </a:solidFill>
                    <a:latin typeface="Courier New" panose="02070309020205020404" pitchFamily="49" charset="0"/>
                  </a:rPr>
                  <a:t> 50 columns</a:t>
                </a:r>
                <a:endParaRPr lang="kn-IN" sz="1400" dirty="0">
                  <a:solidFill>
                    <a:schemeClr val="bg1"/>
                  </a:solidFill>
                  <a:latin typeface="Courier New" panose="02070309020205020404" pitchFamily="49" charset="0"/>
                </a:endParaRPr>
              </a:p>
            </p:txBody>
          </p:sp>
        </mc:Choice>
        <mc:Fallback xmlns="">
          <p:sp>
            <p:nvSpPr>
              <p:cNvPr id="27" name="TextBox 26">
                <a:extLst>
                  <a:ext uri="{FF2B5EF4-FFF2-40B4-BE49-F238E27FC236}">
                    <a16:creationId xmlns:a16="http://schemas.microsoft.com/office/drawing/2014/main" id="{8DE94D0B-6049-4018-B700-4F29B24EDB1A}"/>
                  </a:ext>
                </a:extLst>
              </p:cNvPr>
              <p:cNvSpPr txBox="1">
                <a:spLocks noRot="1" noChangeAspect="1" noMove="1" noResize="1" noEditPoints="1" noAdjustHandles="1" noChangeArrowheads="1" noChangeShapeType="1" noTextEdit="1"/>
              </p:cNvSpPr>
              <p:nvPr/>
            </p:nvSpPr>
            <p:spPr>
              <a:xfrm>
                <a:off x="6733309" y="4634837"/>
                <a:ext cx="2649150" cy="307777"/>
              </a:xfrm>
              <a:prstGeom prst="rect">
                <a:avLst/>
              </a:prstGeom>
              <a:blipFill>
                <a:blip r:embed="rId6"/>
                <a:stretch>
                  <a:fillRect l="-691" t="-5882" b="-23529"/>
                </a:stretch>
              </a:blipFill>
            </p:spPr>
            <p:txBody>
              <a:bodyPr/>
              <a:lstStyle/>
              <a:p>
                <a:r>
                  <a:rPr lang="kn-IN">
                    <a:noFill/>
                  </a:rPr>
                  <a:t> </a:t>
                </a:r>
              </a:p>
            </p:txBody>
          </p:sp>
        </mc:Fallback>
      </mc:AlternateContent>
    </p:spTree>
    <p:extLst>
      <p:ext uri="{BB962C8B-B14F-4D97-AF65-F5344CB8AC3E}">
        <p14:creationId xmlns:p14="http://schemas.microsoft.com/office/powerpoint/2010/main" val="3489220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200"/>
                                  </p:iterate>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2201"/>
                            </p:stCondLst>
                            <p:childTnLst>
                              <p:par>
                                <p:cTn id="8" presetID="10" presetClass="entr" presetSubtype="0" fill="hold" grpId="0" nodeType="after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2000"/>
                                        <p:tgtEl>
                                          <p:spTgt spid="6">
                                            <p:txEl>
                                              <p:pRg st="0" end="0"/>
                                            </p:txEl>
                                          </p:spTgt>
                                        </p:tgtEl>
                                      </p:cBhvr>
                                    </p:animEffect>
                                  </p:childTnLst>
                                </p:cTn>
                              </p:par>
                            </p:childTnLst>
                          </p:cTn>
                        </p:par>
                        <p:par>
                          <p:cTn id="11" fill="hold">
                            <p:stCondLst>
                              <p:cond delay="4201"/>
                            </p:stCondLst>
                            <p:childTnLst>
                              <p:par>
                                <p:cTn id="12" presetID="10" presetClass="entr" presetSubtype="0" fill="hold" grpId="0" nodeType="after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2000"/>
                                        <p:tgtEl>
                                          <p:spTgt spid="6">
                                            <p:txEl>
                                              <p:pRg st="1" end="1"/>
                                            </p:txEl>
                                          </p:spTgt>
                                        </p:tgtEl>
                                      </p:cBhvr>
                                    </p:animEffect>
                                  </p:childTnLst>
                                </p:cTn>
                              </p:par>
                            </p:childTnLst>
                          </p:cTn>
                        </p:par>
                        <p:par>
                          <p:cTn id="15" fill="hold">
                            <p:stCondLst>
                              <p:cond delay="6201"/>
                            </p:stCondLst>
                            <p:childTnLst>
                              <p:par>
                                <p:cTn id="16" presetID="21" presetClass="entr" presetSubtype="1"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heel(1)">
                                      <p:cBhvr>
                                        <p:cTn id="18" dur="2000"/>
                                        <p:tgtEl>
                                          <p:spTgt spid="7"/>
                                        </p:tgtEl>
                                      </p:cBhvr>
                                    </p:animEffect>
                                  </p:childTnLst>
                                </p:cTn>
                              </p:par>
                            </p:childTnLst>
                          </p:cTn>
                        </p:par>
                        <p:par>
                          <p:cTn id="19" fill="hold">
                            <p:stCondLst>
                              <p:cond delay="8201"/>
                            </p:stCondLst>
                            <p:childTnLst>
                              <p:par>
                                <p:cTn id="20" presetID="10" presetClass="entr" presetSubtype="0"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childTnLst>
                                </p:cTn>
                              </p:par>
                            </p:childTnLst>
                          </p:cTn>
                        </p:par>
                        <p:par>
                          <p:cTn id="23" fill="hold">
                            <p:stCondLst>
                              <p:cond delay="9201"/>
                            </p:stCondLst>
                            <p:childTnLst>
                              <p:par>
                                <p:cTn id="24" presetID="16" presetClass="entr" presetSubtype="37"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outVertical)">
                                      <p:cBhvr>
                                        <p:cTn id="26" dur="500"/>
                                        <p:tgtEl>
                                          <p:spTgt spid="12"/>
                                        </p:tgtEl>
                                      </p:cBhvr>
                                    </p:animEffect>
                                  </p:childTnLst>
                                </p:cTn>
                              </p:par>
                            </p:childTnLst>
                          </p:cTn>
                        </p:par>
                        <p:par>
                          <p:cTn id="27" fill="hold">
                            <p:stCondLst>
                              <p:cond delay="9701"/>
                            </p:stCondLst>
                            <p:childTnLst>
                              <p:par>
                                <p:cTn id="28" presetID="10"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childTnLst>
                                </p:cTn>
                              </p:par>
                            </p:childTnLst>
                          </p:cTn>
                        </p:par>
                        <p:par>
                          <p:cTn id="31" fill="hold">
                            <p:stCondLst>
                              <p:cond delay="10701"/>
                            </p:stCondLst>
                            <p:childTnLst>
                              <p:par>
                                <p:cTn id="32" presetID="21" presetClass="entr" presetSubtype="1"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heel(1)">
                                      <p:cBhvr>
                                        <p:cTn id="34" dur="2000"/>
                                        <p:tgtEl>
                                          <p:spTgt spid="16"/>
                                        </p:tgtEl>
                                      </p:cBhvr>
                                    </p:animEffect>
                                  </p:childTnLst>
                                </p:cTn>
                              </p:par>
                            </p:childTnLst>
                          </p:cTn>
                        </p:par>
                        <p:par>
                          <p:cTn id="35" fill="hold">
                            <p:stCondLst>
                              <p:cond delay="12701"/>
                            </p:stCondLst>
                            <p:childTnLst>
                              <p:par>
                                <p:cTn id="36" presetID="10" presetClass="entr" presetSubtype="0" fill="hold" grpId="0"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1000"/>
                                        <p:tgtEl>
                                          <p:spTgt spid="19"/>
                                        </p:tgtEl>
                                      </p:cBhvr>
                                    </p:animEffect>
                                  </p:childTnLst>
                                </p:cTn>
                              </p:par>
                            </p:childTnLst>
                          </p:cTn>
                        </p:par>
                        <p:par>
                          <p:cTn id="39" fill="hold">
                            <p:stCondLst>
                              <p:cond delay="13701"/>
                            </p:stCondLst>
                            <p:childTnLst>
                              <p:par>
                                <p:cTn id="40" presetID="16" presetClass="entr" presetSubtype="37"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arn(outVertical)">
                                      <p:cBhvr>
                                        <p:cTn id="42" dur="500"/>
                                        <p:tgtEl>
                                          <p:spTgt spid="18"/>
                                        </p:tgtEl>
                                      </p:cBhvr>
                                    </p:animEffect>
                                  </p:childTnLst>
                                </p:cTn>
                              </p:par>
                            </p:childTnLst>
                          </p:cTn>
                        </p:par>
                        <p:par>
                          <p:cTn id="43" fill="hold">
                            <p:stCondLst>
                              <p:cond delay="14201"/>
                            </p:stCondLst>
                            <p:childTnLst>
                              <p:par>
                                <p:cTn id="44" presetID="10" presetClass="entr" presetSubtype="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1000"/>
                                        <p:tgtEl>
                                          <p:spTgt spid="17"/>
                                        </p:tgtEl>
                                      </p:cBhvr>
                                    </p:animEffect>
                                  </p:childTnLst>
                                </p:cTn>
                              </p:par>
                            </p:childTnLst>
                          </p:cTn>
                        </p:par>
                        <p:par>
                          <p:cTn id="47" fill="hold">
                            <p:stCondLst>
                              <p:cond delay="15201"/>
                            </p:stCondLst>
                            <p:childTnLst>
                              <p:par>
                                <p:cTn id="48" presetID="22" presetClass="entr" presetSubtype="1"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up)">
                                      <p:cBhvr>
                                        <p:cTn id="50" dur="10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1000"/>
                                        <p:tgtEl>
                                          <p:spTgt spid="20"/>
                                        </p:tgtEl>
                                      </p:cBhvr>
                                    </p:animEffect>
                                  </p:childTnLst>
                                </p:cTn>
                              </p:par>
                            </p:childTnLst>
                          </p:cTn>
                        </p:par>
                        <p:par>
                          <p:cTn id="56" fill="hold">
                            <p:stCondLst>
                              <p:cond delay="1000"/>
                            </p:stCondLst>
                            <p:childTnLst>
                              <p:par>
                                <p:cTn id="57" presetID="10" presetClass="entr" presetSubtype="0" fill="hold"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1000"/>
                                        <p:tgtEl>
                                          <p:spTgt spid="21"/>
                                        </p:tgtEl>
                                      </p:cBhvr>
                                    </p:animEffect>
                                  </p:childTnLst>
                                </p:cTn>
                              </p:par>
                            </p:childTnLst>
                          </p:cTn>
                        </p:par>
                        <p:par>
                          <p:cTn id="60" fill="hold">
                            <p:stCondLst>
                              <p:cond delay="2000"/>
                            </p:stCondLst>
                            <p:childTnLst>
                              <p:par>
                                <p:cTn id="61" presetID="10" presetClass="entr" presetSubtype="0" fill="hold" grpId="0"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64" restart="whenNotActive" fill="hold" evtFilter="cancelBubble" nodeType="interactiveSeq">
                <p:stCondLst>
                  <p:cond evt="onClick" delay="0">
                    <p:tgtEl>
                      <p:spTgt spid="20"/>
                    </p:tgtEl>
                  </p:cond>
                </p:stCondLst>
                <p:endSync evt="end" delay="0">
                  <p:rtn val="all"/>
                </p:endSync>
                <p:childTnLst>
                  <p:par>
                    <p:cTn id="65" fill="hold">
                      <p:stCondLst>
                        <p:cond delay="0"/>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1000"/>
                                        <p:tgtEl>
                                          <p:spTgt spid="2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1000"/>
                                        <p:tgtEl>
                                          <p:spTgt spid="2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1000"/>
                                        <p:tgtEl>
                                          <p:spTgt spid="22"/>
                                        </p:tgtEl>
                                      </p:cBhvr>
                                    </p:animEffect>
                                    <p:set>
                                      <p:cBhvr>
                                        <p:cTn id="77" dur="1" fill="hold">
                                          <p:stCondLst>
                                            <p:cond delay="999"/>
                                          </p:stCondLst>
                                        </p:cTn>
                                        <p:tgtEl>
                                          <p:spTgt spid="22"/>
                                        </p:tgtEl>
                                        <p:attrNameLst>
                                          <p:attrName>style.visibility</p:attrName>
                                        </p:attrNameLst>
                                      </p:cBhvr>
                                      <p:to>
                                        <p:strVal val="hidden"/>
                                      </p:to>
                                    </p:set>
                                  </p:childTnLst>
                                </p:cTn>
                              </p:par>
                              <p:par>
                                <p:cTn id="78" presetID="10" presetClass="exit" presetSubtype="0" fill="hold" grpId="2" nodeType="withEffect">
                                  <p:stCondLst>
                                    <p:cond delay="0"/>
                                  </p:stCondLst>
                                  <p:childTnLst>
                                    <p:animEffect transition="out" filter="fade">
                                      <p:cBhvr>
                                        <p:cTn id="79" dur="1000"/>
                                        <p:tgtEl>
                                          <p:spTgt spid="26"/>
                                        </p:tgtEl>
                                      </p:cBhvr>
                                    </p:animEffect>
                                    <p:set>
                                      <p:cBhvr>
                                        <p:cTn id="80" dur="1" fill="hold">
                                          <p:stCondLst>
                                            <p:cond delay="999"/>
                                          </p:stCondLst>
                                        </p:cTn>
                                        <p:tgtEl>
                                          <p:spTgt spid="26"/>
                                        </p:tgtEl>
                                        <p:attrNameLst>
                                          <p:attrName>style.visibility</p:attrName>
                                        </p:attrNameLst>
                                      </p:cBhvr>
                                      <p:to>
                                        <p:strVal val="hidden"/>
                                      </p:to>
                                    </p:set>
                                  </p:childTnLst>
                                </p:cTn>
                              </p:par>
                            </p:childTnLst>
                          </p:cTn>
                        </p:par>
                      </p:childTnLst>
                    </p:cTn>
                  </p:par>
                </p:childTnLst>
              </p:cTn>
              <p:nextCondLst>
                <p:cond evt="onClick" delay="0">
                  <p:tgtEl>
                    <p:spTgt spid="20"/>
                  </p:tgtEl>
                </p:cond>
              </p:nextCondLst>
            </p:seq>
            <p:seq concurrent="1" nextAc="seek">
              <p:cTn id="81" restart="whenNotActive" fill="hold" evtFilter="cancelBubble" nodeType="interactiveSeq">
                <p:stCondLst>
                  <p:cond evt="onClick" delay="0">
                    <p:tgtEl>
                      <p:spTgt spid="21"/>
                    </p:tgtEl>
                  </p:cond>
                </p:stCondLst>
                <p:endSync evt="end" delay="0">
                  <p:rtn val="all"/>
                </p:endSync>
                <p:childTnLst>
                  <p:par>
                    <p:cTn id="82" fill="hold">
                      <p:stCondLst>
                        <p:cond delay="0"/>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fade">
                                      <p:cBhvr>
                                        <p:cTn id="86" dur="1000"/>
                                        <p:tgtEl>
                                          <p:spTgt spid="23"/>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4"/>
                                        </p:tgtEl>
                                        <p:attrNameLst>
                                          <p:attrName>style.visibility</p:attrName>
                                        </p:attrNameLst>
                                      </p:cBhvr>
                                      <p:to>
                                        <p:strVal val="visible"/>
                                      </p:to>
                                    </p:set>
                                    <p:animEffect transition="in" filter="fade">
                                      <p:cBhvr>
                                        <p:cTn id="89" dur="1000"/>
                                        <p:tgtEl>
                                          <p:spTgt spid="24"/>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nodeType="clickEffect">
                                  <p:stCondLst>
                                    <p:cond delay="0"/>
                                  </p:stCondLst>
                                  <p:childTnLst>
                                    <p:animEffect transition="out" filter="fade">
                                      <p:cBhvr>
                                        <p:cTn id="93" dur="1000"/>
                                        <p:tgtEl>
                                          <p:spTgt spid="23"/>
                                        </p:tgtEl>
                                      </p:cBhvr>
                                    </p:animEffect>
                                    <p:set>
                                      <p:cBhvr>
                                        <p:cTn id="94" dur="1" fill="hold">
                                          <p:stCondLst>
                                            <p:cond delay="999"/>
                                          </p:stCondLst>
                                        </p:cTn>
                                        <p:tgtEl>
                                          <p:spTgt spid="23"/>
                                        </p:tgtEl>
                                        <p:attrNameLst>
                                          <p:attrName>style.visibility</p:attrName>
                                        </p:attrNameLst>
                                      </p:cBhvr>
                                      <p:to>
                                        <p:strVal val="hidden"/>
                                      </p:to>
                                    </p:set>
                                  </p:childTnLst>
                                </p:cTn>
                              </p:par>
                              <p:par>
                                <p:cTn id="95" presetID="10" presetClass="exit" presetSubtype="0" fill="hold" grpId="2" nodeType="withEffect">
                                  <p:stCondLst>
                                    <p:cond delay="0"/>
                                  </p:stCondLst>
                                  <p:childTnLst>
                                    <p:animEffect transition="out" filter="fade">
                                      <p:cBhvr>
                                        <p:cTn id="96" dur="1000"/>
                                        <p:tgtEl>
                                          <p:spTgt spid="24"/>
                                        </p:tgtEl>
                                      </p:cBhvr>
                                    </p:animEffect>
                                    <p:set>
                                      <p:cBhvr>
                                        <p:cTn id="97" dur="1" fill="hold">
                                          <p:stCondLst>
                                            <p:cond delay="999"/>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21"/>
                  </p:tgtEl>
                </p:cond>
              </p:nextCondLst>
            </p:seq>
            <p:seq concurrent="1" nextAc="seek">
              <p:cTn id="98" restart="whenNotActive" fill="hold" evtFilter="cancelBubble" nodeType="interactiveSeq">
                <p:stCondLst>
                  <p:cond evt="onClick" delay="0">
                    <p:tgtEl>
                      <p:spTgt spid="26"/>
                    </p:tgtEl>
                  </p:cond>
                </p:stCondLst>
                <p:endSync evt="end" delay="0">
                  <p:rtn val="all"/>
                </p:endSync>
                <p:childTnLst>
                  <p:par>
                    <p:cTn id="99" fill="hold">
                      <p:stCondLst>
                        <p:cond delay="0"/>
                      </p:stCondLst>
                      <p:childTnLst>
                        <p:par>
                          <p:cTn id="100" fill="hold">
                            <p:stCondLst>
                              <p:cond delay="0"/>
                            </p:stCondLst>
                            <p:childTnLst>
                              <p:par>
                                <p:cTn id="101" presetID="10" presetClass="exit" presetSubtype="0" fill="hold" nodeType="clickEffect">
                                  <p:stCondLst>
                                    <p:cond delay="0"/>
                                  </p:stCondLst>
                                  <p:childTnLst>
                                    <p:animEffect transition="out" filter="fade">
                                      <p:cBhvr>
                                        <p:cTn id="102" dur="1000"/>
                                        <p:tgtEl>
                                          <p:spTgt spid="22"/>
                                        </p:tgtEl>
                                      </p:cBhvr>
                                    </p:animEffect>
                                    <p:set>
                                      <p:cBhvr>
                                        <p:cTn id="103" dur="1" fill="hold">
                                          <p:stCondLst>
                                            <p:cond delay="999"/>
                                          </p:stCondLst>
                                        </p:cTn>
                                        <p:tgtEl>
                                          <p:spTgt spid="22"/>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1000"/>
                                        <p:tgtEl>
                                          <p:spTgt spid="26"/>
                                        </p:tgtEl>
                                      </p:cBhvr>
                                    </p:animEffect>
                                    <p:set>
                                      <p:cBhvr>
                                        <p:cTn id="106" dur="1" fill="hold">
                                          <p:stCondLst>
                                            <p:cond delay="999"/>
                                          </p:stCondLst>
                                        </p:cTn>
                                        <p:tgtEl>
                                          <p:spTgt spid="26"/>
                                        </p:tgtEl>
                                        <p:attrNameLst>
                                          <p:attrName>style.visibility</p:attrName>
                                        </p:attrNameLst>
                                      </p:cBhvr>
                                      <p:to>
                                        <p:strVal val="hidden"/>
                                      </p:to>
                                    </p:set>
                                  </p:childTnLst>
                                </p:cTn>
                              </p:par>
                            </p:childTnLst>
                          </p:cTn>
                        </p:par>
                      </p:childTnLst>
                    </p:cTn>
                  </p:par>
                </p:childTnLst>
              </p:cTn>
              <p:nextCondLst>
                <p:cond evt="onClick" delay="0">
                  <p:tgtEl>
                    <p:spTgt spid="26"/>
                  </p:tgtEl>
                </p:cond>
              </p:nextCondLst>
            </p:seq>
            <p:seq concurrent="1" nextAc="seek">
              <p:cTn id="107" restart="whenNotActive" fill="hold" evtFilter="cancelBubble" nodeType="interactiveSeq">
                <p:stCondLst>
                  <p:cond evt="onClick" delay="0">
                    <p:tgtEl>
                      <p:spTgt spid="24"/>
                    </p:tgtEl>
                  </p:cond>
                </p:stCondLst>
                <p:endSync evt="end" delay="0">
                  <p:rtn val="all"/>
                </p:endSync>
                <p:childTnLst>
                  <p:par>
                    <p:cTn id="108" fill="hold">
                      <p:stCondLst>
                        <p:cond delay="0"/>
                      </p:stCondLst>
                      <p:childTnLst>
                        <p:par>
                          <p:cTn id="109" fill="hold">
                            <p:stCondLst>
                              <p:cond delay="0"/>
                            </p:stCondLst>
                            <p:childTnLst>
                              <p:par>
                                <p:cTn id="110" presetID="10" presetClass="exit" presetSubtype="0" fill="hold" grpId="1" nodeType="clickEffect">
                                  <p:stCondLst>
                                    <p:cond delay="0"/>
                                  </p:stCondLst>
                                  <p:childTnLst>
                                    <p:animEffect transition="out" filter="fade">
                                      <p:cBhvr>
                                        <p:cTn id="111" dur="1000"/>
                                        <p:tgtEl>
                                          <p:spTgt spid="24"/>
                                        </p:tgtEl>
                                      </p:cBhvr>
                                    </p:animEffect>
                                    <p:set>
                                      <p:cBhvr>
                                        <p:cTn id="112" dur="1" fill="hold">
                                          <p:stCondLst>
                                            <p:cond delay="999"/>
                                          </p:stCondLst>
                                        </p:cTn>
                                        <p:tgtEl>
                                          <p:spTgt spid="24"/>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1000"/>
                                        <p:tgtEl>
                                          <p:spTgt spid="23"/>
                                        </p:tgtEl>
                                      </p:cBhvr>
                                    </p:animEffect>
                                    <p:set>
                                      <p:cBhvr>
                                        <p:cTn id="115" dur="1" fill="hold">
                                          <p:stCondLst>
                                            <p:cond delay="999"/>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4" grpId="0"/>
      <p:bldP spid="6" grpId="0" uiExpand="1" build="p"/>
      <p:bldP spid="7" grpId="0" animBg="1"/>
      <p:bldP spid="2" grpId="0" animBg="1"/>
      <p:bldP spid="9" grpId="0"/>
      <p:bldP spid="15" grpId="0"/>
      <p:bldP spid="16" grpId="0" animBg="1"/>
      <p:bldP spid="19" grpId="0" animBg="1"/>
      <p:bldP spid="17" grpId="0"/>
      <p:bldP spid="24" grpId="0" animBg="1"/>
      <p:bldP spid="24" grpId="1" animBg="1"/>
      <p:bldP spid="24" grpId="2" animBg="1"/>
      <p:bldP spid="26" grpId="0" animBg="1"/>
      <p:bldP spid="26" grpId="1" animBg="1"/>
      <p:bldP spid="26" grpId="2" animBg="1"/>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3CA3AE-4A9A-443B-AD5C-1105BFD35F0B}"/>
              </a:ext>
            </a:extLst>
          </p:cNvPr>
          <p:cNvSpPr/>
          <p:nvPr/>
        </p:nvSpPr>
        <p:spPr>
          <a:xfrm>
            <a:off x="0" y="0"/>
            <a:ext cx="12192000" cy="6858000"/>
          </a:xfrm>
          <a:prstGeom prst="rect">
            <a:avLst/>
          </a:prstGeom>
          <a:blipFill dpi="0" rotWithShape="1">
            <a:blip r:embed="rId2">
              <a:alphaModFix amt="31000"/>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4" name="TextBox 3">
            <a:extLst>
              <a:ext uri="{FF2B5EF4-FFF2-40B4-BE49-F238E27FC236}">
                <a16:creationId xmlns:a16="http://schemas.microsoft.com/office/drawing/2014/main" id="{C95958A3-0323-4A60-B293-68F58A1DAA8D}"/>
              </a:ext>
            </a:extLst>
          </p:cNvPr>
          <p:cNvSpPr txBox="1"/>
          <p:nvPr/>
        </p:nvSpPr>
        <p:spPr>
          <a:xfrm>
            <a:off x="3149597" y="164396"/>
            <a:ext cx="5892800" cy="769441"/>
          </a:xfrm>
          <a:prstGeom prst="rect">
            <a:avLst/>
          </a:prstGeom>
          <a:noFill/>
        </p:spPr>
        <p:txBody>
          <a:bodyPr wrap="square" rtlCol="0">
            <a:spAutoFit/>
          </a:bodyPr>
          <a:lstStyle/>
          <a:p>
            <a:pPr algn="ctr"/>
            <a:r>
              <a:rPr lang="en-IN" sz="4400" dirty="0">
                <a:solidFill>
                  <a:schemeClr val="bg1"/>
                </a:solidFill>
                <a:latin typeface="Courier New" panose="02070309020205020404" pitchFamily="49" charset="0"/>
                <a:cs typeface="Courier New" panose="02070309020205020404" pitchFamily="49" charset="0"/>
              </a:rPr>
              <a:t>Data Cleaning</a:t>
            </a:r>
            <a:endParaRPr lang="kn-IN" sz="4400" dirty="0">
              <a:solidFill>
                <a:schemeClr val="bg1"/>
              </a:solidFill>
              <a:latin typeface="Courier New" panose="02070309020205020404" pitchFamily="49" charset="0"/>
            </a:endParaRPr>
          </a:p>
        </p:txBody>
      </p:sp>
      <p:sp>
        <p:nvSpPr>
          <p:cNvPr id="6" name="TextBox 5">
            <a:extLst>
              <a:ext uri="{FF2B5EF4-FFF2-40B4-BE49-F238E27FC236}">
                <a16:creationId xmlns:a16="http://schemas.microsoft.com/office/drawing/2014/main" id="{3AEA6ABC-44AE-495F-9E70-5A5CCD1E27CE}"/>
              </a:ext>
            </a:extLst>
          </p:cNvPr>
          <p:cNvSpPr txBox="1"/>
          <p:nvPr/>
        </p:nvSpPr>
        <p:spPr>
          <a:xfrm>
            <a:off x="1" y="899461"/>
            <a:ext cx="12191999" cy="646331"/>
          </a:xfrm>
          <a:prstGeom prst="rect">
            <a:avLst/>
          </a:prstGeom>
          <a:noFill/>
        </p:spPr>
        <p:txBody>
          <a:bodyPr wrap="square" rtlCol="0">
            <a:spAutoFit/>
          </a:bodyPr>
          <a:lstStyle/>
          <a:p>
            <a:r>
              <a:rPr lang="en-IN" dirty="0">
                <a:solidFill>
                  <a:schemeClr val="bg1"/>
                </a:solidFill>
                <a:latin typeface="Century Gothic" panose="020B0502020202020204" pitchFamily="34" charset="0"/>
                <a:cs typeface="Courier New" panose="02070309020205020404" pitchFamily="49" charset="0"/>
              </a:rPr>
              <a:t>Undesirable values were legion in the dataset and required the cleaning of it.</a:t>
            </a:r>
          </a:p>
          <a:p>
            <a:r>
              <a:rPr lang="en-IN" dirty="0">
                <a:solidFill>
                  <a:schemeClr val="bg1"/>
                </a:solidFill>
                <a:latin typeface="Century Gothic" panose="020B0502020202020204" pitchFamily="34" charset="0"/>
                <a:cs typeface="Courier New" panose="02070309020205020404" pitchFamily="49" charset="0"/>
              </a:rPr>
              <a:t>Here’s what was done:</a:t>
            </a:r>
            <a:endParaRPr lang="kn-IN" dirty="0">
              <a:solidFill>
                <a:schemeClr val="bg1"/>
              </a:solidFill>
              <a:latin typeface="Century Gothic" panose="020B0502020202020204" pitchFamily="34" charset="0"/>
            </a:endParaRPr>
          </a:p>
        </p:txBody>
      </p:sp>
      <p:sp>
        <p:nvSpPr>
          <p:cNvPr id="7" name="Rectangle: Rounded Corners 6">
            <a:extLst>
              <a:ext uri="{FF2B5EF4-FFF2-40B4-BE49-F238E27FC236}">
                <a16:creationId xmlns:a16="http://schemas.microsoft.com/office/drawing/2014/main" id="{FDA64C50-BBA2-494B-A1EF-008344EA2FEE}"/>
              </a:ext>
            </a:extLst>
          </p:cNvPr>
          <p:cNvSpPr/>
          <p:nvPr/>
        </p:nvSpPr>
        <p:spPr>
          <a:xfrm>
            <a:off x="353290" y="1658511"/>
            <a:ext cx="4862945" cy="5031059"/>
          </a:xfrm>
          <a:prstGeom prst="roundRect">
            <a:avLst>
              <a:gd name="adj" fmla="val 320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 name="Rectangle: Rounded Corners 1">
            <a:extLst>
              <a:ext uri="{FF2B5EF4-FFF2-40B4-BE49-F238E27FC236}">
                <a16:creationId xmlns:a16="http://schemas.microsoft.com/office/drawing/2014/main" id="{6CB41C85-7450-4718-A8BD-96071E8730DB}"/>
              </a:ext>
            </a:extLst>
          </p:cNvPr>
          <p:cNvSpPr/>
          <p:nvPr/>
        </p:nvSpPr>
        <p:spPr>
          <a:xfrm>
            <a:off x="353291" y="1662545"/>
            <a:ext cx="4862945" cy="5031059"/>
          </a:xfrm>
          <a:prstGeom prst="roundRect">
            <a:avLst>
              <a:gd name="adj" fmla="val 320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9" name="TextBox 8">
            <a:extLst>
              <a:ext uri="{FF2B5EF4-FFF2-40B4-BE49-F238E27FC236}">
                <a16:creationId xmlns:a16="http://schemas.microsoft.com/office/drawing/2014/main" id="{1DAE4234-1D87-4BA1-8951-431071AF5AD7}"/>
              </a:ext>
            </a:extLst>
          </p:cNvPr>
          <p:cNvSpPr txBox="1"/>
          <p:nvPr/>
        </p:nvSpPr>
        <p:spPr>
          <a:xfrm>
            <a:off x="385616" y="1707710"/>
            <a:ext cx="4705929" cy="600164"/>
          </a:xfrm>
          <a:prstGeom prst="rect">
            <a:avLst/>
          </a:prstGeom>
          <a:noFill/>
        </p:spPr>
        <p:txBody>
          <a:bodyPr wrap="square" rtlCol="0">
            <a:spAutoFit/>
          </a:bodyPr>
          <a:lstStyle/>
          <a:p>
            <a:pPr algn="ctr"/>
            <a:r>
              <a:rPr lang="en-IN" sz="1100" dirty="0">
                <a:solidFill>
                  <a:schemeClr val="bg1"/>
                </a:solidFill>
                <a:latin typeface="Courier New" panose="02070309020205020404" pitchFamily="49" charset="0"/>
                <a:cs typeface="Courier New" panose="02070309020205020404" pitchFamily="49" charset="0"/>
              </a:rPr>
              <a:t>Programming Language: Python      </a:t>
            </a:r>
          </a:p>
          <a:p>
            <a:pPr algn="ctr"/>
            <a:endParaRPr lang="en-IN" sz="1100" dirty="0">
              <a:solidFill>
                <a:schemeClr val="bg1"/>
              </a:solidFill>
              <a:latin typeface="Courier New" panose="02070309020205020404" pitchFamily="49" charset="0"/>
              <a:cs typeface="Courier New" panose="02070309020205020404" pitchFamily="49" charset="0"/>
            </a:endParaRPr>
          </a:p>
          <a:p>
            <a:pPr algn="ctr"/>
            <a:r>
              <a:rPr lang="en-IN" sz="1100" dirty="0">
                <a:solidFill>
                  <a:schemeClr val="bg1"/>
                </a:solidFill>
                <a:latin typeface="Courier New" panose="02070309020205020404" pitchFamily="49" charset="0"/>
                <a:cs typeface="Courier New" panose="02070309020205020404" pitchFamily="49" charset="0"/>
              </a:rPr>
              <a:t>Program Terminal</a:t>
            </a:r>
            <a:endParaRPr lang="kn-IN" sz="1100" dirty="0">
              <a:solidFill>
                <a:schemeClr val="bg1"/>
              </a:solidFill>
              <a:latin typeface="Courier New" panose="02070309020205020404" pitchFamily="49" charset="0"/>
            </a:endParaRPr>
          </a:p>
        </p:txBody>
      </p:sp>
      <p:cxnSp>
        <p:nvCxnSpPr>
          <p:cNvPr id="12" name="Straight Connector 11">
            <a:extLst>
              <a:ext uri="{FF2B5EF4-FFF2-40B4-BE49-F238E27FC236}">
                <a16:creationId xmlns:a16="http://schemas.microsoft.com/office/drawing/2014/main" id="{C952D6B9-7528-458D-8F40-FC9C021887CB}"/>
              </a:ext>
            </a:extLst>
          </p:cNvPr>
          <p:cNvCxnSpPr>
            <a:cxnSpLocks/>
          </p:cNvCxnSpPr>
          <p:nvPr/>
        </p:nvCxnSpPr>
        <p:spPr>
          <a:xfrm>
            <a:off x="353290" y="2307874"/>
            <a:ext cx="48629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A474AF0-6261-40D0-909F-B770C2D164E9}"/>
              </a:ext>
            </a:extLst>
          </p:cNvPr>
          <p:cNvSpPr txBox="1"/>
          <p:nvPr/>
        </p:nvSpPr>
        <p:spPr>
          <a:xfrm>
            <a:off x="353290" y="2412573"/>
            <a:ext cx="4862945" cy="1169551"/>
          </a:xfrm>
          <a:prstGeom prst="rect">
            <a:avLst/>
          </a:prstGeom>
          <a:noFill/>
        </p:spPr>
        <p:txBody>
          <a:bodyPr wrap="square">
            <a:spAutoFit/>
          </a:bodyPr>
          <a:lstStyle/>
          <a:p>
            <a:r>
              <a:rPr lang="kn-IN" sz="1400" dirty="0">
                <a:solidFill>
                  <a:schemeClr val="bg1"/>
                </a:solidFill>
                <a:latin typeface="Courier New" panose="02070309020205020404" pitchFamily="49" charset="0"/>
              </a:rPr>
              <a:t>import pandas as pd</a:t>
            </a:r>
          </a:p>
          <a:p>
            <a:r>
              <a:rPr lang="en-US" sz="1400" dirty="0" err="1">
                <a:solidFill>
                  <a:schemeClr val="bg1"/>
                </a:solidFill>
                <a:latin typeface="Courier New" panose="02070309020205020404" pitchFamily="49" charset="0"/>
              </a:rPr>
              <a:t>raw_data</a:t>
            </a:r>
            <a:r>
              <a:rPr lang="en-US" sz="1400" dirty="0">
                <a:solidFill>
                  <a:schemeClr val="bg1"/>
                </a:solidFill>
                <a:latin typeface="Courier New" panose="02070309020205020404" pitchFamily="49" charset="0"/>
              </a:rPr>
              <a:t>=</a:t>
            </a:r>
            <a:r>
              <a:rPr lang="en-US" sz="1400" dirty="0" err="1">
                <a:solidFill>
                  <a:schemeClr val="bg1"/>
                </a:solidFill>
                <a:latin typeface="Courier New" panose="02070309020205020404" pitchFamily="49" charset="0"/>
              </a:rPr>
              <a:t>pd.read_csv</a:t>
            </a:r>
            <a:r>
              <a:rPr lang="en-US" sz="1400" dirty="0">
                <a:solidFill>
                  <a:schemeClr val="bg1"/>
                </a:solidFill>
                <a:latin typeface="Courier New" panose="02070309020205020404" pitchFamily="49" charset="0"/>
              </a:rPr>
              <a:t>('cumulative.csv’)</a:t>
            </a:r>
            <a:endParaRPr lang="kn-IN" sz="1400" dirty="0">
              <a:solidFill>
                <a:schemeClr val="bg1"/>
              </a:solidFill>
              <a:latin typeface="Courier New" panose="02070309020205020404" pitchFamily="49" charset="0"/>
            </a:endParaRPr>
          </a:p>
          <a:p>
            <a:r>
              <a:rPr lang="en-US" sz="1400" dirty="0" err="1">
                <a:solidFill>
                  <a:schemeClr val="bg1"/>
                </a:solidFill>
                <a:latin typeface="Courier New" panose="02070309020205020404" pitchFamily="49" charset="0"/>
              </a:rPr>
              <a:t>raw_data.head</a:t>
            </a:r>
            <a:r>
              <a:rPr lang="en-US" sz="1400" dirty="0">
                <a:solidFill>
                  <a:schemeClr val="bg1"/>
                </a:solidFill>
                <a:latin typeface="Courier New" panose="02070309020205020404" pitchFamily="49" charset="0"/>
              </a:rPr>
              <a:t>()</a:t>
            </a:r>
          </a:p>
          <a:p>
            <a:endParaRPr lang="en-US" sz="1400" dirty="0">
              <a:solidFill>
                <a:schemeClr val="bg1"/>
              </a:solidFill>
              <a:latin typeface="Courier New" panose="02070309020205020404" pitchFamily="49" charset="0"/>
            </a:endParaRPr>
          </a:p>
          <a:p>
            <a:endParaRPr lang="kn-IN" sz="1400" dirty="0">
              <a:solidFill>
                <a:schemeClr val="bg1"/>
              </a:solidFill>
              <a:latin typeface="Courier New" panose="02070309020205020404" pitchFamily="49" charset="0"/>
            </a:endParaRPr>
          </a:p>
        </p:txBody>
      </p:sp>
      <p:sp>
        <p:nvSpPr>
          <p:cNvPr id="16" name="Rectangle: Rounded Corners 15">
            <a:extLst>
              <a:ext uri="{FF2B5EF4-FFF2-40B4-BE49-F238E27FC236}">
                <a16:creationId xmlns:a16="http://schemas.microsoft.com/office/drawing/2014/main" id="{31AF8D5A-0E98-48E7-8FB5-8C5BA0942321}"/>
              </a:ext>
            </a:extLst>
          </p:cNvPr>
          <p:cNvSpPr/>
          <p:nvPr/>
        </p:nvSpPr>
        <p:spPr>
          <a:xfrm>
            <a:off x="6416963" y="1658510"/>
            <a:ext cx="4862945" cy="5031059"/>
          </a:xfrm>
          <a:prstGeom prst="roundRect">
            <a:avLst>
              <a:gd name="adj" fmla="val 320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19" name="Rectangle: Rounded Corners 18">
            <a:extLst>
              <a:ext uri="{FF2B5EF4-FFF2-40B4-BE49-F238E27FC236}">
                <a16:creationId xmlns:a16="http://schemas.microsoft.com/office/drawing/2014/main" id="{874AF98A-F537-4683-BDED-C2299231B608}"/>
              </a:ext>
            </a:extLst>
          </p:cNvPr>
          <p:cNvSpPr/>
          <p:nvPr/>
        </p:nvSpPr>
        <p:spPr>
          <a:xfrm>
            <a:off x="6416962" y="1658509"/>
            <a:ext cx="4862945" cy="5031059"/>
          </a:xfrm>
          <a:prstGeom prst="roundRect">
            <a:avLst>
              <a:gd name="adj" fmla="val 320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17" name="TextBox 16">
            <a:extLst>
              <a:ext uri="{FF2B5EF4-FFF2-40B4-BE49-F238E27FC236}">
                <a16:creationId xmlns:a16="http://schemas.microsoft.com/office/drawing/2014/main" id="{6482E583-C2C8-4B5B-89CB-0774E418144C}"/>
              </a:ext>
            </a:extLst>
          </p:cNvPr>
          <p:cNvSpPr txBox="1"/>
          <p:nvPr/>
        </p:nvSpPr>
        <p:spPr>
          <a:xfrm>
            <a:off x="6449289" y="1707710"/>
            <a:ext cx="4705929" cy="600164"/>
          </a:xfrm>
          <a:prstGeom prst="rect">
            <a:avLst/>
          </a:prstGeom>
          <a:noFill/>
        </p:spPr>
        <p:txBody>
          <a:bodyPr wrap="square" rtlCol="0">
            <a:spAutoFit/>
          </a:bodyPr>
          <a:lstStyle/>
          <a:p>
            <a:pPr algn="ctr"/>
            <a:r>
              <a:rPr lang="en-IN" sz="1100" dirty="0">
                <a:solidFill>
                  <a:schemeClr val="bg1"/>
                </a:solidFill>
                <a:latin typeface="Courier New" panose="02070309020205020404" pitchFamily="49" charset="0"/>
                <a:cs typeface="Courier New" panose="02070309020205020404" pitchFamily="49" charset="0"/>
              </a:rPr>
              <a:t>Programming Language: Python      </a:t>
            </a:r>
          </a:p>
          <a:p>
            <a:pPr algn="ctr"/>
            <a:endParaRPr lang="en-IN" sz="1100" dirty="0">
              <a:solidFill>
                <a:schemeClr val="bg1"/>
              </a:solidFill>
              <a:latin typeface="Courier New" panose="02070309020205020404" pitchFamily="49" charset="0"/>
              <a:cs typeface="Courier New" panose="02070309020205020404" pitchFamily="49" charset="0"/>
            </a:endParaRPr>
          </a:p>
          <a:p>
            <a:pPr algn="ctr"/>
            <a:r>
              <a:rPr lang="en-IN" sz="1100" dirty="0">
                <a:solidFill>
                  <a:schemeClr val="bg1"/>
                </a:solidFill>
                <a:latin typeface="Courier New" panose="02070309020205020404" pitchFamily="49" charset="0"/>
                <a:cs typeface="Courier New" panose="02070309020205020404" pitchFamily="49" charset="0"/>
              </a:rPr>
              <a:t>Output Terminal</a:t>
            </a:r>
            <a:endParaRPr lang="kn-IN" sz="1100" dirty="0">
              <a:solidFill>
                <a:schemeClr val="bg1"/>
              </a:solidFill>
              <a:latin typeface="Courier New" panose="02070309020205020404" pitchFamily="49" charset="0"/>
            </a:endParaRPr>
          </a:p>
        </p:txBody>
      </p:sp>
      <p:cxnSp>
        <p:nvCxnSpPr>
          <p:cNvPr id="18" name="Straight Connector 17">
            <a:extLst>
              <a:ext uri="{FF2B5EF4-FFF2-40B4-BE49-F238E27FC236}">
                <a16:creationId xmlns:a16="http://schemas.microsoft.com/office/drawing/2014/main" id="{5A527BD3-5B94-4088-9FD1-4089FBAC8767}"/>
              </a:ext>
            </a:extLst>
          </p:cNvPr>
          <p:cNvCxnSpPr>
            <a:cxnSpLocks/>
          </p:cNvCxnSpPr>
          <p:nvPr/>
        </p:nvCxnSpPr>
        <p:spPr>
          <a:xfrm>
            <a:off x="6416963" y="2307874"/>
            <a:ext cx="48629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E035BFA2-DBF3-4E0B-B638-1A67D364EE3C}"/>
              </a:ext>
            </a:extLst>
          </p:cNvPr>
          <p:cNvPicPr>
            <a:picLocks noChangeAspect="1"/>
          </p:cNvPicPr>
          <p:nvPr/>
        </p:nvPicPr>
        <p:blipFill>
          <a:blip r:embed="rId4"/>
          <a:stretch>
            <a:fillRect/>
          </a:stretch>
        </p:blipFill>
        <p:spPr>
          <a:xfrm>
            <a:off x="6575280" y="2412573"/>
            <a:ext cx="4546307" cy="778527"/>
          </a:xfrm>
          <a:prstGeom prst="rect">
            <a:avLst/>
          </a:prstGeom>
        </p:spPr>
      </p:pic>
      <p:pic>
        <p:nvPicPr>
          <p:cNvPr id="21" name="Picture 20">
            <a:extLst>
              <a:ext uri="{FF2B5EF4-FFF2-40B4-BE49-F238E27FC236}">
                <a16:creationId xmlns:a16="http://schemas.microsoft.com/office/drawing/2014/main" id="{41D69ED1-C84C-4993-A8FD-1A01CCD67824}"/>
              </a:ext>
            </a:extLst>
          </p:cNvPr>
          <p:cNvPicPr>
            <a:picLocks noChangeAspect="1"/>
          </p:cNvPicPr>
          <p:nvPr/>
        </p:nvPicPr>
        <p:blipFill>
          <a:blip r:embed="rId5"/>
          <a:stretch>
            <a:fillRect/>
          </a:stretch>
        </p:blipFill>
        <p:spPr>
          <a:xfrm>
            <a:off x="6710198" y="3348125"/>
            <a:ext cx="4274408" cy="1150595"/>
          </a:xfrm>
          <a:prstGeom prst="rect">
            <a:avLst/>
          </a:prstGeom>
        </p:spPr>
      </p:pic>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DE94D0B-6049-4018-B700-4F29B24EDB1A}"/>
                  </a:ext>
                </a:extLst>
              </p:cNvPr>
              <p:cNvSpPr txBox="1"/>
              <p:nvPr/>
            </p:nvSpPr>
            <p:spPr>
              <a:xfrm>
                <a:off x="6733309" y="4634837"/>
                <a:ext cx="2649150" cy="307777"/>
              </a:xfrm>
              <a:prstGeom prst="rect">
                <a:avLst/>
              </a:prstGeom>
              <a:noFill/>
            </p:spPr>
            <p:txBody>
              <a:bodyPr wrap="square" rtlCol="0">
                <a:spAutoFit/>
              </a:bodyPr>
              <a:lstStyle/>
              <a:p>
                <a:r>
                  <a:rPr lang="en-US" sz="1400" dirty="0">
                    <a:solidFill>
                      <a:schemeClr val="bg1"/>
                    </a:solidFill>
                    <a:latin typeface="Courier New" panose="02070309020205020404" pitchFamily="49" charset="0"/>
                    <a:cs typeface="Courier New" panose="02070309020205020404" pitchFamily="49" charset="0"/>
                  </a:rPr>
                  <a:t>5 rows </a:t>
                </a:r>
                <a14:m>
                  <m:oMath xmlns:m="http://schemas.openxmlformats.org/officeDocument/2006/math">
                    <m:r>
                      <a:rPr lang="en-US" sz="1400" b="0" i="1" smtClean="0">
                        <a:solidFill>
                          <a:schemeClr val="bg1"/>
                        </a:solidFill>
                        <a:latin typeface="Cambria Math" panose="02040503050406030204" pitchFamily="18" charset="0"/>
                        <a:cs typeface="Courier New" panose="02070309020205020404" pitchFamily="49" charset="0"/>
                      </a:rPr>
                      <m:t>×</m:t>
                    </m:r>
                  </m:oMath>
                </a14:m>
                <a:r>
                  <a:rPr lang="en-US" sz="1400" dirty="0">
                    <a:solidFill>
                      <a:schemeClr val="bg1"/>
                    </a:solidFill>
                    <a:latin typeface="Courier New" panose="02070309020205020404" pitchFamily="49" charset="0"/>
                  </a:rPr>
                  <a:t> 50 columns</a:t>
                </a:r>
                <a:endParaRPr lang="kn-IN" sz="1400" dirty="0">
                  <a:solidFill>
                    <a:schemeClr val="bg1"/>
                  </a:solidFill>
                  <a:latin typeface="Courier New" panose="02070309020205020404" pitchFamily="49" charset="0"/>
                </a:endParaRPr>
              </a:p>
            </p:txBody>
          </p:sp>
        </mc:Choice>
        <mc:Fallback xmlns="">
          <p:sp>
            <p:nvSpPr>
              <p:cNvPr id="27" name="TextBox 26">
                <a:extLst>
                  <a:ext uri="{FF2B5EF4-FFF2-40B4-BE49-F238E27FC236}">
                    <a16:creationId xmlns:a16="http://schemas.microsoft.com/office/drawing/2014/main" id="{8DE94D0B-6049-4018-B700-4F29B24EDB1A}"/>
                  </a:ext>
                </a:extLst>
              </p:cNvPr>
              <p:cNvSpPr txBox="1">
                <a:spLocks noRot="1" noChangeAspect="1" noMove="1" noResize="1" noEditPoints="1" noAdjustHandles="1" noChangeArrowheads="1" noChangeShapeType="1" noTextEdit="1"/>
              </p:cNvSpPr>
              <p:nvPr/>
            </p:nvSpPr>
            <p:spPr>
              <a:xfrm>
                <a:off x="6733309" y="4634837"/>
                <a:ext cx="2649150" cy="307777"/>
              </a:xfrm>
              <a:prstGeom prst="rect">
                <a:avLst/>
              </a:prstGeom>
              <a:blipFill>
                <a:blip r:embed="rId6"/>
                <a:stretch>
                  <a:fillRect l="-691" t="-5882" b="-23529"/>
                </a:stretch>
              </a:blipFill>
            </p:spPr>
            <p:txBody>
              <a:bodyPr/>
              <a:lstStyle/>
              <a:p>
                <a:r>
                  <a:rPr lang="kn-IN">
                    <a:noFill/>
                  </a:rPr>
                  <a:t> </a:t>
                </a:r>
              </a:p>
            </p:txBody>
          </p:sp>
        </mc:Fallback>
      </mc:AlternateContent>
      <p:sp>
        <p:nvSpPr>
          <p:cNvPr id="5" name="TextBox 4">
            <a:extLst>
              <a:ext uri="{FF2B5EF4-FFF2-40B4-BE49-F238E27FC236}">
                <a16:creationId xmlns:a16="http://schemas.microsoft.com/office/drawing/2014/main" id="{6C83FD3F-9DEF-46B9-8959-D3BA3AF3E469}"/>
              </a:ext>
            </a:extLst>
          </p:cNvPr>
          <p:cNvSpPr txBox="1"/>
          <p:nvPr/>
        </p:nvSpPr>
        <p:spPr>
          <a:xfrm>
            <a:off x="353289" y="3056344"/>
            <a:ext cx="4862945" cy="523220"/>
          </a:xfrm>
          <a:prstGeom prst="rect">
            <a:avLst/>
          </a:prstGeom>
          <a:noFill/>
        </p:spPr>
        <p:txBody>
          <a:bodyPr wrap="square">
            <a:spAutoFit/>
          </a:bodyPr>
          <a:lstStyle/>
          <a:p>
            <a:r>
              <a:rPr lang="en-US" sz="1400" dirty="0">
                <a:solidFill>
                  <a:schemeClr val="bg1"/>
                </a:solidFill>
                <a:latin typeface="Courier New" panose="02070309020205020404" pitchFamily="49" charset="0"/>
              </a:rPr>
              <a:t>print('all the columns:\n')</a:t>
            </a:r>
          </a:p>
          <a:p>
            <a:r>
              <a:rPr lang="en-US" sz="1400" dirty="0">
                <a:solidFill>
                  <a:schemeClr val="bg1"/>
                </a:solidFill>
                <a:latin typeface="Courier New" panose="02070309020205020404" pitchFamily="49" charset="0"/>
              </a:rPr>
              <a:t>print(</a:t>
            </a:r>
            <a:r>
              <a:rPr lang="en-US" sz="1400" dirty="0" err="1">
                <a:solidFill>
                  <a:schemeClr val="bg1"/>
                </a:solidFill>
                <a:latin typeface="Courier New" panose="02070309020205020404" pitchFamily="49" charset="0"/>
              </a:rPr>
              <a:t>raw_data.columns.tolist</a:t>
            </a:r>
            <a:r>
              <a:rPr lang="en-US" sz="1400" dirty="0">
                <a:solidFill>
                  <a:schemeClr val="bg1"/>
                </a:solidFill>
                <a:latin typeface="Courier New" panose="02070309020205020404" pitchFamily="49" charset="0"/>
              </a:rPr>
              <a:t>())</a:t>
            </a:r>
            <a:endParaRPr lang="kn-IN" sz="1400" dirty="0">
              <a:solidFill>
                <a:schemeClr val="bg1"/>
              </a:solidFill>
              <a:latin typeface="Courier New" panose="02070309020205020404" pitchFamily="49" charset="0"/>
            </a:endParaRPr>
          </a:p>
        </p:txBody>
      </p:sp>
      <p:sp>
        <p:nvSpPr>
          <p:cNvPr id="14" name="Rectangle 3">
            <a:extLst>
              <a:ext uri="{FF2B5EF4-FFF2-40B4-BE49-F238E27FC236}">
                <a16:creationId xmlns:a16="http://schemas.microsoft.com/office/drawing/2014/main" id="{D6416C30-078F-4FCB-9D05-21E3F976E1BD}"/>
              </a:ext>
            </a:extLst>
          </p:cNvPr>
          <p:cNvSpPr>
            <a:spLocks noChangeArrowheads="1"/>
          </p:cNvSpPr>
          <p:nvPr/>
        </p:nvSpPr>
        <p:spPr bwMode="auto">
          <a:xfrm>
            <a:off x="6494437" y="2357074"/>
            <a:ext cx="4705929"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n-IN" altLang="kn-IN" sz="1200" b="0" i="0" u="none" strike="noStrike" cap="none" normalizeH="0" baseline="0" dirty="0">
                <a:ln>
                  <a:noFill/>
                </a:ln>
                <a:solidFill>
                  <a:schemeClr val="bg1"/>
                </a:solidFill>
                <a:effectLst/>
                <a:latin typeface="Courier New" panose="02070309020205020404" pitchFamily="49" charset="0"/>
              </a:rPr>
              <a:t>all the columns: ['rowid', 'kepid', 'kepoi_name', 'kepler_name', 'koi_disposition', 'koi_pdisposition', 'koi_score', 'koi_fpflag_nt', 'koi_fpflag_ss', 'koi_fpflag_co', 'koi_fpflag_ec', 'koi_period', 'koi_period_err1', 'koi_period_err2', 'koi_time0bk', 'koi_time0bk_err1', 'koi_time0bk_err2', 'koi_impact', 'koi_impact_err1', 'koi_impact_err2', 'koi_duration', 'koi_duration_err1', 'koi_duration_err2', 'koi_depth', 'koi_depth_err1', 'koi_depth_err2', 'koi_prad', 'koi_prad_err1', 'koi_prad_err2', 'koi_teq', 'koi_teq_err1', 'koi_teq_err2', 'koi_insol', 'koi_insol_err1', 'koi_insol_err2', 'koi_model_snr', 'koi_tce_plnt_num', 'koi_tce_delivname', 'koi_steff', 'koi_steff_err1', 'koi_steff_err2', 'koi_slogg', 'koi_slogg_err1', 'koi_slogg_err2', 'koi_srad', 'koi_srad_err1', 'koi_srad_err2', 'ra', 'dec', 'koi_kepmag'] </a:t>
            </a:r>
            <a:endParaRPr kumimoji="0" lang="kn-IN" altLang="kn-IN" sz="1050" b="0" i="0" u="none" strike="noStrike" cap="none" normalizeH="0" baseline="0" dirty="0">
              <a:ln>
                <a:noFill/>
              </a:ln>
              <a:solidFill>
                <a:schemeClr val="bg1"/>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kn-IN" altLang="kn-IN" sz="1200" b="0" i="0" u="none" strike="noStrike" cap="none" normalizeH="0" baseline="0" dirty="0">
                <a:ln>
                  <a:noFill/>
                </a:ln>
                <a:solidFill>
                  <a:schemeClr val="bg1"/>
                </a:solidFill>
                <a:effectLst/>
                <a:latin typeface="Courier New" panose="02070309020205020404" pitchFamily="49" charset="0"/>
              </a:rPr>
            </a:br>
            <a:endParaRPr kumimoji="0" lang="kn-IN" altLang="kn-IN" sz="2800" b="0" i="0" u="none" strike="noStrike" cap="none" normalizeH="0" baseline="0" dirty="0">
              <a:ln>
                <a:noFill/>
              </a:ln>
              <a:solidFill>
                <a:schemeClr val="bg1"/>
              </a:solidFill>
              <a:effectLst/>
              <a:latin typeface="Courier New" panose="02070309020205020404" pitchFamily="49" charset="0"/>
            </a:endParaRPr>
          </a:p>
        </p:txBody>
      </p:sp>
    </p:spTree>
    <p:extLst>
      <p:ext uri="{BB962C8B-B14F-4D97-AF65-F5344CB8AC3E}">
        <p14:creationId xmlns:p14="http://schemas.microsoft.com/office/powerpoint/2010/main" val="188772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20"/>
                                        </p:tgtEl>
                                      </p:cBhvr>
                                    </p:animEffect>
                                    <p:set>
                                      <p:cBhvr>
                                        <p:cTn id="7" dur="1" fill="hold">
                                          <p:stCondLst>
                                            <p:cond delay="499"/>
                                          </p:stCondLst>
                                        </p:cTn>
                                        <p:tgtEl>
                                          <p:spTgt spid="20"/>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1"/>
                                        </p:tgtEl>
                                      </p:cBhvr>
                                    </p:animEffect>
                                    <p:set>
                                      <p:cBhvr>
                                        <p:cTn id="10" dur="1" fill="hold">
                                          <p:stCondLst>
                                            <p:cond delay="499"/>
                                          </p:stCondLst>
                                        </p:cTn>
                                        <p:tgtEl>
                                          <p:spTgt spid="21"/>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7"/>
                                        </p:tgtEl>
                                      </p:cBhvr>
                                    </p:animEffect>
                                    <p:set>
                                      <p:cBhvr>
                                        <p:cTn id="13" dur="1" fill="hold">
                                          <p:stCondLst>
                                            <p:cond delay="499"/>
                                          </p:stCondLst>
                                        </p:cTn>
                                        <p:tgtEl>
                                          <p:spTgt spid="27"/>
                                        </p:tgtEl>
                                        <p:attrNameLst>
                                          <p:attrName>style.visibility</p:attrName>
                                        </p:attrNameLst>
                                      </p:cBhvr>
                                      <p:to>
                                        <p:strVal val="hidden"/>
                                      </p:to>
                                    </p:se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1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1000"/>
                                        <p:tgtEl>
                                          <p:spTgt spid="14"/>
                                        </p:tgtEl>
                                      </p:cBhvr>
                                    </p:animEffect>
                                    <p:set>
                                      <p:cBhvr>
                                        <p:cTn id="27" dur="1" fill="hold">
                                          <p:stCondLst>
                                            <p:cond delay="9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5" grpId="0"/>
      <p:bldP spid="14" grpId="0"/>
      <p:bldP spid="1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3CA3AE-4A9A-443B-AD5C-1105BFD35F0B}"/>
              </a:ext>
            </a:extLst>
          </p:cNvPr>
          <p:cNvSpPr/>
          <p:nvPr/>
        </p:nvSpPr>
        <p:spPr>
          <a:xfrm>
            <a:off x="0" y="0"/>
            <a:ext cx="12192000" cy="6858000"/>
          </a:xfrm>
          <a:prstGeom prst="rect">
            <a:avLst/>
          </a:prstGeom>
          <a:blipFill dpi="0" rotWithShape="1">
            <a:blip r:embed="rId2">
              <a:alphaModFix amt="31000"/>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4" name="TextBox 3">
            <a:extLst>
              <a:ext uri="{FF2B5EF4-FFF2-40B4-BE49-F238E27FC236}">
                <a16:creationId xmlns:a16="http://schemas.microsoft.com/office/drawing/2014/main" id="{C95958A3-0323-4A60-B293-68F58A1DAA8D}"/>
              </a:ext>
            </a:extLst>
          </p:cNvPr>
          <p:cNvSpPr txBox="1"/>
          <p:nvPr/>
        </p:nvSpPr>
        <p:spPr>
          <a:xfrm>
            <a:off x="3149597" y="164396"/>
            <a:ext cx="5892800" cy="769441"/>
          </a:xfrm>
          <a:prstGeom prst="rect">
            <a:avLst/>
          </a:prstGeom>
          <a:noFill/>
        </p:spPr>
        <p:txBody>
          <a:bodyPr wrap="square" rtlCol="0">
            <a:spAutoFit/>
          </a:bodyPr>
          <a:lstStyle/>
          <a:p>
            <a:pPr algn="ctr"/>
            <a:r>
              <a:rPr lang="en-IN" sz="4400" dirty="0">
                <a:solidFill>
                  <a:schemeClr val="bg1"/>
                </a:solidFill>
                <a:latin typeface="Courier New" panose="02070309020205020404" pitchFamily="49" charset="0"/>
                <a:cs typeface="Courier New" panose="02070309020205020404" pitchFamily="49" charset="0"/>
              </a:rPr>
              <a:t>Data Cleaning</a:t>
            </a:r>
            <a:endParaRPr lang="kn-IN" sz="4400" dirty="0">
              <a:solidFill>
                <a:schemeClr val="bg1"/>
              </a:solidFill>
              <a:latin typeface="Courier New" panose="02070309020205020404" pitchFamily="49" charset="0"/>
            </a:endParaRPr>
          </a:p>
        </p:txBody>
      </p:sp>
      <p:sp>
        <p:nvSpPr>
          <p:cNvPr id="6" name="TextBox 5">
            <a:extLst>
              <a:ext uri="{FF2B5EF4-FFF2-40B4-BE49-F238E27FC236}">
                <a16:creationId xmlns:a16="http://schemas.microsoft.com/office/drawing/2014/main" id="{3AEA6ABC-44AE-495F-9E70-5A5CCD1E27CE}"/>
              </a:ext>
            </a:extLst>
          </p:cNvPr>
          <p:cNvSpPr txBox="1"/>
          <p:nvPr/>
        </p:nvSpPr>
        <p:spPr>
          <a:xfrm>
            <a:off x="1" y="899461"/>
            <a:ext cx="12191999" cy="646331"/>
          </a:xfrm>
          <a:prstGeom prst="rect">
            <a:avLst/>
          </a:prstGeom>
          <a:noFill/>
        </p:spPr>
        <p:txBody>
          <a:bodyPr wrap="square" rtlCol="0">
            <a:spAutoFit/>
          </a:bodyPr>
          <a:lstStyle/>
          <a:p>
            <a:r>
              <a:rPr lang="en-IN" dirty="0">
                <a:solidFill>
                  <a:schemeClr val="bg1"/>
                </a:solidFill>
                <a:latin typeface="Century Gothic" panose="020B0502020202020204" pitchFamily="34" charset="0"/>
                <a:cs typeface="Courier New" panose="02070309020205020404" pitchFamily="49" charset="0"/>
              </a:rPr>
              <a:t>Undesirable values were legion in the dataset and required the cleaning of it.</a:t>
            </a:r>
          </a:p>
          <a:p>
            <a:r>
              <a:rPr lang="en-IN" dirty="0">
                <a:solidFill>
                  <a:schemeClr val="bg1"/>
                </a:solidFill>
                <a:latin typeface="Century Gothic" panose="020B0502020202020204" pitchFamily="34" charset="0"/>
                <a:cs typeface="Courier New" panose="02070309020205020404" pitchFamily="49" charset="0"/>
              </a:rPr>
              <a:t>Here’s what was done:</a:t>
            </a:r>
            <a:endParaRPr lang="kn-IN" dirty="0">
              <a:solidFill>
                <a:schemeClr val="bg1"/>
              </a:solidFill>
              <a:latin typeface="Century Gothic" panose="020B0502020202020204" pitchFamily="34" charset="0"/>
            </a:endParaRPr>
          </a:p>
        </p:txBody>
      </p:sp>
      <p:sp>
        <p:nvSpPr>
          <p:cNvPr id="7" name="Rectangle: Rounded Corners 6">
            <a:extLst>
              <a:ext uri="{FF2B5EF4-FFF2-40B4-BE49-F238E27FC236}">
                <a16:creationId xmlns:a16="http://schemas.microsoft.com/office/drawing/2014/main" id="{FDA64C50-BBA2-494B-A1EF-008344EA2FEE}"/>
              </a:ext>
            </a:extLst>
          </p:cNvPr>
          <p:cNvSpPr/>
          <p:nvPr/>
        </p:nvSpPr>
        <p:spPr>
          <a:xfrm>
            <a:off x="353290" y="1658511"/>
            <a:ext cx="4862945" cy="5031059"/>
          </a:xfrm>
          <a:prstGeom prst="roundRect">
            <a:avLst>
              <a:gd name="adj" fmla="val 320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 name="Rectangle: Rounded Corners 1">
            <a:extLst>
              <a:ext uri="{FF2B5EF4-FFF2-40B4-BE49-F238E27FC236}">
                <a16:creationId xmlns:a16="http://schemas.microsoft.com/office/drawing/2014/main" id="{6CB41C85-7450-4718-A8BD-96071E8730DB}"/>
              </a:ext>
            </a:extLst>
          </p:cNvPr>
          <p:cNvSpPr/>
          <p:nvPr/>
        </p:nvSpPr>
        <p:spPr>
          <a:xfrm>
            <a:off x="353291" y="1662545"/>
            <a:ext cx="4862945" cy="5031059"/>
          </a:xfrm>
          <a:prstGeom prst="roundRect">
            <a:avLst>
              <a:gd name="adj" fmla="val 320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9" name="TextBox 8">
            <a:extLst>
              <a:ext uri="{FF2B5EF4-FFF2-40B4-BE49-F238E27FC236}">
                <a16:creationId xmlns:a16="http://schemas.microsoft.com/office/drawing/2014/main" id="{1DAE4234-1D87-4BA1-8951-431071AF5AD7}"/>
              </a:ext>
            </a:extLst>
          </p:cNvPr>
          <p:cNvSpPr txBox="1"/>
          <p:nvPr/>
        </p:nvSpPr>
        <p:spPr>
          <a:xfrm>
            <a:off x="385616" y="1707710"/>
            <a:ext cx="4705929" cy="600164"/>
          </a:xfrm>
          <a:prstGeom prst="rect">
            <a:avLst/>
          </a:prstGeom>
          <a:noFill/>
        </p:spPr>
        <p:txBody>
          <a:bodyPr wrap="square" rtlCol="0">
            <a:spAutoFit/>
          </a:bodyPr>
          <a:lstStyle/>
          <a:p>
            <a:pPr algn="ctr"/>
            <a:r>
              <a:rPr lang="en-IN" sz="1100" dirty="0">
                <a:solidFill>
                  <a:schemeClr val="bg1"/>
                </a:solidFill>
                <a:latin typeface="Courier New" panose="02070309020205020404" pitchFamily="49" charset="0"/>
                <a:cs typeface="Courier New" panose="02070309020205020404" pitchFamily="49" charset="0"/>
              </a:rPr>
              <a:t>Programming Language: Python      </a:t>
            </a:r>
          </a:p>
          <a:p>
            <a:pPr algn="ctr"/>
            <a:endParaRPr lang="en-IN" sz="1100" dirty="0">
              <a:solidFill>
                <a:schemeClr val="bg1"/>
              </a:solidFill>
              <a:latin typeface="Courier New" panose="02070309020205020404" pitchFamily="49" charset="0"/>
              <a:cs typeface="Courier New" panose="02070309020205020404" pitchFamily="49" charset="0"/>
            </a:endParaRPr>
          </a:p>
          <a:p>
            <a:pPr algn="ctr"/>
            <a:r>
              <a:rPr lang="en-IN" sz="1100" dirty="0">
                <a:solidFill>
                  <a:schemeClr val="bg1"/>
                </a:solidFill>
                <a:latin typeface="Courier New" panose="02070309020205020404" pitchFamily="49" charset="0"/>
                <a:cs typeface="Courier New" panose="02070309020205020404" pitchFamily="49" charset="0"/>
              </a:rPr>
              <a:t>Program Terminal</a:t>
            </a:r>
            <a:endParaRPr lang="kn-IN" sz="1100" dirty="0">
              <a:solidFill>
                <a:schemeClr val="bg1"/>
              </a:solidFill>
              <a:latin typeface="Courier New" panose="02070309020205020404" pitchFamily="49" charset="0"/>
            </a:endParaRPr>
          </a:p>
        </p:txBody>
      </p:sp>
      <p:cxnSp>
        <p:nvCxnSpPr>
          <p:cNvPr id="12" name="Straight Connector 11">
            <a:extLst>
              <a:ext uri="{FF2B5EF4-FFF2-40B4-BE49-F238E27FC236}">
                <a16:creationId xmlns:a16="http://schemas.microsoft.com/office/drawing/2014/main" id="{C952D6B9-7528-458D-8F40-FC9C021887CB}"/>
              </a:ext>
            </a:extLst>
          </p:cNvPr>
          <p:cNvCxnSpPr>
            <a:cxnSpLocks/>
          </p:cNvCxnSpPr>
          <p:nvPr/>
        </p:nvCxnSpPr>
        <p:spPr>
          <a:xfrm>
            <a:off x="353290" y="2307874"/>
            <a:ext cx="48629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A474AF0-6261-40D0-909F-B770C2D164E9}"/>
              </a:ext>
            </a:extLst>
          </p:cNvPr>
          <p:cNvSpPr txBox="1"/>
          <p:nvPr/>
        </p:nvSpPr>
        <p:spPr>
          <a:xfrm>
            <a:off x="353290" y="2412573"/>
            <a:ext cx="4862945" cy="1169551"/>
          </a:xfrm>
          <a:prstGeom prst="rect">
            <a:avLst/>
          </a:prstGeom>
          <a:noFill/>
        </p:spPr>
        <p:txBody>
          <a:bodyPr wrap="square">
            <a:spAutoFit/>
          </a:bodyPr>
          <a:lstStyle/>
          <a:p>
            <a:r>
              <a:rPr lang="kn-IN" sz="1400" dirty="0">
                <a:solidFill>
                  <a:schemeClr val="bg1"/>
                </a:solidFill>
                <a:latin typeface="Courier New" panose="02070309020205020404" pitchFamily="49" charset="0"/>
              </a:rPr>
              <a:t>import pandas as pd</a:t>
            </a:r>
          </a:p>
          <a:p>
            <a:r>
              <a:rPr lang="en-US" sz="1400" dirty="0" err="1">
                <a:solidFill>
                  <a:schemeClr val="bg1"/>
                </a:solidFill>
                <a:latin typeface="Courier New" panose="02070309020205020404" pitchFamily="49" charset="0"/>
              </a:rPr>
              <a:t>raw_data</a:t>
            </a:r>
            <a:r>
              <a:rPr lang="en-US" sz="1400" dirty="0">
                <a:solidFill>
                  <a:schemeClr val="bg1"/>
                </a:solidFill>
                <a:latin typeface="Courier New" panose="02070309020205020404" pitchFamily="49" charset="0"/>
              </a:rPr>
              <a:t>=</a:t>
            </a:r>
            <a:r>
              <a:rPr lang="en-US" sz="1400" dirty="0" err="1">
                <a:solidFill>
                  <a:schemeClr val="bg1"/>
                </a:solidFill>
                <a:latin typeface="Courier New" panose="02070309020205020404" pitchFamily="49" charset="0"/>
              </a:rPr>
              <a:t>pd.read_csv</a:t>
            </a:r>
            <a:r>
              <a:rPr lang="en-US" sz="1400" dirty="0">
                <a:solidFill>
                  <a:schemeClr val="bg1"/>
                </a:solidFill>
                <a:latin typeface="Courier New" panose="02070309020205020404" pitchFamily="49" charset="0"/>
              </a:rPr>
              <a:t>('cumulative.csv’)</a:t>
            </a:r>
            <a:endParaRPr lang="kn-IN" sz="1400" dirty="0">
              <a:solidFill>
                <a:schemeClr val="bg1"/>
              </a:solidFill>
              <a:latin typeface="Courier New" panose="02070309020205020404" pitchFamily="49" charset="0"/>
            </a:endParaRPr>
          </a:p>
          <a:p>
            <a:r>
              <a:rPr lang="en-US" sz="1400" dirty="0" err="1">
                <a:solidFill>
                  <a:schemeClr val="bg1"/>
                </a:solidFill>
                <a:latin typeface="Courier New" panose="02070309020205020404" pitchFamily="49" charset="0"/>
              </a:rPr>
              <a:t>raw_data.head</a:t>
            </a:r>
            <a:r>
              <a:rPr lang="en-US" sz="1400" dirty="0">
                <a:solidFill>
                  <a:schemeClr val="bg1"/>
                </a:solidFill>
                <a:latin typeface="Courier New" panose="02070309020205020404" pitchFamily="49" charset="0"/>
              </a:rPr>
              <a:t>()</a:t>
            </a:r>
          </a:p>
          <a:p>
            <a:endParaRPr lang="en-US" sz="1400" dirty="0">
              <a:solidFill>
                <a:schemeClr val="bg1"/>
              </a:solidFill>
              <a:latin typeface="Courier New" panose="02070309020205020404" pitchFamily="49" charset="0"/>
            </a:endParaRPr>
          </a:p>
          <a:p>
            <a:endParaRPr lang="kn-IN" sz="1400" dirty="0">
              <a:solidFill>
                <a:schemeClr val="bg1"/>
              </a:solidFill>
              <a:latin typeface="Courier New" panose="02070309020205020404" pitchFamily="49" charset="0"/>
            </a:endParaRPr>
          </a:p>
        </p:txBody>
      </p:sp>
      <p:sp>
        <p:nvSpPr>
          <p:cNvPr id="16" name="Rectangle: Rounded Corners 15">
            <a:extLst>
              <a:ext uri="{FF2B5EF4-FFF2-40B4-BE49-F238E27FC236}">
                <a16:creationId xmlns:a16="http://schemas.microsoft.com/office/drawing/2014/main" id="{31AF8D5A-0E98-48E7-8FB5-8C5BA0942321}"/>
              </a:ext>
            </a:extLst>
          </p:cNvPr>
          <p:cNvSpPr/>
          <p:nvPr/>
        </p:nvSpPr>
        <p:spPr>
          <a:xfrm>
            <a:off x="6416963" y="1658510"/>
            <a:ext cx="4862945" cy="5031059"/>
          </a:xfrm>
          <a:prstGeom prst="roundRect">
            <a:avLst>
              <a:gd name="adj" fmla="val 320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19" name="Rectangle: Rounded Corners 18">
            <a:extLst>
              <a:ext uri="{FF2B5EF4-FFF2-40B4-BE49-F238E27FC236}">
                <a16:creationId xmlns:a16="http://schemas.microsoft.com/office/drawing/2014/main" id="{874AF98A-F537-4683-BDED-C2299231B608}"/>
              </a:ext>
            </a:extLst>
          </p:cNvPr>
          <p:cNvSpPr/>
          <p:nvPr/>
        </p:nvSpPr>
        <p:spPr>
          <a:xfrm>
            <a:off x="6416962" y="1658509"/>
            <a:ext cx="4862945" cy="5031059"/>
          </a:xfrm>
          <a:prstGeom prst="roundRect">
            <a:avLst>
              <a:gd name="adj" fmla="val 320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17" name="TextBox 16">
            <a:extLst>
              <a:ext uri="{FF2B5EF4-FFF2-40B4-BE49-F238E27FC236}">
                <a16:creationId xmlns:a16="http://schemas.microsoft.com/office/drawing/2014/main" id="{6482E583-C2C8-4B5B-89CB-0774E418144C}"/>
              </a:ext>
            </a:extLst>
          </p:cNvPr>
          <p:cNvSpPr txBox="1"/>
          <p:nvPr/>
        </p:nvSpPr>
        <p:spPr>
          <a:xfrm>
            <a:off x="6449289" y="1707710"/>
            <a:ext cx="4705929" cy="600164"/>
          </a:xfrm>
          <a:prstGeom prst="rect">
            <a:avLst/>
          </a:prstGeom>
          <a:noFill/>
        </p:spPr>
        <p:txBody>
          <a:bodyPr wrap="square" rtlCol="0">
            <a:spAutoFit/>
          </a:bodyPr>
          <a:lstStyle/>
          <a:p>
            <a:pPr algn="ctr"/>
            <a:r>
              <a:rPr lang="en-IN" sz="1100" dirty="0">
                <a:solidFill>
                  <a:schemeClr val="bg1"/>
                </a:solidFill>
                <a:latin typeface="Courier New" panose="02070309020205020404" pitchFamily="49" charset="0"/>
                <a:cs typeface="Courier New" panose="02070309020205020404" pitchFamily="49" charset="0"/>
              </a:rPr>
              <a:t>Programming Language: Python      </a:t>
            </a:r>
          </a:p>
          <a:p>
            <a:pPr algn="ctr"/>
            <a:endParaRPr lang="en-IN" sz="1100" dirty="0">
              <a:solidFill>
                <a:schemeClr val="bg1"/>
              </a:solidFill>
              <a:latin typeface="Courier New" panose="02070309020205020404" pitchFamily="49" charset="0"/>
              <a:cs typeface="Courier New" panose="02070309020205020404" pitchFamily="49" charset="0"/>
            </a:endParaRPr>
          </a:p>
          <a:p>
            <a:pPr algn="ctr"/>
            <a:r>
              <a:rPr lang="en-IN" sz="1100" dirty="0">
                <a:solidFill>
                  <a:schemeClr val="bg1"/>
                </a:solidFill>
                <a:latin typeface="Courier New" panose="02070309020205020404" pitchFamily="49" charset="0"/>
                <a:cs typeface="Courier New" panose="02070309020205020404" pitchFamily="49" charset="0"/>
              </a:rPr>
              <a:t>Output Terminal</a:t>
            </a:r>
            <a:endParaRPr lang="kn-IN" sz="1100" dirty="0">
              <a:solidFill>
                <a:schemeClr val="bg1"/>
              </a:solidFill>
              <a:latin typeface="Courier New" panose="02070309020205020404" pitchFamily="49" charset="0"/>
            </a:endParaRPr>
          </a:p>
        </p:txBody>
      </p:sp>
      <p:cxnSp>
        <p:nvCxnSpPr>
          <p:cNvPr id="18" name="Straight Connector 17">
            <a:extLst>
              <a:ext uri="{FF2B5EF4-FFF2-40B4-BE49-F238E27FC236}">
                <a16:creationId xmlns:a16="http://schemas.microsoft.com/office/drawing/2014/main" id="{5A527BD3-5B94-4088-9FD1-4089FBAC8767}"/>
              </a:ext>
            </a:extLst>
          </p:cNvPr>
          <p:cNvCxnSpPr>
            <a:cxnSpLocks/>
          </p:cNvCxnSpPr>
          <p:nvPr/>
        </p:nvCxnSpPr>
        <p:spPr>
          <a:xfrm>
            <a:off x="6416963" y="2307874"/>
            <a:ext cx="48629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C83FD3F-9DEF-46B9-8959-D3BA3AF3E469}"/>
              </a:ext>
            </a:extLst>
          </p:cNvPr>
          <p:cNvSpPr txBox="1"/>
          <p:nvPr/>
        </p:nvSpPr>
        <p:spPr>
          <a:xfrm>
            <a:off x="353289" y="3056344"/>
            <a:ext cx="4862945" cy="523220"/>
          </a:xfrm>
          <a:prstGeom prst="rect">
            <a:avLst/>
          </a:prstGeom>
          <a:noFill/>
        </p:spPr>
        <p:txBody>
          <a:bodyPr wrap="square">
            <a:spAutoFit/>
          </a:bodyPr>
          <a:lstStyle/>
          <a:p>
            <a:r>
              <a:rPr lang="en-US" sz="1400" dirty="0">
                <a:solidFill>
                  <a:schemeClr val="bg1"/>
                </a:solidFill>
                <a:latin typeface="Courier New" panose="02070309020205020404" pitchFamily="49" charset="0"/>
              </a:rPr>
              <a:t>print('all the columns:\n')</a:t>
            </a:r>
          </a:p>
          <a:p>
            <a:r>
              <a:rPr lang="en-US" sz="1400" dirty="0">
                <a:solidFill>
                  <a:schemeClr val="bg1"/>
                </a:solidFill>
                <a:latin typeface="Courier New" panose="02070309020205020404" pitchFamily="49" charset="0"/>
              </a:rPr>
              <a:t>print(</a:t>
            </a:r>
            <a:r>
              <a:rPr lang="en-US" sz="1400" dirty="0" err="1">
                <a:solidFill>
                  <a:schemeClr val="bg1"/>
                </a:solidFill>
                <a:latin typeface="Courier New" panose="02070309020205020404" pitchFamily="49" charset="0"/>
              </a:rPr>
              <a:t>raw_data.columns.tolist</a:t>
            </a:r>
            <a:r>
              <a:rPr lang="en-US" sz="1400" dirty="0">
                <a:solidFill>
                  <a:schemeClr val="bg1"/>
                </a:solidFill>
                <a:latin typeface="Courier New" panose="02070309020205020404" pitchFamily="49" charset="0"/>
              </a:rPr>
              <a:t>())</a:t>
            </a:r>
          </a:p>
        </p:txBody>
      </p:sp>
      <p:sp>
        <p:nvSpPr>
          <p:cNvPr id="10" name="Rectangle 2">
            <a:extLst>
              <a:ext uri="{FF2B5EF4-FFF2-40B4-BE49-F238E27FC236}">
                <a16:creationId xmlns:a16="http://schemas.microsoft.com/office/drawing/2014/main" id="{62532F0E-27C6-463D-B3F8-FB202BB36B7C}"/>
              </a:ext>
            </a:extLst>
          </p:cNvPr>
          <p:cNvSpPr>
            <a:spLocks noChangeArrowheads="1"/>
          </p:cNvSpPr>
          <p:nvPr/>
        </p:nvSpPr>
        <p:spPr bwMode="auto">
          <a:xfrm>
            <a:off x="6471225" y="2357074"/>
            <a:ext cx="4862946" cy="3231654"/>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n-IN" altLang="kn-IN" sz="1400" b="0" i="0" u="none" strike="noStrike" cap="none" normalizeH="0" baseline="0" dirty="0">
                <a:ln>
                  <a:noFill/>
                </a:ln>
                <a:solidFill>
                  <a:schemeClr val="bg1"/>
                </a:solidFill>
                <a:effectLst/>
                <a:latin typeface="Courier New" panose="02070309020205020404" pitchFamily="49" charset="0"/>
              </a:rPr>
              <a:t>Dropped: ['koi_pdisposition', 'koi_tce_plnt_num', 'koi_tce_delivname', 'kepler_name', 'koi_period_err1', 'koi_period_err2', 'koi_time0bk_err1', 'koi_time0bk_err2', 'koi_impact_err1', 'koi_impact_err2', 'koi_duration_err1', 'koi_duration_err2', 'koi_depth_err1', 'koi_depth_err2', 'koi_prad_err1', 'koi_prad_err2', 'koi_teq_err1', 'koi_teq_err2', 'koi_insol_err1', 'koi_insol_err2', 'koi_steff_err1', 'koi_steff_err2', 'koi_slogg_err1', 'koi_slogg_err2', 'koi_srad_err1', 'koi_srad_err2'] \dataset had 50 columns. It now has 24 columns. </a:t>
            </a:r>
          </a:p>
        </p:txBody>
      </p:sp>
      <p:sp>
        <p:nvSpPr>
          <p:cNvPr id="22" name="TextBox 21">
            <a:extLst>
              <a:ext uri="{FF2B5EF4-FFF2-40B4-BE49-F238E27FC236}">
                <a16:creationId xmlns:a16="http://schemas.microsoft.com/office/drawing/2014/main" id="{545F58EC-3F4E-4B48-AAEF-A5E01DDB52FB}"/>
              </a:ext>
            </a:extLst>
          </p:cNvPr>
          <p:cNvSpPr txBox="1"/>
          <p:nvPr/>
        </p:nvSpPr>
        <p:spPr>
          <a:xfrm>
            <a:off x="340587" y="2319357"/>
            <a:ext cx="4862945" cy="4339650"/>
          </a:xfrm>
          <a:prstGeom prst="rect">
            <a:avLst/>
          </a:prstGeom>
          <a:noFill/>
        </p:spPr>
        <p:txBody>
          <a:bodyPr wrap="square">
            <a:spAutoFit/>
          </a:bodyPr>
          <a:lstStyle/>
          <a:p>
            <a:r>
              <a:rPr lang="en-US" sz="1200" dirty="0">
                <a:solidFill>
                  <a:schemeClr val="bg1"/>
                </a:solidFill>
                <a:latin typeface="Courier New" panose="02070309020205020404" pitchFamily="49" charset="0"/>
              </a:rPr>
              <a:t># columns we don't want</a:t>
            </a:r>
          </a:p>
          <a:p>
            <a:r>
              <a:rPr lang="en-US" sz="1200" dirty="0" err="1">
                <a:solidFill>
                  <a:schemeClr val="bg1"/>
                </a:solidFill>
                <a:latin typeface="Courier New" panose="02070309020205020404" pitchFamily="49" charset="0"/>
              </a:rPr>
              <a:t>koi_pond</a:t>
            </a:r>
            <a:r>
              <a:rPr lang="en-US" sz="1200" dirty="0">
                <a:solidFill>
                  <a:schemeClr val="bg1"/>
                </a:solidFill>
                <a:latin typeface="Courier New" panose="02070309020205020404" pitchFamily="49" charset="0"/>
              </a:rPr>
              <a:t> = ['</a:t>
            </a:r>
            <a:r>
              <a:rPr lang="en-US" sz="1200" dirty="0" err="1">
                <a:solidFill>
                  <a:schemeClr val="bg1"/>
                </a:solidFill>
                <a:latin typeface="Courier New" panose="02070309020205020404" pitchFamily="49" charset="0"/>
              </a:rPr>
              <a:t>koi_pdisposition</a:t>
            </a:r>
            <a:r>
              <a:rPr lang="en-US" sz="1200" dirty="0">
                <a:solidFill>
                  <a:schemeClr val="bg1"/>
                </a:solidFill>
                <a:latin typeface="Courier New" panose="02070309020205020404" pitchFamily="49" charset="0"/>
              </a:rPr>
              <a:t>', '</a:t>
            </a:r>
            <a:r>
              <a:rPr lang="en-US" sz="1200" dirty="0" err="1">
                <a:solidFill>
                  <a:schemeClr val="bg1"/>
                </a:solidFill>
                <a:latin typeface="Courier New" panose="02070309020205020404" pitchFamily="49" charset="0"/>
              </a:rPr>
              <a:t>koi_tce_plnt_num</a:t>
            </a:r>
            <a:r>
              <a:rPr lang="en-US" sz="1200" dirty="0">
                <a:solidFill>
                  <a:schemeClr val="bg1"/>
                </a:solidFill>
                <a:latin typeface="Courier New" panose="02070309020205020404" pitchFamily="49" charset="0"/>
              </a:rPr>
              <a:t>', '</a:t>
            </a:r>
            <a:r>
              <a:rPr lang="en-US" sz="1200" dirty="0" err="1">
                <a:solidFill>
                  <a:schemeClr val="bg1"/>
                </a:solidFill>
                <a:latin typeface="Courier New" panose="02070309020205020404" pitchFamily="49" charset="0"/>
              </a:rPr>
              <a:t>koi_tce_delivname</a:t>
            </a:r>
            <a:r>
              <a:rPr lang="en-US" sz="1200" dirty="0">
                <a:solidFill>
                  <a:schemeClr val="bg1"/>
                </a:solidFill>
                <a:latin typeface="Courier New" panose="02070309020205020404" pitchFamily="49" charset="0"/>
              </a:rPr>
              <a:t>', '</a:t>
            </a:r>
            <a:r>
              <a:rPr lang="en-US" sz="1200" dirty="0" err="1">
                <a:solidFill>
                  <a:schemeClr val="bg1"/>
                </a:solidFill>
                <a:latin typeface="Courier New" panose="02070309020205020404" pitchFamily="49" charset="0"/>
              </a:rPr>
              <a:t>kepler_name</a:t>
            </a:r>
            <a:r>
              <a:rPr lang="en-US" sz="1200" dirty="0">
                <a:solidFill>
                  <a:schemeClr val="bg1"/>
                </a:solidFill>
                <a:latin typeface="Courier New" panose="02070309020205020404" pitchFamily="49" charset="0"/>
              </a:rPr>
              <a:t>']</a:t>
            </a:r>
          </a:p>
          <a:p>
            <a:endParaRPr lang="en-US" sz="1200" dirty="0">
              <a:solidFill>
                <a:schemeClr val="bg1"/>
              </a:solidFill>
              <a:latin typeface="Courier New" panose="02070309020205020404" pitchFamily="49" charset="0"/>
            </a:endParaRPr>
          </a:p>
          <a:p>
            <a:r>
              <a:rPr lang="en-US" sz="1200" dirty="0">
                <a:solidFill>
                  <a:schemeClr val="bg1"/>
                </a:solidFill>
                <a:latin typeface="Courier New" panose="02070309020205020404" pitchFamily="49" charset="0"/>
              </a:rPr>
              <a:t>#iterate through the columns of the raw data to add the uncertainty/error ones to the drop-list (</a:t>
            </a:r>
            <a:r>
              <a:rPr lang="en-US" sz="1200" dirty="0" err="1">
                <a:solidFill>
                  <a:schemeClr val="bg1"/>
                </a:solidFill>
                <a:latin typeface="Courier New" panose="02070309020205020404" pitchFamily="49" charset="0"/>
              </a:rPr>
              <a:t>koi_pond</a:t>
            </a:r>
            <a:r>
              <a:rPr lang="en-US" sz="1200" dirty="0">
                <a:solidFill>
                  <a:schemeClr val="bg1"/>
                </a:solidFill>
                <a:latin typeface="Courier New" panose="02070309020205020404" pitchFamily="49" charset="0"/>
              </a:rPr>
              <a:t>)</a:t>
            </a:r>
          </a:p>
          <a:p>
            <a:r>
              <a:rPr lang="en-US" sz="1200" dirty="0">
                <a:solidFill>
                  <a:schemeClr val="bg1"/>
                </a:solidFill>
                <a:latin typeface="Courier New" panose="02070309020205020404" pitchFamily="49" charset="0"/>
              </a:rPr>
              <a:t>cols = </a:t>
            </a:r>
            <a:r>
              <a:rPr lang="en-US" sz="1200" dirty="0" err="1">
                <a:solidFill>
                  <a:schemeClr val="bg1"/>
                </a:solidFill>
                <a:latin typeface="Courier New" panose="02070309020205020404" pitchFamily="49" charset="0"/>
              </a:rPr>
              <a:t>raw_data.columns</a:t>
            </a:r>
            <a:endParaRPr lang="en-US" sz="1200" dirty="0">
              <a:solidFill>
                <a:schemeClr val="bg1"/>
              </a:solidFill>
              <a:latin typeface="Courier New" panose="02070309020205020404" pitchFamily="49" charset="0"/>
            </a:endParaRPr>
          </a:p>
          <a:p>
            <a:endParaRPr lang="en-US" sz="1200" dirty="0">
              <a:solidFill>
                <a:schemeClr val="bg1"/>
              </a:solidFill>
              <a:latin typeface="Courier New" panose="02070309020205020404" pitchFamily="49" charset="0"/>
            </a:endParaRPr>
          </a:p>
          <a:p>
            <a:r>
              <a:rPr lang="en-US" sz="1200" dirty="0">
                <a:solidFill>
                  <a:schemeClr val="bg1"/>
                </a:solidFill>
                <a:latin typeface="Courier New" panose="02070309020205020404" pitchFamily="49" charset="0"/>
              </a:rPr>
              <a:t># to make dropping the error columns easier, </a:t>
            </a:r>
          </a:p>
          <a:p>
            <a:r>
              <a:rPr lang="en-US" sz="1200" dirty="0">
                <a:solidFill>
                  <a:schemeClr val="bg1"/>
                </a:solidFill>
                <a:latin typeface="Courier New" panose="02070309020205020404" pitchFamily="49" charset="0"/>
              </a:rPr>
              <a:t># go through the whole list and drop every column with 'err' in the name. </a:t>
            </a:r>
          </a:p>
          <a:p>
            <a:r>
              <a:rPr lang="en-US" sz="1200" dirty="0">
                <a:solidFill>
                  <a:schemeClr val="bg1"/>
                </a:solidFill>
                <a:latin typeface="Courier New" panose="02070309020205020404" pitchFamily="49" charset="0"/>
              </a:rPr>
              <a:t>for c in cols:</a:t>
            </a:r>
          </a:p>
          <a:p>
            <a:r>
              <a:rPr lang="en-US" sz="1200" dirty="0">
                <a:solidFill>
                  <a:schemeClr val="bg1"/>
                </a:solidFill>
                <a:latin typeface="Courier New" panose="02070309020205020404" pitchFamily="49" charset="0"/>
              </a:rPr>
              <a:t>    if 'err' in c:</a:t>
            </a:r>
          </a:p>
          <a:p>
            <a:r>
              <a:rPr lang="en-US" sz="1200" dirty="0">
                <a:solidFill>
                  <a:schemeClr val="bg1"/>
                </a:solidFill>
                <a:latin typeface="Courier New" panose="02070309020205020404" pitchFamily="49" charset="0"/>
              </a:rPr>
              <a:t>        </a:t>
            </a:r>
            <a:r>
              <a:rPr lang="en-US" sz="1200" dirty="0" err="1">
                <a:solidFill>
                  <a:schemeClr val="bg1"/>
                </a:solidFill>
                <a:latin typeface="Courier New" panose="02070309020205020404" pitchFamily="49" charset="0"/>
              </a:rPr>
              <a:t>koi_pond.append</a:t>
            </a:r>
            <a:r>
              <a:rPr lang="en-US" sz="1200" dirty="0">
                <a:solidFill>
                  <a:schemeClr val="bg1"/>
                </a:solidFill>
                <a:latin typeface="Courier New" panose="02070309020205020404" pitchFamily="49" charset="0"/>
              </a:rPr>
              <a:t>(c)</a:t>
            </a:r>
          </a:p>
          <a:p>
            <a:endParaRPr lang="en-US" sz="1200" dirty="0">
              <a:solidFill>
                <a:schemeClr val="bg1"/>
              </a:solidFill>
              <a:latin typeface="Courier New" panose="02070309020205020404" pitchFamily="49" charset="0"/>
            </a:endParaRPr>
          </a:p>
          <a:p>
            <a:r>
              <a:rPr lang="en-US" sz="1200" dirty="0">
                <a:solidFill>
                  <a:schemeClr val="bg1"/>
                </a:solidFill>
                <a:latin typeface="Courier New" panose="02070309020205020404" pitchFamily="49" charset="0"/>
              </a:rPr>
              <a:t># finalize changes</a:t>
            </a:r>
          </a:p>
          <a:p>
            <a:r>
              <a:rPr lang="en-US" sz="1200" dirty="0">
                <a:solidFill>
                  <a:schemeClr val="bg1"/>
                </a:solidFill>
                <a:latin typeface="Courier New" panose="02070309020205020404" pitchFamily="49" charset="0"/>
              </a:rPr>
              <a:t>data = </a:t>
            </a:r>
            <a:r>
              <a:rPr lang="en-US" sz="1200" dirty="0" err="1">
                <a:solidFill>
                  <a:schemeClr val="bg1"/>
                </a:solidFill>
                <a:latin typeface="Courier New" panose="02070309020205020404" pitchFamily="49" charset="0"/>
              </a:rPr>
              <a:t>raw_data.drop</a:t>
            </a:r>
            <a:r>
              <a:rPr lang="en-US" sz="1200" dirty="0">
                <a:solidFill>
                  <a:schemeClr val="bg1"/>
                </a:solidFill>
                <a:latin typeface="Courier New" panose="02070309020205020404" pitchFamily="49" charset="0"/>
              </a:rPr>
              <a:t>(</a:t>
            </a:r>
            <a:r>
              <a:rPr lang="en-US" sz="1200" dirty="0" err="1">
                <a:solidFill>
                  <a:schemeClr val="bg1"/>
                </a:solidFill>
                <a:latin typeface="Courier New" panose="02070309020205020404" pitchFamily="49" charset="0"/>
              </a:rPr>
              <a:t>koi_pond</a:t>
            </a:r>
            <a:r>
              <a:rPr lang="en-US" sz="1200" dirty="0">
                <a:solidFill>
                  <a:schemeClr val="bg1"/>
                </a:solidFill>
                <a:latin typeface="Courier New" panose="02070309020205020404" pitchFamily="49" charset="0"/>
              </a:rPr>
              <a:t>, axis = 1)</a:t>
            </a:r>
          </a:p>
          <a:p>
            <a:endParaRPr lang="en-US" sz="1200" dirty="0">
              <a:solidFill>
                <a:schemeClr val="bg1"/>
              </a:solidFill>
              <a:latin typeface="Courier New" panose="02070309020205020404" pitchFamily="49" charset="0"/>
            </a:endParaRPr>
          </a:p>
          <a:p>
            <a:r>
              <a:rPr lang="en-US" sz="1200" dirty="0">
                <a:solidFill>
                  <a:schemeClr val="bg1"/>
                </a:solidFill>
                <a:latin typeface="Courier New" panose="02070309020205020404" pitchFamily="49" charset="0"/>
              </a:rPr>
              <a:t>print("Dropped:\n\n", </a:t>
            </a:r>
            <a:r>
              <a:rPr lang="en-US" sz="1200" dirty="0" err="1">
                <a:solidFill>
                  <a:schemeClr val="bg1"/>
                </a:solidFill>
                <a:latin typeface="Courier New" panose="02070309020205020404" pitchFamily="49" charset="0"/>
              </a:rPr>
              <a:t>koi_pond</a:t>
            </a:r>
            <a:r>
              <a:rPr lang="en-US" sz="1200" dirty="0">
                <a:solidFill>
                  <a:schemeClr val="bg1"/>
                </a:solidFill>
                <a:latin typeface="Courier New" panose="02070309020205020404" pitchFamily="49" charset="0"/>
              </a:rPr>
              <a:t>)</a:t>
            </a:r>
          </a:p>
          <a:p>
            <a:r>
              <a:rPr lang="en-US" sz="1200" dirty="0">
                <a:solidFill>
                  <a:schemeClr val="bg1"/>
                </a:solidFill>
                <a:latin typeface="Courier New" panose="02070309020205020404" pitchFamily="49" charset="0"/>
              </a:rPr>
              <a:t>print(f"\dataset had {</a:t>
            </a:r>
            <a:r>
              <a:rPr lang="en-US" sz="1200" dirty="0" err="1">
                <a:solidFill>
                  <a:schemeClr val="bg1"/>
                </a:solidFill>
                <a:latin typeface="Courier New" panose="02070309020205020404" pitchFamily="49" charset="0"/>
              </a:rPr>
              <a:t>raw_data.shape</a:t>
            </a:r>
            <a:r>
              <a:rPr lang="en-US" sz="1200" dirty="0">
                <a:solidFill>
                  <a:schemeClr val="bg1"/>
                </a:solidFill>
                <a:latin typeface="Courier New" panose="02070309020205020404" pitchFamily="49" charset="0"/>
              </a:rPr>
              <a:t>[1]} columns.\</a:t>
            </a:r>
            <a:r>
              <a:rPr lang="en-US" sz="1200" dirty="0" err="1">
                <a:solidFill>
                  <a:schemeClr val="bg1"/>
                </a:solidFill>
                <a:latin typeface="Courier New" panose="02070309020205020404" pitchFamily="49" charset="0"/>
              </a:rPr>
              <a:t>nIt</a:t>
            </a:r>
            <a:r>
              <a:rPr lang="en-US" sz="1200" dirty="0">
                <a:solidFill>
                  <a:schemeClr val="bg1"/>
                </a:solidFill>
                <a:latin typeface="Courier New" panose="02070309020205020404" pitchFamily="49" charset="0"/>
              </a:rPr>
              <a:t> now has {</a:t>
            </a:r>
            <a:r>
              <a:rPr lang="en-US" sz="1200" dirty="0" err="1">
                <a:solidFill>
                  <a:schemeClr val="bg1"/>
                </a:solidFill>
                <a:latin typeface="Courier New" panose="02070309020205020404" pitchFamily="49" charset="0"/>
              </a:rPr>
              <a:t>data.shape</a:t>
            </a:r>
            <a:r>
              <a:rPr lang="en-US" sz="1200" dirty="0">
                <a:solidFill>
                  <a:schemeClr val="bg1"/>
                </a:solidFill>
                <a:latin typeface="Courier New" panose="02070309020205020404" pitchFamily="49" charset="0"/>
              </a:rPr>
              <a:t>[1]} columns.")</a:t>
            </a:r>
          </a:p>
        </p:txBody>
      </p:sp>
    </p:spTree>
    <p:extLst>
      <p:ext uri="{BB962C8B-B14F-4D97-AF65-F5344CB8AC3E}">
        <p14:creationId xmlns:p14="http://schemas.microsoft.com/office/powerpoint/2010/main" val="113105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4" fill="hold" grpId="0" nodeType="afterEffect">
                                  <p:stCondLst>
                                    <p:cond delay="0"/>
                                  </p:stCondLst>
                                  <p:childTnLst>
                                    <p:animEffect transition="out" filter="wipe(down)">
                                      <p:cBhvr>
                                        <p:cTn id="6" dur="1000"/>
                                        <p:tgtEl>
                                          <p:spTgt spid="5"/>
                                        </p:tgtEl>
                                      </p:cBhvr>
                                    </p:animEffect>
                                    <p:set>
                                      <p:cBhvr>
                                        <p:cTn id="7" dur="1" fill="hold">
                                          <p:stCondLst>
                                            <p:cond delay="999"/>
                                          </p:stCondLst>
                                        </p:cTn>
                                        <p:tgtEl>
                                          <p:spTgt spid="5"/>
                                        </p:tgtEl>
                                        <p:attrNameLst>
                                          <p:attrName>style.visibility</p:attrName>
                                        </p:attrNameLst>
                                      </p:cBhvr>
                                      <p:to>
                                        <p:strVal val="hidden"/>
                                      </p:to>
                                    </p:set>
                                  </p:childTnLst>
                                </p:cTn>
                              </p:par>
                            </p:childTnLst>
                          </p:cTn>
                        </p:par>
                        <p:par>
                          <p:cTn id="8" fill="hold">
                            <p:stCondLst>
                              <p:cond delay="1000"/>
                            </p:stCondLst>
                            <p:childTnLst>
                              <p:par>
                                <p:cTn id="9" presetID="22" presetClass="exit" presetSubtype="4" fill="hold" grpId="0" nodeType="afterEffect">
                                  <p:stCondLst>
                                    <p:cond delay="0"/>
                                  </p:stCondLst>
                                  <p:childTnLst>
                                    <p:animEffect transition="out" filter="wipe(down)">
                                      <p:cBhvr>
                                        <p:cTn id="10" dur="1000"/>
                                        <p:tgtEl>
                                          <p:spTgt spid="15"/>
                                        </p:tgtEl>
                                      </p:cBhvr>
                                    </p:animEffect>
                                    <p:set>
                                      <p:cBhvr>
                                        <p:cTn id="11" dur="1" fill="hold">
                                          <p:stCondLst>
                                            <p:cond delay="999"/>
                                          </p:stCondLst>
                                        </p:cTn>
                                        <p:tgtEl>
                                          <p:spTgt spid="15"/>
                                        </p:tgtEl>
                                        <p:attrNameLst>
                                          <p:attrName>style.visibility</p:attrName>
                                        </p:attrNameLst>
                                      </p:cBhvr>
                                      <p:to>
                                        <p:strVal val="hidden"/>
                                      </p:to>
                                    </p:set>
                                  </p:childTnLst>
                                </p:cTn>
                              </p:par>
                            </p:childTnLst>
                          </p:cTn>
                        </p:par>
                        <p:par>
                          <p:cTn id="12" fill="hold">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up)">
                                      <p:cBhvr>
                                        <p:cTn id="15" dur="10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1000"/>
                                        <p:tgtEl>
                                          <p:spTgt spid="10"/>
                                        </p:tgtEl>
                                      </p:cBhvr>
                                    </p:animEffect>
                                    <p:set>
                                      <p:cBhvr>
                                        <p:cTn id="25" dur="1" fill="hold">
                                          <p:stCondLst>
                                            <p:cond delay="999"/>
                                          </p:stCondLst>
                                        </p:cTn>
                                        <p:tgtEl>
                                          <p:spTgt spid="10"/>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xit" presetSubtype="4" fill="hold" grpId="1" nodeType="clickEffect">
                                  <p:stCondLst>
                                    <p:cond delay="0"/>
                                  </p:stCondLst>
                                  <p:childTnLst>
                                    <p:animEffect transition="out" filter="wipe(down)">
                                      <p:cBhvr>
                                        <p:cTn id="29" dur="1000"/>
                                        <p:tgtEl>
                                          <p:spTgt spid="22"/>
                                        </p:tgtEl>
                                      </p:cBhvr>
                                    </p:animEffect>
                                    <p:set>
                                      <p:cBhvr>
                                        <p:cTn id="30" dur="1" fill="hold">
                                          <p:stCondLst>
                                            <p:cond delay="9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p:bldP spid="10" grpId="0"/>
      <p:bldP spid="10" grpId="1"/>
      <p:bldP spid="22" grpId="0"/>
      <p:bldP spid="2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3CA3AE-4A9A-443B-AD5C-1105BFD35F0B}"/>
              </a:ext>
            </a:extLst>
          </p:cNvPr>
          <p:cNvSpPr/>
          <p:nvPr/>
        </p:nvSpPr>
        <p:spPr>
          <a:xfrm>
            <a:off x="0" y="0"/>
            <a:ext cx="12192000" cy="6858000"/>
          </a:xfrm>
          <a:prstGeom prst="rect">
            <a:avLst/>
          </a:prstGeom>
          <a:blipFill dpi="0" rotWithShape="1">
            <a:blip r:embed="rId2">
              <a:alphaModFix amt="31000"/>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4" name="TextBox 3">
            <a:extLst>
              <a:ext uri="{FF2B5EF4-FFF2-40B4-BE49-F238E27FC236}">
                <a16:creationId xmlns:a16="http://schemas.microsoft.com/office/drawing/2014/main" id="{C95958A3-0323-4A60-B293-68F58A1DAA8D}"/>
              </a:ext>
            </a:extLst>
          </p:cNvPr>
          <p:cNvSpPr txBox="1"/>
          <p:nvPr/>
        </p:nvSpPr>
        <p:spPr>
          <a:xfrm>
            <a:off x="3149597" y="164396"/>
            <a:ext cx="5892800" cy="769441"/>
          </a:xfrm>
          <a:prstGeom prst="rect">
            <a:avLst/>
          </a:prstGeom>
          <a:noFill/>
        </p:spPr>
        <p:txBody>
          <a:bodyPr wrap="square" rtlCol="0">
            <a:spAutoFit/>
          </a:bodyPr>
          <a:lstStyle/>
          <a:p>
            <a:pPr algn="ctr"/>
            <a:r>
              <a:rPr lang="en-IN" sz="4400" dirty="0">
                <a:solidFill>
                  <a:schemeClr val="bg1"/>
                </a:solidFill>
                <a:latin typeface="Courier New" panose="02070309020205020404" pitchFamily="49" charset="0"/>
                <a:cs typeface="Courier New" panose="02070309020205020404" pitchFamily="49" charset="0"/>
              </a:rPr>
              <a:t>Data Cleaning</a:t>
            </a:r>
            <a:endParaRPr lang="kn-IN" sz="4400" dirty="0">
              <a:solidFill>
                <a:schemeClr val="bg1"/>
              </a:solidFill>
              <a:latin typeface="Courier New" panose="02070309020205020404" pitchFamily="49" charset="0"/>
            </a:endParaRPr>
          </a:p>
        </p:txBody>
      </p:sp>
      <p:sp>
        <p:nvSpPr>
          <p:cNvPr id="6" name="TextBox 5">
            <a:extLst>
              <a:ext uri="{FF2B5EF4-FFF2-40B4-BE49-F238E27FC236}">
                <a16:creationId xmlns:a16="http://schemas.microsoft.com/office/drawing/2014/main" id="{3AEA6ABC-44AE-495F-9E70-5A5CCD1E27CE}"/>
              </a:ext>
            </a:extLst>
          </p:cNvPr>
          <p:cNvSpPr txBox="1"/>
          <p:nvPr/>
        </p:nvSpPr>
        <p:spPr>
          <a:xfrm>
            <a:off x="1" y="899461"/>
            <a:ext cx="12191999" cy="646331"/>
          </a:xfrm>
          <a:prstGeom prst="rect">
            <a:avLst/>
          </a:prstGeom>
          <a:noFill/>
        </p:spPr>
        <p:txBody>
          <a:bodyPr wrap="square" rtlCol="0">
            <a:spAutoFit/>
          </a:bodyPr>
          <a:lstStyle/>
          <a:p>
            <a:r>
              <a:rPr lang="en-IN" dirty="0">
                <a:solidFill>
                  <a:schemeClr val="bg1"/>
                </a:solidFill>
                <a:latin typeface="Century Gothic" panose="020B0502020202020204" pitchFamily="34" charset="0"/>
                <a:cs typeface="Courier New" panose="02070309020205020404" pitchFamily="49" charset="0"/>
              </a:rPr>
              <a:t>Undesirable values were legion in the dataset and required the cleaning of it.</a:t>
            </a:r>
          </a:p>
          <a:p>
            <a:r>
              <a:rPr lang="en-IN" dirty="0">
                <a:solidFill>
                  <a:schemeClr val="bg1"/>
                </a:solidFill>
                <a:latin typeface="Century Gothic" panose="020B0502020202020204" pitchFamily="34" charset="0"/>
                <a:cs typeface="Courier New" panose="02070309020205020404" pitchFamily="49" charset="0"/>
              </a:rPr>
              <a:t>Here’s what was done:</a:t>
            </a:r>
            <a:endParaRPr lang="kn-IN" dirty="0">
              <a:solidFill>
                <a:schemeClr val="bg1"/>
              </a:solidFill>
              <a:latin typeface="Century Gothic" panose="020B0502020202020204" pitchFamily="34" charset="0"/>
            </a:endParaRPr>
          </a:p>
        </p:txBody>
      </p:sp>
      <p:sp>
        <p:nvSpPr>
          <p:cNvPr id="7" name="Rectangle: Rounded Corners 6">
            <a:extLst>
              <a:ext uri="{FF2B5EF4-FFF2-40B4-BE49-F238E27FC236}">
                <a16:creationId xmlns:a16="http://schemas.microsoft.com/office/drawing/2014/main" id="{FDA64C50-BBA2-494B-A1EF-008344EA2FEE}"/>
              </a:ext>
            </a:extLst>
          </p:cNvPr>
          <p:cNvSpPr/>
          <p:nvPr/>
        </p:nvSpPr>
        <p:spPr>
          <a:xfrm>
            <a:off x="353290" y="1658511"/>
            <a:ext cx="4862945" cy="5031059"/>
          </a:xfrm>
          <a:prstGeom prst="roundRect">
            <a:avLst>
              <a:gd name="adj" fmla="val 320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 name="Rectangle: Rounded Corners 1">
            <a:extLst>
              <a:ext uri="{FF2B5EF4-FFF2-40B4-BE49-F238E27FC236}">
                <a16:creationId xmlns:a16="http://schemas.microsoft.com/office/drawing/2014/main" id="{6CB41C85-7450-4718-A8BD-96071E8730DB}"/>
              </a:ext>
            </a:extLst>
          </p:cNvPr>
          <p:cNvSpPr/>
          <p:nvPr/>
        </p:nvSpPr>
        <p:spPr>
          <a:xfrm>
            <a:off x="353291" y="1662545"/>
            <a:ext cx="4862945" cy="5031059"/>
          </a:xfrm>
          <a:prstGeom prst="roundRect">
            <a:avLst>
              <a:gd name="adj" fmla="val 320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9" name="TextBox 8">
            <a:extLst>
              <a:ext uri="{FF2B5EF4-FFF2-40B4-BE49-F238E27FC236}">
                <a16:creationId xmlns:a16="http://schemas.microsoft.com/office/drawing/2014/main" id="{1DAE4234-1D87-4BA1-8951-431071AF5AD7}"/>
              </a:ext>
            </a:extLst>
          </p:cNvPr>
          <p:cNvSpPr txBox="1"/>
          <p:nvPr/>
        </p:nvSpPr>
        <p:spPr>
          <a:xfrm>
            <a:off x="385616" y="1707710"/>
            <a:ext cx="4705929" cy="600164"/>
          </a:xfrm>
          <a:prstGeom prst="rect">
            <a:avLst/>
          </a:prstGeom>
          <a:noFill/>
        </p:spPr>
        <p:txBody>
          <a:bodyPr wrap="square" rtlCol="0">
            <a:spAutoFit/>
          </a:bodyPr>
          <a:lstStyle/>
          <a:p>
            <a:pPr algn="ctr"/>
            <a:r>
              <a:rPr lang="en-IN" sz="1100" dirty="0">
                <a:solidFill>
                  <a:schemeClr val="bg1"/>
                </a:solidFill>
                <a:latin typeface="Courier New" panose="02070309020205020404" pitchFamily="49" charset="0"/>
                <a:cs typeface="Courier New" panose="02070309020205020404" pitchFamily="49" charset="0"/>
              </a:rPr>
              <a:t>Programming Language: Python      </a:t>
            </a:r>
          </a:p>
          <a:p>
            <a:pPr algn="ctr"/>
            <a:endParaRPr lang="en-IN" sz="1100" dirty="0">
              <a:solidFill>
                <a:schemeClr val="bg1"/>
              </a:solidFill>
              <a:latin typeface="Courier New" panose="02070309020205020404" pitchFamily="49" charset="0"/>
              <a:cs typeface="Courier New" panose="02070309020205020404" pitchFamily="49" charset="0"/>
            </a:endParaRPr>
          </a:p>
          <a:p>
            <a:pPr algn="ctr"/>
            <a:r>
              <a:rPr lang="en-IN" sz="1100" dirty="0">
                <a:solidFill>
                  <a:schemeClr val="bg1"/>
                </a:solidFill>
                <a:latin typeface="Courier New" panose="02070309020205020404" pitchFamily="49" charset="0"/>
                <a:cs typeface="Courier New" panose="02070309020205020404" pitchFamily="49" charset="0"/>
              </a:rPr>
              <a:t>Program Terminal</a:t>
            </a:r>
            <a:endParaRPr lang="kn-IN" sz="1100" dirty="0">
              <a:solidFill>
                <a:schemeClr val="bg1"/>
              </a:solidFill>
              <a:latin typeface="Courier New" panose="02070309020205020404" pitchFamily="49" charset="0"/>
            </a:endParaRPr>
          </a:p>
        </p:txBody>
      </p:sp>
      <p:cxnSp>
        <p:nvCxnSpPr>
          <p:cNvPr id="12" name="Straight Connector 11">
            <a:extLst>
              <a:ext uri="{FF2B5EF4-FFF2-40B4-BE49-F238E27FC236}">
                <a16:creationId xmlns:a16="http://schemas.microsoft.com/office/drawing/2014/main" id="{C952D6B9-7528-458D-8F40-FC9C021887CB}"/>
              </a:ext>
            </a:extLst>
          </p:cNvPr>
          <p:cNvCxnSpPr>
            <a:cxnSpLocks/>
          </p:cNvCxnSpPr>
          <p:nvPr/>
        </p:nvCxnSpPr>
        <p:spPr>
          <a:xfrm>
            <a:off x="353290" y="2307874"/>
            <a:ext cx="48629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31AF8D5A-0E98-48E7-8FB5-8C5BA0942321}"/>
              </a:ext>
            </a:extLst>
          </p:cNvPr>
          <p:cNvSpPr/>
          <p:nvPr/>
        </p:nvSpPr>
        <p:spPr>
          <a:xfrm>
            <a:off x="6416963" y="1658510"/>
            <a:ext cx="4862945" cy="5031059"/>
          </a:xfrm>
          <a:prstGeom prst="roundRect">
            <a:avLst>
              <a:gd name="adj" fmla="val 320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19" name="Rectangle: Rounded Corners 18">
            <a:extLst>
              <a:ext uri="{FF2B5EF4-FFF2-40B4-BE49-F238E27FC236}">
                <a16:creationId xmlns:a16="http://schemas.microsoft.com/office/drawing/2014/main" id="{874AF98A-F537-4683-BDED-C2299231B608}"/>
              </a:ext>
            </a:extLst>
          </p:cNvPr>
          <p:cNvSpPr/>
          <p:nvPr/>
        </p:nvSpPr>
        <p:spPr>
          <a:xfrm>
            <a:off x="6416962" y="1658509"/>
            <a:ext cx="4862945" cy="5031059"/>
          </a:xfrm>
          <a:prstGeom prst="roundRect">
            <a:avLst>
              <a:gd name="adj" fmla="val 320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17" name="TextBox 16">
            <a:extLst>
              <a:ext uri="{FF2B5EF4-FFF2-40B4-BE49-F238E27FC236}">
                <a16:creationId xmlns:a16="http://schemas.microsoft.com/office/drawing/2014/main" id="{6482E583-C2C8-4B5B-89CB-0774E418144C}"/>
              </a:ext>
            </a:extLst>
          </p:cNvPr>
          <p:cNvSpPr txBox="1"/>
          <p:nvPr/>
        </p:nvSpPr>
        <p:spPr>
          <a:xfrm>
            <a:off x="6449289" y="1707710"/>
            <a:ext cx="4705929" cy="600164"/>
          </a:xfrm>
          <a:prstGeom prst="rect">
            <a:avLst/>
          </a:prstGeom>
          <a:noFill/>
        </p:spPr>
        <p:txBody>
          <a:bodyPr wrap="square" rtlCol="0">
            <a:spAutoFit/>
          </a:bodyPr>
          <a:lstStyle/>
          <a:p>
            <a:pPr algn="ctr"/>
            <a:r>
              <a:rPr lang="en-IN" sz="1100" dirty="0">
                <a:solidFill>
                  <a:schemeClr val="bg1"/>
                </a:solidFill>
                <a:latin typeface="Courier New" panose="02070309020205020404" pitchFamily="49" charset="0"/>
                <a:cs typeface="Courier New" panose="02070309020205020404" pitchFamily="49" charset="0"/>
              </a:rPr>
              <a:t>Programming Language: Python      </a:t>
            </a:r>
          </a:p>
          <a:p>
            <a:pPr algn="ctr"/>
            <a:endParaRPr lang="en-IN" sz="1100" dirty="0">
              <a:solidFill>
                <a:schemeClr val="bg1"/>
              </a:solidFill>
              <a:latin typeface="Courier New" panose="02070309020205020404" pitchFamily="49" charset="0"/>
              <a:cs typeface="Courier New" panose="02070309020205020404" pitchFamily="49" charset="0"/>
            </a:endParaRPr>
          </a:p>
          <a:p>
            <a:pPr algn="ctr"/>
            <a:r>
              <a:rPr lang="en-IN" sz="1100" dirty="0">
                <a:solidFill>
                  <a:schemeClr val="bg1"/>
                </a:solidFill>
                <a:latin typeface="Courier New" panose="02070309020205020404" pitchFamily="49" charset="0"/>
                <a:cs typeface="Courier New" panose="02070309020205020404" pitchFamily="49" charset="0"/>
              </a:rPr>
              <a:t>Output Terminal</a:t>
            </a:r>
            <a:endParaRPr lang="kn-IN" sz="1100" dirty="0">
              <a:solidFill>
                <a:schemeClr val="bg1"/>
              </a:solidFill>
              <a:latin typeface="Courier New" panose="02070309020205020404" pitchFamily="49" charset="0"/>
            </a:endParaRPr>
          </a:p>
        </p:txBody>
      </p:sp>
      <p:cxnSp>
        <p:nvCxnSpPr>
          <p:cNvPr id="18" name="Straight Connector 17">
            <a:extLst>
              <a:ext uri="{FF2B5EF4-FFF2-40B4-BE49-F238E27FC236}">
                <a16:creationId xmlns:a16="http://schemas.microsoft.com/office/drawing/2014/main" id="{5A527BD3-5B94-4088-9FD1-4089FBAC8767}"/>
              </a:ext>
            </a:extLst>
          </p:cNvPr>
          <p:cNvCxnSpPr>
            <a:cxnSpLocks/>
          </p:cNvCxnSpPr>
          <p:nvPr/>
        </p:nvCxnSpPr>
        <p:spPr>
          <a:xfrm>
            <a:off x="6416963" y="2307874"/>
            <a:ext cx="48629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28AFA6C-F019-485F-B623-05E86925A460}"/>
              </a:ext>
            </a:extLst>
          </p:cNvPr>
          <p:cNvSpPr txBox="1"/>
          <p:nvPr/>
        </p:nvSpPr>
        <p:spPr>
          <a:xfrm>
            <a:off x="340587" y="2319357"/>
            <a:ext cx="4862945" cy="2031325"/>
          </a:xfrm>
          <a:prstGeom prst="rect">
            <a:avLst/>
          </a:prstGeom>
          <a:noFill/>
        </p:spPr>
        <p:txBody>
          <a:bodyPr wrap="square">
            <a:spAutoFit/>
          </a:bodyPr>
          <a:lstStyle/>
          <a:p>
            <a:r>
              <a:rPr lang="en-US" sz="1400" dirty="0">
                <a:solidFill>
                  <a:schemeClr val="bg1"/>
                </a:solidFill>
                <a:latin typeface="Courier New" panose="02070309020205020404" pitchFamily="49" charset="0"/>
              </a:rPr>
              <a:t># get rid of rows with </a:t>
            </a:r>
            <a:r>
              <a:rPr lang="en-US" sz="1400" dirty="0" err="1">
                <a:solidFill>
                  <a:schemeClr val="bg1"/>
                </a:solidFill>
                <a:latin typeface="Courier New" panose="02070309020205020404" pitchFamily="49" charset="0"/>
              </a:rPr>
              <a:t>NaN</a:t>
            </a:r>
            <a:r>
              <a:rPr lang="en-US" sz="1400" dirty="0">
                <a:solidFill>
                  <a:schemeClr val="bg1"/>
                </a:solidFill>
                <a:latin typeface="Courier New" panose="02070309020205020404" pitchFamily="49" charset="0"/>
              </a:rPr>
              <a:t> values</a:t>
            </a:r>
          </a:p>
          <a:p>
            <a:r>
              <a:rPr lang="en-US" sz="1400" dirty="0">
                <a:solidFill>
                  <a:schemeClr val="bg1"/>
                </a:solidFill>
                <a:latin typeface="Courier New" panose="02070309020205020404" pitchFamily="49" charset="0"/>
              </a:rPr>
              <a:t>data = </a:t>
            </a:r>
            <a:r>
              <a:rPr lang="en-US" sz="1400" dirty="0" err="1">
                <a:solidFill>
                  <a:schemeClr val="bg1"/>
                </a:solidFill>
                <a:latin typeface="Courier New" panose="02070309020205020404" pitchFamily="49" charset="0"/>
              </a:rPr>
              <a:t>data.dropna</a:t>
            </a:r>
            <a:r>
              <a:rPr lang="en-US" sz="1400" dirty="0">
                <a:solidFill>
                  <a:schemeClr val="bg1"/>
                </a:solidFill>
                <a:latin typeface="Courier New" panose="02070309020205020404" pitchFamily="49" charset="0"/>
              </a:rPr>
              <a:t>()</a:t>
            </a:r>
          </a:p>
          <a:p>
            <a:r>
              <a:rPr lang="en-US" sz="1400" dirty="0">
                <a:solidFill>
                  <a:schemeClr val="bg1"/>
                </a:solidFill>
                <a:latin typeface="Courier New" panose="02070309020205020404" pitchFamily="49" charset="0"/>
              </a:rPr>
              <a:t>print(</a:t>
            </a:r>
            <a:r>
              <a:rPr lang="en-US" sz="1400" dirty="0" err="1">
                <a:solidFill>
                  <a:schemeClr val="bg1"/>
                </a:solidFill>
                <a:latin typeface="Courier New" panose="02070309020205020404" pitchFamily="49" charset="0"/>
              </a:rPr>
              <a:t>f"The</a:t>
            </a:r>
            <a:r>
              <a:rPr lang="en-US" sz="1400" dirty="0">
                <a:solidFill>
                  <a:schemeClr val="bg1"/>
                </a:solidFill>
                <a:latin typeface="Courier New" panose="02070309020205020404" pitchFamily="49" charset="0"/>
              </a:rPr>
              <a:t> dataset had {</a:t>
            </a:r>
            <a:r>
              <a:rPr lang="en-US" sz="1400" dirty="0" err="1">
                <a:solidFill>
                  <a:schemeClr val="bg1"/>
                </a:solidFill>
                <a:latin typeface="Courier New" panose="02070309020205020404" pitchFamily="49" charset="0"/>
              </a:rPr>
              <a:t>raw_data.shape</a:t>
            </a:r>
            <a:r>
              <a:rPr lang="en-US" sz="1400" dirty="0">
                <a:solidFill>
                  <a:schemeClr val="bg1"/>
                </a:solidFill>
                <a:latin typeface="Courier New" panose="02070309020205020404" pitchFamily="49" charset="0"/>
              </a:rPr>
              <a:t>[0]} rows. It now has {</a:t>
            </a:r>
            <a:r>
              <a:rPr lang="en-US" sz="1400" dirty="0" err="1">
                <a:solidFill>
                  <a:schemeClr val="bg1"/>
                </a:solidFill>
                <a:latin typeface="Courier New" panose="02070309020205020404" pitchFamily="49" charset="0"/>
              </a:rPr>
              <a:t>data.shape</a:t>
            </a:r>
            <a:r>
              <a:rPr lang="en-US" sz="1400" dirty="0">
                <a:solidFill>
                  <a:schemeClr val="bg1"/>
                </a:solidFill>
                <a:latin typeface="Courier New" panose="02070309020205020404" pitchFamily="49" charset="0"/>
              </a:rPr>
              <a:t>[0]} rows.\n({</a:t>
            </a:r>
            <a:r>
              <a:rPr lang="en-US" sz="1400" dirty="0" err="1">
                <a:solidFill>
                  <a:schemeClr val="bg1"/>
                </a:solidFill>
                <a:latin typeface="Courier New" panose="02070309020205020404" pitchFamily="49" charset="0"/>
              </a:rPr>
              <a:t>raw_data.shape</a:t>
            </a:r>
            <a:r>
              <a:rPr lang="en-US" sz="1400" dirty="0">
                <a:solidFill>
                  <a:schemeClr val="bg1"/>
                </a:solidFill>
                <a:latin typeface="Courier New" panose="02070309020205020404" pitchFamily="49" charset="0"/>
              </a:rPr>
              <a:t>[0]-</a:t>
            </a:r>
            <a:r>
              <a:rPr lang="en-US" sz="1400" dirty="0" err="1">
                <a:solidFill>
                  <a:schemeClr val="bg1"/>
                </a:solidFill>
                <a:latin typeface="Courier New" panose="02070309020205020404" pitchFamily="49" charset="0"/>
              </a:rPr>
              <a:t>data.shape</a:t>
            </a:r>
            <a:r>
              <a:rPr lang="en-US" sz="1400" dirty="0">
                <a:solidFill>
                  <a:schemeClr val="bg1"/>
                </a:solidFill>
                <a:latin typeface="Courier New" panose="02070309020205020404" pitchFamily="49" charset="0"/>
              </a:rPr>
              <a:t>[0]} rows were dropped, leaving {round(((</a:t>
            </a:r>
            <a:r>
              <a:rPr lang="en-US" sz="1400" dirty="0" err="1">
                <a:solidFill>
                  <a:schemeClr val="bg1"/>
                </a:solidFill>
                <a:latin typeface="Courier New" panose="02070309020205020404" pitchFamily="49" charset="0"/>
              </a:rPr>
              <a:t>data.shape</a:t>
            </a:r>
            <a:r>
              <a:rPr lang="en-US" sz="1400" dirty="0">
                <a:solidFill>
                  <a:schemeClr val="bg1"/>
                </a:solidFill>
                <a:latin typeface="Courier New" panose="02070309020205020404" pitchFamily="49" charset="0"/>
              </a:rPr>
              <a:t>[0]/</a:t>
            </a:r>
            <a:r>
              <a:rPr lang="en-US" sz="1400" dirty="0" err="1">
                <a:solidFill>
                  <a:schemeClr val="bg1"/>
                </a:solidFill>
                <a:latin typeface="Courier New" panose="02070309020205020404" pitchFamily="49" charset="0"/>
              </a:rPr>
              <a:t>raw_data.shape</a:t>
            </a:r>
            <a:r>
              <a:rPr lang="en-US" sz="1400" dirty="0">
                <a:solidFill>
                  <a:schemeClr val="bg1"/>
                </a:solidFill>
                <a:latin typeface="Courier New" panose="02070309020205020404" pitchFamily="49" charset="0"/>
              </a:rPr>
              <a:t>[0])*100),2)}% of the original number of entries.)")</a:t>
            </a:r>
          </a:p>
        </p:txBody>
      </p:sp>
      <p:sp>
        <p:nvSpPr>
          <p:cNvPr id="21" name="Rectangle 2">
            <a:extLst>
              <a:ext uri="{FF2B5EF4-FFF2-40B4-BE49-F238E27FC236}">
                <a16:creationId xmlns:a16="http://schemas.microsoft.com/office/drawing/2014/main" id="{36778503-4C96-4F78-8108-A5B312D22A7B}"/>
              </a:ext>
            </a:extLst>
          </p:cNvPr>
          <p:cNvSpPr>
            <a:spLocks noChangeArrowheads="1"/>
          </p:cNvSpPr>
          <p:nvPr/>
        </p:nvSpPr>
        <p:spPr bwMode="auto">
          <a:xfrm>
            <a:off x="6573978" y="2408971"/>
            <a:ext cx="4705929" cy="646331"/>
          </a:xfrm>
          <a:prstGeom prst="rect">
            <a:avLst/>
          </a:prstGeom>
          <a:noFill/>
          <a:ln>
            <a:noFill/>
          </a:ln>
          <a:effec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n-US" altLang="kn-IN" sz="1400" dirty="0">
                <a:solidFill>
                  <a:schemeClr val="bg1"/>
                </a:solidFill>
                <a:latin typeface="Courier New" panose="02070309020205020404" pitchFamily="49" charset="0"/>
              </a:rPr>
              <a:t>The dataset had 9564 rows. It now has 7994 rows. (1570 rows were dropped, leaving 83.58% of the original number of entries.) </a:t>
            </a:r>
          </a:p>
        </p:txBody>
      </p:sp>
    </p:spTree>
    <p:extLst>
      <p:ext uri="{BB962C8B-B14F-4D97-AF65-F5344CB8AC3E}">
        <p14:creationId xmlns:p14="http://schemas.microsoft.com/office/powerpoint/2010/main" val="420084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1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1" nodeType="clickEffect">
                                  <p:stCondLst>
                                    <p:cond delay="0"/>
                                  </p:stCondLst>
                                  <p:childTnLst>
                                    <p:animEffect transition="out" filter="wipe(down)">
                                      <p:cBhvr>
                                        <p:cTn id="16" dur="1000"/>
                                        <p:tgtEl>
                                          <p:spTgt spid="20"/>
                                        </p:tgtEl>
                                      </p:cBhvr>
                                    </p:animEffect>
                                    <p:set>
                                      <p:cBhvr>
                                        <p:cTn id="17" dur="1" fill="hold">
                                          <p:stCondLst>
                                            <p:cond delay="999"/>
                                          </p:stCondLst>
                                        </p:cTn>
                                        <p:tgtEl>
                                          <p:spTgt spid="2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1000"/>
                                        <p:tgtEl>
                                          <p:spTgt spid="21"/>
                                        </p:tgtEl>
                                      </p:cBhvr>
                                    </p:animEffect>
                                    <p:set>
                                      <p:cBhvr>
                                        <p:cTn id="22" dur="1" fill="hold">
                                          <p:stCondLst>
                                            <p:cond delay="9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P spid="21" grpId="0"/>
      <p:bldP spid="21"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3CA3AE-4A9A-443B-AD5C-1105BFD35F0B}"/>
              </a:ext>
            </a:extLst>
          </p:cNvPr>
          <p:cNvSpPr/>
          <p:nvPr/>
        </p:nvSpPr>
        <p:spPr>
          <a:xfrm>
            <a:off x="-3" y="0"/>
            <a:ext cx="12192000" cy="6858000"/>
          </a:xfrm>
          <a:prstGeom prst="rect">
            <a:avLst/>
          </a:prstGeom>
          <a:blipFill dpi="0" rotWithShape="1">
            <a:blip r:embed="rId2">
              <a:alphaModFix amt="31000"/>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4" name="TextBox 3">
            <a:extLst>
              <a:ext uri="{FF2B5EF4-FFF2-40B4-BE49-F238E27FC236}">
                <a16:creationId xmlns:a16="http://schemas.microsoft.com/office/drawing/2014/main" id="{C95958A3-0323-4A60-B293-68F58A1DAA8D}"/>
              </a:ext>
            </a:extLst>
          </p:cNvPr>
          <p:cNvSpPr txBox="1"/>
          <p:nvPr/>
        </p:nvSpPr>
        <p:spPr>
          <a:xfrm>
            <a:off x="3149597" y="164396"/>
            <a:ext cx="5892800" cy="769441"/>
          </a:xfrm>
          <a:prstGeom prst="rect">
            <a:avLst/>
          </a:prstGeom>
          <a:noFill/>
        </p:spPr>
        <p:txBody>
          <a:bodyPr wrap="square" rtlCol="0">
            <a:spAutoFit/>
          </a:bodyPr>
          <a:lstStyle/>
          <a:p>
            <a:pPr algn="ctr"/>
            <a:r>
              <a:rPr lang="en-IN" sz="4400" dirty="0">
                <a:solidFill>
                  <a:schemeClr val="bg1"/>
                </a:solidFill>
                <a:latin typeface="Courier New" panose="02070309020205020404" pitchFamily="49" charset="0"/>
                <a:cs typeface="Courier New" panose="02070309020205020404" pitchFamily="49" charset="0"/>
              </a:rPr>
              <a:t>Data Cleaning</a:t>
            </a:r>
            <a:endParaRPr lang="kn-IN" sz="4400" dirty="0">
              <a:solidFill>
                <a:schemeClr val="bg1"/>
              </a:solidFill>
              <a:latin typeface="Courier New" panose="02070309020205020404" pitchFamily="49" charset="0"/>
            </a:endParaRPr>
          </a:p>
        </p:txBody>
      </p:sp>
      <p:sp>
        <p:nvSpPr>
          <p:cNvPr id="6" name="TextBox 5">
            <a:extLst>
              <a:ext uri="{FF2B5EF4-FFF2-40B4-BE49-F238E27FC236}">
                <a16:creationId xmlns:a16="http://schemas.microsoft.com/office/drawing/2014/main" id="{3AEA6ABC-44AE-495F-9E70-5A5CCD1E27CE}"/>
              </a:ext>
            </a:extLst>
          </p:cNvPr>
          <p:cNvSpPr txBox="1"/>
          <p:nvPr/>
        </p:nvSpPr>
        <p:spPr>
          <a:xfrm>
            <a:off x="1" y="899461"/>
            <a:ext cx="12191999" cy="646331"/>
          </a:xfrm>
          <a:prstGeom prst="rect">
            <a:avLst/>
          </a:prstGeom>
          <a:noFill/>
        </p:spPr>
        <p:txBody>
          <a:bodyPr wrap="square" rtlCol="0">
            <a:spAutoFit/>
          </a:bodyPr>
          <a:lstStyle/>
          <a:p>
            <a:r>
              <a:rPr lang="en-IN" dirty="0">
                <a:solidFill>
                  <a:schemeClr val="bg1"/>
                </a:solidFill>
                <a:latin typeface="Century Gothic" panose="020B0502020202020204" pitchFamily="34" charset="0"/>
                <a:cs typeface="Courier New" panose="02070309020205020404" pitchFamily="49" charset="0"/>
              </a:rPr>
              <a:t>Undesirable values were legion in the dataset and required the cleaning of it.</a:t>
            </a:r>
          </a:p>
          <a:p>
            <a:r>
              <a:rPr lang="en-IN" dirty="0">
                <a:solidFill>
                  <a:schemeClr val="bg1"/>
                </a:solidFill>
                <a:latin typeface="Century Gothic" panose="020B0502020202020204" pitchFamily="34" charset="0"/>
                <a:cs typeface="Courier New" panose="02070309020205020404" pitchFamily="49" charset="0"/>
              </a:rPr>
              <a:t>Here’s what was done:</a:t>
            </a:r>
            <a:endParaRPr lang="kn-IN" dirty="0">
              <a:solidFill>
                <a:schemeClr val="bg1"/>
              </a:solidFill>
              <a:latin typeface="Century Gothic" panose="020B0502020202020204" pitchFamily="34" charset="0"/>
            </a:endParaRPr>
          </a:p>
        </p:txBody>
      </p:sp>
      <p:sp>
        <p:nvSpPr>
          <p:cNvPr id="7" name="Rectangle: Rounded Corners 6">
            <a:extLst>
              <a:ext uri="{FF2B5EF4-FFF2-40B4-BE49-F238E27FC236}">
                <a16:creationId xmlns:a16="http://schemas.microsoft.com/office/drawing/2014/main" id="{FDA64C50-BBA2-494B-A1EF-008344EA2FEE}"/>
              </a:ext>
            </a:extLst>
          </p:cNvPr>
          <p:cNvSpPr/>
          <p:nvPr/>
        </p:nvSpPr>
        <p:spPr>
          <a:xfrm>
            <a:off x="353290" y="1658511"/>
            <a:ext cx="4862945" cy="5031059"/>
          </a:xfrm>
          <a:prstGeom prst="roundRect">
            <a:avLst>
              <a:gd name="adj" fmla="val 320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 name="Rectangle: Rounded Corners 1">
            <a:extLst>
              <a:ext uri="{FF2B5EF4-FFF2-40B4-BE49-F238E27FC236}">
                <a16:creationId xmlns:a16="http://schemas.microsoft.com/office/drawing/2014/main" id="{6CB41C85-7450-4718-A8BD-96071E8730DB}"/>
              </a:ext>
            </a:extLst>
          </p:cNvPr>
          <p:cNvSpPr/>
          <p:nvPr/>
        </p:nvSpPr>
        <p:spPr>
          <a:xfrm>
            <a:off x="353291" y="1662545"/>
            <a:ext cx="4862945" cy="5031059"/>
          </a:xfrm>
          <a:prstGeom prst="roundRect">
            <a:avLst>
              <a:gd name="adj" fmla="val 320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9" name="TextBox 8">
            <a:extLst>
              <a:ext uri="{FF2B5EF4-FFF2-40B4-BE49-F238E27FC236}">
                <a16:creationId xmlns:a16="http://schemas.microsoft.com/office/drawing/2014/main" id="{1DAE4234-1D87-4BA1-8951-431071AF5AD7}"/>
              </a:ext>
            </a:extLst>
          </p:cNvPr>
          <p:cNvSpPr txBox="1"/>
          <p:nvPr/>
        </p:nvSpPr>
        <p:spPr>
          <a:xfrm>
            <a:off x="385616" y="1707710"/>
            <a:ext cx="4705929" cy="600164"/>
          </a:xfrm>
          <a:prstGeom prst="rect">
            <a:avLst/>
          </a:prstGeom>
          <a:noFill/>
        </p:spPr>
        <p:txBody>
          <a:bodyPr wrap="square" rtlCol="0">
            <a:spAutoFit/>
          </a:bodyPr>
          <a:lstStyle/>
          <a:p>
            <a:pPr algn="ctr"/>
            <a:r>
              <a:rPr lang="en-IN" sz="1100" dirty="0">
                <a:solidFill>
                  <a:schemeClr val="bg1"/>
                </a:solidFill>
                <a:latin typeface="Courier New" panose="02070309020205020404" pitchFamily="49" charset="0"/>
                <a:cs typeface="Courier New" panose="02070309020205020404" pitchFamily="49" charset="0"/>
              </a:rPr>
              <a:t>Programming Language: Python      </a:t>
            </a:r>
          </a:p>
          <a:p>
            <a:pPr algn="ctr"/>
            <a:endParaRPr lang="en-IN" sz="1100" dirty="0">
              <a:solidFill>
                <a:schemeClr val="bg1"/>
              </a:solidFill>
              <a:latin typeface="Courier New" panose="02070309020205020404" pitchFamily="49" charset="0"/>
              <a:cs typeface="Courier New" panose="02070309020205020404" pitchFamily="49" charset="0"/>
            </a:endParaRPr>
          </a:p>
          <a:p>
            <a:pPr algn="ctr"/>
            <a:r>
              <a:rPr lang="en-IN" sz="1100" dirty="0">
                <a:solidFill>
                  <a:schemeClr val="bg1"/>
                </a:solidFill>
                <a:latin typeface="Courier New" panose="02070309020205020404" pitchFamily="49" charset="0"/>
                <a:cs typeface="Courier New" panose="02070309020205020404" pitchFamily="49" charset="0"/>
              </a:rPr>
              <a:t>Program Terminal</a:t>
            </a:r>
            <a:endParaRPr lang="kn-IN" sz="1100" dirty="0">
              <a:solidFill>
                <a:schemeClr val="bg1"/>
              </a:solidFill>
              <a:latin typeface="Courier New" panose="02070309020205020404" pitchFamily="49" charset="0"/>
            </a:endParaRPr>
          </a:p>
        </p:txBody>
      </p:sp>
      <p:cxnSp>
        <p:nvCxnSpPr>
          <p:cNvPr id="12" name="Straight Connector 11">
            <a:extLst>
              <a:ext uri="{FF2B5EF4-FFF2-40B4-BE49-F238E27FC236}">
                <a16:creationId xmlns:a16="http://schemas.microsoft.com/office/drawing/2014/main" id="{C952D6B9-7528-458D-8F40-FC9C021887CB}"/>
              </a:ext>
            </a:extLst>
          </p:cNvPr>
          <p:cNvCxnSpPr>
            <a:cxnSpLocks/>
          </p:cNvCxnSpPr>
          <p:nvPr/>
        </p:nvCxnSpPr>
        <p:spPr>
          <a:xfrm>
            <a:off x="353290" y="2307874"/>
            <a:ext cx="48629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31AF8D5A-0E98-48E7-8FB5-8C5BA0942321}"/>
              </a:ext>
            </a:extLst>
          </p:cNvPr>
          <p:cNvSpPr/>
          <p:nvPr/>
        </p:nvSpPr>
        <p:spPr>
          <a:xfrm>
            <a:off x="6416963" y="1658510"/>
            <a:ext cx="4862945" cy="5031059"/>
          </a:xfrm>
          <a:prstGeom prst="roundRect">
            <a:avLst>
              <a:gd name="adj" fmla="val 320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19" name="Rectangle: Rounded Corners 18">
            <a:extLst>
              <a:ext uri="{FF2B5EF4-FFF2-40B4-BE49-F238E27FC236}">
                <a16:creationId xmlns:a16="http://schemas.microsoft.com/office/drawing/2014/main" id="{874AF98A-F537-4683-BDED-C2299231B608}"/>
              </a:ext>
            </a:extLst>
          </p:cNvPr>
          <p:cNvSpPr/>
          <p:nvPr/>
        </p:nvSpPr>
        <p:spPr>
          <a:xfrm>
            <a:off x="6416962" y="1658509"/>
            <a:ext cx="4862945" cy="5031059"/>
          </a:xfrm>
          <a:prstGeom prst="roundRect">
            <a:avLst>
              <a:gd name="adj" fmla="val 320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17" name="TextBox 16">
            <a:extLst>
              <a:ext uri="{FF2B5EF4-FFF2-40B4-BE49-F238E27FC236}">
                <a16:creationId xmlns:a16="http://schemas.microsoft.com/office/drawing/2014/main" id="{6482E583-C2C8-4B5B-89CB-0774E418144C}"/>
              </a:ext>
            </a:extLst>
          </p:cNvPr>
          <p:cNvSpPr txBox="1"/>
          <p:nvPr/>
        </p:nvSpPr>
        <p:spPr>
          <a:xfrm>
            <a:off x="6449289" y="1707710"/>
            <a:ext cx="4705929" cy="600164"/>
          </a:xfrm>
          <a:prstGeom prst="rect">
            <a:avLst/>
          </a:prstGeom>
          <a:noFill/>
        </p:spPr>
        <p:txBody>
          <a:bodyPr wrap="square" rtlCol="0">
            <a:spAutoFit/>
          </a:bodyPr>
          <a:lstStyle/>
          <a:p>
            <a:pPr algn="ctr"/>
            <a:r>
              <a:rPr lang="en-IN" sz="1100" dirty="0">
                <a:solidFill>
                  <a:schemeClr val="bg1"/>
                </a:solidFill>
                <a:latin typeface="Courier New" panose="02070309020205020404" pitchFamily="49" charset="0"/>
                <a:cs typeface="Courier New" panose="02070309020205020404" pitchFamily="49" charset="0"/>
              </a:rPr>
              <a:t>Programming Language: Python      </a:t>
            </a:r>
          </a:p>
          <a:p>
            <a:pPr algn="ctr"/>
            <a:endParaRPr lang="en-IN" sz="1100" dirty="0">
              <a:solidFill>
                <a:schemeClr val="bg1"/>
              </a:solidFill>
              <a:latin typeface="Courier New" panose="02070309020205020404" pitchFamily="49" charset="0"/>
              <a:cs typeface="Courier New" panose="02070309020205020404" pitchFamily="49" charset="0"/>
            </a:endParaRPr>
          </a:p>
          <a:p>
            <a:pPr algn="ctr"/>
            <a:r>
              <a:rPr lang="en-IN" sz="1100" dirty="0">
                <a:solidFill>
                  <a:schemeClr val="bg1"/>
                </a:solidFill>
                <a:latin typeface="Courier New" panose="02070309020205020404" pitchFamily="49" charset="0"/>
                <a:cs typeface="Courier New" panose="02070309020205020404" pitchFamily="49" charset="0"/>
              </a:rPr>
              <a:t>Output Terminal</a:t>
            </a:r>
            <a:endParaRPr lang="kn-IN" sz="1100" dirty="0">
              <a:solidFill>
                <a:schemeClr val="bg1"/>
              </a:solidFill>
              <a:latin typeface="Courier New" panose="02070309020205020404" pitchFamily="49" charset="0"/>
            </a:endParaRPr>
          </a:p>
        </p:txBody>
      </p:sp>
      <p:cxnSp>
        <p:nvCxnSpPr>
          <p:cNvPr id="18" name="Straight Connector 17">
            <a:extLst>
              <a:ext uri="{FF2B5EF4-FFF2-40B4-BE49-F238E27FC236}">
                <a16:creationId xmlns:a16="http://schemas.microsoft.com/office/drawing/2014/main" id="{5A527BD3-5B94-4088-9FD1-4089FBAC8767}"/>
              </a:ext>
            </a:extLst>
          </p:cNvPr>
          <p:cNvCxnSpPr>
            <a:cxnSpLocks/>
          </p:cNvCxnSpPr>
          <p:nvPr/>
        </p:nvCxnSpPr>
        <p:spPr>
          <a:xfrm>
            <a:off x="6416963" y="2307874"/>
            <a:ext cx="48629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E035BFA2-DBF3-4E0B-B638-1A67D364EE3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606496" y="2412573"/>
            <a:ext cx="4483874" cy="778527"/>
          </a:xfrm>
          <a:prstGeom prst="rect">
            <a:avLst/>
          </a:prstGeom>
        </p:spPr>
      </p:pic>
      <p:sp>
        <p:nvSpPr>
          <p:cNvPr id="25" name="TextBox 24">
            <a:extLst>
              <a:ext uri="{FF2B5EF4-FFF2-40B4-BE49-F238E27FC236}">
                <a16:creationId xmlns:a16="http://schemas.microsoft.com/office/drawing/2014/main" id="{2A6A4C6B-97FD-4ED0-AC26-98F538CE71D1}"/>
              </a:ext>
            </a:extLst>
          </p:cNvPr>
          <p:cNvSpPr txBox="1"/>
          <p:nvPr/>
        </p:nvSpPr>
        <p:spPr>
          <a:xfrm>
            <a:off x="340587" y="2319357"/>
            <a:ext cx="4862945" cy="4324261"/>
          </a:xfrm>
          <a:prstGeom prst="rect">
            <a:avLst/>
          </a:prstGeom>
          <a:noFill/>
        </p:spPr>
        <p:txBody>
          <a:bodyPr wrap="square">
            <a:spAutoFit/>
          </a:bodyPr>
          <a:lstStyle/>
          <a:p>
            <a:r>
              <a:rPr lang="en-US" sz="1100" dirty="0">
                <a:solidFill>
                  <a:schemeClr val="bg1"/>
                </a:solidFill>
                <a:latin typeface="Courier New" panose="02070309020205020404" pitchFamily="49" charset="0"/>
              </a:rPr>
              <a:t>#renamecolumns so helpful during our exploratory analysis</a:t>
            </a:r>
          </a:p>
          <a:p>
            <a:r>
              <a:rPr lang="en-US" sz="1100" dirty="0" err="1">
                <a:solidFill>
                  <a:schemeClr val="bg1"/>
                </a:solidFill>
                <a:latin typeface="Courier New" panose="02070309020205020404" pitchFamily="49" charset="0"/>
              </a:rPr>
              <a:t>data.rename</a:t>
            </a:r>
            <a:r>
              <a:rPr lang="en-US" sz="1100" dirty="0">
                <a:solidFill>
                  <a:schemeClr val="bg1"/>
                </a:solidFill>
                <a:latin typeface="Courier New" panose="02070309020205020404" pitchFamily="49" charset="0"/>
              </a:rPr>
              <a:t>(columns={'kepid':'kepler_id','kepoi_name':'koi_name','koi_disposition':'plnt_disposition', 'koi_score':'</a:t>
            </a:r>
            <a:r>
              <a:rPr lang="en-US" sz="1100" dirty="0" err="1">
                <a:solidFill>
                  <a:schemeClr val="bg1"/>
                </a:solidFill>
                <a:latin typeface="Courier New" panose="02070309020205020404" pitchFamily="49" charset="0"/>
              </a:rPr>
              <a:t>plnt_disp_confidence</a:t>
            </a:r>
            <a:r>
              <a:rPr lang="en-US" sz="1100" dirty="0">
                <a:solidFill>
                  <a:schemeClr val="bg1"/>
                </a:solidFill>
                <a:latin typeface="Courier New" panose="02070309020205020404" pitchFamily="49" charset="0"/>
              </a:rPr>
              <a:t>',</a:t>
            </a:r>
          </a:p>
          <a:p>
            <a:r>
              <a:rPr lang="en-US" sz="1100" dirty="0">
                <a:solidFill>
                  <a:schemeClr val="bg1"/>
                </a:solidFill>
                <a:latin typeface="Courier New" panose="02070309020205020404" pitchFamily="49" charset="0"/>
              </a:rPr>
              <a:t>                     'koi_fpflag_</a:t>
            </a:r>
            <a:r>
              <a:rPr lang="en-US" sz="1100" dirty="0" err="1">
                <a:solidFill>
                  <a:schemeClr val="bg1"/>
                </a:solidFill>
                <a:latin typeface="Courier New" panose="02070309020205020404" pitchFamily="49" charset="0"/>
              </a:rPr>
              <a:t>nt</a:t>
            </a:r>
            <a:r>
              <a:rPr lang="en-US" sz="1100" dirty="0">
                <a:solidFill>
                  <a:schemeClr val="bg1"/>
                </a:solidFill>
                <a:latin typeface="Courier New" panose="02070309020205020404" pitchFamily="49" charset="0"/>
              </a:rPr>
              <a:t>':'</a:t>
            </a:r>
            <a:r>
              <a:rPr lang="en-US" sz="1100" dirty="0" err="1">
                <a:solidFill>
                  <a:schemeClr val="bg1"/>
                </a:solidFill>
                <a:latin typeface="Courier New" panose="02070309020205020404" pitchFamily="49" charset="0"/>
              </a:rPr>
              <a:t>flag_nTransitLk</a:t>
            </a:r>
            <a:r>
              <a:rPr lang="en-US" sz="1100" dirty="0">
                <a:solidFill>
                  <a:schemeClr val="bg1"/>
                </a:solidFill>
                <a:latin typeface="Courier New" panose="02070309020205020404" pitchFamily="49" charset="0"/>
              </a:rPr>
              <a:t>', 'koi_fpflag_ss':'</a:t>
            </a:r>
            <a:r>
              <a:rPr lang="en-US" sz="1100" dirty="0" err="1">
                <a:solidFill>
                  <a:schemeClr val="bg1"/>
                </a:solidFill>
                <a:latin typeface="Courier New" panose="02070309020205020404" pitchFamily="49" charset="0"/>
              </a:rPr>
              <a:t>flag_scndEvent</a:t>
            </a:r>
            <a:r>
              <a:rPr lang="en-US" sz="1100" dirty="0">
                <a:solidFill>
                  <a:schemeClr val="bg1"/>
                </a:solidFill>
                <a:latin typeface="Courier New" panose="02070309020205020404" pitchFamily="49" charset="0"/>
              </a:rPr>
              <a:t>', 'koi_fpflag_co':'</a:t>
            </a:r>
            <a:r>
              <a:rPr lang="en-US" sz="1100" dirty="0" err="1">
                <a:solidFill>
                  <a:schemeClr val="bg1"/>
                </a:solidFill>
                <a:latin typeface="Courier New" panose="02070309020205020404" pitchFamily="49" charset="0"/>
              </a:rPr>
              <a:t>flag_centroidOffset</a:t>
            </a:r>
            <a:r>
              <a:rPr lang="en-US" sz="1100" dirty="0">
                <a:solidFill>
                  <a:schemeClr val="bg1"/>
                </a:solidFill>
                <a:latin typeface="Courier New" panose="02070309020205020404" pitchFamily="49" charset="0"/>
              </a:rPr>
              <a:t>', </a:t>
            </a:r>
          </a:p>
          <a:p>
            <a:r>
              <a:rPr lang="en-US" sz="1100" dirty="0">
                <a:solidFill>
                  <a:schemeClr val="bg1"/>
                </a:solidFill>
                <a:latin typeface="Courier New" panose="02070309020205020404" pitchFamily="49" charset="0"/>
              </a:rPr>
              <a:t>                     'koi_fpflag_</a:t>
            </a:r>
            <a:r>
              <a:rPr lang="en-US" sz="1100" dirty="0" err="1">
                <a:solidFill>
                  <a:schemeClr val="bg1"/>
                </a:solidFill>
                <a:latin typeface="Courier New" panose="02070309020205020404" pitchFamily="49" charset="0"/>
              </a:rPr>
              <a:t>ec</a:t>
            </a:r>
            <a:r>
              <a:rPr lang="en-US" sz="1100" dirty="0">
                <a:solidFill>
                  <a:schemeClr val="bg1"/>
                </a:solidFill>
                <a:latin typeface="Courier New" panose="02070309020205020404" pitchFamily="49" charset="0"/>
              </a:rPr>
              <a:t>':'</a:t>
            </a:r>
            <a:r>
              <a:rPr lang="en-US" sz="1100" dirty="0" err="1">
                <a:solidFill>
                  <a:schemeClr val="bg1"/>
                </a:solidFill>
                <a:latin typeface="Courier New" panose="02070309020205020404" pitchFamily="49" charset="0"/>
              </a:rPr>
              <a:t>flag_ephMatch</a:t>
            </a:r>
            <a:r>
              <a:rPr lang="en-US" sz="1100" dirty="0">
                <a:solidFill>
                  <a:schemeClr val="bg1"/>
                </a:solidFill>
                <a:latin typeface="Courier New" panose="02070309020205020404" pitchFamily="49" charset="0"/>
              </a:rPr>
              <a:t>', 'koi_period':'orbital_period','koi_time0bk':'transit_epoch','koi_impact':'impact_parameter',</a:t>
            </a:r>
          </a:p>
          <a:p>
            <a:r>
              <a:rPr lang="en-US" sz="1100" dirty="0">
                <a:solidFill>
                  <a:schemeClr val="bg1"/>
                </a:solidFill>
                <a:latin typeface="Courier New" panose="02070309020205020404" pitchFamily="49" charset="0"/>
              </a:rPr>
              <a:t>                     'koi_duration':'transit_duration','koi_depth':'</a:t>
            </a:r>
            <a:r>
              <a:rPr lang="en-US" sz="1100" dirty="0" err="1">
                <a:solidFill>
                  <a:schemeClr val="bg1"/>
                </a:solidFill>
                <a:latin typeface="Courier New" panose="02070309020205020404" pitchFamily="49" charset="0"/>
              </a:rPr>
              <a:t>transit_depth</a:t>
            </a:r>
            <a:r>
              <a:rPr lang="en-US" sz="1100" dirty="0">
                <a:solidFill>
                  <a:schemeClr val="bg1"/>
                </a:solidFill>
                <a:latin typeface="Courier New" panose="02070309020205020404" pitchFamily="49" charset="0"/>
              </a:rPr>
              <a:t>', 'koi_prad':'</a:t>
            </a:r>
            <a:r>
              <a:rPr lang="en-US" sz="1100" dirty="0" err="1">
                <a:solidFill>
                  <a:schemeClr val="bg1"/>
                </a:solidFill>
                <a:latin typeface="Courier New" panose="02070309020205020404" pitchFamily="49" charset="0"/>
              </a:rPr>
              <a:t>planetary_radius</a:t>
            </a:r>
            <a:r>
              <a:rPr lang="en-US" sz="1100" dirty="0">
                <a:solidFill>
                  <a:schemeClr val="bg1"/>
                </a:solidFill>
                <a:latin typeface="Courier New" panose="02070309020205020404" pitchFamily="49" charset="0"/>
              </a:rPr>
              <a:t>', 'koi_</a:t>
            </a:r>
            <a:r>
              <a:rPr lang="en-US" sz="1100" dirty="0" err="1">
                <a:solidFill>
                  <a:schemeClr val="bg1"/>
                </a:solidFill>
                <a:latin typeface="Courier New" panose="02070309020205020404" pitchFamily="49" charset="0"/>
              </a:rPr>
              <a:t>teq</a:t>
            </a:r>
            <a:r>
              <a:rPr lang="en-US" sz="1100" dirty="0">
                <a:solidFill>
                  <a:schemeClr val="bg1"/>
                </a:solidFill>
                <a:latin typeface="Courier New" panose="02070309020205020404" pitchFamily="49" charset="0"/>
              </a:rPr>
              <a:t>':'</a:t>
            </a:r>
            <a:r>
              <a:rPr lang="en-US" sz="1100" dirty="0" err="1">
                <a:solidFill>
                  <a:schemeClr val="bg1"/>
                </a:solidFill>
                <a:latin typeface="Courier New" panose="02070309020205020404" pitchFamily="49" charset="0"/>
              </a:rPr>
              <a:t>equ_temp</a:t>
            </a:r>
            <a:r>
              <a:rPr lang="en-US" sz="1100" dirty="0">
                <a:solidFill>
                  <a:schemeClr val="bg1"/>
                </a:solidFill>
                <a:latin typeface="Courier New" panose="02070309020205020404" pitchFamily="49" charset="0"/>
              </a:rPr>
              <a:t>',</a:t>
            </a:r>
          </a:p>
          <a:p>
            <a:r>
              <a:rPr lang="en-US" sz="1100" dirty="0">
                <a:solidFill>
                  <a:schemeClr val="bg1"/>
                </a:solidFill>
                <a:latin typeface="Courier New" panose="02070309020205020404" pitchFamily="49" charset="0"/>
              </a:rPr>
              <a:t>                     'koi_insol':'insolation_flux','koi_model_snr':'transit_sigToNoise','koi_steff':'stellar_eff_temp','koi_slogg':'stellar_surf_gravity',</a:t>
            </a:r>
          </a:p>
          <a:p>
            <a:r>
              <a:rPr lang="en-US" sz="1100" dirty="0">
                <a:solidFill>
                  <a:schemeClr val="bg1"/>
                </a:solidFill>
                <a:latin typeface="Courier New" panose="02070309020205020404" pitchFamily="49" charset="0"/>
              </a:rPr>
              <a:t>                     'koi_srad':'stellar_radius','ra':'right_acension','dec':'declination','koi_kepmag':'kepler_magnitude'</a:t>
            </a:r>
          </a:p>
          <a:p>
            <a:r>
              <a:rPr lang="en-US" sz="1100" dirty="0">
                <a:solidFill>
                  <a:schemeClr val="bg1"/>
                </a:solidFill>
                <a:latin typeface="Courier New" panose="02070309020205020404" pitchFamily="49" charset="0"/>
              </a:rPr>
              <a:t>                    }, </a:t>
            </a:r>
            <a:r>
              <a:rPr lang="en-US" sz="1100" dirty="0" err="1">
                <a:solidFill>
                  <a:schemeClr val="bg1"/>
                </a:solidFill>
                <a:latin typeface="Courier New" panose="02070309020205020404" pitchFamily="49" charset="0"/>
              </a:rPr>
              <a:t>inplace</a:t>
            </a:r>
            <a:r>
              <a:rPr lang="en-US" sz="1100" dirty="0">
                <a:solidFill>
                  <a:schemeClr val="bg1"/>
                </a:solidFill>
                <a:latin typeface="Courier New" panose="02070309020205020404" pitchFamily="49" charset="0"/>
              </a:rPr>
              <a:t> = True)</a:t>
            </a:r>
          </a:p>
          <a:p>
            <a:endParaRPr lang="en-US" sz="1100" dirty="0">
              <a:solidFill>
                <a:schemeClr val="bg1"/>
              </a:solidFill>
              <a:latin typeface="Courier New" panose="02070309020205020404" pitchFamily="49" charset="0"/>
            </a:endParaRPr>
          </a:p>
          <a:p>
            <a:r>
              <a:rPr lang="en-US" sz="1100" dirty="0" err="1">
                <a:solidFill>
                  <a:schemeClr val="bg1"/>
                </a:solidFill>
                <a:latin typeface="Courier New" panose="02070309020205020404" pitchFamily="49" charset="0"/>
              </a:rPr>
              <a:t>data.tail</a:t>
            </a:r>
            <a:r>
              <a:rPr lang="en-US" sz="1100" dirty="0">
                <a:solidFill>
                  <a:schemeClr val="bg1"/>
                </a:solidFill>
                <a:latin typeface="Courier New" panose="02070309020205020404" pitchFamily="49" charset="0"/>
              </a:rPr>
              <a:t>()</a:t>
            </a:r>
          </a:p>
        </p:txBody>
      </p:sp>
      <p:pic>
        <p:nvPicPr>
          <p:cNvPr id="21" name="Picture 20">
            <a:extLst>
              <a:ext uri="{FF2B5EF4-FFF2-40B4-BE49-F238E27FC236}">
                <a16:creationId xmlns:a16="http://schemas.microsoft.com/office/drawing/2014/main" id="{41D69ED1-C84C-4993-A8FD-1A01CCD6782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710198" y="3574813"/>
            <a:ext cx="4274408" cy="697218"/>
          </a:xfrm>
          <a:prstGeom prst="rect">
            <a:avLst/>
          </a:prstGeom>
        </p:spPr>
      </p:pic>
      <p:pic>
        <p:nvPicPr>
          <p:cNvPr id="22" name="Picture 21">
            <a:extLst>
              <a:ext uri="{FF2B5EF4-FFF2-40B4-BE49-F238E27FC236}">
                <a16:creationId xmlns:a16="http://schemas.microsoft.com/office/drawing/2014/main" id="{E1D8AF76-9DFD-41B2-90D4-9795316C6EE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69122" y="2656899"/>
            <a:ext cx="9611590" cy="1668843"/>
          </a:xfrm>
          <a:prstGeom prst="rect">
            <a:avLst/>
          </a:prstGeom>
          <a:ln w="38100">
            <a:solidFill>
              <a:srgbClr val="FF0000"/>
            </a:solidFill>
          </a:ln>
        </p:spPr>
      </p:pic>
      <p:pic>
        <p:nvPicPr>
          <p:cNvPr id="23" name="Picture 22">
            <a:extLst>
              <a:ext uri="{FF2B5EF4-FFF2-40B4-BE49-F238E27FC236}">
                <a16:creationId xmlns:a16="http://schemas.microsoft.com/office/drawing/2014/main" id="{20F6ADE2-33C1-48CE-99CB-58078E71FD6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699145" y="2962266"/>
            <a:ext cx="6883977" cy="1122877"/>
          </a:xfrm>
          <a:prstGeom prst="rect">
            <a:avLst/>
          </a:prstGeom>
          <a:ln w="38100">
            <a:solidFill>
              <a:srgbClr val="FF0000"/>
            </a:solidFill>
          </a:ln>
        </p:spPr>
      </p:pic>
      <p:sp>
        <p:nvSpPr>
          <p:cNvPr id="24" name="Rectangle 23">
            <a:extLst>
              <a:ext uri="{FF2B5EF4-FFF2-40B4-BE49-F238E27FC236}">
                <a16:creationId xmlns:a16="http://schemas.microsoft.com/office/drawing/2014/main" id="{B8D113C9-55D4-4730-B932-F61768118FF7}"/>
              </a:ext>
            </a:extLst>
          </p:cNvPr>
          <p:cNvSpPr/>
          <p:nvPr/>
        </p:nvSpPr>
        <p:spPr>
          <a:xfrm>
            <a:off x="9382459" y="2685560"/>
            <a:ext cx="240434" cy="24431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kn-IN" dirty="0"/>
          </a:p>
        </p:txBody>
      </p:sp>
      <p:sp>
        <p:nvSpPr>
          <p:cNvPr id="26" name="Rectangle 25">
            <a:extLst>
              <a:ext uri="{FF2B5EF4-FFF2-40B4-BE49-F238E27FC236}">
                <a16:creationId xmlns:a16="http://schemas.microsoft.com/office/drawing/2014/main" id="{95B86D52-EDD5-47F2-AE57-9F722F6BA392}"/>
              </a:ext>
            </a:extLst>
          </p:cNvPr>
          <p:cNvSpPr/>
          <p:nvPr/>
        </p:nvSpPr>
        <p:spPr>
          <a:xfrm>
            <a:off x="10577222" y="2392640"/>
            <a:ext cx="240434" cy="24431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kn-IN"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DE94D0B-6049-4018-B700-4F29B24EDB1A}"/>
                  </a:ext>
                </a:extLst>
              </p:cNvPr>
              <p:cNvSpPr txBox="1"/>
              <p:nvPr/>
            </p:nvSpPr>
            <p:spPr>
              <a:xfrm>
                <a:off x="6733309" y="4634837"/>
                <a:ext cx="2649150" cy="307777"/>
              </a:xfrm>
              <a:prstGeom prst="rect">
                <a:avLst/>
              </a:prstGeom>
              <a:noFill/>
            </p:spPr>
            <p:txBody>
              <a:bodyPr wrap="square" rtlCol="0">
                <a:spAutoFit/>
              </a:bodyPr>
              <a:lstStyle/>
              <a:p>
                <a:r>
                  <a:rPr lang="en-US" sz="1400" dirty="0">
                    <a:solidFill>
                      <a:schemeClr val="bg1"/>
                    </a:solidFill>
                    <a:latin typeface="Courier New" panose="02070309020205020404" pitchFamily="49" charset="0"/>
                    <a:cs typeface="Courier New" panose="02070309020205020404" pitchFamily="49" charset="0"/>
                  </a:rPr>
                  <a:t>5 rows </a:t>
                </a:r>
                <a14:m>
                  <m:oMath xmlns:m="http://schemas.openxmlformats.org/officeDocument/2006/math">
                    <m:r>
                      <a:rPr lang="en-US" sz="1400" b="0" i="1" smtClean="0">
                        <a:solidFill>
                          <a:schemeClr val="bg1"/>
                        </a:solidFill>
                        <a:latin typeface="Cambria Math" panose="02040503050406030204" pitchFamily="18" charset="0"/>
                        <a:cs typeface="Courier New" panose="02070309020205020404" pitchFamily="49" charset="0"/>
                      </a:rPr>
                      <m:t>×</m:t>
                    </m:r>
                  </m:oMath>
                </a14:m>
                <a:r>
                  <a:rPr lang="en-US" sz="1400" dirty="0">
                    <a:solidFill>
                      <a:schemeClr val="bg1"/>
                    </a:solidFill>
                    <a:latin typeface="Courier New" panose="02070309020205020404" pitchFamily="49" charset="0"/>
                  </a:rPr>
                  <a:t> 24 columns</a:t>
                </a:r>
                <a:endParaRPr lang="kn-IN" sz="1400" dirty="0">
                  <a:solidFill>
                    <a:schemeClr val="bg1"/>
                  </a:solidFill>
                  <a:latin typeface="Courier New" panose="02070309020205020404" pitchFamily="49" charset="0"/>
                </a:endParaRPr>
              </a:p>
            </p:txBody>
          </p:sp>
        </mc:Choice>
        <mc:Fallback xmlns="">
          <p:sp>
            <p:nvSpPr>
              <p:cNvPr id="27" name="TextBox 26">
                <a:extLst>
                  <a:ext uri="{FF2B5EF4-FFF2-40B4-BE49-F238E27FC236}">
                    <a16:creationId xmlns:a16="http://schemas.microsoft.com/office/drawing/2014/main" id="{8DE94D0B-6049-4018-B700-4F29B24EDB1A}"/>
                  </a:ext>
                </a:extLst>
              </p:cNvPr>
              <p:cNvSpPr txBox="1">
                <a:spLocks noRot="1" noChangeAspect="1" noMove="1" noResize="1" noEditPoints="1" noAdjustHandles="1" noChangeArrowheads="1" noChangeShapeType="1" noTextEdit="1"/>
              </p:cNvSpPr>
              <p:nvPr/>
            </p:nvSpPr>
            <p:spPr>
              <a:xfrm>
                <a:off x="6733309" y="4634837"/>
                <a:ext cx="2649150" cy="307777"/>
              </a:xfrm>
              <a:prstGeom prst="rect">
                <a:avLst/>
              </a:prstGeom>
              <a:blipFill>
                <a:blip r:embed="rId6"/>
                <a:stretch>
                  <a:fillRect l="-691" t="-5882" b="-23529"/>
                </a:stretch>
              </a:blipFill>
            </p:spPr>
            <p:txBody>
              <a:bodyPr/>
              <a:lstStyle/>
              <a:p>
                <a:r>
                  <a:rPr lang="kn-IN">
                    <a:noFill/>
                  </a:rPr>
                  <a:t> </a:t>
                </a:r>
              </a:p>
            </p:txBody>
          </p:sp>
        </mc:Fallback>
      </mc:AlternateContent>
    </p:spTree>
    <p:extLst>
      <p:ext uri="{BB962C8B-B14F-4D97-AF65-F5344CB8AC3E}">
        <p14:creationId xmlns:p14="http://schemas.microsoft.com/office/powerpoint/2010/main" val="2829464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10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1000"/>
                                        <p:tgtEl>
                                          <p:spTgt spid="21"/>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10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1000"/>
                                        <p:tgtEl>
                                          <p:spTgt spid="20"/>
                                        </p:tgtEl>
                                      </p:cBhvr>
                                    </p:animEffect>
                                    <p:set>
                                      <p:cBhvr>
                                        <p:cTn id="25" dur="1" fill="hold">
                                          <p:stCondLst>
                                            <p:cond delay="999"/>
                                          </p:stCondLst>
                                        </p:cTn>
                                        <p:tgtEl>
                                          <p:spTgt spid="20"/>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1000"/>
                                        <p:tgtEl>
                                          <p:spTgt spid="21"/>
                                        </p:tgtEl>
                                      </p:cBhvr>
                                    </p:animEffect>
                                    <p:set>
                                      <p:cBhvr>
                                        <p:cTn id="28" dur="1" fill="hold">
                                          <p:stCondLst>
                                            <p:cond delay="999"/>
                                          </p:stCondLst>
                                        </p:cTn>
                                        <p:tgtEl>
                                          <p:spTgt spid="21"/>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1000"/>
                                        <p:tgtEl>
                                          <p:spTgt spid="27"/>
                                        </p:tgtEl>
                                      </p:cBhvr>
                                    </p:animEffect>
                                    <p:set>
                                      <p:cBhvr>
                                        <p:cTn id="31" dur="1" fill="hold">
                                          <p:stCondLst>
                                            <p:cond delay="999"/>
                                          </p:stCondLst>
                                        </p:cTn>
                                        <p:tgtEl>
                                          <p:spTgt spid="27"/>
                                        </p:tgtEl>
                                        <p:attrNameLst>
                                          <p:attrName>style.visibility</p:attrName>
                                        </p:attrNameLst>
                                      </p:cBhvr>
                                      <p:to>
                                        <p:strVal val="hidden"/>
                                      </p:to>
                                    </p:set>
                                  </p:childTnLst>
                                </p:cTn>
                              </p:par>
                            </p:childTnLst>
                          </p:cTn>
                        </p:par>
                        <p:par>
                          <p:cTn id="32" fill="hold">
                            <p:stCondLst>
                              <p:cond delay="1000"/>
                            </p:stCondLst>
                            <p:childTnLst>
                              <p:par>
                                <p:cTn id="33" presetID="22" presetClass="exit" presetSubtype="4" fill="hold" grpId="1" nodeType="afterEffect">
                                  <p:stCondLst>
                                    <p:cond delay="0"/>
                                  </p:stCondLst>
                                  <p:childTnLst>
                                    <p:animEffect transition="out" filter="wipe(down)">
                                      <p:cBhvr>
                                        <p:cTn id="34" dur="1000"/>
                                        <p:tgtEl>
                                          <p:spTgt spid="25"/>
                                        </p:tgtEl>
                                      </p:cBhvr>
                                    </p:animEffect>
                                    <p:set>
                                      <p:cBhvr>
                                        <p:cTn id="35" dur="1" fill="hold">
                                          <p:stCondLst>
                                            <p:cond delay="9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6" restart="whenNotActive" fill="hold" evtFilter="cancelBubble" nodeType="interactiveSeq">
                <p:stCondLst>
                  <p:cond evt="onClick" delay="0">
                    <p:tgtEl>
                      <p:spTgt spid="20"/>
                    </p:tgtEl>
                  </p:cond>
                </p:stCondLst>
                <p:endSync evt="end" delay="0">
                  <p:rtn val="all"/>
                </p:endSync>
                <p:childTnLst>
                  <p:par>
                    <p:cTn id="37" fill="hold">
                      <p:stCondLst>
                        <p:cond delay="0"/>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10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1000"/>
                                        <p:tgtEl>
                                          <p:spTgt spid="2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1000"/>
                                        <p:tgtEl>
                                          <p:spTgt spid="22"/>
                                        </p:tgtEl>
                                      </p:cBhvr>
                                    </p:animEffect>
                                    <p:set>
                                      <p:cBhvr>
                                        <p:cTn id="49" dur="1" fill="hold">
                                          <p:stCondLst>
                                            <p:cond delay="999"/>
                                          </p:stCondLst>
                                        </p:cTn>
                                        <p:tgtEl>
                                          <p:spTgt spid="22"/>
                                        </p:tgtEl>
                                        <p:attrNameLst>
                                          <p:attrName>style.visibility</p:attrName>
                                        </p:attrNameLst>
                                      </p:cBhvr>
                                      <p:to>
                                        <p:strVal val="hidden"/>
                                      </p:to>
                                    </p:set>
                                  </p:childTnLst>
                                </p:cTn>
                              </p:par>
                              <p:par>
                                <p:cTn id="50" presetID="10" presetClass="exit" presetSubtype="0" fill="hold" grpId="2" nodeType="withEffect">
                                  <p:stCondLst>
                                    <p:cond delay="0"/>
                                  </p:stCondLst>
                                  <p:childTnLst>
                                    <p:animEffect transition="out" filter="fade">
                                      <p:cBhvr>
                                        <p:cTn id="51" dur="1000"/>
                                        <p:tgtEl>
                                          <p:spTgt spid="26"/>
                                        </p:tgtEl>
                                      </p:cBhvr>
                                    </p:animEffect>
                                    <p:set>
                                      <p:cBhvr>
                                        <p:cTn id="52" dur="1" fill="hold">
                                          <p:stCondLst>
                                            <p:cond delay="999"/>
                                          </p:stCondLst>
                                        </p:cTn>
                                        <p:tgtEl>
                                          <p:spTgt spid="26"/>
                                        </p:tgtEl>
                                        <p:attrNameLst>
                                          <p:attrName>style.visibility</p:attrName>
                                        </p:attrNameLst>
                                      </p:cBhvr>
                                      <p:to>
                                        <p:strVal val="hidden"/>
                                      </p:to>
                                    </p:set>
                                  </p:childTnLst>
                                </p:cTn>
                              </p:par>
                            </p:childTnLst>
                          </p:cTn>
                        </p:par>
                      </p:childTnLst>
                    </p:cTn>
                  </p:par>
                </p:childTnLst>
              </p:cTn>
              <p:nextCondLst>
                <p:cond evt="onClick" delay="0">
                  <p:tgtEl>
                    <p:spTgt spid="20"/>
                  </p:tgtEl>
                </p:cond>
              </p:nextCondLst>
            </p:seq>
            <p:seq concurrent="1" nextAc="seek">
              <p:cTn id="53" restart="whenNotActive" fill="hold" evtFilter="cancelBubble" nodeType="interactiveSeq">
                <p:stCondLst>
                  <p:cond evt="onClick" delay="0">
                    <p:tgtEl>
                      <p:spTgt spid="21"/>
                    </p:tgtEl>
                  </p:cond>
                </p:stCondLst>
                <p:endSync evt="end" delay="0">
                  <p:rtn val="all"/>
                </p:endSync>
                <p:childTnLst>
                  <p:par>
                    <p:cTn id="54" fill="hold">
                      <p:stCondLst>
                        <p:cond delay="0"/>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1000"/>
                                        <p:tgtEl>
                                          <p:spTgt spid="2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1000"/>
                                        <p:tgtEl>
                                          <p:spTgt spid="24"/>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nodeType="clickEffect">
                                  <p:stCondLst>
                                    <p:cond delay="0"/>
                                  </p:stCondLst>
                                  <p:childTnLst>
                                    <p:animEffect transition="out" filter="fade">
                                      <p:cBhvr>
                                        <p:cTn id="65" dur="1000"/>
                                        <p:tgtEl>
                                          <p:spTgt spid="23"/>
                                        </p:tgtEl>
                                      </p:cBhvr>
                                    </p:animEffect>
                                    <p:set>
                                      <p:cBhvr>
                                        <p:cTn id="66" dur="1" fill="hold">
                                          <p:stCondLst>
                                            <p:cond delay="999"/>
                                          </p:stCondLst>
                                        </p:cTn>
                                        <p:tgtEl>
                                          <p:spTgt spid="23"/>
                                        </p:tgtEl>
                                        <p:attrNameLst>
                                          <p:attrName>style.visibility</p:attrName>
                                        </p:attrNameLst>
                                      </p:cBhvr>
                                      <p:to>
                                        <p:strVal val="hidden"/>
                                      </p:to>
                                    </p:set>
                                  </p:childTnLst>
                                </p:cTn>
                              </p:par>
                              <p:par>
                                <p:cTn id="67" presetID="10" presetClass="exit" presetSubtype="0" fill="hold" grpId="2" nodeType="withEffect">
                                  <p:stCondLst>
                                    <p:cond delay="0"/>
                                  </p:stCondLst>
                                  <p:childTnLst>
                                    <p:animEffect transition="out" filter="fade">
                                      <p:cBhvr>
                                        <p:cTn id="68" dur="1000"/>
                                        <p:tgtEl>
                                          <p:spTgt spid="24"/>
                                        </p:tgtEl>
                                      </p:cBhvr>
                                    </p:animEffect>
                                    <p:set>
                                      <p:cBhvr>
                                        <p:cTn id="69" dur="1" fill="hold">
                                          <p:stCondLst>
                                            <p:cond delay="999"/>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21"/>
                  </p:tgtEl>
                </p:cond>
              </p:nextCondLst>
            </p:seq>
            <p:seq concurrent="1" nextAc="seek">
              <p:cTn id="70" restart="whenNotActive" fill="hold" evtFilter="cancelBubble" nodeType="interactiveSeq">
                <p:stCondLst>
                  <p:cond evt="onClick" delay="0">
                    <p:tgtEl>
                      <p:spTgt spid="26"/>
                    </p:tgtEl>
                  </p:cond>
                </p:stCondLst>
                <p:endSync evt="end" delay="0">
                  <p:rtn val="all"/>
                </p:endSync>
                <p:childTnLst>
                  <p:par>
                    <p:cTn id="71" fill="hold">
                      <p:stCondLst>
                        <p:cond delay="0"/>
                      </p:stCondLst>
                      <p:childTnLst>
                        <p:par>
                          <p:cTn id="72" fill="hold">
                            <p:stCondLst>
                              <p:cond delay="0"/>
                            </p:stCondLst>
                            <p:childTnLst>
                              <p:par>
                                <p:cTn id="73" presetID="10" presetClass="exit" presetSubtype="0" fill="hold" nodeType="clickEffect">
                                  <p:stCondLst>
                                    <p:cond delay="0"/>
                                  </p:stCondLst>
                                  <p:childTnLst>
                                    <p:animEffect transition="out" filter="fade">
                                      <p:cBhvr>
                                        <p:cTn id="74" dur="1000"/>
                                        <p:tgtEl>
                                          <p:spTgt spid="22"/>
                                        </p:tgtEl>
                                      </p:cBhvr>
                                    </p:animEffect>
                                    <p:set>
                                      <p:cBhvr>
                                        <p:cTn id="75" dur="1" fill="hold">
                                          <p:stCondLst>
                                            <p:cond delay="999"/>
                                          </p:stCondLst>
                                        </p:cTn>
                                        <p:tgtEl>
                                          <p:spTgt spid="22"/>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1000"/>
                                        <p:tgtEl>
                                          <p:spTgt spid="26"/>
                                        </p:tgtEl>
                                      </p:cBhvr>
                                    </p:animEffect>
                                    <p:set>
                                      <p:cBhvr>
                                        <p:cTn id="78" dur="1" fill="hold">
                                          <p:stCondLst>
                                            <p:cond delay="999"/>
                                          </p:stCondLst>
                                        </p:cTn>
                                        <p:tgtEl>
                                          <p:spTgt spid="26"/>
                                        </p:tgtEl>
                                        <p:attrNameLst>
                                          <p:attrName>style.visibility</p:attrName>
                                        </p:attrNameLst>
                                      </p:cBhvr>
                                      <p:to>
                                        <p:strVal val="hidden"/>
                                      </p:to>
                                    </p:set>
                                  </p:childTnLst>
                                </p:cTn>
                              </p:par>
                            </p:childTnLst>
                          </p:cTn>
                        </p:par>
                      </p:childTnLst>
                    </p:cTn>
                  </p:par>
                </p:childTnLst>
              </p:cTn>
              <p:nextCondLst>
                <p:cond evt="onClick" delay="0">
                  <p:tgtEl>
                    <p:spTgt spid="26"/>
                  </p:tgtEl>
                </p:cond>
              </p:nextCondLst>
            </p:seq>
            <p:seq concurrent="1" nextAc="seek">
              <p:cTn id="79" restart="whenNotActive" fill="hold" evtFilter="cancelBubble" nodeType="interactiveSeq">
                <p:stCondLst>
                  <p:cond evt="onClick" delay="0">
                    <p:tgtEl>
                      <p:spTgt spid="24"/>
                    </p:tgtEl>
                  </p:cond>
                </p:stCondLst>
                <p:endSync evt="end" delay="0">
                  <p:rtn val="all"/>
                </p:endSync>
                <p:childTnLst>
                  <p:par>
                    <p:cTn id="80" fill="hold">
                      <p:stCondLst>
                        <p:cond delay="0"/>
                      </p:stCondLst>
                      <p:childTnLst>
                        <p:par>
                          <p:cTn id="81" fill="hold">
                            <p:stCondLst>
                              <p:cond delay="0"/>
                            </p:stCondLst>
                            <p:childTnLst>
                              <p:par>
                                <p:cTn id="82" presetID="10" presetClass="exit" presetSubtype="0" fill="hold" grpId="1" nodeType="clickEffect">
                                  <p:stCondLst>
                                    <p:cond delay="0"/>
                                  </p:stCondLst>
                                  <p:childTnLst>
                                    <p:animEffect transition="out" filter="fade">
                                      <p:cBhvr>
                                        <p:cTn id="83" dur="1000"/>
                                        <p:tgtEl>
                                          <p:spTgt spid="24"/>
                                        </p:tgtEl>
                                      </p:cBhvr>
                                    </p:animEffect>
                                    <p:set>
                                      <p:cBhvr>
                                        <p:cTn id="84" dur="1" fill="hold">
                                          <p:stCondLst>
                                            <p:cond delay="999"/>
                                          </p:stCondLst>
                                        </p:cTn>
                                        <p:tgtEl>
                                          <p:spTgt spid="24"/>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1000"/>
                                        <p:tgtEl>
                                          <p:spTgt spid="23"/>
                                        </p:tgtEl>
                                      </p:cBhvr>
                                    </p:animEffect>
                                    <p:set>
                                      <p:cBhvr>
                                        <p:cTn id="87" dur="1" fill="hold">
                                          <p:stCondLst>
                                            <p:cond delay="999"/>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25" grpId="0"/>
      <p:bldP spid="25" grpId="1"/>
      <p:bldP spid="24" grpId="0" animBg="1"/>
      <p:bldP spid="24" grpId="1" animBg="1"/>
      <p:bldP spid="24" grpId="2" animBg="1"/>
      <p:bldP spid="26" grpId="0" animBg="1"/>
      <p:bldP spid="26" grpId="1" animBg="1"/>
      <p:bldP spid="26" grpId="2" animBg="1"/>
      <p:bldP spid="27" grpId="0"/>
      <p:bldP spid="27"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3CA3AE-4A9A-443B-AD5C-1105BFD35F0B}"/>
              </a:ext>
            </a:extLst>
          </p:cNvPr>
          <p:cNvSpPr/>
          <p:nvPr/>
        </p:nvSpPr>
        <p:spPr>
          <a:xfrm>
            <a:off x="0" y="0"/>
            <a:ext cx="12192000" cy="6858000"/>
          </a:xfrm>
          <a:prstGeom prst="rect">
            <a:avLst/>
          </a:prstGeom>
          <a:blipFill dpi="0" rotWithShape="1">
            <a:blip r:embed="rId2">
              <a:alphaModFix amt="31000"/>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4" name="TextBox 3">
            <a:extLst>
              <a:ext uri="{FF2B5EF4-FFF2-40B4-BE49-F238E27FC236}">
                <a16:creationId xmlns:a16="http://schemas.microsoft.com/office/drawing/2014/main" id="{C95958A3-0323-4A60-B293-68F58A1DAA8D}"/>
              </a:ext>
            </a:extLst>
          </p:cNvPr>
          <p:cNvSpPr txBox="1"/>
          <p:nvPr/>
        </p:nvSpPr>
        <p:spPr>
          <a:xfrm>
            <a:off x="3149597" y="164396"/>
            <a:ext cx="5892800" cy="769441"/>
          </a:xfrm>
          <a:prstGeom prst="rect">
            <a:avLst/>
          </a:prstGeom>
          <a:noFill/>
        </p:spPr>
        <p:txBody>
          <a:bodyPr wrap="square" rtlCol="0">
            <a:spAutoFit/>
          </a:bodyPr>
          <a:lstStyle/>
          <a:p>
            <a:pPr algn="ctr"/>
            <a:r>
              <a:rPr lang="en-IN" sz="4400" dirty="0">
                <a:solidFill>
                  <a:schemeClr val="bg1"/>
                </a:solidFill>
                <a:latin typeface="Courier New" panose="02070309020205020404" pitchFamily="49" charset="0"/>
                <a:cs typeface="Courier New" panose="02070309020205020404" pitchFamily="49" charset="0"/>
              </a:rPr>
              <a:t>Data Cleaning</a:t>
            </a:r>
            <a:endParaRPr lang="kn-IN" sz="4400" dirty="0">
              <a:solidFill>
                <a:schemeClr val="bg1"/>
              </a:solidFill>
              <a:latin typeface="Courier New" panose="02070309020205020404" pitchFamily="49" charset="0"/>
            </a:endParaRPr>
          </a:p>
        </p:txBody>
      </p:sp>
      <p:sp>
        <p:nvSpPr>
          <p:cNvPr id="6" name="TextBox 5">
            <a:extLst>
              <a:ext uri="{FF2B5EF4-FFF2-40B4-BE49-F238E27FC236}">
                <a16:creationId xmlns:a16="http://schemas.microsoft.com/office/drawing/2014/main" id="{3AEA6ABC-44AE-495F-9E70-5A5CCD1E27CE}"/>
              </a:ext>
            </a:extLst>
          </p:cNvPr>
          <p:cNvSpPr txBox="1"/>
          <p:nvPr/>
        </p:nvSpPr>
        <p:spPr>
          <a:xfrm>
            <a:off x="1" y="899461"/>
            <a:ext cx="12191999" cy="646331"/>
          </a:xfrm>
          <a:prstGeom prst="rect">
            <a:avLst/>
          </a:prstGeom>
          <a:noFill/>
        </p:spPr>
        <p:txBody>
          <a:bodyPr wrap="square" rtlCol="0">
            <a:spAutoFit/>
          </a:bodyPr>
          <a:lstStyle/>
          <a:p>
            <a:r>
              <a:rPr lang="en-IN" dirty="0">
                <a:solidFill>
                  <a:schemeClr val="bg1"/>
                </a:solidFill>
                <a:latin typeface="Century Gothic" panose="020B0502020202020204" pitchFamily="34" charset="0"/>
                <a:cs typeface="Courier New" panose="02070309020205020404" pitchFamily="49" charset="0"/>
              </a:rPr>
              <a:t>Undesirable values were legion in the dataset and required the cleaning of it.</a:t>
            </a:r>
          </a:p>
          <a:p>
            <a:r>
              <a:rPr lang="en-IN" dirty="0">
                <a:solidFill>
                  <a:schemeClr val="bg1"/>
                </a:solidFill>
                <a:latin typeface="Century Gothic" panose="020B0502020202020204" pitchFamily="34" charset="0"/>
                <a:cs typeface="Courier New" panose="02070309020205020404" pitchFamily="49" charset="0"/>
              </a:rPr>
              <a:t>Here’s what was done:</a:t>
            </a:r>
            <a:endParaRPr lang="kn-IN" dirty="0">
              <a:solidFill>
                <a:schemeClr val="bg1"/>
              </a:solidFill>
              <a:latin typeface="Century Gothic" panose="020B0502020202020204" pitchFamily="34" charset="0"/>
            </a:endParaRPr>
          </a:p>
        </p:txBody>
      </p:sp>
      <p:sp>
        <p:nvSpPr>
          <p:cNvPr id="7" name="Rectangle: Rounded Corners 6">
            <a:extLst>
              <a:ext uri="{FF2B5EF4-FFF2-40B4-BE49-F238E27FC236}">
                <a16:creationId xmlns:a16="http://schemas.microsoft.com/office/drawing/2014/main" id="{FDA64C50-BBA2-494B-A1EF-008344EA2FEE}"/>
              </a:ext>
            </a:extLst>
          </p:cNvPr>
          <p:cNvSpPr/>
          <p:nvPr/>
        </p:nvSpPr>
        <p:spPr>
          <a:xfrm>
            <a:off x="353290" y="1658511"/>
            <a:ext cx="4862945" cy="5031059"/>
          </a:xfrm>
          <a:prstGeom prst="roundRect">
            <a:avLst>
              <a:gd name="adj" fmla="val 320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 name="Rectangle: Rounded Corners 1">
            <a:extLst>
              <a:ext uri="{FF2B5EF4-FFF2-40B4-BE49-F238E27FC236}">
                <a16:creationId xmlns:a16="http://schemas.microsoft.com/office/drawing/2014/main" id="{6CB41C85-7450-4718-A8BD-96071E8730DB}"/>
              </a:ext>
            </a:extLst>
          </p:cNvPr>
          <p:cNvSpPr/>
          <p:nvPr/>
        </p:nvSpPr>
        <p:spPr>
          <a:xfrm>
            <a:off x="353291" y="1662545"/>
            <a:ext cx="4862945" cy="5031059"/>
          </a:xfrm>
          <a:prstGeom prst="roundRect">
            <a:avLst>
              <a:gd name="adj" fmla="val 320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9" name="TextBox 8">
            <a:extLst>
              <a:ext uri="{FF2B5EF4-FFF2-40B4-BE49-F238E27FC236}">
                <a16:creationId xmlns:a16="http://schemas.microsoft.com/office/drawing/2014/main" id="{1DAE4234-1D87-4BA1-8951-431071AF5AD7}"/>
              </a:ext>
            </a:extLst>
          </p:cNvPr>
          <p:cNvSpPr txBox="1"/>
          <p:nvPr/>
        </p:nvSpPr>
        <p:spPr>
          <a:xfrm>
            <a:off x="385616" y="1707710"/>
            <a:ext cx="4705929" cy="600164"/>
          </a:xfrm>
          <a:prstGeom prst="rect">
            <a:avLst/>
          </a:prstGeom>
          <a:noFill/>
        </p:spPr>
        <p:txBody>
          <a:bodyPr wrap="square" rtlCol="0">
            <a:spAutoFit/>
          </a:bodyPr>
          <a:lstStyle/>
          <a:p>
            <a:pPr algn="ctr"/>
            <a:r>
              <a:rPr lang="en-IN" sz="1100" dirty="0">
                <a:solidFill>
                  <a:schemeClr val="bg1"/>
                </a:solidFill>
                <a:latin typeface="Courier New" panose="02070309020205020404" pitchFamily="49" charset="0"/>
                <a:cs typeface="Courier New" panose="02070309020205020404" pitchFamily="49" charset="0"/>
              </a:rPr>
              <a:t>Programming Language: Python      </a:t>
            </a:r>
          </a:p>
          <a:p>
            <a:pPr algn="ctr"/>
            <a:endParaRPr lang="en-IN" sz="1100" dirty="0">
              <a:solidFill>
                <a:schemeClr val="bg1"/>
              </a:solidFill>
              <a:latin typeface="Courier New" panose="02070309020205020404" pitchFamily="49" charset="0"/>
              <a:cs typeface="Courier New" panose="02070309020205020404" pitchFamily="49" charset="0"/>
            </a:endParaRPr>
          </a:p>
          <a:p>
            <a:pPr algn="ctr"/>
            <a:r>
              <a:rPr lang="en-IN" sz="1100" dirty="0">
                <a:solidFill>
                  <a:schemeClr val="bg1"/>
                </a:solidFill>
                <a:latin typeface="Courier New" panose="02070309020205020404" pitchFamily="49" charset="0"/>
                <a:cs typeface="Courier New" panose="02070309020205020404" pitchFamily="49" charset="0"/>
              </a:rPr>
              <a:t>Program Terminal</a:t>
            </a:r>
            <a:endParaRPr lang="kn-IN" sz="1100" dirty="0">
              <a:solidFill>
                <a:schemeClr val="bg1"/>
              </a:solidFill>
              <a:latin typeface="Courier New" panose="02070309020205020404" pitchFamily="49" charset="0"/>
            </a:endParaRPr>
          </a:p>
        </p:txBody>
      </p:sp>
      <p:cxnSp>
        <p:nvCxnSpPr>
          <p:cNvPr id="12" name="Straight Connector 11">
            <a:extLst>
              <a:ext uri="{FF2B5EF4-FFF2-40B4-BE49-F238E27FC236}">
                <a16:creationId xmlns:a16="http://schemas.microsoft.com/office/drawing/2014/main" id="{C952D6B9-7528-458D-8F40-FC9C021887CB}"/>
              </a:ext>
            </a:extLst>
          </p:cNvPr>
          <p:cNvCxnSpPr>
            <a:cxnSpLocks/>
          </p:cNvCxnSpPr>
          <p:nvPr/>
        </p:nvCxnSpPr>
        <p:spPr>
          <a:xfrm>
            <a:off x="353290" y="2307874"/>
            <a:ext cx="48629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31AF8D5A-0E98-48E7-8FB5-8C5BA0942321}"/>
              </a:ext>
            </a:extLst>
          </p:cNvPr>
          <p:cNvSpPr/>
          <p:nvPr/>
        </p:nvSpPr>
        <p:spPr>
          <a:xfrm>
            <a:off x="6416963" y="1658510"/>
            <a:ext cx="4862945" cy="5031059"/>
          </a:xfrm>
          <a:prstGeom prst="roundRect">
            <a:avLst>
              <a:gd name="adj" fmla="val 320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19" name="Rectangle: Rounded Corners 18">
            <a:extLst>
              <a:ext uri="{FF2B5EF4-FFF2-40B4-BE49-F238E27FC236}">
                <a16:creationId xmlns:a16="http://schemas.microsoft.com/office/drawing/2014/main" id="{874AF98A-F537-4683-BDED-C2299231B608}"/>
              </a:ext>
            </a:extLst>
          </p:cNvPr>
          <p:cNvSpPr/>
          <p:nvPr/>
        </p:nvSpPr>
        <p:spPr>
          <a:xfrm>
            <a:off x="6416962" y="1658509"/>
            <a:ext cx="4862945" cy="5031059"/>
          </a:xfrm>
          <a:prstGeom prst="roundRect">
            <a:avLst>
              <a:gd name="adj" fmla="val 320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17" name="TextBox 16">
            <a:extLst>
              <a:ext uri="{FF2B5EF4-FFF2-40B4-BE49-F238E27FC236}">
                <a16:creationId xmlns:a16="http://schemas.microsoft.com/office/drawing/2014/main" id="{6482E583-C2C8-4B5B-89CB-0774E418144C}"/>
              </a:ext>
            </a:extLst>
          </p:cNvPr>
          <p:cNvSpPr txBox="1"/>
          <p:nvPr/>
        </p:nvSpPr>
        <p:spPr>
          <a:xfrm>
            <a:off x="6449289" y="1707710"/>
            <a:ext cx="4705929" cy="600164"/>
          </a:xfrm>
          <a:prstGeom prst="rect">
            <a:avLst/>
          </a:prstGeom>
          <a:noFill/>
        </p:spPr>
        <p:txBody>
          <a:bodyPr wrap="square" rtlCol="0">
            <a:spAutoFit/>
          </a:bodyPr>
          <a:lstStyle/>
          <a:p>
            <a:pPr algn="ctr"/>
            <a:r>
              <a:rPr lang="en-IN" sz="1100" dirty="0">
                <a:solidFill>
                  <a:schemeClr val="bg1"/>
                </a:solidFill>
                <a:latin typeface="Courier New" panose="02070309020205020404" pitchFamily="49" charset="0"/>
                <a:cs typeface="Courier New" panose="02070309020205020404" pitchFamily="49" charset="0"/>
              </a:rPr>
              <a:t>Programming Language: Python      </a:t>
            </a:r>
          </a:p>
          <a:p>
            <a:pPr algn="ctr"/>
            <a:endParaRPr lang="en-IN" sz="1100" dirty="0">
              <a:solidFill>
                <a:schemeClr val="bg1"/>
              </a:solidFill>
              <a:latin typeface="Courier New" panose="02070309020205020404" pitchFamily="49" charset="0"/>
              <a:cs typeface="Courier New" panose="02070309020205020404" pitchFamily="49" charset="0"/>
            </a:endParaRPr>
          </a:p>
          <a:p>
            <a:pPr algn="ctr"/>
            <a:r>
              <a:rPr lang="en-IN" sz="1100" dirty="0">
                <a:solidFill>
                  <a:schemeClr val="bg1"/>
                </a:solidFill>
                <a:latin typeface="Courier New" panose="02070309020205020404" pitchFamily="49" charset="0"/>
                <a:cs typeface="Courier New" panose="02070309020205020404" pitchFamily="49" charset="0"/>
              </a:rPr>
              <a:t>Output Terminal</a:t>
            </a:r>
            <a:endParaRPr lang="kn-IN" sz="1100" dirty="0">
              <a:solidFill>
                <a:schemeClr val="bg1"/>
              </a:solidFill>
              <a:latin typeface="Courier New" panose="02070309020205020404" pitchFamily="49" charset="0"/>
            </a:endParaRPr>
          </a:p>
        </p:txBody>
      </p:sp>
      <p:cxnSp>
        <p:nvCxnSpPr>
          <p:cNvPr id="18" name="Straight Connector 17">
            <a:extLst>
              <a:ext uri="{FF2B5EF4-FFF2-40B4-BE49-F238E27FC236}">
                <a16:creationId xmlns:a16="http://schemas.microsoft.com/office/drawing/2014/main" id="{5A527BD3-5B94-4088-9FD1-4089FBAC8767}"/>
              </a:ext>
            </a:extLst>
          </p:cNvPr>
          <p:cNvCxnSpPr>
            <a:cxnSpLocks/>
          </p:cNvCxnSpPr>
          <p:nvPr/>
        </p:nvCxnSpPr>
        <p:spPr>
          <a:xfrm>
            <a:off x="6416963" y="2307874"/>
            <a:ext cx="48629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tangle 2">
            <a:extLst>
              <a:ext uri="{FF2B5EF4-FFF2-40B4-BE49-F238E27FC236}">
                <a16:creationId xmlns:a16="http://schemas.microsoft.com/office/drawing/2014/main" id="{62532F0E-27C6-463D-B3F8-FB202BB36B7C}"/>
              </a:ext>
            </a:extLst>
          </p:cNvPr>
          <p:cNvSpPr>
            <a:spLocks noChangeArrowheads="1"/>
          </p:cNvSpPr>
          <p:nvPr/>
        </p:nvSpPr>
        <p:spPr bwMode="auto">
          <a:xfrm>
            <a:off x="6622470" y="2319357"/>
            <a:ext cx="4532748" cy="2800767"/>
          </a:xfrm>
          <a:prstGeom prst="rect">
            <a:avLst/>
          </a:prstGeom>
          <a:noFill/>
          <a:ln>
            <a:noFill/>
          </a:ln>
          <a:effec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kn-IN" altLang="kn-IN" sz="1400" dirty="0">
                <a:solidFill>
                  <a:schemeClr val="bg1"/>
                </a:solidFill>
                <a:latin typeface="Courier New" panose="02070309020205020404" pitchFamily="49" charset="0"/>
              </a:rPr>
              <a:t>['rowid', 'kepler_id', 'koi_name', 'plnt_disposition', 'plnt_disp_confidence', 'flag_nTransitLk', 'flag_scndEvent', 'flag_centroidOffset', 'flag_ephMatch', 'orbital_period', 'transit_epoch', 'impact_parameter', 'transit_duration', 'transit_depth', 'planetary_radius', 'equ_temp', 'insolation_flux', 'transit_sigToNoise', 'stellar_eff_temp', 'stellar_surf_gravity', 'stellar_radius', 'right_acension', 'declination', 'kepler_magnitude']</a:t>
            </a:r>
            <a:r>
              <a:rPr lang="kn-IN" altLang="kn-IN" sz="1100" dirty="0">
                <a:solidFill>
                  <a:schemeClr val="bg1"/>
                </a:solidFill>
                <a:latin typeface="Courier New" panose="02070309020205020404" pitchFamily="49" charset="0"/>
              </a:rPr>
              <a:t> </a:t>
            </a:r>
            <a:endParaRPr lang="kn-IN" altLang="kn-IN" sz="3200" dirty="0">
              <a:solidFill>
                <a:schemeClr val="bg1"/>
              </a:solidFill>
              <a:latin typeface="Courier New" panose="02070309020205020404" pitchFamily="49" charset="0"/>
            </a:endParaRPr>
          </a:p>
        </p:txBody>
      </p:sp>
      <p:sp>
        <p:nvSpPr>
          <p:cNvPr id="15" name="TextBox 14">
            <a:extLst>
              <a:ext uri="{FF2B5EF4-FFF2-40B4-BE49-F238E27FC236}">
                <a16:creationId xmlns:a16="http://schemas.microsoft.com/office/drawing/2014/main" id="{27F4F9C3-AE01-4286-9CEC-28D188BD086D}"/>
              </a:ext>
            </a:extLst>
          </p:cNvPr>
          <p:cNvSpPr txBox="1"/>
          <p:nvPr/>
        </p:nvSpPr>
        <p:spPr>
          <a:xfrm>
            <a:off x="385616" y="2319357"/>
            <a:ext cx="4862945" cy="954107"/>
          </a:xfrm>
          <a:prstGeom prst="rect">
            <a:avLst/>
          </a:prstGeom>
          <a:noFill/>
        </p:spPr>
        <p:txBody>
          <a:bodyPr wrap="square">
            <a:spAutoFit/>
          </a:bodyPr>
          <a:lstStyle/>
          <a:p>
            <a:r>
              <a:rPr lang="en-US" sz="1400" dirty="0">
                <a:solidFill>
                  <a:schemeClr val="bg1"/>
                </a:solidFill>
                <a:latin typeface="Courier New" panose="02070309020205020404" pitchFamily="49" charset="0"/>
              </a:rPr>
              <a:t>#Making a dictionary explaining all the columns</a:t>
            </a:r>
          </a:p>
          <a:p>
            <a:r>
              <a:rPr lang="en-US" sz="1400" dirty="0" err="1">
                <a:solidFill>
                  <a:schemeClr val="bg1"/>
                </a:solidFill>
                <a:latin typeface="Courier New" panose="02070309020205020404" pitchFamily="49" charset="0"/>
              </a:rPr>
              <a:t>columns_list</a:t>
            </a:r>
            <a:r>
              <a:rPr lang="en-US" sz="1400" dirty="0">
                <a:solidFill>
                  <a:schemeClr val="bg1"/>
                </a:solidFill>
                <a:latin typeface="Courier New" panose="02070309020205020404" pitchFamily="49" charset="0"/>
              </a:rPr>
              <a:t> = </a:t>
            </a:r>
            <a:r>
              <a:rPr lang="en-US" sz="1400" dirty="0" err="1">
                <a:solidFill>
                  <a:schemeClr val="bg1"/>
                </a:solidFill>
                <a:latin typeface="Courier New" panose="02070309020205020404" pitchFamily="49" charset="0"/>
              </a:rPr>
              <a:t>data.columns.tolist</a:t>
            </a:r>
            <a:r>
              <a:rPr lang="en-US" sz="1400" dirty="0">
                <a:solidFill>
                  <a:schemeClr val="bg1"/>
                </a:solidFill>
                <a:latin typeface="Courier New" panose="02070309020205020404" pitchFamily="49" charset="0"/>
              </a:rPr>
              <a:t>()</a:t>
            </a:r>
          </a:p>
          <a:p>
            <a:r>
              <a:rPr lang="en-US" sz="1400" dirty="0">
                <a:solidFill>
                  <a:schemeClr val="bg1"/>
                </a:solidFill>
                <a:latin typeface="Courier New" panose="02070309020205020404" pitchFamily="49" charset="0"/>
              </a:rPr>
              <a:t>print(</a:t>
            </a:r>
            <a:r>
              <a:rPr lang="en-US" sz="1400" dirty="0" err="1">
                <a:solidFill>
                  <a:schemeClr val="bg1"/>
                </a:solidFill>
                <a:latin typeface="Courier New" panose="02070309020205020404" pitchFamily="49" charset="0"/>
              </a:rPr>
              <a:t>columns_list</a:t>
            </a:r>
            <a:r>
              <a:rPr lang="en-US" sz="1400" dirty="0">
                <a:solidFill>
                  <a:schemeClr val="bg1"/>
                </a:solidFill>
                <a:latin typeface="Courier New" panose="02070309020205020404" pitchFamily="49" charset="0"/>
              </a:rPr>
              <a:t>)</a:t>
            </a:r>
          </a:p>
        </p:txBody>
      </p:sp>
    </p:spTree>
    <p:extLst>
      <p:ext uri="{BB962C8B-B14F-4D97-AF65-F5344CB8AC3E}">
        <p14:creationId xmlns:p14="http://schemas.microsoft.com/office/powerpoint/2010/main" val="77953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1000"/>
                                        <p:tgtEl>
                                          <p:spTgt spid="10"/>
                                        </p:tgtEl>
                                      </p:cBhvr>
                                    </p:animEffect>
                                    <p:set>
                                      <p:cBhvr>
                                        <p:cTn id="17" dur="1" fill="hold">
                                          <p:stCondLst>
                                            <p:cond delay="999"/>
                                          </p:stCondLst>
                                        </p:cTn>
                                        <p:tgtEl>
                                          <p:spTgt spid="10"/>
                                        </p:tgtEl>
                                        <p:attrNameLst>
                                          <p:attrName>style.visibility</p:attrName>
                                        </p:attrNameLst>
                                      </p:cBhvr>
                                      <p:to>
                                        <p:strVal val="hidden"/>
                                      </p:to>
                                    </p:set>
                                  </p:childTnLst>
                                </p:cTn>
                              </p:par>
                            </p:childTnLst>
                          </p:cTn>
                        </p:par>
                        <p:par>
                          <p:cTn id="18" fill="hold">
                            <p:stCondLst>
                              <p:cond delay="1000"/>
                            </p:stCondLst>
                            <p:childTnLst>
                              <p:par>
                                <p:cTn id="19" presetID="22" presetClass="exit" presetSubtype="4" fill="hold" grpId="1" nodeType="afterEffect">
                                  <p:stCondLst>
                                    <p:cond delay="0"/>
                                  </p:stCondLst>
                                  <p:childTnLst>
                                    <p:animEffect transition="out" filter="wipe(down)">
                                      <p:cBhvr>
                                        <p:cTn id="20" dur="1000"/>
                                        <p:tgtEl>
                                          <p:spTgt spid="15"/>
                                        </p:tgtEl>
                                      </p:cBhvr>
                                    </p:animEffect>
                                    <p:set>
                                      <p:cBhvr>
                                        <p:cTn id="21" dur="1" fill="hold">
                                          <p:stCondLst>
                                            <p:cond delay="9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5" grpId="0"/>
      <p:bldP spid="1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3CA3AE-4A9A-443B-AD5C-1105BFD35F0B}"/>
              </a:ext>
            </a:extLst>
          </p:cNvPr>
          <p:cNvSpPr/>
          <p:nvPr/>
        </p:nvSpPr>
        <p:spPr>
          <a:xfrm>
            <a:off x="0" y="0"/>
            <a:ext cx="12192000" cy="6858000"/>
          </a:xfrm>
          <a:prstGeom prst="rect">
            <a:avLst/>
          </a:prstGeom>
          <a:blipFill dpi="0" rotWithShape="1">
            <a:blip r:embed="rId2">
              <a:alphaModFix amt="31000"/>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4" name="TextBox 3">
            <a:extLst>
              <a:ext uri="{FF2B5EF4-FFF2-40B4-BE49-F238E27FC236}">
                <a16:creationId xmlns:a16="http://schemas.microsoft.com/office/drawing/2014/main" id="{C95958A3-0323-4A60-B293-68F58A1DAA8D}"/>
              </a:ext>
            </a:extLst>
          </p:cNvPr>
          <p:cNvSpPr txBox="1"/>
          <p:nvPr/>
        </p:nvSpPr>
        <p:spPr>
          <a:xfrm>
            <a:off x="3149597" y="164396"/>
            <a:ext cx="5892800" cy="769441"/>
          </a:xfrm>
          <a:prstGeom prst="rect">
            <a:avLst/>
          </a:prstGeom>
          <a:noFill/>
        </p:spPr>
        <p:txBody>
          <a:bodyPr wrap="square" rtlCol="0">
            <a:spAutoFit/>
          </a:bodyPr>
          <a:lstStyle/>
          <a:p>
            <a:pPr algn="ctr"/>
            <a:r>
              <a:rPr lang="en-IN" sz="4400" dirty="0">
                <a:solidFill>
                  <a:schemeClr val="bg1"/>
                </a:solidFill>
                <a:latin typeface="Courier New" panose="02070309020205020404" pitchFamily="49" charset="0"/>
                <a:cs typeface="Courier New" panose="02070309020205020404" pitchFamily="49" charset="0"/>
              </a:rPr>
              <a:t>Data Cleaning</a:t>
            </a:r>
            <a:endParaRPr lang="kn-IN" sz="4400" dirty="0">
              <a:solidFill>
                <a:schemeClr val="bg1"/>
              </a:solidFill>
              <a:latin typeface="Courier New" panose="02070309020205020404" pitchFamily="49" charset="0"/>
            </a:endParaRPr>
          </a:p>
        </p:txBody>
      </p:sp>
      <p:sp>
        <p:nvSpPr>
          <p:cNvPr id="6" name="TextBox 5">
            <a:extLst>
              <a:ext uri="{FF2B5EF4-FFF2-40B4-BE49-F238E27FC236}">
                <a16:creationId xmlns:a16="http://schemas.microsoft.com/office/drawing/2014/main" id="{3AEA6ABC-44AE-495F-9E70-5A5CCD1E27CE}"/>
              </a:ext>
            </a:extLst>
          </p:cNvPr>
          <p:cNvSpPr txBox="1"/>
          <p:nvPr/>
        </p:nvSpPr>
        <p:spPr>
          <a:xfrm>
            <a:off x="1" y="899461"/>
            <a:ext cx="12191999" cy="646331"/>
          </a:xfrm>
          <a:prstGeom prst="rect">
            <a:avLst/>
          </a:prstGeom>
          <a:noFill/>
        </p:spPr>
        <p:txBody>
          <a:bodyPr wrap="square" rtlCol="0">
            <a:spAutoFit/>
          </a:bodyPr>
          <a:lstStyle/>
          <a:p>
            <a:r>
              <a:rPr lang="en-IN" dirty="0">
                <a:solidFill>
                  <a:schemeClr val="bg1"/>
                </a:solidFill>
                <a:latin typeface="Century Gothic" panose="020B0502020202020204" pitchFamily="34" charset="0"/>
                <a:cs typeface="Courier New" panose="02070309020205020404" pitchFamily="49" charset="0"/>
              </a:rPr>
              <a:t>Undesirable values were legion in the dataset and required the cleaning of it.</a:t>
            </a:r>
          </a:p>
          <a:p>
            <a:r>
              <a:rPr lang="en-IN" dirty="0">
                <a:solidFill>
                  <a:schemeClr val="bg1"/>
                </a:solidFill>
                <a:latin typeface="Century Gothic" panose="020B0502020202020204" pitchFamily="34" charset="0"/>
                <a:cs typeface="Courier New" panose="02070309020205020404" pitchFamily="49" charset="0"/>
              </a:rPr>
              <a:t>Here’s what was done:</a:t>
            </a:r>
            <a:endParaRPr lang="kn-IN" dirty="0">
              <a:solidFill>
                <a:schemeClr val="bg1"/>
              </a:solidFill>
              <a:latin typeface="Century Gothic" panose="020B0502020202020204" pitchFamily="34" charset="0"/>
            </a:endParaRPr>
          </a:p>
        </p:txBody>
      </p:sp>
      <p:sp>
        <p:nvSpPr>
          <p:cNvPr id="7" name="Rectangle: Rounded Corners 6">
            <a:extLst>
              <a:ext uri="{FF2B5EF4-FFF2-40B4-BE49-F238E27FC236}">
                <a16:creationId xmlns:a16="http://schemas.microsoft.com/office/drawing/2014/main" id="{FDA64C50-BBA2-494B-A1EF-008344EA2FEE}"/>
              </a:ext>
            </a:extLst>
          </p:cNvPr>
          <p:cNvSpPr/>
          <p:nvPr/>
        </p:nvSpPr>
        <p:spPr>
          <a:xfrm>
            <a:off x="353290" y="1658511"/>
            <a:ext cx="4862945" cy="5031059"/>
          </a:xfrm>
          <a:prstGeom prst="roundRect">
            <a:avLst>
              <a:gd name="adj" fmla="val 320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2" name="Rectangle: Rounded Corners 1">
            <a:extLst>
              <a:ext uri="{FF2B5EF4-FFF2-40B4-BE49-F238E27FC236}">
                <a16:creationId xmlns:a16="http://schemas.microsoft.com/office/drawing/2014/main" id="{6CB41C85-7450-4718-A8BD-96071E8730DB}"/>
              </a:ext>
            </a:extLst>
          </p:cNvPr>
          <p:cNvSpPr/>
          <p:nvPr/>
        </p:nvSpPr>
        <p:spPr>
          <a:xfrm>
            <a:off x="353291" y="1662545"/>
            <a:ext cx="4862945" cy="5031059"/>
          </a:xfrm>
          <a:prstGeom prst="roundRect">
            <a:avLst>
              <a:gd name="adj" fmla="val 320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9" name="TextBox 8">
            <a:extLst>
              <a:ext uri="{FF2B5EF4-FFF2-40B4-BE49-F238E27FC236}">
                <a16:creationId xmlns:a16="http://schemas.microsoft.com/office/drawing/2014/main" id="{1DAE4234-1D87-4BA1-8951-431071AF5AD7}"/>
              </a:ext>
            </a:extLst>
          </p:cNvPr>
          <p:cNvSpPr txBox="1"/>
          <p:nvPr/>
        </p:nvSpPr>
        <p:spPr>
          <a:xfrm>
            <a:off x="385616" y="1707710"/>
            <a:ext cx="4705929" cy="600164"/>
          </a:xfrm>
          <a:prstGeom prst="rect">
            <a:avLst/>
          </a:prstGeom>
          <a:noFill/>
        </p:spPr>
        <p:txBody>
          <a:bodyPr wrap="square" rtlCol="0">
            <a:spAutoFit/>
          </a:bodyPr>
          <a:lstStyle/>
          <a:p>
            <a:pPr algn="ctr"/>
            <a:r>
              <a:rPr lang="en-IN" sz="1100" dirty="0">
                <a:solidFill>
                  <a:schemeClr val="bg1"/>
                </a:solidFill>
                <a:latin typeface="Courier New" panose="02070309020205020404" pitchFamily="49" charset="0"/>
                <a:cs typeface="Courier New" panose="02070309020205020404" pitchFamily="49" charset="0"/>
              </a:rPr>
              <a:t>Programming Language: Python      </a:t>
            </a:r>
          </a:p>
          <a:p>
            <a:pPr algn="ctr"/>
            <a:endParaRPr lang="en-IN" sz="1100" dirty="0">
              <a:solidFill>
                <a:schemeClr val="bg1"/>
              </a:solidFill>
              <a:latin typeface="Courier New" panose="02070309020205020404" pitchFamily="49" charset="0"/>
              <a:cs typeface="Courier New" panose="02070309020205020404" pitchFamily="49" charset="0"/>
            </a:endParaRPr>
          </a:p>
          <a:p>
            <a:pPr algn="ctr"/>
            <a:r>
              <a:rPr lang="en-IN" sz="1100" dirty="0">
                <a:solidFill>
                  <a:schemeClr val="bg1"/>
                </a:solidFill>
                <a:latin typeface="Courier New" panose="02070309020205020404" pitchFamily="49" charset="0"/>
                <a:cs typeface="Courier New" panose="02070309020205020404" pitchFamily="49" charset="0"/>
              </a:rPr>
              <a:t>Program Terminal</a:t>
            </a:r>
            <a:endParaRPr lang="kn-IN" sz="1100" dirty="0">
              <a:solidFill>
                <a:schemeClr val="bg1"/>
              </a:solidFill>
              <a:latin typeface="Courier New" panose="02070309020205020404" pitchFamily="49" charset="0"/>
            </a:endParaRPr>
          </a:p>
        </p:txBody>
      </p:sp>
      <p:cxnSp>
        <p:nvCxnSpPr>
          <p:cNvPr id="12" name="Straight Connector 11">
            <a:extLst>
              <a:ext uri="{FF2B5EF4-FFF2-40B4-BE49-F238E27FC236}">
                <a16:creationId xmlns:a16="http://schemas.microsoft.com/office/drawing/2014/main" id="{C952D6B9-7528-458D-8F40-FC9C021887CB}"/>
              </a:ext>
            </a:extLst>
          </p:cNvPr>
          <p:cNvCxnSpPr>
            <a:cxnSpLocks/>
          </p:cNvCxnSpPr>
          <p:nvPr/>
        </p:nvCxnSpPr>
        <p:spPr>
          <a:xfrm>
            <a:off x="353290" y="2307874"/>
            <a:ext cx="48629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31AF8D5A-0E98-48E7-8FB5-8C5BA0942321}"/>
              </a:ext>
            </a:extLst>
          </p:cNvPr>
          <p:cNvSpPr/>
          <p:nvPr/>
        </p:nvSpPr>
        <p:spPr>
          <a:xfrm>
            <a:off x="6416963" y="1658510"/>
            <a:ext cx="4862945" cy="5031059"/>
          </a:xfrm>
          <a:prstGeom prst="roundRect">
            <a:avLst>
              <a:gd name="adj" fmla="val 320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a:p>
        </p:txBody>
      </p:sp>
      <p:sp>
        <p:nvSpPr>
          <p:cNvPr id="19" name="Rectangle: Rounded Corners 18">
            <a:extLst>
              <a:ext uri="{FF2B5EF4-FFF2-40B4-BE49-F238E27FC236}">
                <a16:creationId xmlns:a16="http://schemas.microsoft.com/office/drawing/2014/main" id="{874AF98A-F537-4683-BDED-C2299231B608}"/>
              </a:ext>
            </a:extLst>
          </p:cNvPr>
          <p:cNvSpPr/>
          <p:nvPr/>
        </p:nvSpPr>
        <p:spPr>
          <a:xfrm>
            <a:off x="6416962" y="1658509"/>
            <a:ext cx="4862945" cy="5031059"/>
          </a:xfrm>
          <a:prstGeom prst="roundRect">
            <a:avLst>
              <a:gd name="adj" fmla="val 320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n-IN" dirty="0"/>
          </a:p>
        </p:txBody>
      </p:sp>
      <p:sp>
        <p:nvSpPr>
          <p:cNvPr id="17" name="TextBox 16">
            <a:extLst>
              <a:ext uri="{FF2B5EF4-FFF2-40B4-BE49-F238E27FC236}">
                <a16:creationId xmlns:a16="http://schemas.microsoft.com/office/drawing/2014/main" id="{6482E583-C2C8-4B5B-89CB-0774E418144C}"/>
              </a:ext>
            </a:extLst>
          </p:cNvPr>
          <p:cNvSpPr txBox="1"/>
          <p:nvPr/>
        </p:nvSpPr>
        <p:spPr>
          <a:xfrm>
            <a:off x="6449289" y="1707710"/>
            <a:ext cx="4705929" cy="600164"/>
          </a:xfrm>
          <a:prstGeom prst="rect">
            <a:avLst/>
          </a:prstGeom>
          <a:noFill/>
        </p:spPr>
        <p:txBody>
          <a:bodyPr wrap="square" rtlCol="0">
            <a:spAutoFit/>
          </a:bodyPr>
          <a:lstStyle/>
          <a:p>
            <a:pPr algn="ctr"/>
            <a:r>
              <a:rPr lang="en-IN" sz="1100" dirty="0">
                <a:solidFill>
                  <a:schemeClr val="bg1"/>
                </a:solidFill>
                <a:latin typeface="Courier New" panose="02070309020205020404" pitchFamily="49" charset="0"/>
                <a:cs typeface="Courier New" panose="02070309020205020404" pitchFamily="49" charset="0"/>
              </a:rPr>
              <a:t>Programming Language: Python      </a:t>
            </a:r>
          </a:p>
          <a:p>
            <a:pPr algn="ctr"/>
            <a:endParaRPr lang="en-IN" sz="1100" dirty="0">
              <a:solidFill>
                <a:schemeClr val="bg1"/>
              </a:solidFill>
              <a:latin typeface="Courier New" panose="02070309020205020404" pitchFamily="49" charset="0"/>
              <a:cs typeface="Courier New" panose="02070309020205020404" pitchFamily="49" charset="0"/>
            </a:endParaRPr>
          </a:p>
          <a:p>
            <a:pPr algn="ctr"/>
            <a:r>
              <a:rPr lang="en-IN" sz="1100" dirty="0">
                <a:solidFill>
                  <a:schemeClr val="bg1"/>
                </a:solidFill>
                <a:latin typeface="Courier New" panose="02070309020205020404" pitchFamily="49" charset="0"/>
                <a:cs typeface="Courier New" panose="02070309020205020404" pitchFamily="49" charset="0"/>
              </a:rPr>
              <a:t>Output Terminal</a:t>
            </a:r>
            <a:endParaRPr lang="kn-IN" sz="1100" dirty="0">
              <a:solidFill>
                <a:schemeClr val="bg1"/>
              </a:solidFill>
              <a:latin typeface="Courier New" panose="02070309020205020404" pitchFamily="49" charset="0"/>
            </a:endParaRPr>
          </a:p>
        </p:txBody>
      </p:sp>
      <p:cxnSp>
        <p:nvCxnSpPr>
          <p:cNvPr id="18" name="Straight Connector 17">
            <a:extLst>
              <a:ext uri="{FF2B5EF4-FFF2-40B4-BE49-F238E27FC236}">
                <a16:creationId xmlns:a16="http://schemas.microsoft.com/office/drawing/2014/main" id="{5A527BD3-5B94-4088-9FD1-4089FBAC8767}"/>
              </a:ext>
            </a:extLst>
          </p:cNvPr>
          <p:cNvCxnSpPr>
            <a:cxnSpLocks/>
          </p:cNvCxnSpPr>
          <p:nvPr/>
        </p:nvCxnSpPr>
        <p:spPr>
          <a:xfrm>
            <a:off x="6416963" y="2307874"/>
            <a:ext cx="48629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tangle 2">
            <a:extLst>
              <a:ext uri="{FF2B5EF4-FFF2-40B4-BE49-F238E27FC236}">
                <a16:creationId xmlns:a16="http://schemas.microsoft.com/office/drawing/2014/main" id="{62532F0E-27C6-463D-B3F8-FB202BB36B7C}"/>
              </a:ext>
            </a:extLst>
          </p:cNvPr>
          <p:cNvSpPr>
            <a:spLocks noChangeArrowheads="1"/>
          </p:cNvSpPr>
          <p:nvPr/>
        </p:nvSpPr>
        <p:spPr bwMode="auto">
          <a:xfrm>
            <a:off x="6582060" y="2380345"/>
            <a:ext cx="4532748" cy="215444"/>
          </a:xfrm>
          <a:prstGeom prst="rect">
            <a:avLst/>
          </a:prstGeom>
          <a:noFill/>
          <a:ln>
            <a:noFill/>
          </a:ln>
          <a:effec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n-US" altLang="kn-IN" sz="1400" dirty="0">
                <a:solidFill>
                  <a:schemeClr val="bg1"/>
                </a:solidFill>
                <a:latin typeface="Courier New" panose="02070309020205020404" pitchFamily="49" charset="0"/>
              </a:rPr>
              <a:t>Export Success</a:t>
            </a:r>
            <a:endParaRPr lang="kn-IN" altLang="kn-IN" sz="3200" dirty="0">
              <a:solidFill>
                <a:schemeClr val="bg1"/>
              </a:solidFill>
              <a:latin typeface="Courier New" panose="02070309020205020404" pitchFamily="49" charset="0"/>
            </a:endParaRPr>
          </a:p>
        </p:txBody>
      </p:sp>
      <p:sp>
        <p:nvSpPr>
          <p:cNvPr id="15" name="TextBox 14">
            <a:extLst>
              <a:ext uri="{FF2B5EF4-FFF2-40B4-BE49-F238E27FC236}">
                <a16:creationId xmlns:a16="http://schemas.microsoft.com/office/drawing/2014/main" id="{27F4F9C3-AE01-4286-9CEC-28D188BD086D}"/>
              </a:ext>
            </a:extLst>
          </p:cNvPr>
          <p:cNvSpPr txBox="1"/>
          <p:nvPr/>
        </p:nvSpPr>
        <p:spPr>
          <a:xfrm>
            <a:off x="385616" y="2319357"/>
            <a:ext cx="4862945" cy="4401205"/>
          </a:xfrm>
          <a:prstGeom prst="rect">
            <a:avLst/>
          </a:prstGeom>
          <a:noFill/>
        </p:spPr>
        <p:txBody>
          <a:bodyPr wrap="square">
            <a:spAutoFit/>
          </a:bodyPr>
          <a:lstStyle/>
          <a:p>
            <a:r>
              <a:rPr lang="en-US" sz="1400" dirty="0" err="1">
                <a:solidFill>
                  <a:schemeClr val="bg1"/>
                </a:solidFill>
                <a:latin typeface="Courier New" panose="02070309020205020404" pitchFamily="49" charset="0"/>
              </a:rPr>
              <a:t>desc_list</a:t>
            </a:r>
            <a:r>
              <a:rPr lang="en-US" sz="1400" dirty="0">
                <a:solidFill>
                  <a:schemeClr val="bg1"/>
                </a:solidFill>
                <a:latin typeface="Courier New" panose="02070309020205020404" pitchFamily="49" charset="0"/>
              </a:rPr>
              <a:t> = [</a:t>
            </a:r>
          </a:p>
          <a:p>
            <a:r>
              <a:rPr lang="en-US" sz="1400" dirty="0">
                <a:solidFill>
                  <a:schemeClr val="bg1"/>
                </a:solidFill>
                <a:latin typeface="Courier New" panose="02070309020205020404" pitchFamily="49" charset="0"/>
              </a:rPr>
              <a:t>    'the row ID',</a:t>
            </a:r>
          </a:p>
          <a:p>
            <a:r>
              <a:rPr lang="en-US" sz="1400" dirty="0">
                <a:solidFill>
                  <a:schemeClr val="bg1"/>
                </a:solidFill>
                <a:latin typeface="Courier New" panose="02070309020205020404" pitchFamily="49" charset="0"/>
              </a:rPr>
              <a:t>    'target identification number as listed in the Kepler Input Catalog',</a:t>
            </a:r>
          </a:p>
          <a:p>
            <a:r>
              <a:rPr lang="en-US" sz="1400" dirty="0">
                <a:solidFill>
                  <a:schemeClr val="bg1"/>
                </a:solidFill>
                <a:latin typeface="Courier New" panose="02070309020205020404" pitchFamily="49" charset="0"/>
              </a:rPr>
              <a:t>    'number used to track a KOI (Kepler Object of Interest)',</a:t>
            </a:r>
          </a:p>
          <a:p>
            <a:r>
              <a:rPr lang="en-US" sz="1400" dirty="0">
                <a:solidFill>
                  <a:schemeClr val="bg1"/>
                </a:solidFill>
                <a:latin typeface="Courier New" panose="02070309020205020404" pitchFamily="49" charset="0"/>
              </a:rPr>
              <a:t>    'exoplanet status of this KOI from the Exoplanet Archive. Values are either FALSE POSITIVE, CANDIDATE, or CONFIRMED [exoplanet]',</a:t>
            </a:r>
          </a:p>
          <a:p>
            <a:r>
              <a:rPr lang="en-US" sz="1400" dirty="0">
                <a:solidFill>
                  <a:schemeClr val="bg1"/>
                </a:solidFill>
                <a:latin typeface="Courier New" panose="02070309020205020404" pitchFamily="49" charset="0"/>
              </a:rPr>
              <a:t>    'value between 0 and 1 indicating confidence in KOI disposition.  For CANDIDATEs, a higher value indicates more confidence in its disposition, while for FALSE POSITIVEs, a higher value indicates less confidence in that disposition.',</a:t>
            </a:r>
          </a:p>
          <a:p>
            <a:r>
              <a:rPr lang="en-US" sz="1400" dirty="0">
                <a:solidFill>
                  <a:schemeClr val="bg1"/>
                </a:solidFill>
                <a:latin typeface="Courier New" panose="02070309020205020404" pitchFamily="49" charset="0"/>
              </a:rPr>
              <a:t>    'not transit-like. flag indicating a KOI whose light curve is not consistent with that of a transiting planet. This includes, but is not limited to, instrumental</a:t>
            </a:r>
          </a:p>
        </p:txBody>
      </p:sp>
      <p:sp>
        <p:nvSpPr>
          <p:cNvPr id="23" name="TextBox 22">
            <a:extLst>
              <a:ext uri="{FF2B5EF4-FFF2-40B4-BE49-F238E27FC236}">
                <a16:creationId xmlns:a16="http://schemas.microsoft.com/office/drawing/2014/main" id="{2B2F4F79-781A-4E38-8C26-4BCA1F55EA77}"/>
              </a:ext>
            </a:extLst>
          </p:cNvPr>
          <p:cNvSpPr txBox="1"/>
          <p:nvPr/>
        </p:nvSpPr>
        <p:spPr>
          <a:xfrm>
            <a:off x="353290" y="2280857"/>
            <a:ext cx="4862945" cy="4401205"/>
          </a:xfrm>
          <a:prstGeom prst="rect">
            <a:avLst/>
          </a:prstGeom>
          <a:noFill/>
        </p:spPr>
        <p:txBody>
          <a:bodyPr wrap="square">
            <a:spAutoFit/>
          </a:bodyPr>
          <a:lstStyle/>
          <a:p>
            <a:r>
              <a:rPr lang="en-US" sz="1400" dirty="0">
                <a:solidFill>
                  <a:schemeClr val="bg1"/>
                </a:solidFill>
                <a:latin typeface="Courier New" panose="02070309020205020404" pitchFamily="49" charset="0"/>
              </a:rPr>
              <a:t>artifacts, non-eclipsing variable stars, and spurious (very low SNR) detections.',</a:t>
            </a:r>
          </a:p>
          <a:p>
            <a:r>
              <a:rPr lang="en-US" sz="1400" dirty="0">
                <a:solidFill>
                  <a:schemeClr val="bg1"/>
                </a:solidFill>
                <a:latin typeface="Courier New" panose="02070309020205020404" pitchFamily="49" charset="0"/>
              </a:rPr>
              <a:t>    'stellar eclipse. flag indicating a KOI that is observed to have a significant secondary event, transit shape, or out-of-eclipse variability, which indicates that the transit-like event is most likely caused by an eclipsing binary. ',</a:t>
            </a:r>
          </a:p>
          <a:p>
            <a:r>
              <a:rPr lang="en-US" sz="1400" dirty="0">
                <a:solidFill>
                  <a:schemeClr val="bg1"/>
                </a:solidFill>
                <a:latin typeface="Courier New" panose="02070309020205020404" pitchFamily="49" charset="0"/>
              </a:rPr>
              <a:t>    'centroid offset. flag indicating a KOI where the source of the signal is from a nearby star, as inferred by measuring the centroid location of the image both in and out of transit, or by the strength of the transit signal in the target\'s outer (halo) pixels as compared to the transit signal from the pixels in the optimal (or core) aperture',</a:t>
            </a:r>
          </a:p>
          <a:p>
            <a:r>
              <a:rPr lang="en-US" sz="1400" dirty="0">
                <a:solidFill>
                  <a:schemeClr val="bg1"/>
                </a:solidFill>
                <a:latin typeface="Courier New" panose="02070309020205020404" pitchFamily="49" charset="0"/>
              </a:rPr>
              <a:t>    'ephemeris match indicates contamination. flag indicating a KOI that shares the same period and epoch as another</a:t>
            </a:r>
          </a:p>
        </p:txBody>
      </p:sp>
      <p:sp>
        <p:nvSpPr>
          <p:cNvPr id="24" name="TextBox 23">
            <a:extLst>
              <a:ext uri="{FF2B5EF4-FFF2-40B4-BE49-F238E27FC236}">
                <a16:creationId xmlns:a16="http://schemas.microsoft.com/office/drawing/2014/main" id="{FEAD8281-462A-4407-9676-C57BC23119D1}"/>
              </a:ext>
            </a:extLst>
          </p:cNvPr>
          <p:cNvSpPr txBox="1"/>
          <p:nvPr/>
        </p:nvSpPr>
        <p:spPr>
          <a:xfrm>
            <a:off x="353290" y="2288365"/>
            <a:ext cx="4862945" cy="4401205"/>
          </a:xfrm>
          <a:prstGeom prst="rect">
            <a:avLst/>
          </a:prstGeom>
          <a:noFill/>
        </p:spPr>
        <p:txBody>
          <a:bodyPr wrap="square">
            <a:spAutoFit/>
          </a:bodyPr>
          <a:lstStyle/>
          <a:p>
            <a:r>
              <a:rPr lang="en-US" sz="1400" dirty="0">
                <a:solidFill>
                  <a:schemeClr val="bg1"/>
                </a:solidFill>
                <a:latin typeface="Courier New" panose="02070309020205020404" pitchFamily="49" charset="0"/>
              </a:rPr>
              <a:t>object and is judged to be the result of flux contamination in the aperture or electronic crosstalk.',</a:t>
            </a:r>
          </a:p>
          <a:p>
            <a:r>
              <a:rPr lang="en-US" sz="1400" dirty="0">
                <a:solidFill>
                  <a:schemeClr val="bg1"/>
                </a:solidFill>
                <a:latin typeface="Courier New" panose="02070309020205020404" pitchFamily="49" charset="0"/>
              </a:rPr>
              <a:t>    'orbital period (days)',</a:t>
            </a:r>
          </a:p>
          <a:p>
            <a:r>
              <a:rPr lang="en-US" sz="1400" dirty="0">
                <a:solidFill>
                  <a:schemeClr val="bg1"/>
                </a:solidFill>
                <a:latin typeface="Courier New" panose="02070309020205020404" pitchFamily="49" charset="0"/>
              </a:rPr>
              <a:t>    'The time corresponding to the center of the first detected transit in Barycentric Julian Day (BJD) minus a constant offset of 2,454,833.0 days. The offset corresponds to 12:00 on Jan 1, 2009 UTC.',</a:t>
            </a:r>
          </a:p>
          <a:p>
            <a:r>
              <a:rPr lang="en-US" sz="1400" dirty="0">
                <a:solidFill>
                  <a:schemeClr val="bg1"/>
                </a:solidFill>
                <a:latin typeface="Courier New" panose="02070309020205020404" pitchFamily="49" charset="0"/>
              </a:rPr>
              <a:t>    'The sky-projected distance between the center of the stellar disc and the center of the planet disc at conjunction, normalized by the stellar radius.',</a:t>
            </a:r>
          </a:p>
          <a:p>
            <a:r>
              <a:rPr lang="en-US" sz="1400" dirty="0">
                <a:solidFill>
                  <a:schemeClr val="bg1"/>
                </a:solidFill>
                <a:latin typeface="Courier New" panose="02070309020205020404" pitchFamily="49" charset="0"/>
              </a:rPr>
              <a:t>    'Transit Duration (hours). The duration of the observed transits. Duration is measured from first contact between the planet and star until last contact.',</a:t>
            </a:r>
          </a:p>
          <a:p>
            <a:r>
              <a:rPr lang="en-US" sz="1400" dirty="0">
                <a:solidFill>
                  <a:schemeClr val="bg1"/>
                </a:solidFill>
                <a:latin typeface="Courier New" panose="02070309020205020404" pitchFamily="49" charset="0"/>
              </a:rPr>
              <a:t>    'Transit Depth (parts per million). The fraction of stellar flux lost at the minimum of the planetary transit.',</a:t>
            </a:r>
          </a:p>
        </p:txBody>
      </p:sp>
      <p:sp>
        <p:nvSpPr>
          <p:cNvPr id="25" name="TextBox 24">
            <a:extLst>
              <a:ext uri="{FF2B5EF4-FFF2-40B4-BE49-F238E27FC236}">
                <a16:creationId xmlns:a16="http://schemas.microsoft.com/office/drawing/2014/main" id="{6E37511F-A922-4B87-B031-BAD7305769B8}"/>
              </a:ext>
            </a:extLst>
          </p:cNvPr>
          <p:cNvSpPr txBox="1"/>
          <p:nvPr/>
        </p:nvSpPr>
        <p:spPr>
          <a:xfrm>
            <a:off x="353287" y="2288365"/>
            <a:ext cx="4862945" cy="4401205"/>
          </a:xfrm>
          <a:prstGeom prst="rect">
            <a:avLst/>
          </a:prstGeom>
          <a:noFill/>
        </p:spPr>
        <p:txBody>
          <a:bodyPr wrap="square">
            <a:spAutoFit/>
          </a:bodyPr>
          <a:lstStyle/>
          <a:p>
            <a:r>
              <a:rPr lang="en-US" sz="1400" dirty="0">
                <a:solidFill>
                  <a:schemeClr val="bg1"/>
                </a:solidFill>
                <a:latin typeface="Courier New" panose="02070309020205020404" pitchFamily="49" charset="0"/>
              </a:rPr>
              <a:t>'Planetary radius (Earth radii). The product of the planet-star radius ratio and the stellar radius.',</a:t>
            </a:r>
          </a:p>
          <a:p>
            <a:r>
              <a:rPr lang="en-US" sz="1400" dirty="0">
                <a:solidFill>
                  <a:schemeClr val="bg1"/>
                </a:solidFill>
                <a:latin typeface="Courier New" panose="02070309020205020404" pitchFamily="49" charset="0"/>
              </a:rPr>
              <a:t>    'Equilibrium Temperature (Kelvin). An approximate temperature of the planet/object.',</a:t>
            </a:r>
          </a:p>
          <a:p>
            <a:r>
              <a:rPr lang="en-US" sz="1400" dirty="0">
                <a:solidFill>
                  <a:schemeClr val="bg1"/>
                </a:solidFill>
                <a:latin typeface="Courier New" panose="02070309020205020404" pitchFamily="49" charset="0"/>
              </a:rPr>
              <a:t>    'Insolation Flux [Earth flux]. Insolation flux is another way to give the equilibrium temperature. It depends on the stellar parameters (specifically the stellar radius and temperature), and on the semi-major axis of the planet. It\'s given in units relative to those measured for the Earth from the Sun.',</a:t>
            </a:r>
          </a:p>
          <a:p>
            <a:r>
              <a:rPr lang="en-US" sz="1400" dirty="0">
                <a:solidFill>
                  <a:schemeClr val="bg1"/>
                </a:solidFill>
                <a:latin typeface="Courier New" panose="02070309020205020404" pitchFamily="49" charset="0"/>
              </a:rPr>
              <a:t>    'Transit Signal-to-Noise. Transit depth normalized by the mean uncertainty in the flux during the transits.',</a:t>
            </a:r>
          </a:p>
          <a:p>
            <a:r>
              <a:rPr lang="en-US" sz="1400" dirty="0">
                <a:solidFill>
                  <a:schemeClr val="bg1"/>
                </a:solidFill>
                <a:latin typeface="Courier New" panose="02070309020205020404" pitchFamily="49" charset="0"/>
              </a:rPr>
              <a:t>    'Stellar Effective Temperature (Kelvin). The </a:t>
            </a:r>
            <a:r>
              <a:rPr lang="en-US" sz="1400" dirty="0" err="1">
                <a:solidFill>
                  <a:schemeClr val="bg1"/>
                </a:solidFill>
                <a:latin typeface="Courier New" panose="02070309020205020404" pitchFamily="49" charset="0"/>
              </a:rPr>
              <a:t>photospheric</a:t>
            </a:r>
            <a:r>
              <a:rPr lang="en-US" sz="1400" dirty="0">
                <a:solidFill>
                  <a:schemeClr val="bg1"/>
                </a:solidFill>
                <a:latin typeface="Courier New" panose="02070309020205020404" pitchFamily="49" charset="0"/>
              </a:rPr>
              <a:t> temperature of the star the KOI orbits.',</a:t>
            </a:r>
          </a:p>
        </p:txBody>
      </p:sp>
      <p:sp>
        <p:nvSpPr>
          <p:cNvPr id="26" name="TextBox 25">
            <a:extLst>
              <a:ext uri="{FF2B5EF4-FFF2-40B4-BE49-F238E27FC236}">
                <a16:creationId xmlns:a16="http://schemas.microsoft.com/office/drawing/2014/main" id="{23A499B7-D25F-449B-8F7E-FC8D77E89F99}"/>
              </a:ext>
            </a:extLst>
          </p:cNvPr>
          <p:cNvSpPr txBox="1"/>
          <p:nvPr/>
        </p:nvSpPr>
        <p:spPr>
          <a:xfrm>
            <a:off x="353284" y="2284331"/>
            <a:ext cx="4862945" cy="2893100"/>
          </a:xfrm>
          <a:prstGeom prst="rect">
            <a:avLst/>
          </a:prstGeom>
          <a:noFill/>
        </p:spPr>
        <p:txBody>
          <a:bodyPr wrap="square">
            <a:spAutoFit/>
          </a:bodyPr>
          <a:lstStyle/>
          <a:p>
            <a:r>
              <a:rPr lang="en-US" sz="1400" dirty="0">
                <a:solidFill>
                  <a:schemeClr val="bg1"/>
                </a:solidFill>
                <a:latin typeface="Courier New" panose="02070309020205020404" pitchFamily="49" charset="0"/>
              </a:rPr>
              <a:t>'Stellar Surface Gravity (log_10 (cm/s^2)). The base-10 logarithm of the acceleration due to gravity at the surface of the star.',</a:t>
            </a:r>
          </a:p>
          <a:p>
            <a:r>
              <a:rPr lang="en-US" sz="1400" dirty="0">
                <a:solidFill>
                  <a:schemeClr val="bg1"/>
                </a:solidFill>
                <a:latin typeface="Courier New" panose="02070309020205020404" pitchFamily="49" charset="0"/>
              </a:rPr>
              <a:t>    'Stellar Radius (solar radii). The </a:t>
            </a:r>
            <a:r>
              <a:rPr lang="en-US" sz="1400" dirty="0" err="1">
                <a:solidFill>
                  <a:schemeClr val="bg1"/>
                </a:solidFill>
                <a:latin typeface="Courier New" panose="02070309020205020404" pitchFamily="49" charset="0"/>
              </a:rPr>
              <a:t>photospheric</a:t>
            </a:r>
            <a:r>
              <a:rPr lang="en-US" sz="1400" dirty="0">
                <a:solidFill>
                  <a:schemeClr val="bg1"/>
                </a:solidFill>
                <a:latin typeface="Courier New" panose="02070309020205020404" pitchFamily="49" charset="0"/>
              </a:rPr>
              <a:t> radius of the star.',</a:t>
            </a:r>
          </a:p>
          <a:p>
            <a:r>
              <a:rPr lang="en-US" sz="1400" dirty="0">
                <a:solidFill>
                  <a:schemeClr val="bg1"/>
                </a:solidFill>
                <a:latin typeface="Courier New" panose="02070309020205020404" pitchFamily="49" charset="0"/>
              </a:rPr>
              <a:t>    'KIC Right </a:t>
            </a:r>
            <a:r>
              <a:rPr lang="en-US" sz="1400" dirty="0" err="1">
                <a:solidFill>
                  <a:schemeClr val="bg1"/>
                </a:solidFill>
                <a:latin typeface="Courier New" panose="02070309020205020404" pitchFamily="49" charset="0"/>
              </a:rPr>
              <a:t>Acension</a:t>
            </a:r>
            <a:r>
              <a:rPr lang="en-US" sz="1400" dirty="0">
                <a:solidFill>
                  <a:schemeClr val="bg1"/>
                </a:solidFill>
                <a:latin typeface="Courier New" panose="02070309020205020404" pitchFamily="49" charset="0"/>
              </a:rPr>
              <a:t>',</a:t>
            </a:r>
          </a:p>
          <a:p>
            <a:r>
              <a:rPr lang="en-US" sz="1400" dirty="0">
                <a:solidFill>
                  <a:schemeClr val="bg1"/>
                </a:solidFill>
                <a:latin typeface="Courier New" panose="02070309020205020404" pitchFamily="49" charset="0"/>
              </a:rPr>
              <a:t>    'KIC Declination',</a:t>
            </a:r>
          </a:p>
          <a:p>
            <a:r>
              <a:rPr lang="en-US" sz="1400" dirty="0">
                <a:solidFill>
                  <a:schemeClr val="bg1"/>
                </a:solidFill>
                <a:latin typeface="Courier New" panose="02070309020205020404" pitchFamily="49" charset="0"/>
              </a:rPr>
              <a:t>    'Kepler-band magnitude’,</a:t>
            </a:r>
          </a:p>
          <a:p>
            <a:r>
              <a:rPr lang="en-US" sz="1400" dirty="0">
                <a:solidFill>
                  <a:schemeClr val="bg1"/>
                </a:solidFill>
                <a:latin typeface="Courier New" panose="02070309020205020404" pitchFamily="49" charset="0"/>
              </a:rPr>
              <a:t>]</a:t>
            </a:r>
          </a:p>
          <a:p>
            <a:r>
              <a:rPr lang="en-US" sz="1400" dirty="0">
                <a:solidFill>
                  <a:schemeClr val="bg1"/>
                </a:solidFill>
                <a:latin typeface="Courier New" panose="02070309020205020404" pitchFamily="49" charset="0"/>
              </a:rPr>
              <a:t>df=</a:t>
            </a:r>
            <a:r>
              <a:rPr lang="en-US" sz="1400" dirty="0" err="1">
                <a:solidFill>
                  <a:schemeClr val="bg1"/>
                </a:solidFill>
                <a:latin typeface="Courier New" panose="02070309020205020404" pitchFamily="49" charset="0"/>
              </a:rPr>
              <a:t>pd.DataFrame</a:t>
            </a:r>
            <a:r>
              <a:rPr lang="en-US" sz="1400" dirty="0">
                <a:solidFill>
                  <a:schemeClr val="bg1"/>
                </a:solidFill>
                <a:latin typeface="Courier New" panose="02070309020205020404" pitchFamily="49" charset="0"/>
              </a:rPr>
              <a:t>(data)</a:t>
            </a:r>
          </a:p>
          <a:p>
            <a:r>
              <a:rPr lang="en-US" sz="1400" dirty="0" err="1">
                <a:solidFill>
                  <a:schemeClr val="bg1"/>
                </a:solidFill>
                <a:latin typeface="Courier New" panose="02070309020205020404" pitchFamily="49" charset="0"/>
              </a:rPr>
              <a:t>df.to_csv</a:t>
            </a:r>
            <a:r>
              <a:rPr lang="en-US" sz="1400" dirty="0">
                <a:solidFill>
                  <a:schemeClr val="bg1"/>
                </a:solidFill>
                <a:latin typeface="Courier New" panose="02070309020205020404" pitchFamily="49" charset="0"/>
              </a:rPr>
              <a:t>(‘D:\PESU\2nd year\Data Science\Project’)</a:t>
            </a:r>
          </a:p>
          <a:p>
            <a:r>
              <a:rPr lang="en-US" sz="1400" dirty="0">
                <a:solidFill>
                  <a:schemeClr val="bg1"/>
                </a:solidFill>
                <a:latin typeface="Courier New" panose="02070309020205020404" pitchFamily="49" charset="0"/>
              </a:rPr>
              <a:t>print("Export Success")</a:t>
            </a:r>
          </a:p>
        </p:txBody>
      </p:sp>
    </p:spTree>
    <p:extLst>
      <p:ext uri="{BB962C8B-B14F-4D97-AF65-F5344CB8AC3E}">
        <p14:creationId xmlns:p14="http://schemas.microsoft.com/office/powerpoint/2010/main" val="177858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1000"/>
                                        <p:tgtEl>
                                          <p:spTgt spid="15"/>
                                        </p:tgtEl>
                                      </p:cBhvr>
                                    </p:animEffect>
                                  </p:childTnLst>
                                </p:cTn>
                              </p:par>
                            </p:childTnLst>
                          </p:cTn>
                        </p:par>
                        <p:par>
                          <p:cTn id="8" fill="hold">
                            <p:stCondLst>
                              <p:cond delay="1000"/>
                            </p:stCondLst>
                            <p:childTnLst>
                              <p:par>
                                <p:cTn id="9" presetID="22" presetClass="exit" presetSubtype="4" fill="hold" grpId="1" nodeType="afterEffect">
                                  <p:stCondLst>
                                    <p:cond delay="750"/>
                                  </p:stCondLst>
                                  <p:childTnLst>
                                    <p:animEffect transition="out" filter="wipe(down)">
                                      <p:cBhvr>
                                        <p:cTn id="10" dur="1000"/>
                                        <p:tgtEl>
                                          <p:spTgt spid="15"/>
                                        </p:tgtEl>
                                      </p:cBhvr>
                                    </p:animEffect>
                                    <p:set>
                                      <p:cBhvr>
                                        <p:cTn id="11" dur="1" fill="hold">
                                          <p:stCondLst>
                                            <p:cond delay="999"/>
                                          </p:stCondLst>
                                        </p:cTn>
                                        <p:tgtEl>
                                          <p:spTgt spid="15"/>
                                        </p:tgtEl>
                                        <p:attrNameLst>
                                          <p:attrName>style.visibility</p:attrName>
                                        </p:attrNameLst>
                                      </p:cBhvr>
                                      <p:to>
                                        <p:strVal val="hidden"/>
                                      </p:to>
                                    </p:set>
                                  </p:childTnLst>
                                </p:cTn>
                              </p:par>
                            </p:childTnLst>
                          </p:cTn>
                        </p:par>
                        <p:par>
                          <p:cTn id="12" fill="hold">
                            <p:stCondLst>
                              <p:cond delay="2750"/>
                            </p:stCondLst>
                            <p:childTnLst>
                              <p:par>
                                <p:cTn id="13" presetID="22" presetClass="entr" presetSubtype="1"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1000"/>
                                        <p:tgtEl>
                                          <p:spTgt spid="23"/>
                                        </p:tgtEl>
                                      </p:cBhvr>
                                    </p:animEffect>
                                  </p:childTnLst>
                                </p:cTn>
                              </p:par>
                            </p:childTnLst>
                          </p:cTn>
                        </p:par>
                        <p:par>
                          <p:cTn id="16" fill="hold">
                            <p:stCondLst>
                              <p:cond delay="3750"/>
                            </p:stCondLst>
                            <p:childTnLst>
                              <p:par>
                                <p:cTn id="17" presetID="22" presetClass="exit" presetSubtype="4" fill="hold" grpId="1" nodeType="afterEffect">
                                  <p:stCondLst>
                                    <p:cond delay="750"/>
                                  </p:stCondLst>
                                  <p:childTnLst>
                                    <p:animEffect transition="out" filter="wipe(down)">
                                      <p:cBhvr>
                                        <p:cTn id="18" dur="1000"/>
                                        <p:tgtEl>
                                          <p:spTgt spid="23"/>
                                        </p:tgtEl>
                                      </p:cBhvr>
                                    </p:animEffect>
                                    <p:set>
                                      <p:cBhvr>
                                        <p:cTn id="19" dur="1" fill="hold">
                                          <p:stCondLst>
                                            <p:cond delay="999"/>
                                          </p:stCondLst>
                                        </p:cTn>
                                        <p:tgtEl>
                                          <p:spTgt spid="23"/>
                                        </p:tgtEl>
                                        <p:attrNameLst>
                                          <p:attrName>style.visibility</p:attrName>
                                        </p:attrNameLst>
                                      </p:cBhvr>
                                      <p:to>
                                        <p:strVal val="hidden"/>
                                      </p:to>
                                    </p:set>
                                  </p:childTnLst>
                                </p:cTn>
                              </p:par>
                            </p:childTnLst>
                          </p:cTn>
                        </p:par>
                        <p:par>
                          <p:cTn id="20" fill="hold">
                            <p:stCondLst>
                              <p:cond delay="5500"/>
                            </p:stCondLst>
                            <p:childTnLst>
                              <p:par>
                                <p:cTn id="21" presetID="22" presetClass="entr" presetSubtype="1"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up)">
                                      <p:cBhvr>
                                        <p:cTn id="23" dur="1000"/>
                                        <p:tgtEl>
                                          <p:spTgt spid="24"/>
                                        </p:tgtEl>
                                      </p:cBhvr>
                                    </p:animEffect>
                                  </p:childTnLst>
                                </p:cTn>
                              </p:par>
                            </p:childTnLst>
                          </p:cTn>
                        </p:par>
                        <p:par>
                          <p:cTn id="24" fill="hold">
                            <p:stCondLst>
                              <p:cond delay="6500"/>
                            </p:stCondLst>
                            <p:childTnLst>
                              <p:par>
                                <p:cTn id="25" presetID="22" presetClass="exit" presetSubtype="4" fill="hold" grpId="1" nodeType="afterEffect">
                                  <p:stCondLst>
                                    <p:cond delay="750"/>
                                  </p:stCondLst>
                                  <p:childTnLst>
                                    <p:animEffect transition="out" filter="wipe(down)">
                                      <p:cBhvr>
                                        <p:cTn id="26" dur="1000"/>
                                        <p:tgtEl>
                                          <p:spTgt spid="24"/>
                                        </p:tgtEl>
                                      </p:cBhvr>
                                    </p:animEffect>
                                    <p:set>
                                      <p:cBhvr>
                                        <p:cTn id="27" dur="1" fill="hold">
                                          <p:stCondLst>
                                            <p:cond delay="999"/>
                                          </p:stCondLst>
                                        </p:cTn>
                                        <p:tgtEl>
                                          <p:spTgt spid="24"/>
                                        </p:tgtEl>
                                        <p:attrNameLst>
                                          <p:attrName>style.visibility</p:attrName>
                                        </p:attrNameLst>
                                      </p:cBhvr>
                                      <p:to>
                                        <p:strVal val="hidden"/>
                                      </p:to>
                                    </p:set>
                                  </p:childTnLst>
                                </p:cTn>
                              </p:par>
                            </p:childTnLst>
                          </p:cTn>
                        </p:par>
                        <p:par>
                          <p:cTn id="28" fill="hold">
                            <p:stCondLst>
                              <p:cond delay="8250"/>
                            </p:stCondLst>
                            <p:childTnLst>
                              <p:par>
                                <p:cTn id="29" presetID="22" presetClass="entr" presetSubtype="1"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up)">
                                      <p:cBhvr>
                                        <p:cTn id="31" dur="1000"/>
                                        <p:tgtEl>
                                          <p:spTgt spid="25"/>
                                        </p:tgtEl>
                                      </p:cBhvr>
                                    </p:animEffect>
                                  </p:childTnLst>
                                </p:cTn>
                              </p:par>
                            </p:childTnLst>
                          </p:cTn>
                        </p:par>
                        <p:par>
                          <p:cTn id="32" fill="hold">
                            <p:stCondLst>
                              <p:cond delay="9250"/>
                            </p:stCondLst>
                            <p:childTnLst>
                              <p:par>
                                <p:cTn id="33" presetID="22" presetClass="exit" presetSubtype="4" fill="hold" grpId="1" nodeType="afterEffect">
                                  <p:stCondLst>
                                    <p:cond delay="750"/>
                                  </p:stCondLst>
                                  <p:childTnLst>
                                    <p:animEffect transition="out" filter="wipe(down)">
                                      <p:cBhvr>
                                        <p:cTn id="34" dur="1000"/>
                                        <p:tgtEl>
                                          <p:spTgt spid="25"/>
                                        </p:tgtEl>
                                      </p:cBhvr>
                                    </p:animEffect>
                                    <p:set>
                                      <p:cBhvr>
                                        <p:cTn id="35" dur="1" fill="hold">
                                          <p:stCondLst>
                                            <p:cond delay="999"/>
                                          </p:stCondLst>
                                        </p:cTn>
                                        <p:tgtEl>
                                          <p:spTgt spid="25"/>
                                        </p:tgtEl>
                                        <p:attrNameLst>
                                          <p:attrName>style.visibility</p:attrName>
                                        </p:attrNameLst>
                                      </p:cBhvr>
                                      <p:to>
                                        <p:strVal val="hidden"/>
                                      </p:to>
                                    </p:set>
                                  </p:childTnLst>
                                </p:cTn>
                              </p:par>
                            </p:childTnLst>
                          </p:cTn>
                        </p:par>
                        <p:par>
                          <p:cTn id="36" fill="hold">
                            <p:stCondLst>
                              <p:cond delay="11000"/>
                            </p:stCondLst>
                            <p:childTnLst>
                              <p:par>
                                <p:cTn id="37" presetID="22" presetClass="entr" presetSubtype="1"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up)">
                                      <p:cBhvr>
                                        <p:cTn id="39" dur="10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1000"/>
                                        <p:tgtEl>
                                          <p:spTgt spid="10"/>
                                        </p:tgtEl>
                                      </p:cBhvr>
                                    </p:animEffect>
                                    <p:set>
                                      <p:cBhvr>
                                        <p:cTn id="49" dur="1" fill="hold">
                                          <p:stCondLst>
                                            <p:cond delay="999"/>
                                          </p:stCondLst>
                                        </p:cTn>
                                        <p:tgtEl>
                                          <p:spTgt spid="10"/>
                                        </p:tgtEl>
                                        <p:attrNameLst>
                                          <p:attrName>style.visibility</p:attrName>
                                        </p:attrNameLst>
                                      </p:cBhvr>
                                      <p:to>
                                        <p:strVal val="hidden"/>
                                      </p:to>
                                    </p:set>
                                  </p:childTnLst>
                                </p:cTn>
                              </p:par>
                            </p:childTnLst>
                          </p:cTn>
                        </p:par>
                        <p:par>
                          <p:cTn id="50" fill="hold">
                            <p:stCondLst>
                              <p:cond delay="1000"/>
                            </p:stCondLst>
                            <p:childTnLst>
                              <p:par>
                                <p:cTn id="51" presetID="22" presetClass="exit" presetSubtype="4" fill="hold" grpId="1" nodeType="afterEffect">
                                  <p:stCondLst>
                                    <p:cond delay="0"/>
                                  </p:stCondLst>
                                  <p:childTnLst>
                                    <p:animEffect transition="out" filter="wipe(down)">
                                      <p:cBhvr>
                                        <p:cTn id="52" dur="1000"/>
                                        <p:tgtEl>
                                          <p:spTgt spid="26"/>
                                        </p:tgtEl>
                                      </p:cBhvr>
                                    </p:animEffect>
                                    <p:set>
                                      <p:cBhvr>
                                        <p:cTn id="53" dur="1" fill="hold">
                                          <p:stCondLst>
                                            <p:cond delay="9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5" grpId="0"/>
      <p:bldP spid="15" grpId="1"/>
      <p:bldP spid="23" grpId="0"/>
      <p:bldP spid="23" grpId="1"/>
      <p:bldP spid="24" grpId="0"/>
      <p:bldP spid="24" grpId="1"/>
      <p:bldP spid="25" grpId="0"/>
      <p:bldP spid="25" grpId="1"/>
      <p:bldP spid="26" grpId="0"/>
      <p:bldP spid="26"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2173</TotalTime>
  <Words>5093</Words>
  <Application>Microsoft Office PowerPoint</Application>
  <PresentationFormat>Widescreen</PresentationFormat>
  <Paragraphs>482</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Cambria Math</vt:lpstr>
      <vt:lpstr>Century Gothic</vt:lpstr>
      <vt:lpstr>Courier New</vt:lpstr>
      <vt:lpstr>OCR A Extended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ಅನುರಾಗ್ ಸಿಂಹ</dc:creator>
  <cp:lastModifiedBy>ಅನುರಾಗ್ ಸಿಂಹ</cp:lastModifiedBy>
  <cp:revision>191</cp:revision>
  <dcterms:created xsi:type="dcterms:W3CDTF">2020-10-24T07:27:36Z</dcterms:created>
  <dcterms:modified xsi:type="dcterms:W3CDTF">2020-11-19T09:35:36Z</dcterms:modified>
</cp:coreProperties>
</file>