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7" r:id="rId5"/>
    <p:sldMasterId id="2147483700" r:id="rId6"/>
  </p:sldMasterIdLst>
  <p:notesMasterIdLst>
    <p:notesMasterId r:id="rId29"/>
  </p:notesMasterIdLst>
  <p:sldIdLst>
    <p:sldId id="269" r:id="rId7"/>
    <p:sldId id="273" r:id="rId8"/>
    <p:sldId id="367" r:id="rId9"/>
    <p:sldId id="368" r:id="rId10"/>
    <p:sldId id="369" r:id="rId11"/>
    <p:sldId id="338" r:id="rId12"/>
    <p:sldId id="336" r:id="rId13"/>
    <p:sldId id="337" r:id="rId14"/>
    <p:sldId id="348" r:id="rId15"/>
    <p:sldId id="377" r:id="rId16"/>
    <p:sldId id="384" r:id="rId17"/>
    <p:sldId id="392" r:id="rId18"/>
    <p:sldId id="381" r:id="rId19"/>
    <p:sldId id="363" r:id="rId20"/>
    <p:sldId id="364" r:id="rId21"/>
    <p:sldId id="394" r:id="rId22"/>
    <p:sldId id="366" r:id="rId23"/>
    <p:sldId id="365" r:id="rId24"/>
    <p:sldId id="389" r:id="rId25"/>
    <p:sldId id="390" r:id="rId26"/>
    <p:sldId id="391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4"/>
  </p:normalViewPr>
  <p:slideViewPr>
    <p:cSldViewPr>
      <p:cViewPr>
        <p:scale>
          <a:sx n="109" d="100"/>
          <a:sy n="109" d="100"/>
        </p:scale>
        <p:origin x="11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40C1-63DB-4A05-B748-3239949FB5AB}" type="datetimeFigureOut">
              <a:rPr lang="en-IN" smtClean="0"/>
              <a:t>01/11/20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B312D-1CF4-424F-A8B1-B75EE204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1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B312D-1CF4-424F-A8B1-B75EE204F7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2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9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45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6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4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0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34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83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20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126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69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52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430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362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273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968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44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1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94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3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126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46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95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47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35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52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60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9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5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46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3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1633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8091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01/11/20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eyer.org/icaru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DIGITAL DESIGN AND COMPUTER ORGANIZATION LABORATORY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IN" sz="24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UE19CS206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83830" y="3744000"/>
            <a:ext cx="17733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2000" b="1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(0-0-2-1-1)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586410" y="441540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3586410" y="4112280"/>
            <a:ext cx="343602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1309230" y="1606320"/>
            <a:ext cx="1775790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04366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1145670" y="630774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5"/>
          <p:cNvSpPr/>
          <p:nvPr/>
        </p:nvSpPr>
        <p:spPr>
          <a:xfrm flipV="1">
            <a:off x="220455" y="1167076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7994700" y="469800"/>
            <a:ext cx="699030" cy="139752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94833" y="252243"/>
            <a:ext cx="8049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  <a:cs typeface="Calibri" pitchFamily="34" charset="0"/>
              </a:rPr>
              <a:t>DIGITAL DESIGN AND COMPUTER  ORGANISATION LABORATORY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 Language Basics-Logic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pic>
        <p:nvPicPr>
          <p:cNvPr id="15" name="Picture 2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5968005" y="2057400"/>
            <a:ext cx="1599210" cy="121788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09504" y="1512178"/>
            <a:ext cx="58692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/* A simple AND gate File: and2.v */</a:t>
            </a:r>
          </a:p>
          <a:p>
            <a:pPr>
              <a:defRPr/>
            </a:pPr>
            <a:r>
              <a:rPr lang="en-US" sz="2400" dirty="0"/>
              <a:t>module andgate (a, b, y);</a:t>
            </a:r>
          </a:p>
          <a:p>
            <a:pPr>
              <a:defRPr/>
            </a:pPr>
            <a:r>
              <a:rPr lang="en-US" sz="2400" dirty="0"/>
              <a:t> input a, b;</a:t>
            </a:r>
          </a:p>
          <a:p>
            <a:pPr>
              <a:defRPr/>
            </a:pPr>
            <a:r>
              <a:rPr lang="en-US" sz="2400" dirty="0"/>
              <a:t> output y;</a:t>
            </a:r>
          </a:p>
          <a:p>
            <a:pPr>
              <a:defRPr/>
            </a:pPr>
            <a:r>
              <a:rPr lang="en-US" sz="2400" dirty="0"/>
              <a:t>assign y = a &amp; b;</a:t>
            </a:r>
          </a:p>
          <a:p>
            <a:pPr>
              <a:defRPr/>
            </a:pPr>
            <a:r>
              <a:rPr lang="en-US" sz="2400" dirty="0"/>
              <a:t>endmodule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25053"/>
              </p:ext>
            </p:extLst>
          </p:nvPr>
        </p:nvGraphicFramePr>
        <p:xfrm>
          <a:off x="4070824" y="3581400"/>
          <a:ext cx="42980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a.b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67215" y="2297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12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3044081" y="630774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5"/>
          <p:cNvSpPr/>
          <p:nvPr/>
        </p:nvSpPr>
        <p:spPr>
          <a:xfrm flipV="1">
            <a:off x="239416" y="780971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7994700" y="469800"/>
            <a:ext cx="699030" cy="139752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60198" y="82758"/>
            <a:ext cx="8049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  <a:cs typeface="Calibri" pitchFamily="34" charset="0"/>
              </a:rPr>
              <a:t>DIGITAL DESIGN AND COMPUTER  ORGANISATION LABORATORY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191" y="387706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 Language Basics-Logic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876" y="948690"/>
            <a:ext cx="72490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/* testbench for AND gate   File: and2_tb.v */</a:t>
            </a:r>
            <a:br>
              <a:rPr lang="en-IN" dirty="0"/>
            </a:br>
            <a:r>
              <a:rPr lang="en-IN" dirty="0"/>
              <a:t>module andgate_tb;</a:t>
            </a:r>
            <a:br>
              <a:rPr lang="en-IN" dirty="0"/>
            </a:br>
            <a:r>
              <a:rPr lang="en-IN" dirty="0"/>
              <a:t>wire t_y;</a:t>
            </a:r>
            <a:br>
              <a:rPr lang="en-IN" dirty="0"/>
            </a:br>
            <a:r>
              <a:rPr lang="en-IN" dirty="0"/>
              <a:t>reg t_a, t_b;</a:t>
            </a:r>
            <a:br>
              <a:rPr lang="en-IN" dirty="0"/>
            </a:br>
            <a:r>
              <a:rPr lang="en-IN" dirty="0"/>
              <a:t>andgate my_gate( .a(t_a), .b(t_b), y(</a:t>
            </a:r>
            <a:r>
              <a:rPr lang="en-IN" dirty="0" err="1"/>
              <a:t>t_y</a:t>
            </a:r>
            <a:r>
              <a:rPr lang="en-IN" dirty="0"/>
              <a:t>) );</a:t>
            </a:r>
            <a:br>
              <a:rPr lang="en-IN" dirty="0"/>
            </a:br>
            <a:r>
              <a:rPr lang="en-IN" dirty="0"/>
              <a:t>initial</a:t>
            </a:r>
            <a:br>
              <a:rPr lang="en-IN" dirty="0"/>
            </a:br>
            <a:r>
              <a:rPr lang="en-IN" dirty="0"/>
              <a:t>begin</a:t>
            </a:r>
          </a:p>
          <a:p>
            <a:r>
              <a:rPr lang="en-IN" dirty="0"/>
              <a:t>$monitor(t_a, t_b, </a:t>
            </a:r>
            <a:r>
              <a:rPr lang="en-IN" dirty="0" err="1"/>
              <a:t>t_y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t_a = 1'b0;</a:t>
            </a:r>
            <a:br>
              <a:rPr lang="en-IN" dirty="0"/>
            </a:br>
            <a:r>
              <a:rPr lang="en-IN" dirty="0"/>
              <a:t>t_b = 1'b0;</a:t>
            </a:r>
            <a:br>
              <a:rPr lang="en-IN" dirty="0"/>
            </a:br>
            <a:r>
              <a:rPr lang="en-IN" dirty="0"/>
              <a:t>#5</a:t>
            </a:r>
            <a:br>
              <a:rPr lang="en-IN" dirty="0"/>
            </a:br>
            <a:r>
              <a:rPr lang="en-IN" dirty="0"/>
              <a:t>t_a = 1'b0;</a:t>
            </a:r>
            <a:br>
              <a:rPr lang="en-IN" dirty="0"/>
            </a:br>
            <a:r>
              <a:rPr lang="en-IN" dirty="0"/>
              <a:t>t_b = 1'b1;</a:t>
            </a:r>
            <a:br>
              <a:rPr lang="en-IN" dirty="0"/>
            </a:br>
            <a:r>
              <a:rPr lang="en-IN" dirty="0"/>
              <a:t>#5 </a:t>
            </a:r>
            <a:br>
              <a:rPr lang="en-IN" dirty="0"/>
            </a:br>
            <a:r>
              <a:rPr lang="en-IN" dirty="0"/>
              <a:t>t_a = 1'b1;</a:t>
            </a:r>
            <a:br>
              <a:rPr lang="en-IN" dirty="0"/>
            </a:br>
            <a:r>
              <a:rPr lang="en-IN" dirty="0"/>
              <a:t>t_b = 1'b0;</a:t>
            </a:r>
            <a:br>
              <a:rPr lang="en-IN" dirty="0"/>
            </a:br>
            <a:r>
              <a:rPr lang="en-IN" dirty="0"/>
              <a:t>#5</a:t>
            </a:r>
            <a:br>
              <a:rPr lang="en-IN" dirty="0"/>
            </a:br>
            <a:r>
              <a:rPr lang="en-IN" dirty="0"/>
              <a:t>t_a = 1'b1;</a:t>
            </a:r>
            <a:br>
              <a:rPr lang="en-IN" dirty="0"/>
            </a:br>
            <a:r>
              <a:rPr lang="en-IN" dirty="0"/>
              <a:t>t_b = 1'b1;</a:t>
            </a:r>
          </a:p>
          <a:p>
            <a:r>
              <a:rPr lang="en-IN" dirty="0"/>
              <a:t>end</a:t>
            </a:r>
            <a:br>
              <a:rPr lang="en-IN" dirty="0"/>
            </a:br>
            <a:r>
              <a:rPr lang="en-IN" dirty="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688837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Basics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1219200" y="1911409"/>
            <a:ext cx="6231540" cy="41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Steps for execution</a:t>
            </a:r>
          </a:p>
          <a:p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iverilog –o  test1   and2.v   and_tb.v</a:t>
            </a:r>
          </a:p>
          <a:p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vvp test1</a:t>
            </a:r>
          </a:p>
          <a:p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gtkwave and2_test.vcd</a:t>
            </a:r>
          </a:p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  </a:t>
            </a:r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828800" y="6322364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5249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Basics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1219200" y="1911409"/>
            <a:ext cx="4859730" cy="41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Symbols: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alibri" pitchFamily="34" charset="0"/>
              </a:rPr>
              <a:t>AND ----- &amp;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alibri" pitchFamily="34" charset="0"/>
              </a:rPr>
              <a:t>OR ------ |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alibri" pitchFamily="34" charset="0"/>
              </a:rPr>
              <a:t>Not----- !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alibri" pitchFamily="34" charset="0"/>
              </a:rPr>
              <a:t>XOR---- ^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828800" y="6322364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5479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7" name="CustomShape 2"/>
          <p:cNvSpPr/>
          <p:nvPr/>
        </p:nvSpPr>
        <p:spPr>
          <a:xfrm>
            <a:off x="1600200" y="6463800"/>
            <a:ext cx="6883885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Program-Simple Circuit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6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267200" y="21336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2F2B20"/>
                </a:solidFill>
              </a:rPr>
              <a:t>module </a:t>
            </a:r>
            <a:r>
              <a:rPr lang="en-IN" sz="2400" dirty="0">
                <a:solidFill>
                  <a:srgbClr val="2F2B20"/>
                </a:solidFill>
              </a:rPr>
              <a:t>simple_circuit </a:t>
            </a:r>
          </a:p>
          <a:p>
            <a:r>
              <a:rPr lang="en-IN" sz="2400" dirty="0">
                <a:solidFill>
                  <a:srgbClr val="2F2B20"/>
                </a:solidFill>
              </a:rPr>
              <a:t>(A, B, C, D, E);</a:t>
            </a:r>
          </a:p>
          <a:p>
            <a:r>
              <a:rPr lang="en-IN" sz="2400" b="1" dirty="0">
                <a:solidFill>
                  <a:srgbClr val="2F2B20"/>
                </a:solidFill>
              </a:rPr>
              <a:t>output </a:t>
            </a:r>
            <a:r>
              <a:rPr lang="en-IN" sz="2400" dirty="0">
                <a:solidFill>
                  <a:srgbClr val="2F2B20"/>
                </a:solidFill>
              </a:rPr>
              <a:t>D, E;</a:t>
            </a:r>
          </a:p>
          <a:p>
            <a:r>
              <a:rPr lang="en-IN" sz="2400" b="1" dirty="0">
                <a:solidFill>
                  <a:srgbClr val="2F2B20"/>
                </a:solidFill>
              </a:rPr>
              <a:t>input </a:t>
            </a:r>
            <a:r>
              <a:rPr lang="en-IN" sz="2400" dirty="0">
                <a:solidFill>
                  <a:srgbClr val="2F2B20"/>
                </a:solidFill>
              </a:rPr>
              <a:t>A, B, C;</a:t>
            </a:r>
          </a:p>
          <a:p>
            <a:r>
              <a:rPr lang="en-IN" sz="2400" b="1" dirty="0">
                <a:solidFill>
                  <a:srgbClr val="2F2B20"/>
                </a:solidFill>
              </a:rPr>
              <a:t>wire </a:t>
            </a:r>
            <a:r>
              <a:rPr lang="en-IN" sz="2400" dirty="0">
                <a:solidFill>
                  <a:srgbClr val="2F2B20"/>
                </a:solidFill>
              </a:rPr>
              <a:t>w1;</a:t>
            </a:r>
          </a:p>
          <a:p>
            <a:r>
              <a:rPr lang="en-US" sz="2400" b="1" dirty="0">
                <a:solidFill>
                  <a:srgbClr val="2F2B20"/>
                </a:solidFill>
              </a:rPr>
              <a:t>and </a:t>
            </a:r>
            <a:r>
              <a:rPr lang="en-US" sz="2400" dirty="0">
                <a:solidFill>
                  <a:srgbClr val="2F2B20"/>
                </a:solidFill>
              </a:rPr>
              <a:t>G1 (A, B,w1); // Optional gate instance name</a:t>
            </a:r>
          </a:p>
          <a:p>
            <a:r>
              <a:rPr lang="en-IN" sz="2400" b="1" dirty="0">
                <a:solidFill>
                  <a:srgbClr val="2F2B20"/>
                </a:solidFill>
              </a:rPr>
              <a:t>not </a:t>
            </a:r>
            <a:r>
              <a:rPr lang="en-IN" sz="2400" dirty="0">
                <a:solidFill>
                  <a:srgbClr val="2F2B20"/>
                </a:solidFill>
              </a:rPr>
              <a:t>G2 (C,E);</a:t>
            </a:r>
          </a:p>
          <a:p>
            <a:r>
              <a:rPr lang="en-US" sz="2400" b="1" dirty="0">
                <a:solidFill>
                  <a:srgbClr val="2F2B20"/>
                </a:solidFill>
                <a:highlight>
                  <a:srgbClr val="00FF00"/>
                </a:highlight>
              </a:rPr>
              <a:t>or </a:t>
            </a:r>
            <a:r>
              <a:rPr lang="en-US" sz="2400" dirty="0">
                <a:solidFill>
                  <a:srgbClr val="2F2B20"/>
                </a:solidFill>
                <a:highlight>
                  <a:srgbClr val="00FF00"/>
                </a:highlight>
              </a:rPr>
              <a:t>G3 ( w1, E,D);</a:t>
            </a:r>
          </a:p>
          <a:p>
            <a:r>
              <a:rPr lang="en-IN" sz="2400" b="1" dirty="0">
                <a:solidFill>
                  <a:srgbClr val="2F2B20"/>
                </a:solidFill>
                <a:highlight>
                  <a:srgbClr val="00FF00"/>
                </a:highlight>
              </a:rPr>
              <a:t>endmodule</a:t>
            </a:r>
            <a:endParaRPr lang="en-IN" sz="2400" dirty="0">
              <a:solidFill>
                <a:srgbClr val="2F2B2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564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30" y="1113567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7" name="CustomShape 2"/>
          <p:cNvSpPr/>
          <p:nvPr/>
        </p:nvSpPr>
        <p:spPr>
          <a:xfrm>
            <a:off x="1052894" y="6463800"/>
            <a:ext cx="6883885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059" y="1169382"/>
            <a:ext cx="81792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F2B20"/>
                </a:solidFill>
              </a:rPr>
              <a:t>// Test bench for Simple_Circuit_prop_delay</a:t>
            </a:r>
          </a:p>
          <a:p>
            <a:r>
              <a:rPr lang="en-IN" sz="2400" dirty="0">
                <a:solidFill>
                  <a:srgbClr val="2F2B20"/>
                </a:solidFill>
              </a:rPr>
              <a:t>module tb_simple_circuit;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wire D, E;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reg A, B, C;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simple_circuit M1 (A, B, C, D, E); // Instance name required</a:t>
            </a:r>
          </a:p>
          <a:p>
            <a:r>
              <a:rPr lang="en-IN" sz="2400" dirty="0">
                <a:solidFill>
                  <a:srgbClr val="2F2B20"/>
                </a:solidFill>
              </a:rPr>
              <a:t>initial</a:t>
            </a:r>
          </a:p>
          <a:p>
            <a:r>
              <a:rPr lang="en-IN" sz="2400" dirty="0">
                <a:solidFill>
                  <a:srgbClr val="2F2B20"/>
                </a:solidFill>
              </a:rPr>
              <a:t>begin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$</a:t>
            </a:r>
            <a:r>
              <a:rPr lang="en-IN" sz="2400" dirty="0" err="1">
                <a:solidFill>
                  <a:srgbClr val="2F2B20"/>
                </a:solidFill>
              </a:rPr>
              <a:t>dumpfile</a:t>
            </a:r>
            <a:r>
              <a:rPr lang="en-IN" sz="2400" dirty="0">
                <a:solidFill>
                  <a:srgbClr val="2F2B20"/>
                </a:solidFill>
              </a:rPr>
              <a:t>(“</a:t>
            </a:r>
            <a:r>
              <a:rPr lang="en-IN" sz="2400" dirty="0" err="1">
                <a:solidFill>
                  <a:srgbClr val="2F2B20"/>
                </a:solidFill>
              </a:rPr>
              <a:t>simple.vcd</a:t>
            </a:r>
            <a:r>
              <a:rPr lang="en-IN" sz="2400" dirty="0">
                <a:solidFill>
                  <a:srgbClr val="2F2B20"/>
                </a:solidFill>
              </a:rPr>
              <a:t>");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$</a:t>
            </a:r>
            <a:r>
              <a:rPr lang="en-IN" sz="2400" dirty="0" err="1">
                <a:solidFill>
                  <a:srgbClr val="2F2B20"/>
                </a:solidFill>
              </a:rPr>
              <a:t>dumpvars</a:t>
            </a:r>
            <a:r>
              <a:rPr lang="en-IN" sz="2400" dirty="0">
                <a:solidFill>
                  <a:srgbClr val="2F2B20"/>
                </a:solidFill>
              </a:rPr>
              <a:t>(1,tb_simple_circuit);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1'b0; B = 1'b0; C = 1'b0;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      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A = 1'b0; B = 1'b0; C = 1'b1;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      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1'b0; B = 1'b1; C = 1'b0;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       #20</a:t>
            </a:r>
          </a:p>
          <a:p>
            <a:endParaRPr lang="en-IN" sz="2400" dirty="0">
              <a:solidFill>
                <a:srgbClr val="2F2B2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Program-Simple Circuit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4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30" y="1113567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5059" y="1169382"/>
            <a:ext cx="81792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F2B20"/>
                </a:solidFill>
              </a:rPr>
              <a:t>A = 1'b0; B = 1'b1; C = 1'b1;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1'b1; B = 1'b0; C = 1'b0;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1'b1; B = 1'b0; C = 1'b1;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1'b1; B = 1'b1; C = 1'b0;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A = 1'b1; B = 1'b1; C = 1'b1;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#20</a:t>
            </a:r>
          </a:p>
          <a:p>
            <a:r>
              <a:rPr lang="en-IN" sz="2400" dirty="0">
                <a:solidFill>
                  <a:srgbClr val="2F2B20"/>
                </a:solidFill>
              </a:rPr>
              <a:t>end</a:t>
            </a:r>
          </a:p>
          <a:p>
            <a:r>
              <a:rPr lang="en-IN" sz="2400" dirty="0">
                <a:solidFill>
                  <a:srgbClr val="2F2B20"/>
                </a:solidFill>
              </a:rPr>
              <a:t>initial</a:t>
            </a:r>
          </a:p>
          <a:p>
            <a:r>
              <a:rPr lang="en-IN" sz="2400" dirty="0">
                <a:solidFill>
                  <a:srgbClr val="2F2B20"/>
                </a:solidFill>
              </a:rPr>
              <a:t> #200 </a:t>
            </a:r>
          </a:p>
          <a:p>
            <a:r>
              <a:rPr lang="en-IN" sz="2400" dirty="0">
                <a:solidFill>
                  <a:srgbClr val="2F2B20"/>
                </a:solidFill>
              </a:rPr>
              <a:t>$finish;</a:t>
            </a:r>
          </a:p>
          <a:p>
            <a:r>
              <a:rPr lang="en-IN" sz="2400" dirty="0">
                <a:solidFill>
                  <a:srgbClr val="2F2B20"/>
                </a:solidFill>
              </a:rPr>
              <a:t>endmodule</a:t>
            </a:r>
          </a:p>
          <a:p>
            <a:endParaRPr lang="en-IN" sz="2400" dirty="0">
              <a:solidFill>
                <a:srgbClr val="2F2B2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Program-Simple Circuit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7" name="CustomShape 2"/>
          <p:cNvSpPr/>
          <p:nvPr/>
        </p:nvSpPr>
        <p:spPr>
          <a:xfrm>
            <a:off x="914400" y="6463800"/>
            <a:ext cx="6883885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</a:p>
        </p:txBody>
      </p:sp>
      <p:sp>
        <p:nvSpPr>
          <p:cNvPr id="11" name="CustomShape 6"/>
          <p:cNvSpPr/>
          <p:nvPr/>
        </p:nvSpPr>
        <p:spPr>
          <a:xfrm>
            <a:off x="278915" y="1981200"/>
            <a:ext cx="8473140" cy="33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Compiling your Verilog program</a:t>
            </a:r>
          </a:p>
          <a:p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You need to </a:t>
            </a:r>
            <a:r>
              <a:rPr lang="en-IN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compile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 your Verilog program before you can 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simulate it.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Open up a DOS prompt (run cmd.exe from the Start menu)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and type the following, hitting enter after each line: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C: cd verilog\bin\week1\simple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verilog -o simple   simple_circuit.v     simple_circuit_tb.v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If the compilation went OK, you won't see any output.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What this does is create a file called simple.vvp that we can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feed to the simulator.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"-o" flag tells the compiler where to place the compiled result. </a:t>
            </a:r>
            <a:endParaRPr lang="en-IN" sz="2400" spc="-1" dirty="0">
              <a:solidFill>
                <a:srgbClr val="000000"/>
              </a:solidFill>
              <a:highlight>
                <a:srgbClr val="00FF00"/>
              </a:highlight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Program-Simple Circuit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7" name="CustomShape 2"/>
          <p:cNvSpPr/>
          <p:nvPr/>
        </p:nvSpPr>
        <p:spPr>
          <a:xfrm>
            <a:off x="1345714" y="6335973"/>
            <a:ext cx="6883885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255" y="1323385"/>
            <a:ext cx="716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Next, execute the compiled program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2400" b="1" dirty="0">
                <a:solidFill>
                  <a:srgbClr val="4472C4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Running the simulation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To run the simulation, type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      vvp simple and hit enter. 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You should see output something like:</a:t>
            </a:r>
          </a:p>
          <a:p>
            <a:pPr algn="just"/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VCD info: dumpfile simple.vcd opened for output.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A is 1010, B is 0011. A is 1100, B is 0101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2400" b="1" dirty="0">
                <a:solidFill>
                  <a:srgbClr val="4472C4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Viewing the output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You can use the GTKWave program to view the output.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At the terminal type gtkwave simple.vcd   to view the results of your simulation.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Program-Simple Circuit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1593475" y="634698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5"/>
          <p:cNvSpPr/>
          <p:nvPr/>
        </p:nvSpPr>
        <p:spPr>
          <a:xfrm flipV="1">
            <a:off x="404191" y="469800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7994700" y="469800"/>
            <a:ext cx="699030" cy="139752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94834" y="69690"/>
            <a:ext cx="8620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  <a:cs typeface="Calibri" pitchFamily="34" charset="0"/>
              </a:rPr>
              <a:t>DIGITAL DESIGN AND COMPUTER  ORGANISATION LABORATORY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191" y="706895"/>
            <a:ext cx="5999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LAB Assignment 1</a:t>
            </a:r>
          </a:p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 Basics-Logic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pic>
        <p:nvPicPr>
          <p:cNvPr id="13" name="Picture 10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774731" y="3276600"/>
            <a:ext cx="1734750" cy="1150920"/>
          </a:xfrm>
          <a:prstGeom prst="rect">
            <a:avLst/>
          </a:prstGeom>
          <a:ln>
            <a:noFill/>
          </a:ln>
        </p:spPr>
      </p:pic>
      <p:pic>
        <p:nvPicPr>
          <p:cNvPr id="14" name="Picture 11"/>
          <p:cNvPicPr/>
          <p:nvPr/>
        </p:nvPicPr>
        <p:blipFill>
          <a:blip r:embed="rId4"/>
          <a:stretch/>
        </p:blipFill>
        <p:spPr>
          <a:xfrm>
            <a:off x="3857400" y="3212433"/>
            <a:ext cx="1323000" cy="1208160"/>
          </a:xfrm>
          <a:prstGeom prst="rect">
            <a:avLst/>
          </a:prstGeom>
          <a:ln>
            <a:noFill/>
          </a:ln>
        </p:spPr>
      </p:pic>
      <p:pic>
        <p:nvPicPr>
          <p:cNvPr id="19" name="Picture 35"/>
          <p:cNvPicPr/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754584" y="4988422"/>
            <a:ext cx="1720440" cy="960480"/>
          </a:xfrm>
          <a:prstGeom prst="rect">
            <a:avLst/>
          </a:prstGeom>
          <a:ln>
            <a:noFill/>
          </a:ln>
        </p:spPr>
      </p:pic>
      <p:pic>
        <p:nvPicPr>
          <p:cNvPr id="20" name="Picture 13"/>
          <p:cNvPicPr/>
          <p:nvPr/>
        </p:nvPicPr>
        <p:blipFill>
          <a:blip r:embed="rId6"/>
          <a:stretch/>
        </p:blipFill>
        <p:spPr>
          <a:xfrm>
            <a:off x="3857400" y="4810582"/>
            <a:ext cx="1370520" cy="1316160"/>
          </a:xfrm>
          <a:prstGeom prst="rect">
            <a:avLst/>
          </a:prstGeom>
          <a:ln>
            <a:noFill/>
          </a:ln>
        </p:spPr>
      </p:pic>
      <p:pic>
        <p:nvPicPr>
          <p:cNvPr id="15" name="Picture 29"/>
          <p:cNvPicPr/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754584" y="1688400"/>
            <a:ext cx="1775045" cy="1084320"/>
          </a:xfrm>
          <a:prstGeom prst="rect">
            <a:avLst/>
          </a:prstGeom>
          <a:ln>
            <a:noFill/>
          </a:ln>
        </p:spPr>
      </p:pic>
      <p:pic>
        <p:nvPicPr>
          <p:cNvPr id="16" name="Picture 30"/>
          <p:cNvPicPr/>
          <p:nvPr/>
        </p:nvPicPr>
        <p:blipFill>
          <a:blip r:embed="rId8"/>
          <a:stretch/>
        </p:blipFill>
        <p:spPr>
          <a:xfrm>
            <a:off x="3873076" y="1688400"/>
            <a:ext cx="1313280" cy="1260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43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62000" y="1849680"/>
            <a:ext cx="59092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DDCO Lab: </a:t>
            </a:r>
            <a:r>
              <a:rPr lang="en-IN" sz="3600" b="1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/ Languages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35315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1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5"/>
          <p:cNvSpPr/>
          <p:nvPr/>
        </p:nvSpPr>
        <p:spPr>
          <a:xfrm flipV="1">
            <a:off x="0" y="2596680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269730" y="3575520"/>
            <a:ext cx="457083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Icarus Verilog Simulator</a:t>
            </a:r>
            <a:endParaRPr lang="en-IN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</a:endParaRPr>
          </a:p>
          <a:p>
            <a:r>
              <a:rPr lang="en-IN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</a:endParaRPr>
          </a:p>
          <a:p>
            <a:r>
              <a:rPr lang="en-IN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</a:rPr>
              <a:t>GTKWave Waveform Viewer</a:t>
            </a:r>
            <a:endParaRPr lang="en-IN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" name="Picture 3"/>
          <p:cNvPicPr/>
          <p:nvPr/>
        </p:nvPicPr>
        <p:blipFill>
          <a:blip r:embed="rId2"/>
          <a:stretch/>
        </p:blipFill>
        <p:spPr>
          <a:xfrm>
            <a:off x="7994700" y="469800"/>
            <a:ext cx="699030" cy="13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46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1649970" y="636912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3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D99694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5"/>
          <p:cNvSpPr/>
          <p:nvPr/>
        </p:nvSpPr>
        <p:spPr>
          <a:xfrm flipV="1">
            <a:off x="393903" y="1174615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7994700" y="469800"/>
            <a:ext cx="699030" cy="139752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94833" y="252243"/>
            <a:ext cx="8696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  <a:cs typeface="Calibri" pitchFamily="34" charset="0"/>
              </a:rPr>
              <a:t>DIGITAL DESIGN AND COMPUTER  ORGANISATION LABORATORY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 Basics-Logic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pic>
        <p:nvPicPr>
          <p:cNvPr id="15" name="Picture 31"/>
          <p:cNvPicPr/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379350" y="2952000"/>
            <a:ext cx="2541240" cy="719640"/>
          </a:xfrm>
          <a:prstGeom prst="rect">
            <a:avLst/>
          </a:prstGeom>
          <a:ln>
            <a:noFill/>
          </a:ln>
        </p:spPr>
      </p:pic>
      <p:pic>
        <p:nvPicPr>
          <p:cNvPr id="16" name="Picture 32"/>
          <p:cNvPicPr/>
          <p:nvPr/>
        </p:nvPicPr>
        <p:blipFill>
          <a:blip r:embed="rId4"/>
          <a:stretch/>
        </p:blipFill>
        <p:spPr>
          <a:xfrm>
            <a:off x="3815910" y="2897564"/>
            <a:ext cx="990360" cy="911160"/>
          </a:xfrm>
          <a:prstGeom prst="rect">
            <a:avLst/>
          </a:prstGeom>
          <a:ln>
            <a:noFill/>
          </a:ln>
        </p:spPr>
      </p:pic>
      <p:pic>
        <p:nvPicPr>
          <p:cNvPr id="17" name="Picture 33"/>
          <p:cNvPicPr/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540000" y="4270680"/>
            <a:ext cx="2409480" cy="1218960"/>
          </a:xfrm>
          <a:prstGeom prst="rect">
            <a:avLst/>
          </a:prstGeom>
          <a:ln>
            <a:noFill/>
          </a:ln>
        </p:spPr>
      </p:pic>
      <p:pic>
        <p:nvPicPr>
          <p:cNvPr id="18" name="Picture 34"/>
          <p:cNvPicPr/>
          <p:nvPr/>
        </p:nvPicPr>
        <p:blipFill>
          <a:blip r:embed="rId6"/>
          <a:stretch/>
        </p:blipFill>
        <p:spPr>
          <a:xfrm>
            <a:off x="3181950" y="4320000"/>
            <a:ext cx="1624320" cy="1169280"/>
          </a:xfrm>
          <a:prstGeom prst="rect">
            <a:avLst/>
          </a:prstGeom>
          <a:ln>
            <a:noFill/>
          </a:ln>
        </p:spPr>
      </p:pic>
      <p:pic>
        <p:nvPicPr>
          <p:cNvPr id="21" name="Picture 10"/>
          <p:cNvPicPr/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/>
        </p:blipFill>
        <p:spPr>
          <a:xfrm>
            <a:off x="6048000" y="2808000"/>
            <a:ext cx="2314170" cy="1152000"/>
          </a:xfrm>
          <a:prstGeom prst="rect">
            <a:avLst/>
          </a:prstGeom>
          <a:ln>
            <a:noFill/>
          </a:ln>
        </p:spPr>
      </p:pic>
      <p:pic>
        <p:nvPicPr>
          <p:cNvPr id="22" name="Picture 11"/>
          <p:cNvPicPr/>
          <p:nvPr/>
        </p:nvPicPr>
        <p:blipFill>
          <a:blip r:embed="rId8"/>
          <a:stretch/>
        </p:blipFill>
        <p:spPr>
          <a:xfrm>
            <a:off x="6420060" y="4320000"/>
            <a:ext cx="1785240" cy="1223640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480806" y="1853503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Lab Assignment 1-Logic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13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622670"/>
            <a:ext cx="675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Lab Assignment 1-Simple  Circuits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833" y="252243"/>
            <a:ext cx="8696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  <a:cs typeface="Calibri" pitchFamily="34" charset="0"/>
              </a:rPr>
              <a:t>DIGITAL DESIGN AND COMPUTER  ORGANISATION LABORATORY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 Basics-Logic Gates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5" name="Line 5"/>
          <p:cNvSpPr/>
          <p:nvPr/>
        </p:nvSpPr>
        <p:spPr>
          <a:xfrm flipV="1">
            <a:off x="393903" y="1174615"/>
            <a:ext cx="592785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62000" y="3075829"/>
            <a:ext cx="3123000" cy="12308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4495800" y="3075829"/>
            <a:ext cx="4037400" cy="137052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14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91394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74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6622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ED7D31">
                    <a:lumMod val="75000"/>
                  </a:srgbClr>
                </a:solidFill>
              </a:rPr>
              <a:t>iVerilog</a:t>
            </a:r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 Installation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294832" y="1316458"/>
            <a:ext cx="7172767" cy="41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What is Icarus Verilog?</a:t>
            </a:r>
          </a:p>
          <a:p>
            <a:pPr marL="342900" indent="-228600" algn="just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IN" sz="2400" i="1" kern="0" dirty="0">
                <a:solidFill>
                  <a:srgbClr val="2F2B20"/>
                </a:solidFill>
              </a:rPr>
              <a:t>Icarus Verilog </a:t>
            </a:r>
            <a:r>
              <a:rPr lang="en-IN" sz="2400" kern="0" dirty="0">
                <a:solidFill>
                  <a:srgbClr val="2F2B20"/>
                </a:solidFill>
              </a:rPr>
              <a:t>is a Verilog simulation and synthesis tool.</a:t>
            </a:r>
          </a:p>
          <a:p>
            <a:pPr marL="342900" indent="-228600" algn="just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  <a:defRPr/>
            </a:pPr>
            <a:r>
              <a:rPr lang="en-IN" sz="2400" kern="0" dirty="0">
                <a:solidFill>
                  <a:srgbClr val="2F2B20"/>
                </a:solidFill>
                <a:highlight>
                  <a:srgbClr val="FFFF00"/>
                </a:highlight>
              </a:rPr>
              <a:t>Icarus Verilog is available for Linux, Windows and Mac OS X. It is released under the GNU General Public License.</a:t>
            </a:r>
          </a:p>
          <a:p>
            <a:pPr marL="342900" indent="-228600" algn="just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  <a:defRPr/>
            </a:pPr>
            <a:r>
              <a:rPr lang="en-IN" sz="2400" kern="0" dirty="0">
                <a:solidFill>
                  <a:srgbClr val="2F2B20"/>
                </a:solidFill>
                <a:highlight>
                  <a:srgbClr val="FFFF00"/>
                </a:highlight>
              </a:rPr>
              <a:t>It operates as a compiler, compiling source code written in Verilog (IEEE-1364) into a target format.</a:t>
            </a:r>
          </a:p>
          <a:p>
            <a:pPr marL="114300" algn="just">
              <a:spcBef>
                <a:spcPct val="20000"/>
              </a:spcBef>
              <a:buClr>
                <a:srgbClr val="A9A57C"/>
              </a:buClr>
              <a:defRPr/>
            </a:pPr>
            <a:r>
              <a:rPr lang="en-IN" sz="2400" kern="0" dirty="0">
                <a:solidFill>
                  <a:srgbClr val="2F2B20"/>
                </a:solidFill>
                <a:highlight>
                  <a:srgbClr val="FFFF00"/>
                </a:highlight>
              </a:rPr>
              <a:t> </a:t>
            </a:r>
          </a:p>
          <a:p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070245" y="646380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0363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ED7D31">
                    <a:lumMod val="75000"/>
                  </a:srgbClr>
                </a:solidFill>
              </a:rPr>
              <a:t>iVerilog</a:t>
            </a:r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 Installation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294832" y="1316458"/>
            <a:ext cx="7401368" cy="41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IN" sz="2400" b="1" dirty="0">
                <a:solidFill>
                  <a:prstClr val="black"/>
                </a:solidFill>
              </a:rPr>
              <a:t>Installation on Ubuntu (tested on 13.10)</a:t>
            </a:r>
          </a:p>
          <a:p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apt-get update</a:t>
            </a:r>
          </a:p>
          <a:p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apt-get install iverilog</a:t>
            </a:r>
          </a:p>
          <a:p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apt-get install gtkwave</a:t>
            </a: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 fontAlgn="base"/>
            <a:r>
              <a:rPr lang="en-IN" sz="2400" b="1" dirty="0">
                <a:solidFill>
                  <a:prstClr val="black"/>
                </a:solidFill>
              </a:rPr>
              <a:t>Installation on Windows</a:t>
            </a:r>
          </a:p>
          <a:p>
            <a:pPr algn="just" fontAlgn="base"/>
            <a:r>
              <a:rPr lang="en-IN" sz="2400" dirty="0">
                <a:solidFill>
                  <a:prstClr val="black"/>
                </a:solidFill>
              </a:rPr>
              <a:t>Download and run the iverilog-0.9.7_setup.exe installer from </a:t>
            </a:r>
            <a:r>
              <a:rPr lang="en-IN" sz="2400" dirty="0">
                <a:solidFill>
                  <a:prstClr val="black"/>
                </a:solidFill>
                <a:hlinkClick r:id="rId3"/>
              </a:rPr>
              <a:t>http://bleyer.org/icarus</a:t>
            </a:r>
            <a:r>
              <a:rPr lang="en-IN" sz="2400" dirty="0">
                <a:solidFill>
                  <a:prstClr val="black"/>
                </a:solidFill>
              </a:rPr>
              <a:t>.</a:t>
            </a:r>
          </a:p>
          <a:p>
            <a:pPr algn="just" fontAlgn="base"/>
            <a:r>
              <a:rPr lang="en-IN" sz="2400" dirty="0">
                <a:solidFill>
                  <a:prstClr val="black"/>
                </a:solidFill>
              </a:rPr>
              <a:t> Accept all of the default choices as you click through the installation.</a:t>
            </a:r>
          </a:p>
          <a:p>
            <a:pPr algn="just" fontAlgn="base"/>
            <a:r>
              <a:rPr lang="en-IN" sz="2400" dirty="0">
                <a:solidFill>
                  <a:prstClr val="black"/>
                </a:solidFill>
              </a:rPr>
              <a:t>Make sure the installation was successful by opening up the command prompt (hit Windows+R and run cmd) and entering the command  iverilog</a:t>
            </a:r>
          </a:p>
          <a:p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114300" algn="just">
              <a:spcBef>
                <a:spcPct val="20000"/>
              </a:spcBef>
              <a:buClr>
                <a:srgbClr val="A9A57C"/>
              </a:buClr>
              <a:defRPr/>
            </a:pPr>
            <a:r>
              <a:rPr lang="en-IN" sz="2400" kern="0" dirty="0">
                <a:solidFill>
                  <a:srgbClr val="2F2B20"/>
                </a:solidFill>
              </a:rPr>
              <a:t> </a:t>
            </a:r>
          </a:p>
          <a:p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070245" y="646380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728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ED7D31">
                    <a:lumMod val="75000"/>
                  </a:srgbClr>
                </a:solidFill>
              </a:rPr>
              <a:t>iVerilog</a:t>
            </a:r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 Installation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833" y="252243"/>
            <a:ext cx="8400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0" name="CustomShape 6"/>
          <p:cNvSpPr/>
          <p:nvPr/>
        </p:nvSpPr>
        <p:spPr>
          <a:xfrm>
            <a:off x="278915" y="1676400"/>
            <a:ext cx="7401368" cy="41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What is GTKWave?</a:t>
            </a:r>
          </a:p>
          <a:p>
            <a:pPr algn="just"/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kern="0" dirty="0">
                <a:solidFill>
                  <a:srgbClr val="2F2B2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</a:rPr>
              <a:t>GTKWave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</a:rPr>
              <a:t> is an open-source waveform viewer that displays VCD (and other) files graphically . </a:t>
            </a:r>
          </a:p>
          <a:p>
            <a:pPr algn="just"/>
            <a:endParaRPr lang="en-US" sz="24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highlight>
                  <a:srgbClr val="FFFF00"/>
                </a:highlight>
              </a:rPr>
              <a:t>GTKWave is a fully featured GTK+ based waveform viewer, which is used to view the simulated output of the Verilog code.</a:t>
            </a:r>
          </a:p>
          <a:p>
            <a:pPr marL="114300" algn="just">
              <a:spcBef>
                <a:spcPct val="20000"/>
              </a:spcBef>
              <a:buClr>
                <a:srgbClr val="A9A57C"/>
              </a:buClr>
              <a:defRPr/>
            </a:pPr>
            <a:endParaRPr lang="en-IN" sz="2400" kern="0" dirty="0">
              <a:solidFill>
                <a:srgbClr val="2F2B20"/>
              </a:solidFill>
            </a:endParaRPr>
          </a:p>
          <a:p>
            <a:pPr algn="just"/>
            <a:endParaRPr lang="en-IN" sz="2400" b="1" dirty="0">
              <a:solidFill>
                <a:srgbClr val="4472C4">
                  <a:lumMod val="75000"/>
                </a:srgbClr>
              </a:solidFill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  <a:p>
            <a:pPr algn="just"/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alibr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070245" y="646380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37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57" y="1656487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HDL Overview</a:t>
            </a:r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834" y="252243"/>
            <a:ext cx="7325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4644" y="2286000"/>
            <a:ext cx="7620000" cy="4800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Hardware description languages (HDL) offer a way to design circuits </a:t>
            </a:r>
            <a:r>
              <a:rPr lang="en-IN" sz="2400" dirty="0"/>
              <a:t>using text-based descriptions</a:t>
            </a:r>
          </a:p>
          <a:p>
            <a:pPr algn="just"/>
            <a:r>
              <a:rPr lang="en-US" sz="2400" dirty="0"/>
              <a:t> HDL describes hardware using keywords and expressions.</a:t>
            </a:r>
          </a:p>
          <a:p>
            <a:pPr algn="just"/>
            <a:r>
              <a:rPr lang="en-IN" sz="2400" dirty="0"/>
              <a:t>Logic expressions, truth tables, functions, logic gates</a:t>
            </a:r>
          </a:p>
          <a:p>
            <a:pPr algn="just"/>
            <a:r>
              <a:rPr lang="en-US" sz="2400" dirty="0"/>
              <a:t>Two primary hardware description languages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VHDL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/>
              <a:t> Verilog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13" name="CustomShape 2"/>
          <p:cNvSpPr/>
          <p:nvPr/>
        </p:nvSpPr>
        <p:spPr>
          <a:xfrm>
            <a:off x="595457" y="628164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Introduction to Verilog 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9773" y="652353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Introduction to Verilog 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114294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0820" y="1196251"/>
            <a:ext cx="6491143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Popularity of Verilog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834" y="252243"/>
            <a:ext cx="7325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7417" y="1868864"/>
            <a:ext cx="7620000" cy="480060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General-purpose</a:t>
            </a:r>
          </a:p>
          <a:p>
            <a:pPr lvl="1"/>
            <a:r>
              <a:rPr lang="en-US" dirty="0"/>
              <a:t>Easy to learn, easy to use</a:t>
            </a:r>
          </a:p>
          <a:p>
            <a:pPr lvl="1"/>
            <a:r>
              <a:rPr lang="en-US" dirty="0"/>
              <a:t>Similar in syntax to C </a:t>
            </a:r>
          </a:p>
          <a:p>
            <a:pPr lvl="1"/>
            <a:r>
              <a:rPr lang="en-US" dirty="0"/>
              <a:t>Supported by most popular logic synthesis tools.    </a:t>
            </a:r>
          </a:p>
          <a:p>
            <a:pPr marL="411480" lvl="1" indent="0">
              <a:buNone/>
            </a:pPr>
            <a:r>
              <a:rPr lang="en-IN" dirty="0"/>
              <a:t>There are four levels of abstraction in Verilog. </a:t>
            </a:r>
          </a:p>
          <a:p>
            <a:pPr marL="777240" lvl="2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1. Circuit Level </a:t>
            </a:r>
          </a:p>
          <a:p>
            <a:pPr marL="777240" lvl="2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2. Gate Level </a:t>
            </a:r>
          </a:p>
          <a:p>
            <a:pPr marL="777240" lvl="2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3. Data Flow Level    </a:t>
            </a:r>
          </a:p>
          <a:p>
            <a:pPr marL="777240" lvl="2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4. Behavioural Level </a:t>
            </a:r>
          </a:p>
          <a:p>
            <a:pPr marL="777240" lvl="2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In Verilog HDL a module can be defined using various levels of abstraction. </a:t>
            </a:r>
          </a:p>
          <a:p>
            <a:pPr marL="777240" lvl="2" indent="0">
              <a:buNone/>
            </a:pPr>
            <a:endParaRPr lang="en-IN" sz="2400" dirty="0"/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/>
              <a:t>                          </a:t>
            </a:r>
          </a:p>
          <a:p>
            <a:endParaRPr lang="en-IN" sz="2400" dirty="0"/>
          </a:p>
        </p:txBody>
      </p:sp>
      <p:sp>
        <p:nvSpPr>
          <p:cNvPr id="13" name="CustomShape 2"/>
          <p:cNvSpPr/>
          <p:nvPr/>
        </p:nvSpPr>
        <p:spPr>
          <a:xfrm>
            <a:off x="1905000" y="646380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2302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Basics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57" y="1656487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Module Declaration</a:t>
            </a:r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834" y="252243"/>
            <a:ext cx="7325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69555"/>
              </p:ext>
            </p:extLst>
          </p:nvPr>
        </p:nvGraphicFramePr>
        <p:xfrm>
          <a:off x="232648" y="2362200"/>
          <a:ext cx="8682752" cy="4770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868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012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General definition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module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module_name circuit_name ( port_list );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	port declarations;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	…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	variable declaration;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	…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	description of behavior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endmodule</a:t>
                      </a:r>
                      <a:endParaRPr lang="en-US" sz="2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14300" indent="0">
                        <a:buFont typeface="Arial" pitchFamily="34" charset="0"/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400050" indent="-285750">
                        <a:buFont typeface="Arial" pitchFamily="34" charset="0"/>
                        <a:buChar char="•"/>
                      </a:pP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B7DEE8"/>
              </a:clrFrom>
              <a:clrTo>
                <a:srgbClr val="B7DE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57" y="3124200"/>
            <a:ext cx="22479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stomShape 2"/>
          <p:cNvSpPr/>
          <p:nvPr/>
        </p:nvSpPr>
        <p:spPr>
          <a:xfrm>
            <a:off x="467854" y="6294753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919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6229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44" y="469901"/>
            <a:ext cx="700199" cy="1398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3166" y="1351963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400" b="1" dirty="0">
                <a:solidFill>
                  <a:srgbClr val="4472C4">
                    <a:lumMod val="75000"/>
                  </a:srgbClr>
                </a:solidFill>
              </a:rPr>
              <a:t>Module Definition</a:t>
            </a:r>
            <a:endParaRPr lang="en-US" sz="24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834" y="252243"/>
            <a:ext cx="7325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72C4">
                    <a:lumMod val="75000"/>
                  </a:srgbClr>
                </a:solidFill>
              </a:rPr>
              <a:t>DIGITAL DESIGN AND COMPUTER  ORGANISATION LABORATORY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927" y="1776695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Module are the building blocks of Verilog designs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Describes the functionality of the design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 States the input and output ports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module followed by circuit name and port list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Each port is either an input or output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Always terminates with endmodule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IN" sz="2400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ea typeface="Noto Sans CJK SC Regular"/>
                <a:cs typeface="Calibri" pitchFamily="34" charset="0"/>
              </a:rPr>
              <a:t>All code are contained in modules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IN" sz="2400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ea typeface="Noto Sans CJK SC Regular"/>
                <a:cs typeface="Calibri" pitchFamily="34" charset="0"/>
              </a:rPr>
              <a:t>Modules cannot be contained in another module</a:t>
            </a:r>
          </a:p>
          <a:p>
            <a:pPr marL="400050" indent="-285750" algn="just">
              <a:buFont typeface="Arial" pitchFamily="34" charset="0"/>
              <a:buChar char="•"/>
            </a:pPr>
            <a:r>
              <a:rPr lang="en-IN" sz="2400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 pitchFamily="34" charset="0"/>
                <a:ea typeface="Noto Sans CJK SC Regular"/>
                <a:cs typeface="Calibri" pitchFamily="34" charset="0"/>
              </a:rPr>
              <a:t>Can invoke other modules</a:t>
            </a:r>
            <a:endParaRPr lang="en-IN" sz="2400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114300" algn="just"/>
            <a:endParaRPr lang="en-IN" sz="2400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400050" indent="-285750" algn="just">
              <a:buFont typeface="Arial" pitchFamily="34" charset="0"/>
              <a:buChar char="•"/>
            </a:pPr>
            <a:endParaRPr lang="en-IN" sz="2400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 marL="400050" indent="-285750" algn="just">
              <a:buFont typeface="Arial" pitchFamily="34" charset="0"/>
              <a:buChar char="•"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400050" indent="-285750" algn="just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12" name="CustomShape 2"/>
          <p:cNvSpPr/>
          <p:nvPr/>
        </p:nvSpPr>
        <p:spPr>
          <a:xfrm>
            <a:off x="449280" y="5887440"/>
            <a:ext cx="56219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15" y="651902"/>
            <a:ext cx="599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D7D31">
                    <a:lumMod val="75000"/>
                  </a:srgbClr>
                </a:solidFill>
              </a:rPr>
              <a:t>Verilog Language Basics</a:t>
            </a:r>
            <a:endParaRPr lang="en-IN" sz="2400" b="1" dirty="0">
              <a:solidFill>
                <a:srgbClr val="ED7D3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5" ma:contentTypeDescription="Create a new document." ma:contentTypeScope="" ma:versionID="94e7f3a98f3b1b6fc3672d1f4aec544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6a25c6562e4c1de7e62be64563df0fc8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E93482-9417-4540-AE77-17DEF7C27A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33929A-050D-4DE1-BED6-D8E743D51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62E7F6-B96E-4B09-AC5D-72B335CCC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029f2-2774-4cfe-9316-ace0f1263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1443</Words>
  <Application>Microsoft Macintosh PowerPoint</Application>
  <PresentationFormat>On-screen Show (4:3)</PresentationFormat>
  <Paragraphs>274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Verilog Infrastructure </dc:title>
  <dc:creator>Deepti C</dc:creator>
  <cp:lastModifiedBy>achyut jagini</cp:lastModifiedBy>
  <cp:revision>59</cp:revision>
  <dcterms:created xsi:type="dcterms:W3CDTF">2006-08-16T00:00:00Z</dcterms:created>
  <dcterms:modified xsi:type="dcterms:W3CDTF">2020-11-01T06:51:38Z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