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4" r:id="rId8"/>
    <p:sldId id="275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Microprocessor Control Logic - 2</a:t>
            </a:r>
            <a:br>
              <a:rPr lang="en-IN" dirty="0"/>
            </a:br>
            <a:r>
              <a:rPr lang="en-IN" b="1" dirty="0"/>
              <a:t>Load and Jump </a:t>
            </a:r>
            <a:r>
              <a:rPr lang="en-IN" b="1" dirty="0" smtClean="0"/>
              <a:t>Instructions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2700" dirty="0" smtClean="0"/>
              <a:t>The </a:t>
            </a:r>
            <a:r>
              <a:rPr lang="en-US" sz="2700" dirty="0"/>
              <a:t>task in this assignment </a:t>
            </a:r>
            <a:r>
              <a:rPr lang="en-US" sz="2400" dirty="0" smtClean="0"/>
              <a:t>is </a:t>
            </a:r>
            <a:r>
              <a:rPr lang="en-US" sz="2400" dirty="0"/>
              <a:t>to enhance the control</a:t>
            </a:r>
            <a:br>
              <a:rPr lang="en-US" sz="2400" dirty="0"/>
            </a:br>
            <a:r>
              <a:rPr lang="en-US" sz="2400" dirty="0"/>
              <a:t>logic to implement a load and a jump </a:t>
            </a:r>
            <a:r>
              <a:rPr lang="en-US" sz="2400" dirty="0" smtClean="0"/>
              <a:t>instruction</a:t>
            </a:r>
            <a:br>
              <a:rPr lang="en-US" sz="2400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mproc.v Module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dfrl dfrl_0 (clk, reset, load, din['h0], dout['h0]);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dfrl </a:t>
            </a:r>
            <a:r>
              <a:rPr lang="en-IN" sz="2000" dirty="0"/>
              <a:t>dfrl_1 </a:t>
            </a:r>
            <a:r>
              <a:rPr lang="en-IN" sz="2000" dirty="0" smtClean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dfrl_2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dfrl_3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dfrl_4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dfrl_5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dfrl_6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dfrl_7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dfrl_8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smtClean="0"/>
              <a:t>dfrl_9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dfrl_a</a:t>
            </a:r>
            <a:r>
              <a:rPr lang="en-IN" sz="2000" dirty="0" smtClean="0"/>
              <a:t>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dfrl_b</a:t>
            </a:r>
            <a:r>
              <a:rPr lang="en-IN" sz="2000" dirty="0" smtClean="0"/>
              <a:t>(-----------------------------------------);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dfrl_c</a:t>
            </a:r>
            <a:r>
              <a:rPr lang="en-IN" sz="2000" dirty="0" smtClean="0"/>
              <a:t>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dfrl_d</a:t>
            </a:r>
            <a:r>
              <a:rPr lang="en-IN" sz="2000" dirty="0" smtClean="0"/>
              <a:t>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dfrl_e</a:t>
            </a:r>
            <a:r>
              <a:rPr lang="en-IN" sz="2000" dirty="0" smtClean="0"/>
              <a:t> </a:t>
            </a:r>
            <a:r>
              <a:rPr lang="en-IN" sz="2000" dirty="0"/>
              <a:t>(-----------------------------------------);</a:t>
            </a:r>
          </a:p>
          <a:p>
            <a:pPr marL="0" indent="0">
              <a:buNone/>
            </a:pPr>
            <a:r>
              <a:rPr lang="en-IN" sz="2000" dirty="0"/>
              <a:t>dfrl </a:t>
            </a:r>
            <a:r>
              <a:rPr lang="en-IN" sz="2000" dirty="0" err="1" smtClean="0"/>
              <a:t>dfrl_f</a:t>
            </a:r>
            <a:r>
              <a:rPr lang="en-IN" sz="2000" dirty="0" smtClean="0"/>
              <a:t> (-----------------------------------------);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25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module control_logic (input wire clk, reset, input wire [15:0] cur_ins, output wire [2:0] rd_addr_a, rd_addr_b, wr_addr,  output wire [1:0] op, output wire sel, jump, pc_inc, load_ir, wr_reg);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/>
              <a:t>wire s, u, w, ld_ins_, ld_ins, wr_reg1, wr_reg2; 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wire </a:t>
            </a:r>
            <a:r>
              <a:rPr lang="en-IN" sz="2400" dirty="0"/>
              <a:t>fo, eo, lo, fi, ef, el;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/>
              <a:t>nor5 nor5_0 </a:t>
            </a:r>
            <a:r>
              <a:rPr lang="en-IN" sz="2400" dirty="0" smtClean="0"/>
              <a:t>(-----------------------); 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/>
              <a:t>invert invert_0 </a:t>
            </a:r>
            <a:r>
              <a:rPr lang="en-IN" sz="2400" dirty="0" smtClean="0"/>
              <a:t>(--------------------------);  </a:t>
            </a:r>
          </a:p>
          <a:p>
            <a:pPr marL="0" indent="0" algn="just">
              <a:buNone/>
            </a:pPr>
            <a:r>
              <a:rPr lang="en-IN" sz="2400" dirty="0" smtClean="0"/>
              <a:t>invert </a:t>
            </a:r>
            <a:r>
              <a:rPr lang="en-IN" sz="2400" dirty="0"/>
              <a:t>invert_1 </a:t>
            </a:r>
            <a:r>
              <a:rPr lang="en-IN" sz="2400" dirty="0" smtClean="0"/>
              <a:t>(----------------------);  </a:t>
            </a:r>
          </a:p>
          <a:p>
            <a:pPr marL="0" indent="0" algn="just">
              <a:buNone/>
            </a:pPr>
            <a:r>
              <a:rPr lang="en-IN" sz="2400" dirty="0" smtClean="0"/>
              <a:t>and2 </a:t>
            </a:r>
            <a:r>
              <a:rPr lang="en-IN" sz="2400" dirty="0"/>
              <a:t>and2_0 </a:t>
            </a:r>
            <a:r>
              <a:rPr lang="en-IN" sz="2400" dirty="0" smtClean="0"/>
              <a:t>(---------------------------); 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/>
              <a:t>invert invert_2 </a:t>
            </a:r>
            <a:r>
              <a:rPr lang="en-IN" sz="2400" dirty="0" smtClean="0"/>
              <a:t>(---------------------);  </a:t>
            </a:r>
          </a:p>
          <a:p>
            <a:pPr marL="0" indent="0" algn="just">
              <a:buNone/>
            </a:pPr>
            <a:r>
              <a:rPr lang="en-IN" sz="2400" dirty="0" smtClean="0"/>
              <a:t>and3 </a:t>
            </a:r>
            <a:r>
              <a:rPr lang="en-IN" sz="2400" dirty="0"/>
              <a:t>and3_0 </a:t>
            </a:r>
            <a:r>
              <a:rPr lang="en-IN" sz="2400" dirty="0" smtClean="0"/>
              <a:t>(----------------------);  </a:t>
            </a:r>
          </a:p>
          <a:p>
            <a:pPr marL="0" indent="0" algn="just">
              <a:buNone/>
            </a:pPr>
            <a:endParaRPr lang="en-IN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mproc.v </a:t>
            </a:r>
            <a:r>
              <a:rPr lang="en-US" dirty="0" smtClean="0"/>
              <a:t>Module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39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dfsl fetch </a:t>
            </a:r>
            <a:r>
              <a:rPr lang="en-IN" sz="2400" dirty="0" smtClean="0"/>
              <a:t>(---------------------);  </a:t>
            </a:r>
          </a:p>
          <a:p>
            <a:pPr marL="0" indent="0">
              <a:buNone/>
            </a:pPr>
            <a:r>
              <a:rPr lang="en-IN" sz="2400" dirty="0" smtClean="0"/>
              <a:t>or2 </a:t>
            </a:r>
            <a:r>
              <a:rPr lang="en-IN" sz="2400" dirty="0"/>
              <a:t>or2_0 </a:t>
            </a:r>
            <a:r>
              <a:rPr lang="en-IN" sz="2400" dirty="0" smtClean="0"/>
              <a:t>(-----------------); </a:t>
            </a:r>
          </a:p>
          <a:p>
            <a:pPr marL="0" indent="0">
              <a:buNone/>
            </a:pPr>
            <a:r>
              <a:rPr lang="en-IN" sz="2400" dirty="0"/>
              <a:t>or2 or2_10 </a:t>
            </a:r>
            <a:r>
              <a:rPr lang="en-IN" sz="2400" dirty="0" smtClean="0"/>
              <a:t>(--------------------); </a:t>
            </a:r>
          </a:p>
          <a:p>
            <a:pPr marL="0" indent="0">
              <a:buNone/>
            </a:pPr>
            <a:r>
              <a:rPr lang="en-IN" sz="2400" dirty="0" smtClean="0"/>
              <a:t>//</a:t>
            </a:r>
            <a:r>
              <a:rPr lang="en-IN" sz="2400" dirty="0"/>
              <a:t>assign pc_inc = fo;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assign </a:t>
            </a:r>
            <a:r>
              <a:rPr lang="en-IN" sz="2400" dirty="0"/>
              <a:t>load_ir = fo;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dfrl </a:t>
            </a:r>
            <a:r>
              <a:rPr lang="en-IN" sz="2400" dirty="0"/>
              <a:t>dec_exec </a:t>
            </a:r>
            <a:r>
              <a:rPr lang="en-IN" sz="2400" dirty="0" smtClean="0"/>
              <a:t>(---------------------);  </a:t>
            </a:r>
          </a:p>
          <a:p>
            <a:pPr marL="0" indent="0">
              <a:buNone/>
            </a:pPr>
            <a:r>
              <a:rPr lang="en-IN" sz="2400" dirty="0" smtClean="0"/>
              <a:t>invert </a:t>
            </a:r>
            <a:r>
              <a:rPr lang="en-IN" sz="2400" dirty="0"/>
              <a:t>invert_3 </a:t>
            </a:r>
            <a:r>
              <a:rPr lang="en-IN" sz="2400" dirty="0" smtClean="0"/>
              <a:t>(---------------------); </a:t>
            </a:r>
          </a:p>
          <a:p>
            <a:pPr marL="0" indent="0">
              <a:buNone/>
            </a:pPr>
            <a:r>
              <a:rPr lang="en-IN" sz="2400" dirty="0" smtClean="0"/>
              <a:t>and2 </a:t>
            </a:r>
            <a:r>
              <a:rPr lang="en-IN" sz="2400" dirty="0"/>
              <a:t>and2_10 </a:t>
            </a:r>
            <a:r>
              <a:rPr lang="en-IN" sz="2400" dirty="0" smtClean="0"/>
              <a:t>(-----------------------);  </a:t>
            </a:r>
          </a:p>
          <a:p>
            <a:pPr marL="0" indent="0">
              <a:buNone/>
            </a:pPr>
            <a:r>
              <a:rPr lang="en-IN" sz="2400" dirty="0" smtClean="0"/>
              <a:t>and2 </a:t>
            </a:r>
            <a:r>
              <a:rPr lang="en-IN" sz="2400" dirty="0"/>
              <a:t>and2_3 </a:t>
            </a:r>
            <a:r>
              <a:rPr lang="en-IN" sz="2400" dirty="0" smtClean="0"/>
              <a:t>(--------------------------); 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mproc.v Module </a:t>
            </a:r>
            <a:r>
              <a:rPr lang="en-US" dirty="0" smtClean="0"/>
              <a:t>4 Cont.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mproc.v Module 4</a:t>
            </a:r>
            <a:r>
              <a:rPr lang="en-US" dirty="0" smtClean="0"/>
              <a:t> </a:t>
            </a:r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dfrl load </a:t>
            </a:r>
            <a:r>
              <a:rPr lang="en-IN" dirty="0" smtClean="0"/>
              <a:t>(------------);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and2 and2_4 </a:t>
            </a:r>
            <a:r>
              <a:rPr lang="en-IN" dirty="0" smtClean="0"/>
              <a:t>(------------);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nand2 nand2_0 </a:t>
            </a:r>
            <a:r>
              <a:rPr lang="en-IN" dirty="0" smtClean="0"/>
              <a:t>(------------);  </a:t>
            </a:r>
          </a:p>
          <a:p>
            <a:pPr marL="0" indent="0">
              <a:buNone/>
            </a:pPr>
            <a:r>
              <a:rPr lang="en-IN" dirty="0" smtClean="0"/>
              <a:t>and2 </a:t>
            </a:r>
            <a:r>
              <a:rPr lang="en-IN" dirty="0"/>
              <a:t>and2_5 </a:t>
            </a:r>
            <a:r>
              <a:rPr lang="en-IN" dirty="0" smtClean="0"/>
              <a:t>(------------);  </a:t>
            </a:r>
          </a:p>
          <a:p>
            <a:pPr marL="0" indent="0">
              <a:buNone/>
            </a:pPr>
            <a:r>
              <a:rPr lang="en-IN" dirty="0" smtClean="0"/>
              <a:t>or2 </a:t>
            </a:r>
            <a:r>
              <a:rPr lang="en-IN" dirty="0"/>
              <a:t>or2_1 </a:t>
            </a:r>
            <a:r>
              <a:rPr lang="en-IN" dirty="0" smtClean="0"/>
              <a:t>(------------);  </a:t>
            </a:r>
          </a:p>
          <a:p>
            <a:pPr marL="0" indent="0">
              <a:buNone/>
            </a:pPr>
            <a:r>
              <a:rPr lang="en-IN" dirty="0" smtClean="0"/>
              <a:t>assign </a:t>
            </a:r>
            <a:r>
              <a:rPr lang="en-IN" dirty="0"/>
              <a:t>rd_addr_a = </a:t>
            </a:r>
            <a:r>
              <a:rPr lang="en-IN" dirty="0" smtClean="0"/>
              <a:t>------------;  </a:t>
            </a:r>
          </a:p>
          <a:p>
            <a:pPr marL="0" indent="0">
              <a:buNone/>
            </a:pPr>
            <a:r>
              <a:rPr lang="en-IN" dirty="0" smtClean="0"/>
              <a:t>assign </a:t>
            </a:r>
            <a:r>
              <a:rPr lang="en-IN" dirty="0"/>
              <a:t>rd_addr_b = </a:t>
            </a:r>
            <a:r>
              <a:rPr lang="en-IN" dirty="0" smtClean="0"/>
              <a:t>------------;  </a:t>
            </a:r>
          </a:p>
          <a:p>
            <a:pPr marL="0" indent="0">
              <a:buNone/>
            </a:pPr>
            <a:r>
              <a:rPr lang="en-IN" dirty="0" smtClean="0"/>
              <a:t>assign </a:t>
            </a:r>
            <a:r>
              <a:rPr lang="en-IN" dirty="0"/>
              <a:t>wr_addr = </a:t>
            </a:r>
            <a:r>
              <a:rPr lang="en-IN" dirty="0" smtClean="0"/>
              <a:t>------------;  </a:t>
            </a:r>
          </a:p>
          <a:p>
            <a:pPr marL="0" indent="0">
              <a:buNone/>
            </a:pPr>
            <a:r>
              <a:rPr lang="en-IN" dirty="0" smtClean="0"/>
              <a:t>assign </a:t>
            </a:r>
            <a:r>
              <a:rPr lang="en-IN" dirty="0"/>
              <a:t>op = </a:t>
            </a:r>
            <a:r>
              <a:rPr lang="en-IN" dirty="0" smtClean="0"/>
              <a:t>------------;</a:t>
            </a:r>
          </a:p>
          <a:p>
            <a:pPr marL="0" indent="0">
              <a:buNone/>
            </a:pPr>
            <a:r>
              <a:rPr lang="en-IN" dirty="0" smtClean="0"/>
              <a:t>endmodule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4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/>
              <a:t>mproc.v Module </a:t>
            </a:r>
            <a:r>
              <a:rPr lang="en-US" dirty="0" smtClean="0"/>
              <a:t>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module mproc (input wire clk, reset, input wire [15:0] d_in, output wire [6:0] addr, output wire [15:0] d_out);  wire pc_inc, cout, cout_, sub, sel, sel_addr;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wire </a:t>
            </a:r>
            <a:r>
              <a:rPr lang="en-IN" sz="2400" dirty="0"/>
              <a:t>[2:0] rd_addr_a, rd_addr_b, wr_addr;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wire </a:t>
            </a:r>
            <a:r>
              <a:rPr lang="en-IN" sz="2400" dirty="0"/>
              <a:t>[1:0] op; wire [8:0] _addr;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wire </a:t>
            </a:r>
            <a:r>
              <a:rPr lang="en-IN" sz="2400" dirty="0"/>
              <a:t>[15:0] cur_ins, d_out_a, d_out_b;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and2 </a:t>
            </a:r>
            <a:r>
              <a:rPr lang="en-IN" sz="2400" dirty="0"/>
              <a:t>and2_0 </a:t>
            </a:r>
            <a:r>
              <a:rPr lang="en-IN" sz="2400" dirty="0" smtClean="0"/>
              <a:t>(------------);</a:t>
            </a:r>
          </a:p>
          <a:p>
            <a:pPr marL="0" indent="0">
              <a:buNone/>
            </a:pPr>
            <a:r>
              <a:rPr lang="en-IN" sz="2400" dirty="0" smtClean="0"/>
              <a:t>pc </a:t>
            </a:r>
            <a:r>
              <a:rPr lang="en-IN" sz="2400" dirty="0"/>
              <a:t>pc_0 </a:t>
            </a:r>
            <a:r>
              <a:rPr lang="en-IN" sz="2400" dirty="0" smtClean="0"/>
              <a:t>(------------);</a:t>
            </a:r>
          </a:p>
          <a:p>
            <a:pPr marL="0" indent="0">
              <a:buNone/>
            </a:pPr>
            <a:r>
              <a:rPr lang="en-IN" sz="2400" dirty="0" smtClean="0"/>
              <a:t>ir </a:t>
            </a:r>
            <a:r>
              <a:rPr lang="en-IN" sz="2400" dirty="0"/>
              <a:t>ir_0 </a:t>
            </a:r>
            <a:r>
              <a:rPr lang="en-IN" sz="2400" dirty="0" smtClean="0"/>
              <a:t>(------------); 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control_logic control_logic_0 </a:t>
            </a:r>
            <a:r>
              <a:rPr lang="en-IN" sz="2400" dirty="0" smtClean="0"/>
              <a:t>(------------);  </a:t>
            </a:r>
          </a:p>
          <a:p>
            <a:pPr marL="0" indent="0">
              <a:buNone/>
            </a:pPr>
            <a:r>
              <a:rPr lang="en-IN" sz="2400" dirty="0" smtClean="0"/>
              <a:t>reg_alu </a:t>
            </a:r>
            <a:r>
              <a:rPr lang="en-IN" sz="2400" dirty="0"/>
              <a:t>reg_alu_0 </a:t>
            </a:r>
            <a:r>
              <a:rPr lang="en-IN" sz="2400" dirty="0" smtClean="0"/>
              <a:t>(------------);  </a:t>
            </a:r>
          </a:p>
          <a:p>
            <a:pPr marL="0" indent="0">
              <a:buNone/>
            </a:pPr>
            <a:r>
              <a:rPr lang="en-IN" sz="2400" dirty="0" smtClean="0"/>
              <a:t>assign </a:t>
            </a:r>
            <a:r>
              <a:rPr lang="en-IN" sz="2400" dirty="0"/>
              <a:t>d_out = </a:t>
            </a:r>
            <a:r>
              <a:rPr lang="en-IN" sz="2400" dirty="0" smtClean="0"/>
              <a:t>------------;</a:t>
            </a:r>
          </a:p>
          <a:p>
            <a:pPr marL="0" indent="0">
              <a:buNone/>
            </a:pPr>
            <a:r>
              <a:rPr lang="en-IN" sz="2400" dirty="0" smtClean="0"/>
              <a:t>endmodule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713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1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Design and Simulation</a:t>
            </a:r>
          </a:p>
          <a:p>
            <a:pPr algn="just"/>
            <a:r>
              <a:rPr lang="en-US" sz="2400" dirty="0">
                <a:latin typeface="SFRM1095"/>
              </a:rPr>
              <a:t>As in previous assignment, the commands to simulate:</a:t>
            </a:r>
          </a:p>
          <a:p>
            <a:pPr algn="just"/>
            <a:r>
              <a:rPr lang="en-IN" sz="2400" dirty="0" err="1">
                <a:latin typeface="SFTT0900"/>
              </a:rPr>
              <a:t>iverilog</a:t>
            </a:r>
            <a:r>
              <a:rPr lang="en-IN" sz="2400" dirty="0">
                <a:latin typeface="SFTT0900"/>
              </a:rPr>
              <a:t> -o </a:t>
            </a:r>
            <a:r>
              <a:rPr lang="en-IN" sz="2400" dirty="0" err="1">
                <a:latin typeface="SFTT0900"/>
              </a:rPr>
              <a:t>tb_mproc_mem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lib.v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pc.v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alu.v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reg_alu.v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mproc.v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mproc_mem.v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tb_mproc_mem.v</a:t>
            </a:r>
            <a:endParaRPr lang="en-IN" sz="2400" dirty="0">
              <a:latin typeface="SFTT0900"/>
            </a:endParaRPr>
          </a:p>
          <a:p>
            <a:pPr algn="just"/>
            <a:r>
              <a:rPr lang="en-IN" sz="2400" dirty="0" err="1">
                <a:latin typeface="SFTT0900"/>
              </a:rPr>
              <a:t>vvp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tb_mproc_mem</a:t>
            </a:r>
            <a:endParaRPr lang="en-IN" sz="2400" dirty="0">
              <a:latin typeface="SFTT0900"/>
            </a:endParaRPr>
          </a:p>
          <a:p>
            <a:pPr algn="just"/>
            <a:r>
              <a:rPr lang="en-US" sz="2400" dirty="0">
                <a:latin typeface="SFRM1095"/>
              </a:rPr>
              <a:t>followed by waveform observation with the command:</a:t>
            </a:r>
          </a:p>
          <a:p>
            <a:pPr algn="just"/>
            <a:r>
              <a:rPr lang="en-IN" sz="2400" dirty="0" err="1">
                <a:latin typeface="SFTT0900"/>
              </a:rPr>
              <a:t>gtkwave</a:t>
            </a:r>
            <a:r>
              <a:rPr lang="en-IN" sz="2400" dirty="0">
                <a:latin typeface="SFTT0900"/>
              </a:rPr>
              <a:t> </a:t>
            </a:r>
            <a:r>
              <a:rPr lang="en-IN" sz="2400" dirty="0" err="1">
                <a:latin typeface="SFTT0900"/>
              </a:rPr>
              <a:t>tb_mproc_mem.vcd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084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96613"/>
              </p:ext>
            </p:extLst>
          </p:nvPr>
        </p:nvGraphicFramePr>
        <p:xfrm>
          <a:off x="685800" y="0"/>
          <a:ext cx="741073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04800"/>
                <a:gridCol w="400335"/>
                <a:gridCol w="285465"/>
                <a:gridCol w="400335"/>
                <a:gridCol w="381000"/>
                <a:gridCol w="381000"/>
                <a:gridCol w="285465"/>
                <a:gridCol w="324135"/>
                <a:gridCol w="304800"/>
                <a:gridCol w="304800"/>
                <a:gridCol w="304800"/>
                <a:gridCol w="304800"/>
                <a:gridCol w="304800"/>
                <a:gridCol w="381000"/>
                <a:gridCol w="304800"/>
                <a:gridCol w="381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load r0, 1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16’h01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load r1, 21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16’h15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load r2, 1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16’h01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load r3, 1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16’h01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[8]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r4, r2, r3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  r2, r3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[10]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  r3, r4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[11]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 r1,r0,r1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jbc  ram[8]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[13]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 r0, r4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0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14844"/>
          <a:stretch/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85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2793"/>
              </p:ext>
            </p:extLst>
          </p:nvPr>
        </p:nvGraphicFramePr>
        <p:xfrm>
          <a:off x="381000" y="228600"/>
          <a:ext cx="69342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  <a:gridCol w="885714"/>
                <a:gridCol w="714486"/>
                <a:gridCol w="990600"/>
                <a:gridCol w="914400"/>
                <a:gridCol w="1219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</a:t>
                      </a:r>
                      <a:r>
                        <a:rPr lang="en-US" sz="1200" baseline="0" dirty="0" smtClean="0"/>
                        <a:t> HEX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</a:t>
                      </a:r>
                      <a:r>
                        <a:rPr lang="en-US" sz="1200" baseline="0" dirty="0" smtClean="0"/>
                        <a:t> HEX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11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89+144=233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00E9 H</a:t>
                      </a:r>
                      <a:endParaRPr lang="en-IN" sz="1200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1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1+1</a:t>
                      </a:r>
                      <a:r>
                        <a:rPr lang="en-US" sz="1200" baseline="0" dirty="0" smtClean="0"/>
                        <a:t> =2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0002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144+233=377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0179 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2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1+2=3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0003 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233+377=610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0262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2+3=5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0005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14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377+610=987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03DB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3+5=8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0008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15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1597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610+987=1597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063D 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5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5+8=13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000D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2584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987+1597</a:t>
                      </a:r>
                    </a:p>
                    <a:p>
                      <a:r>
                        <a:rPr lang="en-US" sz="1200" dirty="0" smtClean="0"/>
                        <a:t>=2584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0A18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8+13=21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0015</a:t>
                      </a:r>
                      <a:r>
                        <a:rPr lang="en-US" sz="1200" baseline="0" dirty="0" smtClean="0"/>
                        <a:t>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17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1597+2584</a:t>
                      </a:r>
                    </a:p>
                    <a:p>
                      <a:r>
                        <a:rPr lang="en-US" sz="1200" dirty="0" smtClean="0"/>
                        <a:t>=4181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1055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13+21=34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0022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18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6765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2584+4181</a:t>
                      </a:r>
                    </a:p>
                    <a:p>
                      <a:r>
                        <a:rPr lang="en-US" sz="1200" dirty="0" smtClean="0"/>
                        <a:t>=6765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1A6D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21+34=55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0037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</a:t>
                      </a:r>
                      <a:r>
                        <a:rPr lang="en-US" sz="1200" baseline="0" dirty="0" smtClean="0"/>
                        <a:t> 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10946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4181+6765</a:t>
                      </a:r>
                    </a:p>
                    <a:p>
                      <a:r>
                        <a:rPr lang="en-US" sz="1200" dirty="0" smtClean="0"/>
                        <a:t>=10946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2AC2 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 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34+55=89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0059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20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17711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6765+10946</a:t>
                      </a:r>
                    </a:p>
                    <a:p>
                      <a:r>
                        <a:rPr lang="en-US" sz="1200" dirty="0" smtClean="0"/>
                        <a:t>=17711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452F  H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Fibonacci Number 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55+89=144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0090 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Fibonacci Number 21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28657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10946+17711</a:t>
                      </a:r>
                    </a:p>
                    <a:p>
                      <a:r>
                        <a:rPr lang="en-US" sz="1200" dirty="0" smtClean="0"/>
                        <a:t>=28657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6FF1  H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6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/>
              <a:t>For the load </a:t>
            </a:r>
            <a:r>
              <a:rPr lang="en-IN" sz="2400" dirty="0" smtClean="0"/>
              <a:t>instruction,</a:t>
            </a:r>
            <a:r>
              <a:rPr lang="en-US" sz="2400" dirty="0" smtClean="0"/>
              <a:t>data </a:t>
            </a:r>
            <a:r>
              <a:rPr lang="en-US" sz="2400" dirty="0"/>
              <a:t>out from RAM </a:t>
            </a:r>
            <a:r>
              <a:rPr lang="en-US" sz="2400" dirty="0" smtClean="0"/>
              <a:t>has </a:t>
            </a:r>
            <a:r>
              <a:rPr lang="en-US" sz="2400" dirty="0"/>
              <a:t>been connected to register file </a:t>
            </a:r>
            <a:r>
              <a:rPr lang="en-US" sz="2400" dirty="0" smtClean="0"/>
              <a:t>input.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order </a:t>
            </a:r>
            <a:r>
              <a:rPr lang="en-US" sz="2400" dirty="0" smtClean="0"/>
              <a:t>to enable </a:t>
            </a:r>
            <a:r>
              <a:rPr lang="en-US" sz="2400" dirty="0"/>
              <a:t>above input to register file (instead of usual input from ALU) </a:t>
            </a:r>
            <a:r>
              <a:rPr lang="en-US" sz="2400" dirty="0" smtClean="0"/>
              <a:t>when a </a:t>
            </a:r>
            <a:r>
              <a:rPr lang="en-US" sz="2400" dirty="0"/>
              <a:t>load instruction is being executed, the sel input of the register file is </a:t>
            </a:r>
            <a:r>
              <a:rPr lang="en-US" sz="2400" dirty="0" smtClean="0"/>
              <a:t>used, which </a:t>
            </a:r>
            <a:r>
              <a:rPr lang="en-US" sz="2400" dirty="0"/>
              <a:t>is supplied by the control logic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For the jump instruction, bits in </a:t>
            </a:r>
            <a:r>
              <a:rPr lang="en-US" sz="2400" dirty="0" smtClean="0"/>
              <a:t>the instruction </a:t>
            </a:r>
            <a:r>
              <a:rPr lang="en-US" sz="2400" dirty="0"/>
              <a:t>(IR) that represent the jump offset are connected to the </a:t>
            </a:r>
            <a:r>
              <a:rPr lang="en-US" sz="2400" dirty="0" smtClean="0"/>
              <a:t>offset input </a:t>
            </a:r>
            <a:r>
              <a:rPr lang="en-US" sz="2400" dirty="0"/>
              <a:t>of the PC module, whose sub input is derived from the jump </a:t>
            </a:r>
            <a:r>
              <a:rPr lang="en-US" sz="2400" dirty="0" smtClean="0"/>
              <a:t>output supplied </a:t>
            </a:r>
            <a:r>
              <a:rPr lang="en-US" sz="2400" dirty="0"/>
              <a:t>by the control logic. </a:t>
            </a:r>
            <a:endParaRPr lang="en-US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Only </a:t>
            </a:r>
            <a:r>
              <a:rPr lang="en-US" sz="2400" dirty="0"/>
              <a:t>the sub input is used (and not the </a:t>
            </a:r>
            <a:r>
              <a:rPr lang="en-US" sz="2400" dirty="0" smtClean="0"/>
              <a:t>add input</a:t>
            </a:r>
            <a:r>
              <a:rPr lang="en-US" sz="2400" dirty="0"/>
              <a:t>) since the jump is backwards only (offset is subtracted from PC</a:t>
            </a:r>
            <a:r>
              <a:rPr lang="en-US" sz="2400" dirty="0" smtClean="0"/>
              <a:t>).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 Also, the </a:t>
            </a:r>
            <a:r>
              <a:rPr lang="en-US" sz="2400" dirty="0"/>
              <a:t>jump occurs only if the cout output of the ALU is high, ensured by </a:t>
            </a:r>
            <a:r>
              <a:rPr lang="en-US" sz="2400" dirty="0" smtClean="0"/>
              <a:t>AND of </a:t>
            </a:r>
            <a:r>
              <a:rPr lang="en-US" sz="2400" dirty="0"/>
              <a:t>cout with jump in mproc module to generate sub.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560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0811" y="37338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 load instruction occupies two 16-bit words, the first of which </a:t>
            </a:r>
            <a:r>
              <a:rPr lang="en-US" sz="2400" dirty="0" smtClean="0"/>
              <a:t>specifies the </a:t>
            </a:r>
            <a:r>
              <a:rPr lang="en-US" sz="2400" dirty="0"/>
              <a:t>address of the register (wr_addr) into which the data is to be </a:t>
            </a:r>
            <a:r>
              <a:rPr lang="en-US" sz="2400" dirty="0" smtClean="0"/>
              <a:t>loaded,while </a:t>
            </a:r>
            <a:r>
              <a:rPr lang="en-US" sz="2400" dirty="0"/>
              <a:t>the second contains the 16-bit data to be </a:t>
            </a:r>
            <a:r>
              <a:rPr lang="en-US" sz="2400" dirty="0" smtClean="0"/>
              <a:t>loaded.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jump </a:t>
            </a:r>
            <a:r>
              <a:rPr lang="en-US" sz="2400" dirty="0" smtClean="0"/>
              <a:t>instruction specifies </a:t>
            </a:r>
            <a:r>
              <a:rPr lang="en-US" sz="2400" dirty="0"/>
              <a:t>an 8-bit offset. If cout is 1, then the offset is subtracted from </a:t>
            </a:r>
            <a:r>
              <a:rPr lang="en-US" sz="2400" dirty="0" smtClean="0"/>
              <a:t>the PC</a:t>
            </a:r>
            <a:r>
              <a:rPr lang="en-US" sz="2400" dirty="0"/>
              <a:t>, else the next instruction is executed. 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46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7179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Note that while ALU and jump instructions execute in two clock cycles, the load instruction (which loads a 16-bit word from memory) would require three clock cycles to execute.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 As a result, the FSM in the control logic would have three states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Only contents of </a:t>
            </a:r>
            <a:r>
              <a:rPr lang="en-US" sz="2400" dirty="0" smtClean="0"/>
              <a:t>control_logic </a:t>
            </a:r>
            <a:r>
              <a:rPr lang="en-US" sz="2400" dirty="0"/>
              <a:t>module need to be modified (from </a:t>
            </a:r>
            <a:r>
              <a:rPr lang="en-US" sz="2400" dirty="0" smtClean="0"/>
              <a:t>what you </a:t>
            </a:r>
            <a:r>
              <a:rPr lang="en-US" sz="2400" dirty="0"/>
              <a:t>did in assignment 5) in this assignment. </a:t>
            </a:r>
            <a:endParaRPr lang="en-US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/>
              <a:t>mentioned above, the </a:t>
            </a:r>
            <a:r>
              <a:rPr lang="en-US" sz="2400" dirty="0" smtClean="0"/>
              <a:t>control logic </a:t>
            </a:r>
            <a:r>
              <a:rPr lang="en-US" sz="2400" dirty="0"/>
              <a:t>now needs to supply two more outputs (compared to assignment </a:t>
            </a:r>
            <a:r>
              <a:rPr lang="en-US" sz="2400" dirty="0" smtClean="0"/>
              <a:t>5 control </a:t>
            </a:r>
            <a:r>
              <a:rPr lang="en-US" sz="2400" dirty="0"/>
              <a:t>logic) sel and jump, which are to be asserted (for one or more </a:t>
            </a:r>
            <a:r>
              <a:rPr lang="en-US" sz="2400" dirty="0" smtClean="0"/>
              <a:t>clock cycles</a:t>
            </a:r>
            <a:r>
              <a:rPr lang="en-US" sz="2400" dirty="0"/>
              <a:t>) during the load and jump instructions respectively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/>
              <a:t>Also note </a:t>
            </a:r>
            <a:r>
              <a:rPr lang="en-IN" sz="2400" dirty="0" smtClean="0"/>
              <a:t>that </a:t>
            </a:r>
            <a:r>
              <a:rPr lang="en-US" sz="2400" dirty="0" smtClean="0"/>
              <a:t>the </a:t>
            </a:r>
            <a:r>
              <a:rPr lang="en-US" sz="2400" dirty="0"/>
              <a:t>logic used to generate pc_inc inside the control logic needs to </a:t>
            </a:r>
            <a:r>
              <a:rPr lang="en-US" sz="2400" dirty="0" smtClean="0"/>
              <a:t>change.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Previously</a:t>
            </a:r>
            <a:r>
              <a:rPr lang="en-US" sz="2400" dirty="0"/>
              <a:t>, pc_inc was asserted for only one of the three clock cycles </a:t>
            </a:r>
            <a:r>
              <a:rPr lang="en-US" sz="2400" dirty="0" smtClean="0"/>
              <a:t>required to </a:t>
            </a:r>
            <a:r>
              <a:rPr lang="en-US" sz="2400" dirty="0"/>
              <a:t>execute an instruction, but for the load instruction pc_inc needs to </a:t>
            </a:r>
            <a:r>
              <a:rPr lang="en-US" sz="2400" dirty="0" smtClean="0"/>
              <a:t>be asserted </a:t>
            </a:r>
            <a:r>
              <a:rPr lang="en-US" sz="2400" dirty="0"/>
              <a:t>twice in three clock cycles. 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048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Note that even while executing a </a:t>
            </a:r>
            <a:r>
              <a:rPr lang="en-US" sz="2400" dirty="0" smtClean="0">
                <a:solidFill>
                  <a:prstClr val="black"/>
                </a:solidFill>
              </a:rPr>
              <a:t>jump instruction</a:t>
            </a:r>
            <a:r>
              <a:rPr lang="en-US" sz="2400" dirty="0">
                <a:solidFill>
                  <a:prstClr val="black"/>
                </a:solidFill>
              </a:rPr>
              <a:t>, PC increment should be allowed to happen followed by offset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subtract </a:t>
            </a:r>
            <a:r>
              <a:rPr lang="en-US" sz="2400" dirty="0">
                <a:solidFill>
                  <a:prstClr val="black"/>
                </a:solidFill>
              </a:rPr>
              <a:t>from PC (if cout is 1</a:t>
            </a:r>
            <a:r>
              <a:rPr lang="en-US" sz="2400" dirty="0" smtClean="0">
                <a:solidFill>
                  <a:prstClr val="black"/>
                </a:solidFill>
              </a:rPr>
              <a:t>).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Also, the inc and sub inputs to PC </a:t>
            </a:r>
            <a:r>
              <a:rPr lang="en-US" sz="2400" dirty="0" smtClean="0"/>
              <a:t>cannot be </a:t>
            </a:r>
            <a:r>
              <a:rPr lang="en-US" sz="2400" dirty="0"/>
              <a:t>high at the same time, so the jump output of control logic (used </a:t>
            </a:r>
            <a:r>
              <a:rPr lang="en-US" sz="2400" dirty="0" smtClean="0"/>
              <a:t>to generate </a:t>
            </a:r>
            <a:r>
              <a:rPr lang="en-US" sz="2400" dirty="0"/>
              <a:t>sub input to PC) must be accordingly generated.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ept\OneDrive\Desktop\DDCO LAB  2020\DDCOLAB WEEK8\Week8-Student copy\Sketc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r="10488" b="4546"/>
          <a:stretch/>
        </p:blipFill>
        <p:spPr bwMode="auto">
          <a:xfrm>
            <a:off x="228600" y="152400"/>
            <a:ext cx="8409305" cy="6629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961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ept\OneDrive\Documents\IMG_20201113_09273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2" t="4908" r="24738"/>
          <a:stretch/>
        </p:blipFill>
        <p:spPr bwMode="auto">
          <a:xfrm>
            <a:off x="228600" y="471055"/>
            <a:ext cx="8534400" cy="6019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24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526"/>
            <a:ext cx="8763000" cy="631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3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mproc.v Module 1 and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5240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module nor5 (input wire [0:4] i, output wire o);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wire t;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or3 </a:t>
            </a:r>
            <a:r>
              <a:rPr lang="en-US" sz="2400" dirty="0"/>
              <a:t>or3_0 </a:t>
            </a:r>
            <a:r>
              <a:rPr lang="en-US" sz="2400" dirty="0" smtClean="0"/>
              <a:t>(---------------------);  </a:t>
            </a:r>
          </a:p>
          <a:p>
            <a:pPr marL="0" indent="0">
              <a:buNone/>
            </a:pPr>
            <a:r>
              <a:rPr lang="en-US" sz="2400" dirty="0" smtClean="0"/>
              <a:t>nor3 </a:t>
            </a:r>
            <a:r>
              <a:rPr lang="en-US" sz="2400" dirty="0"/>
              <a:t>nor3_0 </a:t>
            </a:r>
            <a:r>
              <a:rPr lang="en-US" sz="2400" dirty="0" smtClean="0"/>
              <a:t>(------------------);</a:t>
            </a: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ndmodule</a:t>
            </a:r>
          </a:p>
          <a:p>
            <a:pPr marL="0" indent="0">
              <a:buNone/>
            </a:pPr>
            <a:r>
              <a:rPr lang="en-IN" sz="2400" dirty="0"/>
              <a:t>module ir (input wire clk, reset, load, input wire [15:0] din, output wire [15:0] dout);</a:t>
            </a:r>
          </a:p>
        </p:txBody>
      </p:sp>
    </p:spTree>
    <p:extLst>
      <p:ext uri="{BB962C8B-B14F-4D97-AF65-F5344CB8AC3E}">
        <p14:creationId xmlns:p14="http://schemas.microsoft.com/office/powerpoint/2010/main" val="138083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1402</Words>
  <Application>Microsoft Office PowerPoint</Application>
  <PresentationFormat>On-screen Show (4:3)</PresentationFormat>
  <Paragraphs>465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Microprocessor Control Logic - 2 Load and Jump Instructions The task in this assignment is to enhance the control logic to implement a load and a jump instruction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mproc.v Module 1 and 2</vt:lpstr>
      <vt:lpstr>mproc.v Module 3</vt:lpstr>
      <vt:lpstr>mproc.v Module 4</vt:lpstr>
      <vt:lpstr>mproc.v Module 4 Cont.</vt:lpstr>
      <vt:lpstr>mproc.v Module 4 Cont.</vt:lpstr>
      <vt:lpstr>mproc.v Module 5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Deepti C</cp:lastModifiedBy>
  <cp:revision>81</cp:revision>
  <dcterms:created xsi:type="dcterms:W3CDTF">2006-08-16T00:00:00Z</dcterms:created>
  <dcterms:modified xsi:type="dcterms:W3CDTF">2020-11-13T05:26:12Z</dcterms:modified>
</cp:coreProperties>
</file>