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11" r:id="rId2"/>
    <p:sldId id="319" r:id="rId3"/>
    <p:sldId id="320" r:id="rId4"/>
    <p:sldId id="321" r:id="rId5"/>
    <p:sldId id="322" r:id="rId6"/>
    <p:sldId id="306" r:id="rId7"/>
    <p:sldId id="323" r:id="rId8"/>
    <p:sldId id="325" r:id="rId9"/>
    <p:sldId id="280" r:id="rId10"/>
    <p:sldId id="332" r:id="rId11"/>
    <p:sldId id="328" r:id="rId12"/>
    <p:sldId id="329" r:id="rId13"/>
    <p:sldId id="330" r:id="rId14"/>
    <p:sldId id="331" r:id="rId15"/>
    <p:sldId id="324" r:id="rId16"/>
    <p:sldId id="326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88" autoAdjust="0"/>
    <p:restoredTop sz="94698"/>
  </p:normalViewPr>
  <p:slideViewPr>
    <p:cSldViewPr>
      <p:cViewPr>
        <p:scale>
          <a:sx n="126" d="100"/>
          <a:sy n="126" d="100"/>
        </p:scale>
        <p:origin x="552" y="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26A38-60F8-473A-8E5D-EA082622ECA0}" type="datetimeFigureOut">
              <a:rPr lang="en-IN" smtClean="0"/>
              <a:t>01/11/20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63E43-87B7-49C2-9E74-E368AA19D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964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1" y="895352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dirty="0"/>
              <a:t>WEEK2</a:t>
            </a:r>
            <a:br>
              <a:rPr lang="en-US" dirty="0"/>
            </a:br>
            <a:r>
              <a:rPr lang="en-US" dirty="0"/>
              <a:t>PROGRAM 1</a:t>
            </a:r>
            <a:br>
              <a:rPr lang="en-US" dirty="0"/>
            </a:br>
            <a:r>
              <a:rPr lang="en-US" dirty="0"/>
              <a:t> ADDERS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8393" y="2724150"/>
            <a:ext cx="7543801" cy="131445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Aim of the Experiment: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Design and Implementation of a Full adder using 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Basic Gates</a:t>
            </a:r>
            <a:endParaRPr lang="en-IN" sz="2400" b="1" dirty="0">
              <a:solidFill>
                <a:schemeClr val="tx1"/>
              </a:solidFill>
            </a:endParaRPr>
          </a:p>
          <a:p>
            <a:endParaRPr lang="en-IN" sz="2800" b="1" dirty="0"/>
          </a:p>
        </p:txBody>
      </p:sp>
      <p:pic>
        <p:nvPicPr>
          <p:cNvPr id="4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88" y="-4763"/>
            <a:ext cx="963612" cy="76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940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ipple Carry Adder | 4 bit Ripple Carry Adder | Gate Vidyal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90550"/>
            <a:ext cx="845502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604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99839" y="209550"/>
            <a:ext cx="4071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4-bit Ripple Carry Adder Verilog File  rca.v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666750"/>
            <a:ext cx="7848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// Module 4-bit ripple carry adder</a:t>
            </a:r>
          </a:p>
          <a:p>
            <a:r>
              <a:rPr lang="en-IN" sz="2400" dirty="0"/>
              <a:t>module fulladdR(input wire [3:0] a, b, input wire cin, output wire [3:0] sum, output wire cout);  </a:t>
            </a:r>
          </a:p>
          <a:p>
            <a:r>
              <a:rPr lang="en-IN" sz="2400" dirty="0"/>
              <a:t> // Instantiate full adder modules here</a:t>
            </a:r>
          </a:p>
          <a:p>
            <a:r>
              <a:rPr lang="en-IN" sz="2400" dirty="0"/>
              <a:t>wire [2:0] c;  </a:t>
            </a:r>
          </a:p>
          <a:p>
            <a:r>
              <a:rPr lang="en-IN" sz="2400" dirty="0"/>
              <a:t>fulladd u0 (----------------------);  </a:t>
            </a:r>
          </a:p>
          <a:p>
            <a:r>
              <a:rPr lang="en-IN" sz="2400" dirty="0"/>
              <a:t>fulladd u1 (----------------------);  </a:t>
            </a:r>
          </a:p>
          <a:p>
            <a:r>
              <a:rPr lang="en-IN" sz="2400" dirty="0"/>
              <a:t>fulladd u2 (---------------------);  </a:t>
            </a:r>
          </a:p>
          <a:p>
            <a:r>
              <a:rPr lang="en-IN" sz="2400" dirty="0"/>
              <a:t>fulladd u3 (---------------------);</a:t>
            </a:r>
          </a:p>
          <a:p>
            <a:r>
              <a:rPr lang="en-IN" sz="2400" dirty="0"/>
              <a:t>endmodule </a:t>
            </a:r>
          </a:p>
        </p:txBody>
      </p:sp>
    </p:spTree>
    <p:extLst>
      <p:ext uri="{BB962C8B-B14F-4D97-AF65-F5344CB8AC3E}">
        <p14:creationId xmlns:p14="http://schemas.microsoft.com/office/powerpoint/2010/main" val="2566473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99839" y="209550"/>
            <a:ext cx="4419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4-bit Ripple Carry Adder Testbench  rca_tb.v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578882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`timescale 1 ns / 100 </a:t>
            </a:r>
            <a:r>
              <a:rPr lang="en-IN" sz="2400" dirty="0" err="1"/>
              <a:t>ps</a:t>
            </a:r>
            <a:endParaRPr lang="en-IN" sz="2400" dirty="0"/>
          </a:p>
          <a:p>
            <a:r>
              <a:rPr lang="en-IN" sz="2400" dirty="0"/>
              <a:t>`define TESTVECS 8</a:t>
            </a:r>
          </a:p>
          <a:p>
            <a:r>
              <a:rPr lang="en-IN" sz="2400" dirty="0"/>
              <a:t>module </a:t>
            </a:r>
            <a:r>
              <a:rPr lang="en-IN" sz="2400" dirty="0" err="1"/>
              <a:t>tb</a:t>
            </a:r>
            <a:r>
              <a:rPr lang="en-IN" sz="2400" dirty="0"/>
              <a:t>; </a:t>
            </a:r>
          </a:p>
          <a:p>
            <a:r>
              <a:rPr lang="en-IN" sz="2400" dirty="0" err="1"/>
              <a:t>reg</a:t>
            </a:r>
            <a:r>
              <a:rPr lang="en-IN" sz="2400" dirty="0"/>
              <a:t> clk, reset;  </a:t>
            </a:r>
          </a:p>
          <a:p>
            <a:r>
              <a:rPr lang="en-IN" sz="2400" dirty="0" err="1"/>
              <a:t>reg</a:t>
            </a:r>
            <a:r>
              <a:rPr lang="en-IN" sz="2400" dirty="0"/>
              <a:t> [3:0] i0, i1;</a:t>
            </a:r>
          </a:p>
          <a:p>
            <a:r>
              <a:rPr lang="en-IN" sz="2400" dirty="0"/>
              <a:t> </a:t>
            </a:r>
            <a:r>
              <a:rPr lang="en-IN" sz="2400" dirty="0" err="1"/>
              <a:t>reg</a:t>
            </a:r>
            <a:r>
              <a:rPr lang="en-IN" sz="2400" dirty="0"/>
              <a:t> cin;  </a:t>
            </a:r>
          </a:p>
          <a:p>
            <a:r>
              <a:rPr lang="en-IN" sz="2400" dirty="0"/>
              <a:t>wire [3:0] o; </a:t>
            </a:r>
          </a:p>
          <a:p>
            <a:r>
              <a:rPr lang="en-IN" sz="2400" dirty="0"/>
              <a:t>wire cout;  </a:t>
            </a:r>
          </a:p>
          <a:p>
            <a:r>
              <a:rPr lang="en-IN" sz="2400" dirty="0" err="1"/>
              <a:t>reg</a:t>
            </a:r>
            <a:r>
              <a:rPr lang="en-IN" sz="2400" dirty="0"/>
              <a:t> [8:0] test_vecs [0:(`TESTVECS-1)]; </a:t>
            </a:r>
          </a:p>
          <a:p>
            <a:r>
              <a:rPr lang="en-IN" sz="2400" dirty="0"/>
              <a:t> integer i;  </a:t>
            </a:r>
          </a:p>
          <a:p>
            <a:r>
              <a:rPr lang="en-IN" sz="2400" dirty="0"/>
              <a:t>initial </a:t>
            </a:r>
          </a:p>
          <a:p>
            <a:r>
              <a:rPr lang="en-IN" sz="2400" dirty="0"/>
              <a:t>begin</a:t>
            </a:r>
          </a:p>
        </p:txBody>
      </p:sp>
    </p:spTree>
    <p:extLst>
      <p:ext uri="{BB962C8B-B14F-4D97-AF65-F5344CB8AC3E}">
        <p14:creationId xmlns:p14="http://schemas.microsoft.com/office/powerpoint/2010/main" val="2206863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9044" y="285726"/>
            <a:ext cx="843395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$dumpfile("dump.vcd"); </a:t>
            </a:r>
          </a:p>
          <a:p>
            <a:r>
              <a:rPr lang="en-IN" sz="2400" dirty="0"/>
              <a:t>$dumpvars(0,tb);  </a:t>
            </a:r>
          </a:p>
          <a:p>
            <a:r>
              <a:rPr lang="en-IN" sz="2400" dirty="0"/>
              <a:t> end  </a:t>
            </a:r>
          </a:p>
          <a:p>
            <a:r>
              <a:rPr lang="en-IN" sz="2400" dirty="0"/>
              <a:t>initial</a:t>
            </a:r>
          </a:p>
          <a:p>
            <a:r>
              <a:rPr lang="en-IN" sz="2400" dirty="0"/>
              <a:t> begin</a:t>
            </a:r>
          </a:p>
          <a:p>
            <a:r>
              <a:rPr lang="en-IN" sz="2400" dirty="0"/>
              <a:t> reset = 1'b1; </a:t>
            </a:r>
          </a:p>
          <a:p>
            <a:r>
              <a:rPr lang="en-IN" sz="2400" dirty="0"/>
              <a:t>#12.5 reset = 1'b0; </a:t>
            </a:r>
          </a:p>
          <a:p>
            <a:r>
              <a:rPr lang="en-IN" sz="2400" dirty="0"/>
              <a:t>end  </a:t>
            </a:r>
          </a:p>
          <a:p>
            <a:r>
              <a:rPr lang="en-IN" sz="2400" dirty="0"/>
              <a:t>initial clk = 1'b0; </a:t>
            </a:r>
          </a:p>
          <a:p>
            <a:r>
              <a:rPr lang="en-IN" sz="2400" dirty="0"/>
              <a:t>always #5</a:t>
            </a:r>
          </a:p>
          <a:p>
            <a:r>
              <a:rPr lang="en-IN" sz="2400" dirty="0"/>
              <a:t> clk =~ clk;  </a:t>
            </a:r>
          </a:p>
        </p:txBody>
      </p:sp>
    </p:spTree>
    <p:extLst>
      <p:ext uri="{BB962C8B-B14F-4D97-AF65-F5344CB8AC3E}">
        <p14:creationId xmlns:p14="http://schemas.microsoft.com/office/powerpoint/2010/main" val="2718921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2123"/>
            <a:ext cx="8305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initial begin    </a:t>
            </a:r>
          </a:p>
          <a:p>
            <a:r>
              <a:rPr lang="en-IN" dirty="0"/>
              <a:t> test_vecs[0] = 9'b000000000; </a:t>
            </a:r>
          </a:p>
          <a:p>
            <a:r>
              <a:rPr lang="en-IN" dirty="0"/>
              <a:t>test_vecs[1] = 9'b000000010;  </a:t>
            </a:r>
          </a:p>
          <a:p>
            <a:r>
              <a:rPr lang="en-IN" dirty="0"/>
              <a:t>test_vecs[2] = 9'b000100010;   </a:t>
            </a:r>
          </a:p>
          <a:p>
            <a:r>
              <a:rPr lang="en-IN" dirty="0"/>
              <a:t> test_vecs[3] = 9'b011100010;    </a:t>
            </a:r>
          </a:p>
          <a:p>
            <a:r>
              <a:rPr lang="en-IN" dirty="0"/>
              <a:t>test_vecs[4] = 9'b000001110;   </a:t>
            </a:r>
          </a:p>
          <a:p>
            <a:r>
              <a:rPr lang="en-IN" dirty="0"/>
              <a:t> test_vecs[5] = 9'b011001111;  </a:t>
            </a:r>
          </a:p>
          <a:p>
            <a:r>
              <a:rPr lang="en-IN" dirty="0"/>
              <a:t>  test_vecs[6] = 9'b001110011;   </a:t>
            </a:r>
          </a:p>
          <a:p>
            <a:r>
              <a:rPr lang="en-IN" dirty="0"/>
              <a:t> test_vecs[7] = 9'b111100011;    </a:t>
            </a:r>
          </a:p>
          <a:p>
            <a:r>
              <a:rPr lang="en-IN" dirty="0"/>
              <a:t>test_vecs[8] = 9'b011101110;  </a:t>
            </a:r>
          </a:p>
          <a:p>
            <a:r>
              <a:rPr lang="en-IN" dirty="0"/>
              <a:t>end  </a:t>
            </a:r>
          </a:p>
          <a:p>
            <a:r>
              <a:rPr lang="en-IN" dirty="0"/>
              <a:t>initial {i0, i1, cin, i} = 0; </a:t>
            </a:r>
          </a:p>
          <a:p>
            <a:r>
              <a:rPr lang="en-IN" dirty="0"/>
              <a:t> fulladdR u0 (i0, i1, cin, o, cout);  </a:t>
            </a:r>
          </a:p>
          <a:p>
            <a:r>
              <a:rPr lang="en-IN" dirty="0"/>
              <a:t>initial begin    </a:t>
            </a:r>
          </a:p>
          <a:p>
            <a:r>
              <a:rPr lang="en-IN" dirty="0"/>
              <a:t>#6 for(i=0;i&lt;`   TESTVECS; i=i+1)   </a:t>
            </a:r>
          </a:p>
          <a:p>
            <a:r>
              <a:rPr lang="en-IN" dirty="0"/>
              <a:t>   begin #10 {i0, i1, cin}=test_vecs[i]; </a:t>
            </a:r>
          </a:p>
          <a:p>
            <a:r>
              <a:rPr lang="en-IN" dirty="0"/>
              <a:t>end    #100 $finish;</a:t>
            </a:r>
          </a:p>
          <a:p>
            <a:r>
              <a:rPr lang="en-IN" dirty="0"/>
              <a:t>  end    endmodule</a:t>
            </a:r>
          </a:p>
        </p:txBody>
      </p:sp>
    </p:spTree>
    <p:extLst>
      <p:ext uri="{BB962C8B-B14F-4D97-AF65-F5344CB8AC3E}">
        <p14:creationId xmlns:p14="http://schemas.microsoft.com/office/powerpoint/2010/main" val="4051853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514350"/>
            <a:ext cx="7848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/>
              <a:t>Program 2.(Ripple carry adder)</a:t>
            </a:r>
          </a:p>
          <a:p>
            <a:r>
              <a:rPr lang="en-IN" b="1" dirty="0">
                <a:solidFill>
                  <a:srgbClr val="FF0000"/>
                </a:solidFill>
              </a:rPr>
              <a:t>Students have to complete rca.v and fill the truth </a:t>
            </a:r>
            <a:r>
              <a:rPr lang="en-IN" b="1">
                <a:solidFill>
                  <a:srgbClr val="FF0000"/>
                </a:solidFill>
              </a:rPr>
              <a:t>table 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dirty="0"/>
              <a:t>Execute the files basicfa.v, rca.v and rca_tb.v as mentioned below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 Step1) iverilog -o testrca basicfa.v  rca.v  rca_tb.v</a:t>
            </a:r>
          </a:p>
          <a:p>
            <a:r>
              <a:rPr lang="en-IN" dirty="0"/>
              <a:t>    If the compilation went OK, you won't see any output. </a:t>
            </a:r>
          </a:p>
          <a:p>
            <a:endParaRPr lang="en-IN" dirty="0"/>
          </a:p>
          <a:p>
            <a:r>
              <a:rPr lang="en-IN" dirty="0"/>
              <a:t>    Step2) vvp testrca</a:t>
            </a:r>
          </a:p>
          <a:p>
            <a:r>
              <a:rPr lang="en-IN" dirty="0"/>
              <a:t>    You can observe output on the console</a:t>
            </a:r>
          </a:p>
          <a:p>
            <a:endParaRPr lang="en-IN" dirty="0"/>
          </a:p>
          <a:p>
            <a:r>
              <a:rPr lang="en-IN" dirty="0"/>
              <a:t>    Step3) gtkwave rca_test.vcd</a:t>
            </a:r>
          </a:p>
          <a:p>
            <a:r>
              <a:rPr lang="en-IN" dirty="0"/>
              <a:t>    Output waveform will be observed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9389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007155"/>
              </p:ext>
            </p:extLst>
          </p:nvPr>
        </p:nvGraphicFramePr>
        <p:xfrm>
          <a:off x="609600" y="74295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7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a3</a:t>
                      </a:r>
                      <a:endParaRPr lang="en-IN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a2</a:t>
                      </a:r>
                      <a:endParaRPr lang="en-IN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a1</a:t>
                      </a:r>
                      <a:endParaRPr lang="en-IN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a0</a:t>
                      </a:r>
                      <a:endParaRPr lang="en-IN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b3</a:t>
                      </a:r>
                      <a:endParaRPr lang="en-IN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b2</a:t>
                      </a:r>
                      <a:endParaRPr lang="en-IN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b1</a:t>
                      </a:r>
                      <a:endParaRPr lang="en-IN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b0</a:t>
                      </a:r>
                      <a:endParaRPr lang="en-IN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cin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I0[3]</a:t>
                      </a:r>
                      <a:endParaRPr lang="en-IN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I0[2]</a:t>
                      </a:r>
                      <a:endParaRPr lang="en-IN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I0[1]</a:t>
                      </a:r>
                      <a:endParaRPr lang="en-IN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I0[0]</a:t>
                      </a:r>
                      <a:endParaRPr lang="en-IN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I1[3]</a:t>
                      </a:r>
                      <a:endParaRPr lang="en-IN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I1[2]</a:t>
                      </a:r>
                      <a:endParaRPr lang="en-IN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I1[1]</a:t>
                      </a:r>
                      <a:endParaRPr lang="en-IN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I1[0]</a:t>
                      </a:r>
                      <a:endParaRPr lang="en-IN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cin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O0[3]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O0[2]</a:t>
                      </a:r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O0[1]</a:t>
                      </a:r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O0[0]</a:t>
                      </a:r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0+0=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0+1=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1+1=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7+1=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0+7=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6+7=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3+9+1=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F+1+1=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7+7=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286000" y="285750"/>
            <a:ext cx="352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4-bit Ripple Carry Adder Truth Table</a:t>
            </a:r>
          </a:p>
        </p:txBody>
      </p:sp>
    </p:spTree>
    <p:extLst>
      <p:ext uri="{BB962C8B-B14F-4D97-AF65-F5344CB8AC3E}">
        <p14:creationId xmlns:p14="http://schemas.microsoft.com/office/powerpoint/2010/main" val="291583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04800" y="0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Full Adder</a:t>
            </a:r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3054926" y="734291"/>
            <a:ext cx="5708073" cy="4123459"/>
            <a:chOff x="3054926" y="734291"/>
            <a:chExt cx="5708073" cy="4123459"/>
          </a:xfrm>
        </p:grpSpPr>
        <p:sp>
          <p:nvSpPr>
            <p:cNvPr id="4" name="TextBox 3"/>
            <p:cNvSpPr txBox="1"/>
            <p:nvPr/>
          </p:nvSpPr>
          <p:spPr>
            <a:xfrm>
              <a:off x="5960918" y="3257550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t[0]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pic>
          <p:nvPicPr>
            <p:cNvPr id="4098" name="Picture 2" descr="3 bit Full Adder - YouSpic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46" t="7103" b="5183"/>
            <a:stretch/>
          </p:blipFill>
          <p:spPr bwMode="auto">
            <a:xfrm>
              <a:off x="3054926" y="734291"/>
              <a:ext cx="5708073" cy="41234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146964" y="1695206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t[1]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95900" y="2488243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t[2]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13664" y="2783896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t[3]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13763" y="2014482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t[4]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696200" y="2307049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cout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96200" y="3582912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sum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83927" y="3119028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t[0]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53200" y="3738312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cin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21"/>
          <a:stretch/>
        </p:blipFill>
        <p:spPr bwMode="auto">
          <a:xfrm>
            <a:off x="304800" y="895350"/>
            <a:ext cx="2178627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398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9436" y="609660"/>
            <a:ext cx="8610600" cy="4450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IN" sz="2400" b="1" dirty="0"/>
              <a:t>module fulladd(input wire a, b, cin, output wire sum, cout);</a:t>
            </a:r>
          </a:p>
          <a:p>
            <a:pPr>
              <a:spcBef>
                <a:spcPct val="20000"/>
              </a:spcBef>
            </a:pPr>
            <a:r>
              <a:rPr lang="en-IN" sz="2400" b="1" dirty="0">
                <a:highlight>
                  <a:srgbClr val="00FF00"/>
                </a:highlight>
              </a:rPr>
              <a:t>wire [4:0] t;    </a:t>
            </a:r>
          </a:p>
          <a:p>
            <a:pPr>
              <a:spcBef>
                <a:spcPct val="20000"/>
              </a:spcBef>
            </a:pPr>
            <a:r>
              <a:rPr lang="en-IN" sz="2400" b="1" dirty="0"/>
              <a:t>xor2 x0(----------);   </a:t>
            </a:r>
          </a:p>
          <a:p>
            <a:pPr>
              <a:spcBef>
                <a:spcPct val="20000"/>
              </a:spcBef>
            </a:pPr>
            <a:r>
              <a:rPr lang="en-IN" sz="2400" b="1" dirty="0"/>
              <a:t>xor2 x1(---------); </a:t>
            </a:r>
          </a:p>
          <a:p>
            <a:pPr>
              <a:spcBef>
                <a:spcPct val="20000"/>
              </a:spcBef>
            </a:pPr>
            <a:r>
              <a:rPr lang="en-IN" sz="2400" b="1" dirty="0"/>
              <a:t>and2 a0(----------);    </a:t>
            </a:r>
          </a:p>
          <a:p>
            <a:pPr>
              <a:spcBef>
                <a:spcPct val="20000"/>
              </a:spcBef>
            </a:pPr>
            <a:r>
              <a:rPr lang="en-IN" sz="2400" b="1" dirty="0"/>
              <a:t>and2 a1(-----------);</a:t>
            </a:r>
          </a:p>
          <a:p>
            <a:pPr>
              <a:spcBef>
                <a:spcPct val="20000"/>
              </a:spcBef>
            </a:pPr>
            <a:r>
              <a:rPr lang="en-IN" sz="2400" b="1" dirty="0"/>
              <a:t>and2 a2(-----------);   </a:t>
            </a:r>
          </a:p>
          <a:p>
            <a:pPr>
              <a:spcBef>
                <a:spcPct val="20000"/>
              </a:spcBef>
            </a:pPr>
            <a:r>
              <a:rPr lang="en-IN" sz="2400" b="1" dirty="0"/>
              <a:t>or2 o0(------------);    </a:t>
            </a:r>
          </a:p>
          <a:p>
            <a:pPr>
              <a:spcBef>
                <a:spcPct val="20000"/>
              </a:spcBef>
            </a:pPr>
            <a:r>
              <a:rPr lang="en-IN" sz="2400" b="1" dirty="0"/>
              <a:t>or2 o1(-----------t);</a:t>
            </a:r>
          </a:p>
          <a:p>
            <a:pPr>
              <a:spcBef>
                <a:spcPct val="20000"/>
              </a:spcBef>
            </a:pPr>
            <a:r>
              <a:rPr lang="en-IN" sz="2400" b="1" dirty="0"/>
              <a:t>endmodule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3200" y="209550"/>
            <a:ext cx="34937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Full Adder Verilog File </a:t>
            </a:r>
            <a:r>
              <a:rPr lang="en-US" sz="2000" b="1" dirty="0" err="1"/>
              <a:t>fulladd.v</a:t>
            </a:r>
            <a:endParaRPr lang="en-IN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352550"/>
            <a:ext cx="5174672" cy="3546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323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438150"/>
            <a:ext cx="9220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module </a:t>
            </a:r>
            <a:r>
              <a:rPr lang="en-IN" sz="2400" dirty="0" err="1"/>
              <a:t>fulladd_tb</a:t>
            </a:r>
            <a:r>
              <a:rPr lang="en-IN" sz="2400" dirty="0"/>
              <a:t>;</a:t>
            </a:r>
          </a:p>
          <a:p>
            <a:r>
              <a:rPr lang="en-IN" sz="2400" dirty="0" err="1"/>
              <a:t>reg</a:t>
            </a:r>
            <a:r>
              <a:rPr lang="en-IN" sz="2400" dirty="0"/>
              <a:t> </a:t>
            </a:r>
            <a:r>
              <a:rPr lang="en-IN" sz="2400" dirty="0" err="1"/>
              <a:t>aa,bb,cc</a:t>
            </a:r>
            <a:r>
              <a:rPr lang="en-IN" sz="2400" dirty="0"/>
              <a:t>;</a:t>
            </a:r>
          </a:p>
          <a:p>
            <a:r>
              <a:rPr lang="en-IN" sz="2400" dirty="0"/>
              <a:t>wire </a:t>
            </a:r>
            <a:r>
              <a:rPr lang="en-IN" sz="2400" dirty="0" err="1"/>
              <a:t>ss,cy</a:t>
            </a:r>
            <a:r>
              <a:rPr lang="en-IN" sz="2400" dirty="0"/>
              <a:t>;</a:t>
            </a:r>
          </a:p>
          <a:p>
            <a:r>
              <a:rPr lang="en-IN" sz="2400" dirty="0"/>
              <a:t>fulladd add1(.a(</a:t>
            </a:r>
            <a:r>
              <a:rPr lang="en-IN" sz="2400" dirty="0" err="1"/>
              <a:t>aa</a:t>
            </a:r>
            <a:r>
              <a:rPr lang="en-IN" sz="2400" dirty="0"/>
              <a:t>), .b(bb), .cin(cc), .sum(</a:t>
            </a:r>
            <a:r>
              <a:rPr lang="en-IN" sz="2400" dirty="0" err="1"/>
              <a:t>ss</a:t>
            </a:r>
            <a:r>
              <a:rPr lang="en-IN" sz="2400" dirty="0"/>
              <a:t>), .cout(cy));</a:t>
            </a:r>
          </a:p>
          <a:p>
            <a:r>
              <a:rPr lang="en-IN" sz="2400" dirty="0"/>
              <a:t>initial</a:t>
            </a:r>
          </a:p>
          <a:p>
            <a:r>
              <a:rPr lang="en-IN" sz="2400" dirty="0"/>
              <a:t>begin</a:t>
            </a:r>
          </a:p>
          <a:p>
            <a:r>
              <a:rPr lang="en-IN" sz="2400" dirty="0"/>
              <a:t>$dumpfile("</a:t>
            </a:r>
            <a:r>
              <a:rPr lang="en-IN" sz="2400" dirty="0" err="1"/>
              <a:t>fulladd_test.vcd</a:t>
            </a:r>
            <a:r>
              <a:rPr lang="en-IN" sz="2400" dirty="0"/>
              <a:t>");</a:t>
            </a:r>
          </a:p>
          <a:p>
            <a:r>
              <a:rPr lang="en-IN" sz="2400" dirty="0"/>
              <a:t>$</a:t>
            </a:r>
            <a:r>
              <a:rPr lang="en-IN" sz="2400" dirty="0" err="1"/>
              <a:t>dumpvars</a:t>
            </a:r>
            <a:r>
              <a:rPr lang="en-IN" sz="2400" dirty="0"/>
              <a:t>(0, </a:t>
            </a:r>
            <a:r>
              <a:rPr lang="en-IN" sz="2400" dirty="0" err="1"/>
              <a:t>fulladd_tb</a:t>
            </a:r>
            <a:r>
              <a:rPr lang="en-IN" sz="2400" dirty="0"/>
              <a:t>);</a:t>
            </a:r>
          </a:p>
          <a:p>
            <a:r>
              <a:rPr lang="en-IN" sz="2400" dirty="0"/>
              <a:t>end</a:t>
            </a:r>
          </a:p>
          <a:p>
            <a:r>
              <a:rPr lang="en-IN" sz="2400" dirty="0"/>
              <a:t>initial</a:t>
            </a:r>
          </a:p>
          <a:p>
            <a:r>
              <a:rPr lang="en-IN" sz="2400" dirty="0"/>
              <a:t> begin </a:t>
            </a:r>
          </a:p>
          <a:p>
            <a:r>
              <a:rPr lang="en-IN" sz="2400" dirty="0"/>
              <a:t>$monitor($time, "a=%b, b=%b, c=%</a:t>
            </a:r>
            <a:r>
              <a:rPr lang="en-IN" sz="2400" dirty="0" err="1"/>
              <a:t>b,sum</a:t>
            </a:r>
            <a:r>
              <a:rPr lang="en-IN" sz="2400" dirty="0"/>
              <a:t>=%</a:t>
            </a:r>
            <a:r>
              <a:rPr lang="en-IN" sz="2400" dirty="0" err="1"/>
              <a:t>b,carry</a:t>
            </a:r>
            <a:r>
              <a:rPr lang="en-IN" sz="2400" dirty="0"/>
              <a:t>=%b",</a:t>
            </a:r>
            <a:r>
              <a:rPr lang="en-IN" sz="2400" dirty="0" err="1"/>
              <a:t>aa,bb,cc,ss,cy</a:t>
            </a:r>
            <a:r>
              <a:rPr lang="en-IN" sz="2400" dirty="0"/>
              <a:t>);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3200" y="209550"/>
            <a:ext cx="38104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Full Adder Test Bench </a:t>
            </a:r>
            <a:r>
              <a:rPr lang="en-US" sz="2000" b="1" dirty="0" err="1"/>
              <a:t>fulladd_tb.v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207291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74295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aa = 1'b0;bb = 1'b0;cc=1'b0;</a:t>
            </a:r>
          </a:p>
          <a:p>
            <a:r>
              <a:rPr lang="en-IN" dirty="0"/>
              <a:t>#5  aa = 1'b0;bb = 1'b0;cc=1'b1;</a:t>
            </a:r>
          </a:p>
          <a:p>
            <a:r>
              <a:rPr lang="en-IN" dirty="0"/>
              <a:t>#5  aa = 1'b0;bb = 1'b1;cc=1'b0;</a:t>
            </a:r>
          </a:p>
          <a:p>
            <a:r>
              <a:rPr lang="en-IN" dirty="0"/>
              <a:t>#5  aa = 1'b0;bb = 1'b1;cc=1'b1;</a:t>
            </a:r>
          </a:p>
          <a:p>
            <a:r>
              <a:rPr lang="en-IN" dirty="0"/>
              <a:t>#5  aa = 1'b1;bb = 1'b0;cc=1'b0;</a:t>
            </a:r>
          </a:p>
          <a:p>
            <a:r>
              <a:rPr lang="en-IN" dirty="0"/>
              <a:t>#5  aa = 1'b1;bb = 1'b0;cc=1'b1;</a:t>
            </a:r>
          </a:p>
          <a:p>
            <a:r>
              <a:rPr lang="en-IN" dirty="0"/>
              <a:t>#5  aa = 1'b1;bb = 1'b1;cc=1'b0;</a:t>
            </a:r>
          </a:p>
          <a:p>
            <a:r>
              <a:rPr lang="en-IN" dirty="0"/>
              <a:t>#5  aa = 1'b0;bb = 1'b1;cc=1'b1;</a:t>
            </a:r>
          </a:p>
          <a:p>
            <a:r>
              <a:rPr lang="en-IN" dirty="0"/>
              <a:t>end</a:t>
            </a:r>
          </a:p>
          <a:p>
            <a:r>
              <a:rPr lang="en-IN" dirty="0"/>
              <a:t>endmodule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3200" y="209550"/>
            <a:ext cx="36985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Full Adder Test Bench( Cont.…..) 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40662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Full Adder Simulation</a:t>
            </a:r>
            <a:br>
              <a:rPr lang="en-US" sz="3200" dirty="0"/>
            </a:br>
            <a:r>
              <a:rPr lang="en-US" sz="3200" dirty="0"/>
              <a:t>(using basic gates)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00151"/>
            <a:ext cx="8305800" cy="33944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rgbClr val="FF0000"/>
                </a:solidFill>
              </a:rPr>
              <a:t>Students have to complete the fulladd.v file</a:t>
            </a:r>
          </a:p>
          <a:p>
            <a:pPr marL="0" indent="0">
              <a:buNone/>
            </a:pPr>
            <a:r>
              <a:rPr lang="en-IN" sz="2400" b="1" dirty="0"/>
              <a:t>Execution Steps</a:t>
            </a:r>
          </a:p>
          <a:p>
            <a:pPr marL="0" indent="0">
              <a:buNone/>
            </a:pPr>
            <a:r>
              <a:rPr lang="en-US" sz="2400" b="1" dirty="0"/>
              <a:t>Step1) </a:t>
            </a:r>
            <a:r>
              <a:rPr lang="en-IN" sz="2400" b="1" dirty="0"/>
              <a:t>iverilog -o testfa  basic.v fulladd.v fulladd_tb.v</a:t>
            </a:r>
          </a:p>
          <a:p>
            <a:pPr marL="0" indent="0">
              <a:buNone/>
            </a:pPr>
            <a:r>
              <a:rPr lang="en-US" sz="2400" b="1" dirty="0"/>
              <a:t>   If the compilation went OK, you won't see any output. What this does is create a file called  testfa that we can feed to the simulator.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Step2) vvp testfa</a:t>
            </a:r>
          </a:p>
          <a:p>
            <a:pPr marL="0" indent="0">
              <a:buNone/>
            </a:pPr>
            <a:r>
              <a:rPr lang="en-US" sz="2400" b="1" dirty="0"/>
              <a:t>You can observe output on the console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Step3) gtkwave fulladd_test.vcd</a:t>
            </a:r>
          </a:p>
          <a:p>
            <a:pPr marL="0" indent="0">
              <a:buNone/>
            </a:pPr>
            <a:r>
              <a:rPr lang="en-US" sz="2400" b="1" dirty="0"/>
              <a:t>Output waveform will be observed.</a:t>
            </a:r>
            <a:r>
              <a:rPr lang="en-IN" sz="2400" b="1" dirty="0"/>
              <a:t> </a:t>
            </a:r>
            <a:endParaRPr lang="en-US" sz="2400" b="1" dirty="0"/>
          </a:p>
        </p:txBody>
      </p:sp>
      <p:pic>
        <p:nvPicPr>
          <p:cNvPr id="4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88" y="-4763"/>
            <a:ext cx="963612" cy="76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856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1" y="895352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dirty="0"/>
              <a:t>WEEK2</a:t>
            </a:r>
            <a:br>
              <a:rPr lang="en-US" dirty="0"/>
            </a:br>
            <a:r>
              <a:rPr lang="en-US" dirty="0"/>
              <a:t>PROGRAM 2</a:t>
            </a:r>
            <a:br>
              <a:rPr lang="en-US" dirty="0"/>
            </a:br>
            <a:r>
              <a:rPr lang="en-US" dirty="0"/>
              <a:t> RIPPLE CARRY ADDER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8393" y="2724150"/>
            <a:ext cx="7543801" cy="131445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Aim of the Experiment: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Design and Implementation of a Ripple Carry Adder using 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Full Adders</a:t>
            </a:r>
            <a:endParaRPr lang="en-IN" sz="2400" b="1" dirty="0">
              <a:solidFill>
                <a:schemeClr val="tx1"/>
              </a:solidFill>
            </a:endParaRPr>
          </a:p>
          <a:p>
            <a:endParaRPr lang="en-IN" sz="2800" b="1" dirty="0"/>
          </a:p>
        </p:txBody>
      </p:sp>
      <p:pic>
        <p:nvPicPr>
          <p:cNvPr id="4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88" y="-4763"/>
            <a:ext cx="963612" cy="76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2708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highlight>
                  <a:srgbClr val="FFFF00"/>
                </a:highlight>
              </a:rPr>
              <a:t>4-bit Ripple Carry Adder</a:t>
            </a:r>
          </a:p>
        </p:txBody>
      </p:sp>
      <p:pic>
        <p:nvPicPr>
          <p:cNvPr id="4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88" y="-4763"/>
            <a:ext cx="963612" cy="76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71551"/>
            <a:ext cx="8077200" cy="388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3351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4-bit Ripple Carry Adder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047749"/>
            <a:ext cx="8763000" cy="3810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88" y="-4763"/>
            <a:ext cx="963612" cy="76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4151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1044</Words>
  <Application>Microsoft Macintosh PowerPoint</Application>
  <PresentationFormat>On-screen Show (16:9)</PresentationFormat>
  <Paragraphs>244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WEEK2 PROGRAM 1  ADDERS</vt:lpstr>
      <vt:lpstr>PowerPoint Presentation</vt:lpstr>
      <vt:lpstr>PowerPoint Presentation</vt:lpstr>
      <vt:lpstr>PowerPoint Presentation</vt:lpstr>
      <vt:lpstr>PowerPoint Presentation</vt:lpstr>
      <vt:lpstr>Full Adder Simulation (using basic gates)</vt:lpstr>
      <vt:lpstr>WEEK2 PROGRAM 2  RIPPLE CARRY ADDER</vt:lpstr>
      <vt:lpstr>4-bit Ripple Carry Adder</vt:lpstr>
      <vt:lpstr>4-bit Ripple Carry Adder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Deepti C</dc:creator>
  <cp:lastModifiedBy>achyut jagini</cp:lastModifiedBy>
  <cp:revision>111</cp:revision>
  <dcterms:created xsi:type="dcterms:W3CDTF">2006-08-16T00:00:00Z</dcterms:created>
  <dcterms:modified xsi:type="dcterms:W3CDTF">2020-11-01T06:59:05Z</dcterms:modified>
</cp:coreProperties>
</file>