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77" r:id="rId3"/>
    <p:sldId id="278" r:id="rId4"/>
    <p:sldId id="268" r:id="rId5"/>
    <p:sldId id="269" r:id="rId6"/>
    <p:sldId id="280" r:id="rId7"/>
    <p:sldId id="292" r:id="rId8"/>
    <p:sldId id="281" r:id="rId9"/>
    <p:sldId id="293" r:id="rId10"/>
    <p:sldId id="282" r:id="rId11"/>
    <p:sldId id="294" r:id="rId12"/>
    <p:sldId id="283" r:id="rId13"/>
    <p:sldId id="273" r:id="rId14"/>
    <p:sldId id="291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7" autoAdjust="0"/>
    <p:restoredTop sz="94698"/>
  </p:normalViewPr>
  <p:slideViewPr>
    <p:cSldViewPr>
      <p:cViewPr>
        <p:scale>
          <a:sx n="83" d="100"/>
          <a:sy n="83" d="100"/>
        </p:scale>
        <p:origin x="2096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7F643-E777-4C70-99B9-5EC9CA5EAE32}" type="datetimeFigureOut">
              <a:rPr lang="en-IN" smtClean="0"/>
              <a:t>01/11/20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B12EC-B778-4106-AA22-6A573CDBF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4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B12EC-B778-4106-AA22-6A573CDBFED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8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B12EC-B778-4106-AA22-6A573CDBFED2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8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" y="-228600"/>
            <a:ext cx="7772400" cy="1470025"/>
          </a:xfrm>
        </p:spPr>
        <p:txBody>
          <a:bodyPr/>
          <a:lstStyle/>
          <a:p>
            <a:r>
              <a:rPr lang="en-US" b="1" dirty="0"/>
              <a:t>Arithmetic Logic Unit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" y="1371600"/>
            <a:ext cx="6400800" cy="17526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 of the Experiment:</a:t>
            </a:r>
            <a:b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 a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16 bit ALU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supporting: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Arithmetic operations :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add, subtract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 operations : 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and, or</a:t>
            </a:r>
            <a:endParaRPr lang="en-IN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2618"/>
          <a:stretch/>
        </p:blipFill>
        <p:spPr bwMode="auto">
          <a:xfrm>
            <a:off x="5048250" y="1447800"/>
            <a:ext cx="40005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58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module </a:t>
            </a:r>
            <a:r>
              <a:rPr lang="en-IN" sz="2000" dirty="0" err="1"/>
              <a:t>addsub</a:t>
            </a:r>
            <a:r>
              <a:rPr lang="en-IN" sz="2000" dirty="0"/>
              <a:t> (input wire </a:t>
            </a:r>
            <a:r>
              <a:rPr lang="en-IN" sz="2000" dirty="0" err="1"/>
              <a:t>addsub</a:t>
            </a:r>
            <a:r>
              <a:rPr lang="en-IN" sz="2000" dirty="0"/>
              <a:t>, i0, i1, </a:t>
            </a:r>
            <a:r>
              <a:rPr lang="en-IN" sz="2000" dirty="0" err="1"/>
              <a:t>cin</a:t>
            </a:r>
            <a:r>
              <a:rPr lang="en-IN" sz="2000" dirty="0"/>
              <a:t>, output wire </a:t>
            </a:r>
            <a:r>
              <a:rPr lang="en-IN" sz="2000" dirty="0" err="1"/>
              <a:t>sumdiff</a:t>
            </a:r>
            <a:r>
              <a:rPr lang="en-IN" sz="2000" dirty="0"/>
              <a:t>, </a:t>
            </a:r>
            <a:r>
              <a:rPr lang="en-IN" sz="2000" dirty="0" err="1"/>
              <a:t>cout</a:t>
            </a:r>
            <a:r>
              <a:rPr lang="en-IN" sz="2000" dirty="0"/>
              <a:t>); </a:t>
            </a:r>
          </a:p>
          <a:p>
            <a:r>
              <a:rPr lang="en-IN" sz="2000" dirty="0"/>
              <a:t> wire t; 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fa</a:t>
            </a:r>
            <a:r>
              <a:rPr lang="en-IN" sz="2000" dirty="0"/>
              <a:t> _i0 (----------------------);  </a:t>
            </a:r>
          </a:p>
          <a:p>
            <a:r>
              <a:rPr lang="en-IN" sz="2000" dirty="0"/>
              <a:t>xor2 _i1 (---------------------);</a:t>
            </a:r>
          </a:p>
          <a:p>
            <a:r>
              <a:rPr lang="en-IN" sz="2000" dirty="0" err="1"/>
              <a:t>endmodule</a:t>
            </a:r>
            <a:endParaRPr lang="en-IN" sz="2000" dirty="0"/>
          </a:p>
          <a:p>
            <a:endParaRPr lang="en-US" sz="2000" dirty="0"/>
          </a:p>
          <a:p>
            <a:endParaRPr lang="en-IN" sz="2000" dirty="0"/>
          </a:p>
          <a:p>
            <a:r>
              <a:rPr lang="en-IN" sz="2000" dirty="0"/>
              <a:t>module alu_slice (input wire [1:0] op, </a:t>
            </a:r>
          </a:p>
          <a:p>
            <a:r>
              <a:rPr lang="en-IN" sz="2000" dirty="0"/>
              <a:t>input wire i0, i1, cin, output wire o, cout);  </a:t>
            </a:r>
          </a:p>
          <a:p>
            <a:r>
              <a:rPr lang="en-IN" sz="2000" dirty="0"/>
              <a:t> wire t_sumdiff, t_and, t_or, t_andor; </a:t>
            </a:r>
          </a:p>
          <a:p>
            <a:r>
              <a:rPr lang="en-IN" sz="2000" dirty="0"/>
              <a:t>addsub _i0 (--------------------------);   </a:t>
            </a:r>
          </a:p>
          <a:p>
            <a:r>
              <a:rPr lang="en-IN" sz="2000" dirty="0"/>
              <a:t>and2 _i1 (-----------------);  </a:t>
            </a:r>
          </a:p>
          <a:p>
            <a:r>
              <a:rPr lang="en-IN" sz="2000" dirty="0"/>
              <a:t> or2 _i2 (------------------);   </a:t>
            </a:r>
          </a:p>
          <a:p>
            <a:r>
              <a:rPr lang="en-IN" sz="2000" dirty="0"/>
              <a:t>mux2 _i3 (---------------------);   </a:t>
            </a:r>
          </a:p>
          <a:p>
            <a:r>
              <a:rPr lang="en-IN" sz="2000" dirty="0"/>
              <a:t>mux2 _i4 (----------------------);</a:t>
            </a:r>
          </a:p>
          <a:p>
            <a:r>
              <a:rPr lang="en-IN" sz="2000" dirty="0"/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54657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28600"/>
            <a:ext cx="33698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Source File </a:t>
            </a:r>
            <a:r>
              <a:rPr lang="en-US" sz="2800" b="1" dirty="0" err="1"/>
              <a:t>alu.v</a:t>
            </a:r>
            <a:endParaRPr lang="en-US" sz="2800" b="1" dirty="0"/>
          </a:p>
          <a:p>
            <a:r>
              <a:rPr lang="en-US" sz="2800" b="1" dirty="0"/>
              <a:t>Module 4 </a:t>
            </a:r>
            <a:r>
              <a:rPr lang="en-US" sz="2800" b="1" dirty="0" err="1"/>
              <a:t>alu</a:t>
            </a:r>
            <a:r>
              <a:rPr lang="en-US" sz="2800" b="1" dirty="0"/>
              <a:t> module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3" y="1157306"/>
            <a:ext cx="9144000" cy="55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2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8686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module alu (input wire [1:0] op, input wire [15:0] i0, i1,    output wire [15:0] o, output wire cout);   </a:t>
            </a:r>
          </a:p>
          <a:p>
            <a:r>
              <a:rPr lang="en-IN" sz="2000" dirty="0"/>
              <a:t>wire	[14:0] c;   </a:t>
            </a:r>
          </a:p>
          <a:p>
            <a:r>
              <a:rPr lang="en-IN" sz="2000" dirty="0"/>
              <a:t>alu_slice _i0 (--------------------);   </a:t>
            </a:r>
          </a:p>
          <a:p>
            <a:r>
              <a:rPr lang="en-IN" sz="2000" dirty="0"/>
              <a:t>alu_slice _i1 (--------------------);   </a:t>
            </a:r>
          </a:p>
          <a:p>
            <a:r>
              <a:rPr lang="en-IN" sz="2000" dirty="0"/>
              <a:t>alu_slice _i2 (-------------------);  </a:t>
            </a:r>
          </a:p>
          <a:p>
            <a:r>
              <a:rPr lang="en-IN" sz="2000" dirty="0"/>
              <a:t> alu_slice _i3 (-----------------------);  </a:t>
            </a:r>
          </a:p>
          <a:p>
            <a:r>
              <a:rPr lang="en-IN" sz="2000" dirty="0"/>
              <a:t> alu_slice _i4 (----------------------);   </a:t>
            </a:r>
          </a:p>
          <a:p>
            <a:r>
              <a:rPr lang="en-IN" sz="2000" dirty="0"/>
              <a:t>alu_slice _i5 (----------------------);   </a:t>
            </a:r>
          </a:p>
          <a:p>
            <a:r>
              <a:rPr lang="en-IN" sz="2000" dirty="0"/>
              <a:t>alu_slice _i6 (------------------------);   </a:t>
            </a:r>
          </a:p>
          <a:p>
            <a:r>
              <a:rPr lang="en-IN" sz="2000" dirty="0"/>
              <a:t>alu_slice _i7 (-----------------------);   </a:t>
            </a:r>
          </a:p>
          <a:p>
            <a:r>
              <a:rPr lang="en-IN" sz="2000" dirty="0"/>
              <a:t>alu_slice _i8 (-------------------------);   </a:t>
            </a:r>
          </a:p>
          <a:p>
            <a:r>
              <a:rPr lang="en-IN" sz="2000" dirty="0"/>
              <a:t>alu_slice _i9 (------------------------);   </a:t>
            </a:r>
          </a:p>
          <a:p>
            <a:r>
              <a:rPr lang="en-IN" sz="2000" dirty="0"/>
              <a:t>alu_slice _i10 (------------------------);</a:t>
            </a:r>
          </a:p>
          <a:p>
            <a:r>
              <a:rPr lang="en-IN" sz="2000" dirty="0" err="1"/>
              <a:t>alu_slice</a:t>
            </a:r>
            <a:r>
              <a:rPr lang="en-IN" sz="2000" dirty="0"/>
              <a:t> _i11 (------------------------);</a:t>
            </a:r>
          </a:p>
          <a:p>
            <a:r>
              <a:rPr lang="en-IN" sz="2000" dirty="0" err="1"/>
              <a:t>alu_slice</a:t>
            </a:r>
            <a:r>
              <a:rPr lang="en-IN" sz="2000" dirty="0"/>
              <a:t> _i12 (------------------------);</a:t>
            </a:r>
          </a:p>
          <a:p>
            <a:r>
              <a:rPr lang="en-IN" sz="2000" dirty="0" err="1"/>
              <a:t>alu_slice</a:t>
            </a:r>
            <a:r>
              <a:rPr lang="en-IN" sz="2000" dirty="0"/>
              <a:t> _i13 (------------------------);</a:t>
            </a:r>
          </a:p>
          <a:p>
            <a:r>
              <a:rPr lang="en-IN" sz="2000" dirty="0" err="1"/>
              <a:t>alu_slice</a:t>
            </a:r>
            <a:r>
              <a:rPr lang="en-IN" sz="2000" dirty="0"/>
              <a:t> _i14 (------------------------);</a:t>
            </a:r>
          </a:p>
          <a:p>
            <a:r>
              <a:rPr lang="en-IN" sz="2000" dirty="0" err="1"/>
              <a:t>alu_slice</a:t>
            </a:r>
            <a:r>
              <a:rPr lang="en-IN" sz="2000" dirty="0"/>
              <a:t> _i15 (------------------------);</a:t>
            </a:r>
          </a:p>
          <a:p>
            <a:r>
              <a:rPr lang="en-IN" sz="2000" dirty="0" err="1"/>
              <a:t>endmodule</a:t>
            </a:r>
            <a:endParaRPr lang="en-IN" sz="2000" dirty="0"/>
          </a:p>
          <a:p>
            <a:r>
              <a:rPr lang="en-IN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5200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To simulate the ALU with the test vectors, run the commands:</a:t>
            </a:r>
            <a:br>
              <a:rPr lang="en-IN" sz="2400" b="1" dirty="0"/>
            </a:br>
            <a:r>
              <a:rPr lang="en-IN" sz="2400" dirty="0" err="1"/>
              <a:t>iverilog</a:t>
            </a:r>
            <a:r>
              <a:rPr lang="en-IN" sz="2400" dirty="0"/>
              <a:t> -o </a:t>
            </a:r>
            <a:r>
              <a:rPr lang="en-IN" sz="2400" dirty="0" err="1"/>
              <a:t>tb_alu</a:t>
            </a:r>
            <a:r>
              <a:rPr lang="en-IN" sz="2400" dirty="0"/>
              <a:t> </a:t>
            </a:r>
            <a:r>
              <a:rPr lang="en-IN" sz="2400" dirty="0" err="1"/>
              <a:t>lib.v</a:t>
            </a:r>
            <a:r>
              <a:rPr lang="en-IN" sz="2400" dirty="0"/>
              <a:t> </a:t>
            </a:r>
            <a:r>
              <a:rPr lang="en-IN" sz="2400" dirty="0" err="1"/>
              <a:t>alu.v</a:t>
            </a:r>
            <a:r>
              <a:rPr lang="en-IN" sz="2400" dirty="0"/>
              <a:t> </a:t>
            </a:r>
            <a:r>
              <a:rPr lang="en-IN" sz="2400" dirty="0" err="1"/>
              <a:t>tb_alu.v</a:t>
            </a:r>
            <a:endParaRPr lang="en-IN" sz="2400" dirty="0"/>
          </a:p>
          <a:p>
            <a:r>
              <a:rPr lang="en-IN" sz="2400" dirty="0" err="1"/>
              <a:t>vvp</a:t>
            </a:r>
            <a:r>
              <a:rPr lang="en-IN" sz="2400" dirty="0"/>
              <a:t> </a:t>
            </a:r>
            <a:r>
              <a:rPr lang="en-IN" sz="2400" dirty="0" err="1"/>
              <a:t>tb_alu</a:t>
            </a:r>
            <a:endParaRPr lang="en-IN" sz="2400" dirty="0"/>
          </a:p>
          <a:p>
            <a:r>
              <a:rPr lang="en-IN" sz="2400" b="1" dirty="0"/>
              <a:t>Above commands should produce the tb_alu.vcd file. </a:t>
            </a:r>
          </a:p>
          <a:p>
            <a:r>
              <a:rPr lang="en-IN" sz="2400" b="1" dirty="0"/>
              <a:t>To view the waveforms, run the command:</a:t>
            </a:r>
            <a:br>
              <a:rPr lang="en-IN" sz="2400" b="1" dirty="0"/>
            </a:br>
            <a:r>
              <a:rPr lang="en-IN" sz="2400" b="1" dirty="0"/>
              <a:t>gtkwave tb_alu.vcd</a:t>
            </a:r>
          </a:p>
          <a:p>
            <a:endParaRPr lang="en-IN" sz="2400" b="1" dirty="0"/>
          </a:p>
          <a:p>
            <a:endParaRPr lang="en-IN" sz="24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51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Vector Format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819781"/>
              </p:ext>
            </p:extLst>
          </p:nvPr>
        </p:nvGraphicFramePr>
        <p:xfrm>
          <a:off x="457200" y="1600200"/>
          <a:ext cx="822958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sz="2000" dirty="0"/>
                        <a:t>i15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i9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i8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i0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 gridSpan="16">
                  <a:txBody>
                    <a:bodyPr/>
                    <a:lstStyle/>
                    <a:p>
                      <a:r>
                        <a:rPr lang="en-US" sz="3200" dirty="0"/>
                        <a:t>                                          i0</a:t>
                      </a:r>
                      <a:endParaRPr lang="en-IN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81651"/>
              </p:ext>
            </p:extLst>
          </p:nvPr>
        </p:nvGraphicFramePr>
        <p:xfrm>
          <a:off x="457200" y="3733800"/>
          <a:ext cx="8229600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000" dirty="0"/>
                        <a:t>i31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i30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i29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i28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i20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i19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i18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i16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                                          i1</a:t>
                      </a:r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45662"/>
              </p:ext>
            </p:extLst>
          </p:nvPr>
        </p:nvGraphicFramePr>
        <p:xfrm>
          <a:off x="1066800" y="5334000"/>
          <a:ext cx="60960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op[1]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op[0]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9405"/>
              </p:ext>
            </p:extLst>
          </p:nvPr>
        </p:nvGraphicFramePr>
        <p:xfrm>
          <a:off x="152400" y="376832"/>
          <a:ext cx="81534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op[1:0]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i0[15:0]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i1[15:0]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TESTVECTOR0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2’b00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16’h0000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16’h0000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2’b00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16’haa55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16’h55aa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TESTVECTOR2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2’b00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16'hffff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TESTVECTOR3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2’b00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16'h7fff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16'haa55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16'h55aa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16‘h0001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16'h7fff;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14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37895"/>
              </p:ext>
            </p:extLst>
          </p:nvPr>
        </p:nvGraphicFramePr>
        <p:xfrm>
          <a:off x="152400" y="376832"/>
          <a:ext cx="81534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op[1:0]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i0[15:0]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i1[15:0]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TESTVECTOR8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2’b10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16’h0000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16’h0000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2’b10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16’haa55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16’h55aa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TESTVECTOR10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2’b10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16'hffff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TESTVECTOR11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2’b10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16'h7fff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</a:t>
                      </a:r>
                      <a:r>
                        <a:rPr lang="en-US" sz="2400" baseline="0" dirty="0"/>
                        <a:t> 12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</a:t>
                      </a:r>
                      <a:r>
                        <a:rPr lang="en-US" sz="2400" baseline="0" dirty="0"/>
                        <a:t> 13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16'haa55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16'h55aa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</a:t>
                      </a:r>
                      <a:r>
                        <a:rPr lang="en-US" sz="2400" baseline="0" dirty="0"/>
                        <a:t> 14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</a:t>
                      </a:r>
                      <a:r>
                        <a:rPr lang="en-US" sz="2400" baseline="0" dirty="0"/>
                        <a:t> 15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16‘h0001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16'h7fff;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47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43512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ALU (Arithmetic and Logic Unit) is the heart of a CPU since it</a:t>
            </a:r>
          </a:p>
          <a:p>
            <a:pPr algn="just"/>
            <a:r>
              <a:rPr lang="en-US" sz="2400" dirty="0"/>
              <a:t>performs the arithmetic and logic operations which are the key computations.</a:t>
            </a:r>
          </a:p>
          <a:p>
            <a:pPr algn="just"/>
            <a:r>
              <a:rPr lang="en-US" sz="2400" dirty="0"/>
              <a:t>Your </a:t>
            </a:r>
            <a:r>
              <a:rPr lang="en-US" sz="2400" dirty="0">
                <a:highlight>
                  <a:srgbClr val="FFFF00"/>
                </a:highlight>
              </a:rPr>
              <a:t>task in this assignment is to design and simulate a 16-bit1 ALU which  performs the following core operations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Arithmetic Addition and subtraction (two’s complement)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Logic AND along with OR operation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highlight>
                  <a:srgbClr val="FFFF00"/>
                </a:highlight>
              </a:rPr>
              <a:t>Each operation would receive as input two 16-bit operands and the output would be a 16-bit result (along with carry and overflow). </a:t>
            </a:r>
          </a:p>
          <a:p>
            <a:pPr algn="just"/>
            <a:r>
              <a:rPr lang="en-US" sz="2400" dirty="0"/>
              <a:t>The decision on which of the four operations is to be performed would be indicated by a two bit operation input. </a:t>
            </a:r>
            <a:r>
              <a:rPr lang="en-US" sz="2400" dirty="0">
                <a:highlight>
                  <a:srgbClr val="00FF00"/>
                </a:highlight>
              </a:rPr>
              <a:t>So the ALU module inputs are:</a:t>
            </a:r>
          </a:p>
          <a:p>
            <a:pPr algn="just"/>
            <a:r>
              <a:rPr lang="en-IN" sz="2400" dirty="0"/>
              <a:t>• </a:t>
            </a:r>
            <a:r>
              <a:rPr lang="en-IN" sz="2400" dirty="0">
                <a:highlight>
                  <a:srgbClr val="00FF00"/>
                </a:highlight>
              </a:rPr>
              <a:t>i0[15:0] 16-bit operand 0</a:t>
            </a:r>
          </a:p>
          <a:p>
            <a:pPr algn="just"/>
            <a:r>
              <a:rPr lang="en-IN" sz="2400" dirty="0">
                <a:highlight>
                  <a:srgbClr val="00FF00"/>
                </a:highlight>
              </a:rPr>
              <a:t>• i1[15:0] 16-bit operand 1</a:t>
            </a:r>
          </a:p>
          <a:p>
            <a:pPr algn="just"/>
            <a:r>
              <a:rPr lang="en-IN" sz="2400" dirty="0">
                <a:highlight>
                  <a:srgbClr val="00FF00"/>
                </a:highlight>
              </a:rPr>
              <a:t>• op[1:0] 2-bit operation code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522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Operation Code meaning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The ALU module outputs should be:</a:t>
            </a:r>
          </a:p>
          <a:p>
            <a:r>
              <a:rPr lang="en-IN" sz="2400" dirty="0">
                <a:highlight>
                  <a:srgbClr val="FFFF00"/>
                </a:highlight>
              </a:rPr>
              <a:t>• </a:t>
            </a:r>
            <a:r>
              <a:rPr lang="en-IN" sz="2400" b="1" dirty="0">
                <a:highlight>
                  <a:srgbClr val="FFFF00"/>
                </a:highlight>
              </a:rPr>
              <a:t>o[15:0] </a:t>
            </a:r>
            <a:r>
              <a:rPr lang="en-IN" sz="2400" dirty="0">
                <a:highlight>
                  <a:srgbClr val="FFFF00"/>
                </a:highlight>
              </a:rPr>
              <a:t>16-bit operation result</a:t>
            </a:r>
          </a:p>
          <a:p>
            <a:r>
              <a:rPr lang="en-US" sz="2400" dirty="0">
                <a:highlight>
                  <a:srgbClr val="FFFF00"/>
                </a:highlight>
              </a:rPr>
              <a:t>• </a:t>
            </a:r>
            <a:r>
              <a:rPr lang="en-US" sz="2400" b="1" dirty="0">
                <a:highlight>
                  <a:srgbClr val="FFFF00"/>
                </a:highlight>
              </a:rPr>
              <a:t>carry </a:t>
            </a:r>
            <a:r>
              <a:rPr lang="en-US" sz="2400" dirty="0">
                <a:highlight>
                  <a:srgbClr val="FFFF00"/>
                </a:highlight>
              </a:rPr>
              <a:t>Carry out of MSB</a:t>
            </a:r>
          </a:p>
          <a:p>
            <a:r>
              <a:rPr lang="en-IN" sz="2400" dirty="0">
                <a:highlight>
                  <a:srgbClr val="FFFF00"/>
                </a:highlight>
              </a:rPr>
              <a:t>• </a:t>
            </a:r>
            <a:r>
              <a:rPr lang="en-IN" sz="2400" b="1" dirty="0">
                <a:highlight>
                  <a:srgbClr val="FFFF00"/>
                </a:highlight>
              </a:rPr>
              <a:t>overflow</a:t>
            </a:r>
            <a:r>
              <a:rPr lang="en-IN" sz="2400" dirty="0">
                <a:highlight>
                  <a:srgbClr val="FFFF00"/>
                </a:highlight>
              </a:rPr>
              <a:t> Arithmetic overflow</a:t>
            </a:r>
          </a:p>
          <a:p>
            <a:r>
              <a:rPr lang="en-US" sz="2400" dirty="0"/>
              <a:t>During logic operations the values of the carry and overflow outputs are </a:t>
            </a:r>
            <a:r>
              <a:rPr lang="en-IN" sz="2400" dirty="0"/>
              <a:t>irrelevant.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60403"/>
              </p:ext>
            </p:extLst>
          </p:nvPr>
        </p:nvGraphicFramePr>
        <p:xfrm>
          <a:off x="381000" y="990600"/>
          <a:ext cx="60960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op[1:0]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9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98744"/>
              </p:ext>
            </p:extLst>
          </p:nvPr>
        </p:nvGraphicFramePr>
        <p:xfrm>
          <a:off x="685800" y="376832"/>
          <a:ext cx="5603209" cy="538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968">
                <a:tc gridSpan="3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ALU module inputs are: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i0[15:0]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 16-bit operand 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i1[15:0]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16-bit operand 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00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The opcode bits are op1,op0(2 bit operation code)</a:t>
                      </a:r>
                      <a:endParaRPr lang="en-IN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00  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01  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10  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11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 add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subtract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and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 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1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ALU module outputs are: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250">
                <a:tc>
                  <a:txBody>
                    <a:bodyPr/>
                    <a:lstStyle/>
                    <a:p>
                      <a:r>
                        <a:rPr lang="en-IN" sz="1800" dirty="0"/>
                        <a:t>o[15:0] </a:t>
                      </a:r>
                    </a:p>
                    <a:p>
                      <a:r>
                        <a:rPr lang="en-IN" sz="1800" dirty="0"/>
                        <a:t>16-bit operation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The status bits are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0250">
                <a:tc>
                  <a:txBody>
                    <a:bodyPr/>
                    <a:lstStyle/>
                    <a:p>
                      <a:r>
                        <a:rPr lang="en-IN" sz="1800" dirty="0"/>
                        <a:t>Carry </a:t>
                      </a:r>
                    </a:p>
                    <a:p>
                      <a:r>
                        <a:rPr lang="en-IN" sz="1800" dirty="0"/>
                        <a:t>Carry out of MSB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Overflow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Arithmetic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75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84335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highlight>
                  <a:srgbClr val="00FF00"/>
                </a:highlight>
              </a:rPr>
              <a:t>Once you have designed the ALU logic, it needs     to be specified using the Verilog syntax 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highlight>
                  <a:srgbClr val="00FF00"/>
                </a:highlight>
              </a:rPr>
              <a:t>The entire ALU should be composed of purely combinational logic elements that have been discussed in class.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highlight>
                  <a:srgbClr val="FFFF00"/>
                </a:highlight>
              </a:rPr>
              <a:t>Also, only the Verilog module definition and instantiation syntax discussed in class should be used.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highlight>
                  <a:srgbClr val="FFFF00"/>
                </a:highlight>
              </a:rPr>
              <a:t>Once the ALU is designed, it needs to be simulated to verify proper functionality of its various operations.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/>
              <a:t>Appropriate inputs need to be applied to the ALU. 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35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1"/>
            <a:ext cx="85344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inputs are specified as test vectors, four of which are specified as samples on lines 14 to 17 of tb_alu.v.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samples test only the arithmetic functionality.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Additional test vectors need to be added not only for logic but arithmetic operations as well.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Be sure to change value of TESTVECS on line 2 whenever the number of test vectors is modified.</a:t>
            </a:r>
          </a:p>
        </p:txBody>
      </p:sp>
    </p:spTree>
    <p:extLst>
      <p:ext uri="{BB962C8B-B14F-4D97-AF65-F5344CB8AC3E}">
        <p14:creationId xmlns:p14="http://schemas.microsoft.com/office/powerpoint/2010/main" val="19607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28600"/>
            <a:ext cx="33608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Source File </a:t>
            </a:r>
            <a:r>
              <a:rPr lang="en-US" sz="2800" b="1" dirty="0" err="1"/>
              <a:t>alu.v</a:t>
            </a:r>
            <a:endParaRPr lang="en-US" sz="2800" b="1" dirty="0"/>
          </a:p>
          <a:p>
            <a:r>
              <a:rPr lang="en-US" sz="2800" b="1" dirty="0"/>
              <a:t>Module 1   </a:t>
            </a:r>
            <a:r>
              <a:rPr lang="en-US" sz="2800" b="1" dirty="0" err="1"/>
              <a:t>fa</a:t>
            </a:r>
            <a:r>
              <a:rPr lang="en-US" sz="2800" b="1" dirty="0"/>
              <a:t> module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0" y="1182707"/>
            <a:ext cx="86893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8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66800"/>
            <a:ext cx="411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module </a:t>
            </a:r>
            <a:r>
              <a:rPr lang="en-IN" sz="2400" dirty="0" err="1"/>
              <a:t>fa</a:t>
            </a:r>
            <a:r>
              <a:rPr lang="en-IN" sz="2400" dirty="0"/>
              <a:t> (input wire i0, i1, cin, output wire sum, cout);  </a:t>
            </a:r>
          </a:p>
          <a:p>
            <a:r>
              <a:rPr lang="en-IN" sz="2400" dirty="0"/>
              <a:t> wire t0, t1, t2; </a:t>
            </a:r>
          </a:p>
          <a:p>
            <a:r>
              <a:rPr lang="en-IN" sz="2400" dirty="0"/>
              <a:t>xor3 _i0 (--------------------);   </a:t>
            </a:r>
          </a:p>
          <a:p>
            <a:r>
              <a:rPr lang="en-IN" sz="2400" dirty="0"/>
              <a:t>and2 _i1 (-------------------);  </a:t>
            </a:r>
          </a:p>
          <a:p>
            <a:r>
              <a:rPr lang="en-IN" sz="2400" dirty="0"/>
              <a:t> and2 _i2 (----------------);   </a:t>
            </a:r>
          </a:p>
          <a:p>
            <a:r>
              <a:rPr lang="en-IN" sz="2400" dirty="0"/>
              <a:t>and2 _i3 (---------------);   </a:t>
            </a:r>
          </a:p>
          <a:p>
            <a:r>
              <a:rPr lang="en-IN" sz="2400" dirty="0"/>
              <a:t>or3 _i4 (----------------);</a:t>
            </a:r>
          </a:p>
          <a:p>
            <a:r>
              <a:rPr lang="en-IN" sz="2400" dirty="0"/>
              <a:t>endmodule</a:t>
            </a:r>
          </a:p>
          <a:p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514600" y="228600"/>
            <a:ext cx="2592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Source File </a:t>
            </a:r>
            <a:r>
              <a:rPr lang="en-US" sz="2800" b="1" dirty="0" err="1"/>
              <a:t>alu.v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941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7719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Source File </a:t>
            </a:r>
            <a:r>
              <a:rPr lang="en-US" sz="2800" b="1" dirty="0" err="1"/>
              <a:t>alu.v</a:t>
            </a:r>
            <a:endParaRPr lang="en-US" sz="2800" b="1" dirty="0"/>
          </a:p>
          <a:p>
            <a:r>
              <a:rPr lang="en-US" sz="2800" b="1" dirty="0"/>
              <a:t>Module 2   and 3 </a:t>
            </a:r>
            <a:r>
              <a:rPr lang="en-US" sz="2800" b="1" dirty="0" err="1"/>
              <a:t>addsub</a:t>
            </a:r>
            <a:r>
              <a:rPr lang="en-US" sz="2800" b="1" dirty="0"/>
              <a:t> and </a:t>
            </a:r>
            <a:r>
              <a:rPr lang="en-US" sz="2800" b="1" dirty="0" err="1"/>
              <a:t>alu_slice</a:t>
            </a:r>
            <a:r>
              <a:rPr lang="en-US" sz="2800" b="1" dirty="0"/>
              <a:t> module declaration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2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2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980</Words>
  <Application>Microsoft Macintosh PowerPoint</Application>
  <PresentationFormat>On-screen Show (4:3)</PresentationFormat>
  <Paragraphs>235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Arithmetic Logic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AND SIMULATION</vt:lpstr>
      <vt:lpstr>Test Vector Format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C</dc:creator>
  <cp:lastModifiedBy>achyut jagini</cp:lastModifiedBy>
  <cp:revision>56</cp:revision>
  <dcterms:created xsi:type="dcterms:W3CDTF">2006-08-16T00:00:00Z</dcterms:created>
  <dcterms:modified xsi:type="dcterms:W3CDTF">2020-11-01T10:34:31Z</dcterms:modified>
</cp:coreProperties>
</file>