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73" r:id="rId7"/>
    <p:sldId id="280" r:id="rId8"/>
    <p:sldId id="272" r:id="rId9"/>
    <p:sldId id="265" r:id="rId10"/>
    <p:sldId id="266" r:id="rId11"/>
    <p:sldId id="267" r:id="rId12"/>
    <p:sldId id="263" r:id="rId13"/>
    <p:sldId id="268" r:id="rId14"/>
    <p:sldId id="260" r:id="rId15"/>
    <p:sldId id="274"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2"/>
    <p:restoredTop sz="94698"/>
  </p:normalViewPr>
  <p:slideViewPr>
    <p:cSldViewPr>
      <p:cViewPr varScale="1">
        <p:scale>
          <a:sx n="88" d="100"/>
          <a:sy n="88" d="100"/>
        </p:scale>
        <p:origin x="1896" y="184"/>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143000"/>
          </a:xfrm>
        </p:spPr>
        <p:txBody>
          <a:bodyPr>
            <a:normAutofit fontScale="90000"/>
          </a:bodyPr>
          <a:lstStyle/>
          <a:p>
            <a:r>
              <a:rPr lang="en-US" b="1" dirty="0"/>
              <a:t>AIM OF THE EXPERIMENT</a:t>
            </a:r>
            <a:br>
              <a:rPr lang="en-US" b="1" dirty="0"/>
            </a:br>
            <a:r>
              <a:rPr lang="en-US" b="1" dirty="0"/>
              <a:t>Design and Implementation of a </a:t>
            </a:r>
            <a:br>
              <a:rPr lang="en-US" b="1" dirty="0"/>
            </a:br>
            <a:r>
              <a:rPr lang="en-US" b="1" dirty="0"/>
              <a:t>16 bit Program Counter</a:t>
            </a:r>
            <a:br>
              <a:rPr lang="en-US" b="1" dirty="0"/>
            </a:br>
            <a:br>
              <a:rPr lang="en-US" b="1" dirty="0"/>
            </a:br>
            <a:endParaRPr lang="en-IN" dirty="0"/>
          </a:p>
        </p:txBody>
      </p:sp>
      <p:sp>
        <p:nvSpPr>
          <p:cNvPr id="3" name="Content Placeholder 2"/>
          <p:cNvSpPr>
            <a:spLocks noGrp="1"/>
          </p:cNvSpPr>
          <p:nvPr>
            <p:ph idx="1"/>
          </p:nvPr>
        </p:nvSpPr>
        <p:spPr>
          <a:xfrm>
            <a:off x="261557" y="2318467"/>
            <a:ext cx="8229600" cy="4525963"/>
          </a:xfrm>
        </p:spPr>
        <p:txBody>
          <a:bodyPr>
            <a:normAutofit/>
          </a:bodyPr>
          <a:lstStyle/>
          <a:p>
            <a:pPr marL="0" indent="0" algn="just">
              <a:buNone/>
            </a:pPr>
            <a:r>
              <a:rPr lang="en-US" sz="2400" dirty="0"/>
              <a:t>The Program</a:t>
            </a:r>
          </a:p>
          <a:p>
            <a:pPr marL="0" indent="0" algn="just">
              <a:buNone/>
            </a:pPr>
            <a:r>
              <a:rPr lang="en-US" sz="2400" dirty="0"/>
              <a:t> Counter and its associated </a:t>
            </a:r>
            <a:r>
              <a:rPr lang="en-IN" sz="2400" dirty="0"/>
              <a:t>circuitry form a </a:t>
            </a:r>
            <a:r>
              <a:rPr lang="en-US" sz="2400" dirty="0"/>
              <a:t>crucial part of a microprocessor.</a:t>
            </a:r>
          </a:p>
          <a:p>
            <a:pPr marL="0" indent="0" algn="just">
              <a:buNone/>
            </a:pPr>
            <a:r>
              <a:rPr lang="en-US" sz="2400" dirty="0"/>
              <a:t> For a microprocessor to load and execute an instruction, it first needs to fetch the instruction from the memory.</a:t>
            </a:r>
          </a:p>
          <a:p>
            <a:pPr marL="0" indent="0" algn="just">
              <a:buNone/>
            </a:pPr>
            <a:r>
              <a:rPr lang="en-US" sz="2400" dirty="0"/>
              <a:t>To do so, there has to be a register in the microprocessor which stores the memory address of the next instruction to be fetched. That register is the Program Counter (PC).</a:t>
            </a:r>
            <a:endParaRPr lang="en-IN" sz="2400" dirty="0"/>
          </a:p>
          <a:p>
            <a:pPr marL="0" indent="0" algn="just">
              <a:buNone/>
            </a:pPr>
            <a:endParaRPr lang="en-US"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7637"/>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343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pc.v</a:t>
            </a:r>
            <a:r>
              <a:rPr lang="en-US" dirty="0"/>
              <a:t> Module 2</a:t>
            </a:r>
            <a:endParaRPr lang="en-IN" dirty="0"/>
          </a:p>
        </p:txBody>
      </p:sp>
      <p:sp>
        <p:nvSpPr>
          <p:cNvPr id="3" name="Content Placeholder 2"/>
          <p:cNvSpPr>
            <a:spLocks noGrp="1"/>
          </p:cNvSpPr>
          <p:nvPr>
            <p:ph idx="1"/>
          </p:nvPr>
        </p:nvSpPr>
        <p:spPr/>
        <p:txBody>
          <a:bodyPr>
            <a:normAutofit/>
          </a:bodyPr>
          <a:lstStyle/>
          <a:p>
            <a:pPr marL="0" indent="0">
              <a:buNone/>
            </a:pPr>
            <a:r>
              <a:rPr lang="en-IN" dirty="0"/>
              <a:t>module </a:t>
            </a:r>
            <a:r>
              <a:rPr lang="en-IN" dirty="0" err="1"/>
              <a:t>addsub</a:t>
            </a:r>
            <a:r>
              <a:rPr lang="en-IN" dirty="0"/>
              <a:t> (input wire </a:t>
            </a:r>
            <a:r>
              <a:rPr lang="en-IN" dirty="0" err="1"/>
              <a:t>addsub</a:t>
            </a:r>
            <a:r>
              <a:rPr lang="en-IN" dirty="0"/>
              <a:t>, i0, i1, </a:t>
            </a:r>
            <a:r>
              <a:rPr lang="en-IN" dirty="0" err="1"/>
              <a:t>cin</a:t>
            </a:r>
            <a:r>
              <a:rPr lang="en-IN" dirty="0"/>
              <a:t>, output wire </a:t>
            </a:r>
            <a:r>
              <a:rPr lang="en-IN" dirty="0" err="1"/>
              <a:t>sumdiff</a:t>
            </a:r>
            <a:r>
              <a:rPr lang="en-IN" dirty="0"/>
              <a:t>, </a:t>
            </a:r>
            <a:r>
              <a:rPr lang="en-IN" dirty="0" err="1"/>
              <a:t>cout</a:t>
            </a:r>
            <a:r>
              <a:rPr lang="en-IN" dirty="0"/>
              <a:t>);</a:t>
            </a:r>
          </a:p>
          <a:p>
            <a:pPr marL="0" indent="0">
              <a:buNone/>
            </a:pPr>
            <a:r>
              <a:rPr lang="en-IN" dirty="0"/>
              <a:t>  wire t;</a:t>
            </a:r>
          </a:p>
          <a:p>
            <a:pPr marL="0" indent="0">
              <a:buNone/>
            </a:pPr>
            <a:r>
              <a:rPr lang="en-IN" dirty="0"/>
              <a:t>  </a:t>
            </a:r>
            <a:r>
              <a:rPr lang="en-IN" dirty="0" err="1"/>
              <a:t>fa</a:t>
            </a:r>
            <a:r>
              <a:rPr lang="en-IN" dirty="0"/>
              <a:t> _i0 (--------------------);</a:t>
            </a:r>
          </a:p>
          <a:p>
            <a:pPr marL="0" indent="0">
              <a:buNone/>
            </a:pPr>
            <a:r>
              <a:rPr lang="en-IN" dirty="0"/>
              <a:t>  xor2 _i1 (--------------------);</a:t>
            </a:r>
          </a:p>
          <a:p>
            <a:pPr marL="0" indent="0">
              <a:buNone/>
            </a:pPr>
            <a:r>
              <a:rPr lang="en-IN" dirty="0" err="1"/>
              <a:t>endmodule</a:t>
            </a:r>
            <a:endParaRPr lang="en-IN" dirty="0"/>
          </a:p>
          <a:p>
            <a:pPr marL="0" indent="0">
              <a:buNone/>
            </a:pPr>
            <a:endParaRPr lang="en-IN" dirty="0"/>
          </a:p>
        </p:txBody>
      </p:sp>
    </p:spTree>
    <p:extLst>
      <p:ext uri="{BB962C8B-B14F-4D97-AF65-F5344CB8AC3E}">
        <p14:creationId xmlns:p14="http://schemas.microsoft.com/office/powerpoint/2010/main" val="225912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pc.v</a:t>
            </a:r>
            <a:r>
              <a:rPr lang="en-US" dirty="0"/>
              <a:t> Module 3</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module </a:t>
            </a:r>
            <a:r>
              <a:rPr lang="en-IN" dirty="0" err="1"/>
              <a:t>pc_slice</a:t>
            </a:r>
            <a:r>
              <a:rPr lang="en-IN" dirty="0"/>
              <a:t> (input wire </a:t>
            </a:r>
            <a:r>
              <a:rPr lang="en-IN" dirty="0" err="1"/>
              <a:t>clk</a:t>
            </a:r>
            <a:r>
              <a:rPr lang="en-IN" dirty="0"/>
              <a:t>, reset, </a:t>
            </a:r>
            <a:r>
              <a:rPr lang="en-IN" dirty="0" err="1"/>
              <a:t>cin</a:t>
            </a:r>
            <a:r>
              <a:rPr lang="en-IN" dirty="0"/>
              <a:t>, load, </a:t>
            </a:r>
            <a:r>
              <a:rPr lang="en-IN" dirty="0" err="1"/>
              <a:t>inc</a:t>
            </a:r>
            <a:r>
              <a:rPr lang="en-IN" dirty="0"/>
              <a:t>, sub, offset,  output wire </a:t>
            </a:r>
            <a:r>
              <a:rPr lang="en-IN" dirty="0" err="1"/>
              <a:t>cout</a:t>
            </a:r>
            <a:r>
              <a:rPr lang="en-IN" dirty="0"/>
              <a:t>, pc);</a:t>
            </a:r>
          </a:p>
          <a:p>
            <a:pPr marL="0" indent="0">
              <a:buNone/>
            </a:pPr>
            <a:r>
              <a:rPr lang="en-IN" dirty="0"/>
              <a:t>  wire in, </a:t>
            </a:r>
            <a:r>
              <a:rPr lang="en-IN" dirty="0" err="1"/>
              <a:t>inc</a:t>
            </a:r>
            <a:r>
              <a:rPr lang="en-IN" dirty="0"/>
              <a:t>_;</a:t>
            </a:r>
          </a:p>
          <a:p>
            <a:pPr marL="0" indent="0">
              <a:buNone/>
            </a:pPr>
            <a:r>
              <a:rPr lang="en-IN" dirty="0"/>
              <a:t>  </a:t>
            </a:r>
            <a:r>
              <a:rPr lang="en-IN" dirty="0">
                <a:solidFill>
                  <a:srgbClr val="FF0000"/>
                </a:solidFill>
              </a:rPr>
              <a:t>invert invert_0 (-------------);</a:t>
            </a:r>
          </a:p>
          <a:p>
            <a:pPr marL="0" indent="0">
              <a:buNone/>
            </a:pPr>
            <a:r>
              <a:rPr lang="en-IN" dirty="0"/>
              <a:t>  and2 and2_0 (-----------------);</a:t>
            </a:r>
          </a:p>
          <a:p>
            <a:pPr marL="0" indent="0">
              <a:buNone/>
            </a:pPr>
            <a:r>
              <a:rPr lang="en-IN" dirty="0"/>
              <a:t>  </a:t>
            </a:r>
            <a:r>
              <a:rPr lang="en-IN" dirty="0" err="1"/>
              <a:t>addsub</a:t>
            </a:r>
            <a:r>
              <a:rPr lang="en-IN" dirty="0"/>
              <a:t> addsub_0 (----------------------);</a:t>
            </a:r>
          </a:p>
          <a:p>
            <a:pPr marL="0" indent="0">
              <a:buNone/>
            </a:pPr>
            <a:r>
              <a:rPr lang="en-IN" dirty="0"/>
              <a:t>  </a:t>
            </a:r>
            <a:r>
              <a:rPr lang="en-IN" dirty="0" err="1"/>
              <a:t>dfrl</a:t>
            </a:r>
            <a:r>
              <a:rPr lang="en-IN" dirty="0"/>
              <a:t> dfrl_0 (------------------------);</a:t>
            </a:r>
          </a:p>
          <a:p>
            <a:pPr marL="0" indent="0">
              <a:buNone/>
            </a:pPr>
            <a:r>
              <a:rPr lang="en-IN" dirty="0" err="1"/>
              <a:t>endmodule</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2721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pc.v</a:t>
            </a:r>
            <a:r>
              <a:rPr lang="en-US" dirty="0"/>
              <a:t> Module 4</a:t>
            </a:r>
            <a:endParaRPr lang="en-IN" dirty="0"/>
          </a:p>
        </p:txBody>
      </p:sp>
      <p:sp>
        <p:nvSpPr>
          <p:cNvPr id="3" name="Content Placeholder 2"/>
          <p:cNvSpPr>
            <a:spLocks noGrp="1"/>
          </p:cNvSpPr>
          <p:nvPr>
            <p:ph idx="1"/>
          </p:nvPr>
        </p:nvSpPr>
        <p:spPr/>
        <p:txBody>
          <a:bodyPr>
            <a:normAutofit/>
          </a:bodyPr>
          <a:lstStyle/>
          <a:p>
            <a:pPr marL="0" indent="0">
              <a:buNone/>
            </a:pPr>
            <a:r>
              <a:rPr lang="en-IN" dirty="0"/>
              <a:t>module pc_slice0 (input wire </a:t>
            </a:r>
            <a:r>
              <a:rPr lang="en-IN" dirty="0" err="1"/>
              <a:t>clk</a:t>
            </a:r>
            <a:r>
              <a:rPr lang="en-IN" dirty="0"/>
              <a:t>, reset, </a:t>
            </a:r>
            <a:r>
              <a:rPr lang="en-IN" dirty="0" err="1"/>
              <a:t>cin</a:t>
            </a:r>
            <a:r>
              <a:rPr lang="en-IN" dirty="0"/>
              <a:t>, load, </a:t>
            </a:r>
            <a:r>
              <a:rPr lang="en-IN" dirty="0" err="1"/>
              <a:t>inc</a:t>
            </a:r>
            <a:r>
              <a:rPr lang="en-IN" dirty="0"/>
              <a:t>, sub, offset,  output wire </a:t>
            </a:r>
            <a:r>
              <a:rPr lang="en-IN" dirty="0" err="1"/>
              <a:t>cout</a:t>
            </a:r>
            <a:r>
              <a:rPr lang="en-IN" dirty="0"/>
              <a:t>, pc);</a:t>
            </a:r>
          </a:p>
          <a:p>
            <a:pPr marL="0" indent="0">
              <a:buNone/>
            </a:pPr>
            <a:r>
              <a:rPr lang="en-IN" dirty="0"/>
              <a:t>  wire in;</a:t>
            </a:r>
          </a:p>
          <a:p>
            <a:pPr marL="0" indent="0">
              <a:buNone/>
            </a:pPr>
            <a:r>
              <a:rPr lang="en-IN" dirty="0"/>
              <a:t>or2 or2_0 (--------------------);</a:t>
            </a:r>
          </a:p>
          <a:p>
            <a:pPr marL="0" indent="0">
              <a:buNone/>
            </a:pPr>
            <a:r>
              <a:rPr lang="en-IN" dirty="0"/>
              <a:t>  </a:t>
            </a:r>
            <a:r>
              <a:rPr lang="en-IN" dirty="0" err="1"/>
              <a:t>addsub</a:t>
            </a:r>
            <a:r>
              <a:rPr lang="en-IN" dirty="0"/>
              <a:t> addsub_0 (----------------);</a:t>
            </a:r>
          </a:p>
          <a:p>
            <a:pPr marL="0" indent="0">
              <a:buNone/>
            </a:pPr>
            <a:r>
              <a:rPr lang="en-IN" dirty="0"/>
              <a:t>  </a:t>
            </a:r>
            <a:r>
              <a:rPr lang="en-IN" dirty="0" err="1"/>
              <a:t>dfrl</a:t>
            </a:r>
            <a:r>
              <a:rPr lang="en-IN" dirty="0"/>
              <a:t> dfrl_0 (----------------------);</a:t>
            </a:r>
          </a:p>
          <a:p>
            <a:pPr marL="0" indent="0">
              <a:buNone/>
            </a:pPr>
            <a:r>
              <a:rPr lang="en-IN" dirty="0" err="1"/>
              <a:t>endmodule</a:t>
            </a:r>
            <a:endParaRPr lang="en-IN" dirty="0"/>
          </a:p>
          <a:p>
            <a:pPr marL="0" indent="0">
              <a:buNone/>
            </a:pPr>
            <a:endParaRPr lang="en-IN" dirty="0"/>
          </a:p>
        </p:txBody>
      </p:sp>
    </p:spTree>
    <p:extLst>
      <p:ext uri="{BB962C8B-B14F-4D97-AF65-F5344CB8AC3E}">
        <p14:creationId xmlns:p14="http://schemas.microsoft.com/office/powerpoint/2010/main" val="332315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err="1"/>
              <a:t>pc.v</a:t>
            </a:r>
            <a:r>
              <a:rPr lang="en-US" dirty="0"/>
              <a:t> Module 5</a:t>
            </a:r>
            <a:endParaRPr lang="en-IN" dirty="0"/>
          </a:p>
        </p:txBody>
      </p:sp>
      <p:sp>
        <p:nvSpPr>
          <p:cNvPr id="3" name="Content Placeholder 2"/>
          <p:cNvSpPr>
            <a:spLocks noGrp="1"/>
          </p:cNvSpPr>
          <p:nvPr>
            <p:ph idx="1"/>
          </p:nvPr>
        </p:nvSpPr>
        <p:spPr>
          <a:xfrm>
            <a:off x="0" y="914400"/>
            <a:ext cx="9677400" cy="4525963"/>
          </a:xfrm>
        </p:spPr>
        <p:txBody>
          <a:bodyPr>
            <a:noAutofit/>
          </a:bodyPr>
          <a:lstStyle/>
          <a:p>
            <a:pPr marL="0" indent="0">
              <a:buNone/>
            </a:pPr>
            <a:r>
              <a:rPr lang="en-IN" sz="2400" b="1" dirty="0"/>
              <a:t>module pc (input wire </a:t>
            </a:r>
            <a:r>
              <a:rPr lang="en-IN" sz="2400" b="1" dirty="0" err="1"/>
              <a:t>clk</a:t>
            </a:r>
            <a:r>
              <a:rPr lang="en-IN" sz="2400" b="1" dirty="0"/>
              <a:t>, reset, </a:t>
            </a:r>
            <a:r>
              <a:rPr lang="en-IN" sz="2400" b="1" dirty="0" err="1"/>
              <a:t>inc</a:t>
            </a:r>
            <a:r>
              <a:rPr lang="en-IN" sz="2400" b="1" dirty="0"/>
              <a:t>, add, sub, input wire [15:0] offset,</a:t>
            </a:r>
          </a:p>
          <a:p>
            <a:pPr marL="0" indent="0">
              <a:buNone/>
            </a:pPr>
            <a:r>
              <a:rPr lang="en-IN" sz="2400" b="1" dirty="0"/>
              <a:t>  output wire [15:0] pc);</a:t>
            </a:r>
          </a:p>
          <a:p>
            <a:pPr marL="0" indent="0">
              <a:buNone/>
            </a:pPr>
            <a:r>
              <a:rPr lang="en-IN" sz="2400" b="1" dirty="0"/>
              <a:t>  input wire load;</a:t>
            </a:r>
          </a:p>
          <a:p>
            <a:pPr marL="0" indent="0">
              <a:buNone/>
            </a:pPr>
            <a:r>
              <a:rPr lang="en-IN" sz="2400" b="1" dirty="0"/>
              <a:t>  input wire [15:0] c;</a:t>
            </a:r>
          </a:p>
          <a:p>
            <a:pPr marL="0" indent="0">
              <a:buNone/>
            </a:pPr>
            <a:r>
              <a:rPr lang="en-IN" sz="2400" b="1" dirty="0"/>
              <a:t>  or3 or3_0 (------------------);</a:t>
            </a:r>
          </a:p>
          <a:p>
            <a:pPr marL="0" indent="0">
              <a:buNone/>
            </a:pPr>
            <a:endParaRPr lang="en-IN" sz="2400" b="1" dirty="0"/>
          </a:p>
          <a:p>
            <a:pPr marL="0" indent="0">
              <a:buNone/>
            </a:pPr>
            <a:r>
              <a:rPr lang="en-IN" sz="2400" b="1" dirty="0"/>
              <a:t>pc_slice0 pc_slice_0 (</a:t>
            </a:r>
            <a:r>
              <a:rPr lang="en-IN" sz="2400" b="1" dirty="0" err="1"/>
              <a:t>clk</a:t>
            </a:r>
            <a:r>
              <a:rPr lang="en-IN" sz="2400" b="1" dirty="0"/>
              <a:t>, reset, sub, load, </a:t>
            </a:r>
            <a:r>
              <a:rPr lang="en-IN" sz="2400" b="1" dirty="0" err="1"/>
              <a:t>inc</a:t>
            </a:r>
            <a:r>
              <a:rPr lang="en-IN" sz="2400" b="1" dirty="0"/>
              <a:t>, sub, offset[0], c[0], pc[0]);</a:t>
            </a:r>
          </a:p>
          <a:p>
            <a:pPr marL="0" indent="0">
              <a:buNone/>
            </a:pPr>
            <a:r>
              <a:rPr lang="en-US" sz="2400" b="1" dirty="0">
                <a:solidFill>
                  <a:srgbClr val="FF0000"/>
                </a:solidFill>
              </a:rPr>
              <a:t>-----------------------------------------------------------------------------------------------</a:t>
            </a:r>
          </a:p>
          <a:p>
            <a:pPr marL="0" indent="0">
              <a:buNone/>
            </a:pPr>
            <a:r>
              <a:rPr lang="en-US" sz="2400" b="1" dirty="0">
                <a:solidFill>
                  <a:srgbClr val="FF0000"/>
                </a:solidFill>
              </a:rPr>
              <a:t>-----------------------------------------------------------------------------------------------</a:t>
            </a:r>
            <a:endParaRPr lang="en-IN" sz="2400" b="1" dirty="0">
              <a:solidFill>
                <a:srgbClr val="FF0000"/>
              </a:solidFill>
            </a:endParaRPr>
          </a:p>
          <a:p>
            <a:pPr marL="0" indent="0">
              <a:buNone/>
            </a:pPr>
            <a:r>
              <a:rPr lang="en-IN" sz="2400" b="1" dirty="0" err="1">
                <a:solidFill>
                  <a:srgbClr val="FF0000"/>
                </a:solidFill>
              </a:rPr>
              <a:t>pc_slice</a:t>
            </a:r>
            <a:r>
              <a:rPr lang="en-IN" sz="2400" b="1" dirty="0">
                <a:solidFill>
                  <a:srgbClr val="FF0000"/>
                </a:solidFill>
              </a:rPr>
              <a:t> pc_slice_15 (</a:t>
            </a:r>
            <a:r>
              <a:rPr lang="en-IN" sz="2400" b="1" dirty="0" err="1">
                <a:solidFill>
                  <a:srgbClr val="FF0000"/>
                </a:solidFill>
              </a:rPr>
              <a:t>clk</a:t>
            </a:r>
            <a:r>
              <a:rPr lang="en-IN" sz="2400" b="1" dirty="0">
                <a:solidFill>
                  <a:srgbClr val="FF0000"/>
                </a:solidFill>
              </a:rPr>
              <a:t>, reset, c[14], load, </a:t>
            </a:r>
            <a:r>
              <a:rPr lang="en-IN" sz="2400" b="1" dirty="0" err="1">
                <a:solidFill>
                  <a:srgbClr val="FF0000"/>
                </a:solidFill>
              </a:rPr>
              <a:t>inc</a:t>
            </a:r>
            <a:r>
              <a:rPr lang="en-IN" sz="2400" b="1" dirty="0">
                <a:solidFill>
                  <a:srgbClr val="FF0000"/>
                </a:solidFill>
              </a:rPr>
              <a:t>, sub, offset[15], c[15], pc[15]);</a:t>
            </a:r>
          </a:p>
          <a:p>
            <a:pPr marL="0" indent="0">
              <a:buNone/>
            </a:pPr>
            <a:r>
              <a:rPr lang="en-IN" sz="2400" b="1" dirty="0" err="1"/>
              <a:t>endmodule</a:t>
            </a:r>
            <a:endParaRPr lang="en-IN" sz="2400" b="1" dirty="0"/>
          </a:p>
        </p:txBody>
      </p:sp>
    </p:spTree>
    <p:extLst>
      <p:ext uri="{BB962C8B-B14F-4D97-AF65-F5344CB8AC3E}">
        <p14:creationId xmlns:p14="http://schemas.microsoft.com/office/powerpoint/2010/main" val="11316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AND SIMULATION</a:t>
            </a:r>
            <a:br>
              <a:rPr lang="en-IN" dirty="0"/>
            </a:br>
            <a:endParaRPr lang="en-IN" dirty="0"/>
          </a:p>
        </p:txBody>
      </p:sp>
      <p:sp>
        <p:nvSpPr>
          <p:cNvPr id="3" name="Content Placeholder 2"/>
          <p:cNvSpPr>
            <a:spLocks noGrp="1"/>
          </p:cNvSpPr>
          <p:nvPr>
            <p:ph idx="1"/>
          </p:nvPr>
        </p:nvSpPr>
        <p:spPr>
          <a:xfrm>
            <a:off x="609600" y="1371600"/>
            <a:ext cx="8229600" cy="4525963"/>
          </a:xfrm>
        </p:spPr>
        <p:txBody>
          <a:bodyPr>
            <a:normAutofit fontScale="85000" lnSpcReduction="20000"/>
          </a:bodyPr>
          <a:lstStyle/>
          <a:p>
            <a:pPr marL="0" indent="0" algn="just">
              <a:buNone/>
            </a:pPr>
            <a:r>
              <a:rPr lang="en-US" dirty="0" err="1"/>
              <a:t>iverilog</a:t>
            </a:r>
            <a:r>
              <a:rPr lang="en-US" dirty="0"/>
              <a:t> -o </a:t>
            </a:r>
            <a:r>
              <a:rPr lang="en-US" dirty="0" err="1"/>
              <a:t>test_pc</a:t>
            </a:r>
            <a:r>
              <a:rPr lang="en-US" dirty="0"/>
              <a:t> </a:t>
            </a:r>
            <a:r>
              <a:rPr lang="en-US" dirty="0" err="1"/>
              <a:t>lib.v</a:t>
            </a:r>
            <a:r>
              <a:rPr lang="en-US" dirty="0"/>
              <a:t> </a:t>
            </a:r>
            <a:r>
              <a:rPr lang="en-US" dirty="0" err="1"/>
              <a:t>pc.v</a:t>
            </a:r>
            <a:r>
              <a:rPr lang="en-US" dirty="0"/>
              <a:t> tb_pc.v</a:t>
            </a:r>
            <a:endParaRPr lang="en-IN" dirty="0"/>
          </a:p>
          <a:p>
            <a:pPr marL="0" indent="0" algn="just">
              <a:buNone/>
            </a:pPr>
            <a:r>
              <a:rPr lang="en-US" dirty="0"/>
              <a:t> </a:t>
            </a:r>
            <a:endParaRPr lang="en-IN" dirty="0"/>
          </a:p>
          <a:p>
            <a:pPr marL="0" indent="0" algn="just">
              <a:buNone/>
            </a:pPr>
            <a:r>
              <a:rPr lang="en-US" dirty="0" err="1"/>
              <a:t>vvp</a:t>
            </a:r>
            <a:r>
              <a:rPr lang="en-US" dirty="0"/>
              <a:t> </a:t>
            </a:r>
            <a:r>
              <a:rPr lang="en-US" dirty="0" err="1"/>
              <a:t>test_pc</a:t>
            </a:r>
            <a:endParaRPr lang="en-US" dirty="0"/>
          </a:p>
          <a:p>
            <a:pPr marL="0" indent="0" algn="just">
              <a:buNone/>
            </a:pPr>
            <a:endParaRPr lang="en-IN" dirty="0"/>
          </a:p>
          <a:p>
            <a:pPr marL="0" indent="0" algn="just">
              <a:buNone/>
            </a:pPr>
            <a:r>
              <a:rPr lang="en-US" dirty="0"/>
              <a:t>The pc module can be tested using the supplied tb_pc.v with the commands to simulate:</a:t>
            </a:r>
          </a:p>
          <a:p>
            <a:pPr marL="0" indent="0" algn="just">
              <a:buNone/>
            </a:pPr>
            <a:r>
              <a:rPr lang="en-US" dirty="0"/>
              <a:t>You can use the </a:t>
            </a:r>
            <a:r>
              <a:rPr lang="en-US" dirty="0" err="1"/>
              <a:t>lib.v</a:t>
            </a:r>
            <a:r>
              <a:rPr lang="en-US" dirty="0"/>
              <a:t> supplied for basic components.</a:t>
            </a:r>
            <a:endParaRPr lang="en-IN" dirty="0"/>
          </a:p>
          <a:p>
            <a:pPr marL="0" indent="0" algn="just">
              <a:buNone/>
            </a:pPr>
            <a:endParaRPr lang="en-IN" dirty="0"/>
          </a:p>
          <a:p>
            <a:pPr marL="0" indent="0" algn="just">
              <a:buNone/>
            </a:pPr>
            <a:r>
              <a:rPr lang="en-US" dirty="0"/>
              <a:t>Waveform observation with the command:</a:t>
            </a:r>
            <a:endParaRPr lang="en-IN" dirty="0"/>
          </a:p>
          <a:p>
            <a:pPr marL="0" indent="0" algn="just">
              <a:buNone/>
            </a:pPr>
            <a:r>
              <a:rPr lang="en-US" dirty="0"/>
              <a:t> </a:t>
            </a:r>
            <a:r>
              <a:rPr lang="en-US" dirty="0" err="1"/>
              <a:t>gtkwave</a:t>
            </a:r>
            <a:r>
              <a:rPr lang="en-US" dirty="0"/>
              <a:t> </a:t>
            </a:r>
            <a:r>
              <a:rPr lang="en-US" dirty="0" err="1"/>
              <a:t>tb_pc.vcd</a:t>
            </a:r>
            <a:endParaRPr lang="en-IN" dirty="0"/>
          </a:p>
          <a:p>
            <a:pPr algn="just"/>
            <a:r>
              <a:rPr lang="en-US" dirty="0"/>
              <a:t> </a:t>
            </a:r>
            <a:endParaRPr lang="en-IN" dirty="0"/>
          </a:p>
          <a:p>
            <a:pPr algn="just"/>
            <a:endParaRPr lang="en-IN"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89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7283878"/>
              </p:ext>
            </p:extLst>
          </p:nvPr>
        </p:nvGraphicFramePr>
        <p:xfrm>
          <a:off x="704850" y="1417638"/>
          <a:ext cx="7734300" cy="4354341"/>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840545">
                <a:tc>
                  <a:txBody>
                    <a:bodyPr/>
                    <a:lstStyle/>
                    <a:p>
                      <a:endParaRPr lang="en-IN" sz="2400" dirty="0"/>
                    </a:p>
                  </a:txBody>
                  <a:tcPr/>
                </a:tc>
                <a:tc>
                  <a:txBody>
                    <a:bodyPr/>
                    <a:lstStyle/>
                    <a:p>
                      <a:r>
                        <a:rPr lang="en-US" sz="2400" dirty="0"/>
                        <a:t>inc</a:t>
                      </a:r>
                      <a:endParaRPr lang="en-IN" sz="2400" dirty="0"/>
                    </a:p>
                  </a:txBody>
                  <a:tcPr/>
                </a:tc>
                <a:tc>
                  <a:txBody>
                    <a:bodyPr/>
                    <a:lstStyle/>
                    <a:p>
                      <a:r>
                        <a:rPr lang="en-US" sz="2400" dirty="0"/>
                        <a:t>add</a:t>
                      </a:r>
                      <a:endParaRPr lang="en-IN" sz="2400" dirty="0"/>
                    </a:p>
                  </a:txBody>
                  <a:tcPr/>
                </a:tc>
                <a:tc>
                  <a:txBody>
                    <a:bodyPr/>
                    <a:lstStyle/>
                    <a:p>
                      <a:r>
                        <a:rPr lang="en-US" sz="2400" dirty="0"/>
                        <a:t>sub </a:t>
                      </a:r>
                      <a:endParaRPr lang="en-IN" sz="2400" dirty="0"/>
                    </a:p>
                  </a:txBody>
                  <a:tcPr/>
                </a:tc>
                <a:tc>
                  <a:txBody>
                    <a:bodyPr/>
                    <a:lstStyle/>
                    <a:p>
                      <a:r>
                        <a:rPr lang="en-US" sz="2400" dirty="0"/>
                        <a:t>offset</a:t>
                      </a:r>
                    </a:p>
                    <a:p>
                      <a:r>
                        <a:rPr lang="en-US" sz="2400" dirty="0"/>
                        <a:t>[15:0]</a:t>
                      </a:r>
                      <a:endParaRPr lang="en-IN" sz="2400" dirty="0"/>
                    </a:p>
                  </a:txBody>
                  <a:tcPr/>
                </a:tc>
                <a:tc>
                  <a:txBody>
                    <a:bodyPr/>
                    <a:lstStyle/>
                    <a:p>
                      <a:r>
                        <a:rPr lang="en-US" sz="2400" dirty="0"/>
                        <a:t>output</a:t>
                      </a:r>
                      <a:endParaRPr lang="en-IN" sz="2400" dirty="0"/>
                    </a:p>
                  </a:txBody>
                  <a:tcPr/>
                </a:tc>
                <a:extLst>
                  <a:ext uri="{0D108BD9-81ED-4DB2-BD59-A6C34878D82A}">
                    <a16:rowId xmlns:a16="http://schemas.microsoft.com/office/drawing/2014/main" val="10000"/>
                  </a:ext>
                </a:extLst>
              </a:tr>
              <a:tr h="466969">
                <a:tc>
                  <a:txBody>
                    <a:bodyPr/>
                    <a:lstStyle/>
                    <a:p>
                      <a:endParaRPr lang="en-IN" sz="2400" dirty="0"/>
                    </a:p>
                  </a:txBody>
                  <a:tcPr/>
                </a:tc>
                <a:tc>
                  <a:txBody>
                    <a:bodyPr/>
                    <a:lstStyle/>
                    <a:p>
                      <a:r>
                        <a:rPr lang="en-US" sz="1200" dirty="0"/>
                        <a:t>Bit 18</a:t>
                      </a:r>
                      <a:endParaRPr lang="en-IN" sz="1200" dirty="0"/>
                    </a:p>
                  </a:txBody>
                  <a:tcPr/>
                </a:tc>
                <a:tc>
                  <a:txBody>
                    <a:bodyPr/>
                    <a:lstStyle/>
                    <a:p>
                      <a:r>
                        <a:rPr lang="en-US" sz="1200" dirty="0"/>
                        <a:t>Bit 17</a:t>
                      </a:r>
                      <a:endParaRPr lang="en-IN" sz="1200" dirty="0"/>
                    </a:p>
                  </a:txBody>
                  <a:tcPr/>
                </a:tc>
                <a:tc>
                  <a:txBody>
                    <a:bodyPr/>
                    <a:lstStyle/>
                    <a:p>
                      <a:r>
                        <a:rPr lang="en-US" sz="1200" dirty="0"/>
                        <a:t>Bit 16</a:t>
                      </a:r>
                      <a:endParaRPr lang="en-IN" sz="1200" dirty="0"/>
                    </a:p>
                  </a:txBody>
                  <a:tcPr/>
                </a:tc>
                <a:tc>
                  <a:txBody>
                    <a:bodyPr/>
                    <a:lstStyle/>
                    <a:p>
                      <a:r>
                        <a:rPr lang="en-US" sz="1200" dirty="0"/>
                        <a:t>Bit 15</a:t>
                      </a:r>
                      <a:r>
                        <a:rPr lang="en-US" sz="1200" baseline="0" dirty="0"/>
                        <a:t> to </a:t>
                      </a:r>
                      <a:r>
                        <a:rPr lang="en-US" sz="1200" dirty="0"/>
                        <a:t>Bit0</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pc[15:0]</a:t>
                      </a:r>
                      <a:endParaRPr lang="en-IN" sz="2400" dirty="0"/>
                    </a:p>
                    <a:p>
                      <a:endParaRPr lang="en-IN" sz="2400" dirty="0"/>
                    </a:p>
                  </a:txBody>
                  <a:tcPr/>
                </a:tc>
                <a:extLst>
                  <a:ext uri="{0D108BD9-81ED-4DB2-BD59-A6C34878D82A}">
                    <a16:rowId xmlns:a16="http://schemas.microsoft.com/office/drawing/2014/main" val="10001"/>
                  </a:ext>
                </a:extLst>
              </a:tr>
              <a:tr h="466969">
                <a:tc>
                  <a:txBody>
                    <a:bodyPr/>
                    <a:lstStyle/>
                    <a:p>
                      <a:r>
                        <a:rPr lang="en-US" sz="2400" dirty="0"/>
                        <a:t>CASE 1</a:t>
                      </a:r>
                      <a:endParaRPr lang="en-IN" sz="2400" dirty="0"/>
                    </a:p>
                  </a:txBody>
                  <a:tcPr/>
                </a:tc>
                <a:tc>
                  <a:txBody>
                    <a:bodyPr/>
                    <a:lstStyle/>
                    <a:p>
                      <a:r>
                        <a:rPr lang="en-US" sz="2400" dirty="0"/>
                        <a:t>1</a:t>
                      </a:r>
                      <a:endParaRPr lang="en-IN" sz="2400" dirty="0"/>
                    </a:p>
                  </a:txBody>
                  <a:tcPr/>
                </a:tc>
                <a:tc>
                  <a:txBody>
                    <a:bodyPr/>
                    <a:lstStyle/>
                    <a:p>
                      <a:r>
                        <a:rPr lang="en-US" sz="2400" dirty="0"/>
                        <a:t>0</a:t>
                      </a:r>
                      <a:endParaRPr lang="en-IN" sz="2400" dirty="0"/>
                    </a:p>
                  </a:txBody>
                  <a:tcPr/>
                </a:tc>
                <a:tc>
                  <a:txBody>
                    <a:bodyPr/>
                    <a:lstStyle/>
                    <a:p>
                      <a:r>
                        <a:rPr lang="en-US" sz="2400" dirty="0"/>
                        <a:t>0</a:t>
                      </a:r>
                      <a:endParaRPr lang="en-IN" sz="2400" dirty="0"/>
                    </a:p>
                  </a:txBody>
                  <a:tcPr/>
                </a:tc>
                <a:tc>
                  <a:txBody>
                    <a:bodyPr/>
                    <a:lstStyle/>
                    <a:p>
                      <a:r>
                        <a:rPr lang="en-US" sz="2400" dirty="0"/>
                        <a:t>XXXX</a:t>
                      </a:r>
                      <a:endParaRPr lang="en-IN" sz="2400" dirty="0"/>
                    </a:p>
                  </a:txBody>
                  <a:tcPr/>
                </a:tc>
                <a:tc>
                  <a:txBody>
                    <a:bodyPr/>
                    <a:lstStyle/>
                    <a:p>
                      <a:r>
                        <a:rPr lang="en-IN" sz="2400" dirty="0">
                          <a:solidFill>
                            <a:srgbClr val="FF0000"/>
                          </a:solidFill>
                        </a:rPr>
                        <a:t>0001</a:t>
                      </a:r>
                    </a:p>
                  </a:txBody>
                  <a:tcPr/>
                </a:tc>
                <a:extLst>
                  <a:ext uri="{0D108BD9-81ED-4DB2-BD59-A6C34878D82A}">
                    <a16:rowId xmlns:a16="http://schemas.microsoft.com/office/drawing/2014/main" val="10002"/>
                  </a:ext>
                </a:extLst>
              </a:tr>
              <a:tr h="466969">
                <a:tc>
                  <a:txBody>
                    <a:bodyPr/>
                    <a:lstStyle/>
                    <a:p>
                      <a:r>
                        <a:rPr lang="en-US" sz="2400" dirty="0"/>
                        <a:t>CASE 2</a:t>
                      </a:r>
                      <a:endParaRPr lang="en-IN" sz="2400" dirty="0"/>
                    </a:p>
                  </a:txBody>
                  <a:tcPr/>
                </a:tc>
                <a:tc>
                  <a:txBody>
                    <a:bodyPr/>
                    <a:lstStyle/>
                    <a:p>
                      <a:r>
                        <a:rPr lang="en-US" sz="2400" dirty="0"/>
                        <a:t>0</a:t>
                      </a:r>
                      <a:endParaRPr lang="en-IN" sz="2400" dirty="0"/>
                    </a:p>
                  </a:txBody>
                  <a:tcPr/>
                </a:tc>
                <a:tc>
                  <a:txBody>
                    <a:bodyPr/>
                    <a:lstStyle/>
                    <a:p>
                      <a:r>
                        <a:rPr lang="en-US" sz="2400" dirty="0"/>
                        <a:t>1</a:t>
                      </a:r>
                      <a:endParaRPr lang="en-IN" sz="2400" dirty="0"/>
                    </a:p>
                  </a:txBody>
                  <a:tcPr/>
                </a:tc>
                <a:tc>
                  <a:txBody>
                    <a:bodyPr/>
                    <a:lstStyle/>
                    <a:p>
                      <a:r>
                        <a:rPr lang="en-US" sz="2400" dirty="0"/>
                        <a:t>0</a:t>
                      </a:r>
                      <a:endParaRPr lang="en-IN" sz="2400" dirty="0"/>
                    </a:p>
                  </a:txBody>
                  <a:tcPr/>
                </a:tc>
                <a:tc>
                  <a:txBody>
                    <a:bodyPr/>
                    <a:lstStyle/>
                    <a:p>
                      <a:r>
                        <a:rPr lang="en-US" sz="2400" dirty="0"/>
                        <a:t>00A5</a:t>
                      </a:r>
                      <a:endParaRPr lang="en-IN" sz="2400" dirty="0"/>
                    </a:p>
                  </a:txBody>
                  <a:tcPr/>
                </a:tc>
                <a:tc>
                  <a:txBody>
                    <a:bodyPr/>
                    <a:lstStyle/>
                    <a:p>
                      <a:r>
                        <a:rPr lang="en-IN" sz="2400" dirty="0">
                          <a:solidFill>
                            <a:srgbClr val="FF0000"/>
                          </a:solidFill>
                        </a:rPr>
                        <a:t>00A6</a:t>
                      </a:r>
                    </a:p>
                  </a:txBody>
                  <a:tcPr/>
                </a:tc>
                <a:extLst>
                  <a:ext uri="{0D108BD9-81ED-4DB2-BD59-A6C34878D82A}">
                    <a16:rowId xmlns:a16="http://schemas.microsoft.com/office/drawing/2014/main" val="10003"/>
                  </a:ext>
                </a:extLst>
              </a:tr>
              <a:tr h="466969">
                <a:tc>
                  <a:txBody>
                    <a:bodyPr/>
                    <a:lstStyle/>
                    <a:p>
                      <a:r>
                        <a:rPr lang="en-US" sz="2400" dirty="0"/>
                        <a:t>CASE 3</a:t>
                      </a:r>
                      <a:endParaRPr lang="en-IN" sz="2400" dirty="0"/>
                    </a:p>
                  </a:txBody>
                  <a:tcPr/>
                </a:tc>
                <a:tc>
                  <a:txBody>
                    <a:bodyPr/>
                    <a:lstStyle/>
                    <a:p>
                      <a:r>
                        <a:rPr lang="en-US" sz="2400" dirty="0"/>
                        <a:t>0</a:t>
                      </a:r>
                      <a:endParaRPr lang="en-IN" sz="2400" dirty="0"/>
                    </a:p>
                  </a:txBody>
                  <a:tcPr/>
                </a:tc>
                <a:tc>
                  <a:txBody>
                    <a:bodyPr/>
                    <a:lstStyle/>
                    <a:p>
                      <a:r>
                        <a:rPr lang="en-US" sz="2400" dirty="0"/>
                        <a:t>0</a:t>
                      </a:r>
                      <a:endParaRPr lang="en-IN" sz="2400" dirty="0"/>
                    </a:p>
                  </a:txBody>
                  <a:tcPr/>
                </a:tc>
                <a:tc>
                  <a:txBody>
                    <a:bodyPr/>
                    <a:lstStyle/>
                    <a:p>
                      <a:r>
                        <a:rPr lang="en-US" sz="2400" dirty="0"/>
                        <a:t>0</a:t>
                      </a:r>
                      <a:endParaRPr lang="en-IN" sz="2400" dirty="0"/>
                    </a:p>
                  </a:txBody>
                  <a:tcPr/>
                </a:tc>
                <a:tc>
                  <a:txBody>
                    <a:bodyPr/>
                    <a:lstStyle/>
                    <a:p>
                      <a:r>
                        <a:rPr lang="en-US" sz="2400" dirty="0"/>
                        <a:t>XXXX</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FF0000"/>
                          </a:solidFill>
                        </a:rPr>
                        <a:t>00A6</a:t>
                      </a:r>
                    </a:p>
                  </a:txBody>
                  <a:tcPr/>
                </a:tc>
                <a:extLst>
                  <a:ext uri="{0D108BD9-81ED-4DB2-BD59-A6C34878D82A}">
                    <a16:rowId xmlns:a16="http://schemas.microsoft.com/office/drawing/2014/main" val="10004"/>
                  </a:ext>
                </a:extLst>
              </a:tr>
              <a:tr h="466969">
                <a:tc>
                  <a:txBody>
                    <a:bodyPr/>
                    <a:lstStyle/>
                    <a:p>
                      <a:r>
                        <a:rPr lang="en-US" sz="2400" dirty="0"/>
                        <a:t>CASE 4</a:t>
                      </a:r>
                      <a:endParaRPr lang="en-IN" sz="2400" dirty="0"/>
                    </a:p>
                  </a:txBody>
                  <a:tcPr/>
                </a:tc>
                <a:tc>
                  <a:txBody>
                    <a:bodyPr/>
                    <a:lstStyle/>
                    <a:p>
                      <a:r>
                        <a:rPr lang="en-US" sz="2400" dirty="0"/>
                        <a:t>1</a:t>
                      </a:r>
                      <a:endParaRPr lang="en-IN" sz="2400" dirty="0"/>
                    </a:p>
                  </a:txBody>
                  <a:tcPr/>
                </a:tc>
                <a:tc>
                  <a:txBody>
                    <a:bodyPr/>
                    <a:lstStyle/>
                    <a:p>
                      <a:r>
                        <a:rPr lang="en-US" sz="2400" dirty="0"/>
                        <a:t>0</a:t>
                      </a:r>
                      <a:endParaRPr lang="en-IN" sz="2400" dirty="0"/>
                    </a:p>
                  </a:txBody>
                  <a:tcPr/>
                </a:tc>
                <a:tc>
                  <a:txBody>
                    <a:bodyPr/>
                    <a:lstStyle/>
                    <a:p>
                      <a:r>
                        <a:rPr lang="en-US" sz="2400" dirty="0"/>
                        <a:t>0</a:t>
                      </a:r>
                      <a:endParaRPr lang="en-IN" sz="2400" dirty="0"/>
                    </a:p>
                  </a:txBody>
                  <a:tcPr/>
                </a:tc>
                <a:tc>
                  <a:txBody>
                    <a:bodyPr/>
                    <a:lstStyle/>
                    <a:p>
                      <a:r>
                        <a:rPr lang="en-US" sz="2400" dirty="0"/>
                        <a:t>XXXX</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a:solidFill>
                            <a:srgbClr val="FF0000"/>
                          </a:solidFill>
                        </a:rPr>
                        <a:t>00A7</a:t>
                      </a:r>
                    </a:p>
                  </a:txBody>
                  <a:tcPr/>
                </a:tc>
                <a:extLst>
                  <a:ext uri="{0D108BD9-81ED-4DB2-BD59-A6C34878D82A}">
                    <a16:rowId xmlns:a16="http://schemas.microsoft.com/office/drawing/2014/main" val="10005"/>
                  </a:ext>
                </a:extLst>
              </a:tr>
              <a:tr h="466969">
                <a:tc>
                  <a:txBody>
                    <a:bodyPr/>
                    <a:lstStyle/>
                    <a:p>
                      <a:r>
                        <a:rPr lang="en-US" sz="2400" dirty="0"/>
                        <a:t>CASE 5</a:t>
                      </a:r>
                      <a:endParaRPr lang="en-IN" sz="2400" dirty="0"/>
                    </a:p>
                  </a:txBody>
                  <a:tcPr/>
                </a:tc>
                <a:tc>
                  <a:txBody>
                    <a:bodyPr/>
                    <a:lstStyle/>
                    <a:p>
                      <a:r>
                        <a:rPr lang="en-US" sz="2400" dirty="0"/>
                        <a:t>0</a:t>
                      </a:r>
                      <a:endParaRPr lang="en-IN" sz="2400" dirty="0"/>
                    </a:p>
                  </a:txBody>
                  <a:tcPr/>
                </a:tc>
                <a:tc>
                  <a:txBody>
                    <a:bodyPr/>
                    <a:lstStyle/>
                    <a:p>
                      <a:r>
                        <a:rPr lang="en-US" sz="2400" dirty="0"/>
                        <a:t>0</a:t>
                      </a:r>
                      <a:endParaRPr lang="en-IN" sz="2400" dirty="0"/>
                    </a:p>
                  </a:txBody>
                  <a:tcPr/>
                </a:tc>
                <a:tc>
                  <a:txBody>
                    <a:bodyPr/>
                    <a:lstStyle/>
                    <a:p>
                      <a:r>
                        <a:rPr lang="en-US" sz="2400" dirty="0"/>
                        <a:t>1</a:t>
                      </a:r>
                      <a:endParaRPr lang="en-IN" sz="2400" dirty="0"/>
                    </a:p>
                  </a:txBody>
                  <a:tcPr/>
                </a:tc>
                <a:tc>
                  <a:txBody>
                    <a:bodyPr/>
                    <a:lstStyle/>
                    <a:p>
                      <a:r>
                        <a:rPr lang="en-US" sz="2400" dirty="0"/>
                        <a:t>0014</a:t>
                      </a:r>
                      <a:endParaRPr lang="en-IN" sz="2400" dirty="0"/>
                    </a:p>
                  </a:txBody>
                  <a:tcPr/>
                </a:tc>
                <a:tc>
                  <a:txBody>
                    <a:bodyPr/>
                    <a:lstStyle/>
                    <a:p>
                      <a:r>
                        <a:rPr lang="en-IN" sz="2400" dirty="0">
                          <a:solidFill>
                            <a:srgbClr val="FF0000"/>
                          </a:solidFill>
                        </a:rPr>
                        <a:t>00A7-001</a:t>
                      </a:r>
                    </a:p>
                    <a:p>
                      <a:r>
                        <a:rPr lang="en-IN" sz="2400" dirty="0">
                          <a:solidFill>
                            <a:srgbClr val="FF0000"/>
                          </a:solidFill>
                        </a:rPr>
                        <a:t>=0093</a:t>
                      </a:r>
                    </a:p>
                  </a:txBody>
                  <a:tcPr/>
                </a:tc>
                <a:extLst>
                  <a:ext uri="{0D108BD9-81ED-4DB2-BD59-A6C34878D82A}">
                    <a16:rowId xmlns:a16="http://schemas.microsoft.com/office/drawing/2014/main" val="10006"/>
                  </a:ext>
                </a:extLst>
              </a:tr>
            </a:tbl>
          </a:graphicData>
        </a:graphic>
      </p:graphicFrame>
      <p:sp>
        <p:nvSpPr>
          <p:cNvPr id="6"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OUTPUT TABLE </a:t>
            </a:r>
            <a:endParaRPr lang="en-IN" dirty="0"/>
          </a:p>
        </p:txBody>
      </p:sp>
    </p:spTree>
    <p:extLst>
      <p:ext uri="{BB962C8B-B14F-4D97-AF65-F5344CB8AC3E}">
        <p14:creationId xmlns:p14="http://schemas.microsoft.com/office/powerpoint/2010/main" val="1290965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9263050"/>
              </p:ext>
            </p:extLst>
          </p:nvPr>
        </p:nvGraphicFramePr>
        <p:xfrm>
          <a:off x="457200" y="152400"/>
          <a:ext cx="7734300" cy="1381369"/>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0000"/>
                    </a:ext>
                  </a:extLst>
                </a:gridCol>
                <a:gridCol w="1187450">
                  <a:extLst>
                    <a:ext uri="{9D8B030D-6E8A-4147-A177-3AD203B41FA5}">
                      <a16:colId xmlns:a16="http://schemas.microsoft.com/office/drawing/2014/main" val="20001"/>
                    </a:ext>
                  </a:extLst>
                </a:gridCol>
                <a:gridCol w="1187450">
                  <a:extLst>
                    <a:ext uri="{9D8B030D-6E8A-4147-A177-3AD203B41FA5}">
                      <a16:colId xmlns:a16="http://schemas.microsoft.com/office/drawing/2014/main" val="20002"/>
                    </a:ext>
                  </a:extLst>
                </a:gridCol>
                <a:gridCol w="118745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381000">
                <a:tc>
                  <a:txBody>
                    <a:bodyPr/>
                    <a:lstStyle/>
                    <a:p>
                      <a:endParaRPr lang="en-IN" sz="1200" dirty="0"/>
                    </a:p>
                  </a:txBody>
                  <a:tcPr/>
                </a:tc>
                <a:tc>
                  <a:txBody>
                    <a:bodyPr/>
                    <a:lstStyle/>
                    <a:p>
                      <a:r>
                        <a:rPr lang="en-US" sz="1200" dirty="0"/>
                        <a:t>inc</a:t>
                      </a:r>
                      <a:endParaRPr lang="en-IN" sz="1200" dirty="0"/>
                    </a:p>
                  </a:txBody>
                  <a:tcPr/>
                </a:tc>
                <a:tc>
                  <a:txBody>
                    <a:bodyPr/>
                    <a:lstStyle/>
                    <a:p>
                      <a:r>
                        <a:rPr lang="en-US" sz="1200" dirty="0"/>
                        <a:t>add</a:t>
                      </a:r>
                      <a:endParaRPr lang="en-IN" sz="1200" dirty="0"/>
                    </a:p>
                  </a:txBody>
                  <a:tcPr/>
                </a:tc>
                <a:tc>
                  <a:txBody>
                    <a:bodyPr/>
                    <a:lstStyle/>
                    <a:p>
                      <a:r>
                        <a:rPr lang="en-US" sz="1200" dirty="0"/>
                        <a:t>sub </a:t>
                      </a:r>
                      <a:endParaRPr lang="en-IN" sz="1200" dirty="0"/>
                    </a:p>
                  </a:txBody>
                  <a:tcPr/>
                </a:tc>
                <a:tc>
                  <a:txBody>
                    <a:bodyPr/>
                    <a:lstStyle/>
                    <a:p>
                      <a:r>
                        <a:rPr lang="en-US" sz="1200" dirty="0"/>
                        <a:t>offset</a:t>
                      </a:r>
                    </a:p>
                    <a:p>
                      <a:r>
                        <a:rPr lang="en-US" sz="1200" dirty="0"/>
                        <a:t>[15:0]</a:t>
                      </a:r>
                      <a:endParaRPr lang="en-IN" sz="1200" dirty="0"/>
                    </a:p>
                  </a:txBody>
                  <a:tcPr/>
                </a:tc>
                <a:tc>
                  <a:txBody>
                    <a:bodyPr/>
                    <a:lstStyle/>
                    <a:p>
                      <a:r>
                        <a:rPr lang="en-US" sz="1200" dirty="0"/>
                        <a:t>output</a:t>
                      </a:r>
                      <a:endParaRPr lang="en-IN" sz="1200" dirty="0"/>
                    </a:p>
                  </a:txBody>
                  <a:tcPr/>
                </a:tc>
                <a:extLst>
                  <a:ext uri="{0D108BD9-81ED-4DB2-BD59-A6C34878D82A}">
                    <a16:rowId xmlns:a16="http://schemas.microsoft.com/office/drawing/2014/main" val="10000"/>
                  </a:ext>
                </a:extLst>
              </a:tr>
              <a:tr h="226255">
                <a:tc>
                  <a:txBody>
                    <a:bodyPr/>
                    <a:lstStyle/>
                    <a:p>
                      <a:endParaRPr lang="en-IN" sz="1200" dirty="0"/>
                    </a:p>
                  </a:txBody>
                  <a:tcPr/>
                </a:tc>
                <a:tc>
                  <a:txBody>
                    <a:bodyPr/>
                    <a:lstStyle/>
                    <a:p>
                      <a:r>
                        <a:rPr lang="en-US" sz="1200" dirty="0"/>
                        <a:t>Bit 18</a:t>
                      </a:r>
                      <a:endParaRPr lang="en-IN" sz="1200" dirty="0"/>
                    </a:p>
                  </a:txBody>
                  <a:tcPr/>
                </a:tc>
                <a:tc>
                  <a:txBody>
                    <a:bodyPr/>
                    <a:lstStyle/>
                    <a:p>
                      <a:r>
                        <a:rPr lang="en-US" sz="1200" dirty="0"/>
                        <a:t>Bit 17</a:t>
                      </a:r>
                      <a:endParaRPr lang="en-IN" sz="1200" dirty="0"/>
                    </a:p>
                  </a:txBody>
                  <a:tcPr/>
                </a:tc>
                <a:tc>
                  <a:txBody>
                    <a:bodyPr/>
                    <a:lstStyle/>
                    <a:p>
                      <a:r>
                        <a:rPr lang="en-US" sz="1200" dirty="0"/>
                        <a:t>Bit 16</a:t>
                      </a:r>
                      <a:endParaRPr lang="en-IN" sz="1200" dirty="0"/>
                    </a:p>
                  </a:txBody>
                  <a:tcPr/>
                </a:tc>
                <a:tc>
                  <a:txBody>
                    <a:bodyPr/>
                    <a:lstStyle/>
                    <a:p>
                      <a:r>
                        <a:rPr lang="en-US" sz="1200" dirty="0"/>
                        <a:t>Bit 15</a:t>
                      </a:r>
                      <a:r>
                        <a:rPr lang="en-US" sz="1200" baseline="0" dirty="0"/>
                        <a:t> to </a:t>
                      </a:r>
                      <a:r>
                        <a:rPr lang="en-US" sz="1200" dirty="0"/>
                        <a:t>Bit0</a:t>
                      </a:r>
                      <a:endParaRPr lang="en-IN"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pc[15:0]</a:t>
                      </a:r>
                      <a:endParaRPr lang="en-IN" sz="1200" dirty="0"/>
                    </a:p>
                    <a:p>
                      <a:endParaRPr lang="en-IN" sz="1200" dirty="0"/>
                    </a:p>
                  </a:txBody>
                  <a:tcPr/>
                </a:tc>
                <a:extLst>
                  <a:ext uri="{0D108BD9-81ED-4DB2-BD59-A6C34878D82A}">
                    <a16:rowId xmlns:a16="http://schemas.microsoft.com/office/drawing/2014/main" val="10001"/>
                  </a:ext>
                </a:extLst>
              </a:tr>
              <a:tr h="466969">
                <a:tc>
                  <a:txBody>
                    <a:bodyPr/>
                    <a:lstStyle/>
                    <a:p>
                      <a:r>
                        <a:rPr lang="en-US" sz="1200" dirty="0"/>
                        <a:t>CASE 5</a:t>
                      </a:r>
                      <a:endParaRPr lang="en-IN" sz="1200" dirty="0"/>
                    </a:p>
                  </a:txBody>
                  <a:tcPr/>
                </a:tc>
                <a:tc>
                  <a:txBody>
                    <a:bodyPr/>
                    <a:lstStyle/>
                    <a:p>
                      <a:r>
                        <a:rPr lang="en-US" sz="1200" dirty="0"/>
                        <a:t>0</a:t>
                      </a:r>
                      <a:endParaRPr lang="en-IN" sz="1200" dirty="0"/>
                    </a:p>
                  </a:txBody>
                  <a:tcPr/>
                </a:tc>
                <a:tc>
                  <a:txBody>
                    <a:bodyPr/>
                    <a:lstStyle/>
                    <a:p>
                      <a:r>
                        <a:rPr lang="en-US" sz="1200" dirty="0"/>
                        <a:t>0</a:t>
                      </a:r>
                      <a:endParaRPr lang="en-IN" sz="1200" dirty="0"/>
                    </a:p>
                  </a:txBody>
                  <a:tcPr/>
                </a:tc>
                <a:tc>
                  <a:txBody>
                    <a:bodyPr/>
                    <a:lstStyle/>
                    <a:p>
                      <a:r>
                        <a:rPr lang="en-US" sz="1200" dirty="0"/>
                        <a:t>1</a:t>
                      </a:r>
                      <a:endParaRPr lang="en-IN" sz="1200" dirty="0"/>
                    </a:p>
                  </a:txBody>
                  <a:tcPr/>
                </a:tc>
                <a:tc>
                  <a:txBody>
                    <a:bodyPr/>
                    <a:lstStyle/>
                    <a:p>
                      <a:r>
                        <a:rPr lang="en-US" sz="1200" dirty="0"/>
                        <a:t>0014</a:t>
                      </a:r>
                      <a:endParaRPr lang="en-IN" sz="1200" dirty="0"/>
                    </a:p>
                  </a:txBody>
                  <a:tcPr/>
                </a:tc>
                <a:tc>
                  <a:txBody>
                    <a:bodyPr/>
                    <a:lstStyle/>
                    <a:p>
                      <a:r>
                        <a:rPr lang="en-US" sz="1200" dirty="0">
                          <a:solidFill>
                            <a:srgbClr val="FF0000"/>
                          </a:solidFill>
                        </a:rPr>
                        <a:t>0093</a:t>
                      </a:r>
                      <a:endParaRPr lang="en-IN" sz="1200" dirty="0">
                        <a:solidFill>
                          <a:srgbClr val="FF0000"/>
                        </a:solidFill>
                      </a:endParaRPr>
                    </a:p>
                  </a:txBody>
                  <a:tcPr/>
                </a:tc>
                <a:extLst>
                  <a:ext uri="{0D108BD9-81ED-4DB2-BD59-A6C34878D82A}">
                    <a16:rowId xmlns:a16="http://schemas.microsoft.com/office/drawing/2014/main" val="10002"/>
                  </a:ext>
                </a:extLst>
              </a:tr>
            </a:tbl>
          </a:graphicData>
        </a:graphic>
      </p:graphicFrame>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29722" b="55357"/>
          <a:stretch/>
        </p:blipFill>
        <p:spPr bwMode="auto">
          <a:xfrm>
            <a:off x="304800" y="1911927"/>
            <a:ext cx="8356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6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THE PROGRAM COUNTER</a:t>
            </a:r>
            <a:endParaRPr lang="en-IN" dirty="0"/>
          </a:p>
        </p:txBody>
      </p:sp>
      <p:sp>
        <p:nvSpPr>
          <p:cNvPr id="3" name="Content Placeholder 2"/>
          <p:cNvSpPr>
            <a:spLocks noGrp="1"/>
          </p:cNvSpPr>
          <p:nvPr>
            <p:ph idx="1"/>
          </p:nvPr>
        </p:nvSpPr>
        <p:spPr>
          <a:xfrm>
            <a:off x="457200" y="1600200"/>
            <a:ext cx="8583612" cy="4525963"/>
          </a:xfrm>
        </p:spPr>
        <p:txBody>
          <a:bodyPr>
            <a:normAutofit/>
          </a:bodyPr>
          <a:lstStyle/>
          <a:p>
            <a:r>
              <a:rPr lang="en-US" sz="2400" dirty="0"/>
              <a:t>Typically, the microprocessor fetches and executes instructions </a:t>
            </a:r>
            <a:r>
              <a:rPr lang="en-IN" sz="2400" dirty="0"/>
              <a:t>sequentially.</a:t>
            </a:r>
          </a:p>
          <a:p>
            <a:r>
              <a:rPr lang="en-US" sz="2400" dirty="0"/>
              <a:t>So after fetching an instruction from an address, the instruction from the next consecutive address is fetched and so on.</a:t>
            </a:r>
          </a:p>
          <a:p>
            <a:pPr algn="just"/>
            <a:r>
              <a:rPr lang="en-US" sz="2400" dirty="0"/>
              <a:t>But occasionally, there can be jumps---the next instruction to be fetched and executed may be several instructions ahead or behind the current instruction.</a:t>
            </a:r>
          </a:p>
          <a:p>
            <a:pPr algn="just"/>
            <a:r>
              <a:rPr lang="en-US" sz="2400" dirty="0"/>
              <a:t> Likewise, the circuitry associated with the PC registers needs to support two operations: </a:t>
            </a:r>
          </a:p>
          <a:p>
            <a:pPr marL="0" indent="0" algn="just">
              <a:buNone/>
            </a:pPr>
            <a:r>
              <a:rPr lang="en-US" sz="2400" dirty="0">
                <a:highlight>
                  <a:srgbClr val="00FF00"/>
                </a:highlight>
              </a:rPr>
              <a:t>          (1) increment the PC contents by one, </a:t>
            </a:r>
          </a:p>
          <a:p>
            <a:pPr marL="0" indent="0" algn="just">
              <a:buNone/>
            </a:pPr>
            <a:r>
              <a:rPr lang="en-US" sz="2400" dirty="0">
                <a:highlight>
                  <a:srgbClr val="00FF00"/>
                </a:highlight>
              </a:rPr>
              <a:t>          (2) add/subtract given value to PC contents.</a:t>
            </a:r>
            <a:endParaRPr lang="en-IN" sz="2400" dirty="0">
              <a:highlight>
                <a:srgbClr val="00FF00"/>
              </a:highlight>
            </a:endParaRPr>
          </a:p>
          <a:p>
            <a:pPr algn="just"/>
            <a:endParaRPr lang="en-IN"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43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THE PROGRAM COUNTER</a:t>
            </a:r>
            <a:endParaRPr lang="en-IN" dirty="0"/>
          </a:p>
        </p:txBody>
      </p:sp>
      <p:sp>
        <p:nvSpPr>
          <p:cNvPr id="3" name="Content Placeholder 2"/>
          <p:cNvSpPr>
            <a:spLocks noGrp="1"/>
          </p:cNvSpPr>
          <p:nvPr>
            <p:ph idx="1"/>
          </p:nvPr>
        </p:nvSpPr>
        <p:spPr/>
        <p:txBody>
          <a:bodyPr>
            <a:normAutofit/>
          </a:bodyPr>
          <a:lstStyle/>
          <a:p>
            <a:pPr algn="just"/>
            <a:r>
              <a:rPr lang="en-US" sz="2400" dirty="0"/>
              <a:t>The PC register is of length 16-bits.</a:t>
            </a:r>
            <a:endParaRPr lang="en-IN" sz="2400" dirty="0"/>
          </a:p>
          <a:p>
            <a:pPr algn="just"/>
            <a:r>
              <a:rPr lang="en-US" sz="2400" dirty="0"/>
              <a:t>After the reset signal is applied, its contents should be zero. </a:t>
            </a:r>
          </a:p>
          <a:p>
            <a:pPr algn="just"/>
            <a:r>
              <a:rPr lang="en-US" sz="2400" dirty="0"/>
              <a:t>Considering the PC module as a black box, it has the following inputs: clk, reset, inc, add, sub, offset of which only offset is a wire vector of length 16.</a:t>
            </a:r>
          </a:p>
          <a:p>
            <a:pPr algn="just"/>
            <a:r>
              <a:rPr lang="en-US" sz="2400" dirty="0"/>
              <a:t> The only output of pc is a 16-bit wire vector of PC register contents.</a:t>
            </a:r>
          </a:p>
          <a:p>
            <a:pPr algn="just"/>
            <a:r>
              <a:rPr lang="en-US" sz="2400" dirty="0"/>
              <a:t> The increment and add/subtract operations each take one clock cycle, so one or add/subtract operation can be performed every clock. </a:t>
            </a:r>
            <a:endParaRPr lang="en-IN"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3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THE PROGRAM COUNTER</a:t>
            </a:r>
            <a:endParaRPr lang="en-IN" dirty="0"/>
          </a:p>
        </p:txBody>
      </p:sp>
      <p:sp>
        <p:nvSpPr>
          <p:cNvPr id="3" name="Content Placeholder 2"/>
          <p:cNvSpPr>
            <a:spLocks noGrp="1"/>
          </p:cNvSpPr>
          <p:nvPr>
            <p:ph idx="1"/>
          </p:nvPr>
        </p:nvSpPr>
        <p:spPr/>
        <p:txBody>
          <a:bodyPr>
            <a:normAutofit/>
          </a:bodyPr>
          <a:lstStyle/>
          <a:p>
            <a:pPr algn="just"/>
            <a:r>
              <a:rPr lang="en-US" sz="2400" dirty="0">
                <a:highlight>
                  <a:srgbClr val="00FF00"/>
                </a:highlight>
              </a:rPr>
              <a:t>Depending upon the inputs received in the current clock cycle, the increment or add/subtract can be performed and made available at the inputs to the PC register in the current clock cycle itself. </a:t>
            </a:r>
          </a:p>
          <a:p>
            <a:pPr algn="just"/>
            <a:r>
              <a:rPr lang="en-US" sz="2400" dirty="0">
                <a:highlight>
                  <a:srgbClr val="FFFF00"/>
                </a:highlight>
              </a:rPr>
              <a:t>But the contents of the PC register will change only at the positive clock edge and so the updated register output will be seen only in the next clock cycle but during which the next operation can be computed. </a:t>
            </a:r>
          </a:p>
          <a:p>
            <a:pPr algn="just"/>
            <a:r>
              <a:rPr lang="en-US" sz="2400" dirty="0">
                <a:highlight>
                  <a:srgbClr val="FFFF00"/>
                </a:highlight>
              </a:rPr>
              <a:t>In this way one operation can be performed every clock cycle.</a:t>
            </a:r>
            <a:endParaRPr lang="en-IN" sz="2400" dirty="0">
              <a:highlight>
                <a:srgbClr val="FFFF00"/>
              </a:highlight>
            </a:endParaRPr>
          </a:p>
          <a:p>
            <a:pPr algn="just"/>
            <a:endParaRPr lang="en-IN"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54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THE PROGRAM COUNTER</a:t>
            </a:r>
            <a:endParaRPr lang="en-IN"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400" dirty="0">
                <a:highlight>
                  <a:srgbClr val="FFFF00"/>
                </a:highlight>
              </a:rPr>
              <a:t>When inc is high, the increment operation is to be performed.</a:t>
            </a:r>
          </a:p>
          <a:p>
            <a:pPr lvl="1" indent="-342900" algn="just">
              <a:buFont typeface="Wingdings" pitchFamily="2" charset="2"/>
              <a:buChar char="Ø"/>
            </a:pPr>
            <a:r>
              <a:rPr lang="en-US" sz="2000" dirty="0">
                <a:highlight>
                  <a:srgbClr val="FFFF00"/>
                </a:highlight>
              </a:rPr>
              <a:t> The add, sub, offset inputs are ignored and the contents of the PC register are simply incremented by one. </a:t>
            </a:r>
          </a:p>
          <a:p>
            <a:pPr marL="457200" indent="-457200" algn="just">
              <a:buFont typeface="+mj-lt"/>
              <a:buAutoNum type="arabicPeriod"/>
            </a:pPr>
            <a:r>
              <a:rPr lang="en-US" sz="2400" dirty="0">
                <a:highlight>
                  <a:srgbClr val="00FF00"/>
                </a:highlight>
              </a:rPr>
              <a:t>When add or sub is high, the add or subtract operation respectively is performed, during which the value offset is added to or subtract from the PC register contents, and the result is stored back in the PC register. </a:t>
            </a:r>
          </a:p>
          <a:p>
            <a:pPr marL="457200" indent="-457200" algn="just">
              <a:buFont typeface="+mj-lt"/>
              <a:buAutoNum type="arabicPeriod"/>
            </a:pPr>
            <a:r>
              <a:rPr lang="en-US" sz="2400" dirty="0"/>
              <a:t>When inc, add and sub are all low, PC register value remains unchanged. It is guaranteed that at most one of inc, add or sub will be high in a clock cycle.</a:t>
            </a:r>
            <a:endParaRPr lang="en-IN" sz="2400" dirty="0"/>
          </a:p>
          <a:p>
            <a:pPr marL="457200" indent="-457200" algn="just">
              <a:buFont typeface="+mj-lt"/>
              <a:buAutoNum type="arabicPeriod"/>
            </a:pPr>
            <a:endParaRPr lang="en-IN"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73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THE PROGRAM COUNTER</a:t>
            </a:r>
            <a:endParaRPr lang="en-IN" dirty="0"/>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sz="2400" dirty="0"/>
              <a:t>Depending upon the inputs received in the current clock cycle, the increment or add/subtract can be performed</a:t>
            </a:r>
          </a:p>
          <a:p>
            <a:pPr algn="just">
              <a:buFont typeface="Wingdings" pitchFamily="2" charset="2"/>
              <a:buChar char="Ø"/>
            </a:pPr>
            <a:r>
              <a:rPr lang="en-US" sz="2400" dirty="0"/>
              <a:t>It can be made available at the inputs to the PC register in</a:t>
            </a:r>
          </a:p>
          <a:p>
            <a:pPr marL="0" indent="0" algn="just">
              <a:buNone/>
            </a:pPr>
            <a:r>
              <a:rPr lang="en-US" sz="2400" dirty="0"/>
              <a:t>     the current clock cycle itself.</a:t>
            </a:r>
          </a:p>
          <a:p>
            <a:pPr algn="just">
              <a:buFont typeface="Wingdings" pitchFamily="2" charset="2"/>
              <a:buChar char="Ø"/>
            </a:pPr>
            <a:r>
              <a:rPr lang="en-US" sz="2400" dirty="0"/>
              <a:t> </a:t>
            </a:r>
            <a:r>
              <a:rPr lang="en-US" sz="2400" dirty="0">
                <a:highlight>
                  <a:srgbClr val="FFFF00"/>
                </a:highlight>
              </a:rPr>
              <a:t>But the contents of the PC register will change only at the positive clock edge </a:t>
            </a:r>
          </a:p>
          <a:p>
            <a:pPr algn="just">
              <a:buFont typeface="Wingdings" pitchFamily="2" charset="2"/>
              <a:buChar char="Ø"/>
            </a:pPr>
            <a:r>
              <a:rPr lang="en-US" sz="2400" dirty="0">
                <a:highlight>
                  <a:srgbClr val="FFFF00"/>
                </a:highlight>
              </a:rPr>
              <a:t>Hence the updated register output will be seen only in the next clock cycle but during which the next operation can be computed. </a:t>
            </a:r>
          </a:p>
          <a:p>
            <a:pPr algn="just">
              <a:buFont typeface="Wingdings" pitchFamily="2" charset="2"/>
              <a:buChar char="Ø"/>
            </a:pPr>
            <a:r>
              <a:rPr lang="en-US" sz="2400" dirty="0"/>
              <a:t>In this way one operation can be performed every clock cycle.</a:t>
            </a:r>
            <a:endParaRPr lang="en-IN" sz="2400" dirty="0"/>
          </a:p>
        </p:txBody>
      </p:sp>
      <p:pic>
        <p:nvPicPr>
          <p:cNvPr id="4"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67269"/>
            <a:ext cx="963612" cy="763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83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6138"/>
            <a:ext cx="8229600" cy="516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19400" y="228600"/>
            <a:ext cx="2839752" cy="369332"/>
          </a:xfrm>
          <a:prstGeom prst="rect">
            <a:avLst/>
          </a:prstGeom>
        </p:spPr>
        <p:txBody>
          <a:bodyPr wrap="none">
            <a:spAutoFit/>
          </a:bodyPr>
          <a:lstStyle/>
          <a:p>
            <a:r>
              <a:rPr lang="en-IN" dirty="0"/>
              <a:t>16 BIT  PROGRAM COUNTER</a:t>
            </a:r>
          </a:p>
        </p:txBody>
      </p:sp>
    </p:spTree>
    <p:extLst>
      <p:ext uri="{BB962C8B-B14F-4D97-AF65-F5344CB8AC3E}">
        <p14:creationId xmlns:p14="http://schemas.microsoft.com/office/powerpoint/2010/main" val="61542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364" r="3718" b="9085"/>
          <a:stretch/>
        </p:blipFill>
        <p:spPr bwMode="auto">
          <a:xfrm rot="16200000">
            <a:off x="1456891" y="-895783"/>
            <a:ext cx="6098600" cy="8970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52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pc.v</a:t>
            </a:r>
            <a:r>
              <a:rPr lang="en-US" dirty="0"/>
              <a:t> Module 1</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module </a:t>
            </a:r>
            <a:r>
              <a:rPr lang="en-IN" dirty="0" err="1"/>
              <a:t>fa</a:t>
            </a:r>
            <a:r>
              <a:rPr lang="en-IN" dirty="0"/>
              <a:t> (input wire i0, i1, </a:t>
            </a:r>
            <a:r>
              <a:rPr lang="en-IN" dirty="0" err="1"/>
              <a:t>cin</a:t>
            </a:r>
            <a:r>
              <a:rPr lang="en-IN" dirty="0"/>
              <a:t>, output wire sum, </a:t>
            </a:r>
            <a:r>
              <a:rPr lang="en-IN" dirty="0" err="1"/>
              <a:t>cout</a:t>
            </a:r>
            <a:r>
              <a:rPr lang="en-IN" dirty="0"/>
              <a:t>);</a:t>
            </a:r>
          </a:p>
          <a:p>
            <a:pPr marL="0" indent="0">
              <a:buNone/>
            </a:pPr>
            <a:r>
              <a:rPr lang="en-IN" dirty="0"/>
              <a:t>   wire t0, t1, t2;</a:t>
            </a:r>
          </a:p>
          <a:p>
            <a:pPr marL="0" indent="0">
              <a:buNone/>
            </a:pPr>
            <a:r>
              <a:rPr lang="en-IN" dirty="0"/>
              <a:t>   xor3 _i0 (--------------------);</a:t>
            </a:r>
          </a:p>
          <a:p>
            <a:pPr marL="0" indent="0">
              <a:buNone/>
            </a:pPr>
            <a:r>
              <a:rPr lang="en-IN" dirty="0"/>
              <a:t>   and2 _i1 (----------------------);</a:t>
            </a:r>
          </a:p>
          <a:p>
            <a:pPr marL="0" indent="0">
              <a:buNone/>
            </a:pPr>
            <a:r>
              <a:rPr lang="en-IN" dirty="0"/>
              <a:t>   and2 _i2 (-----------------------);</a:t>
            </a:r>
          </a:p>
          <a:p>
            <a:pPr marL="0" indent="0">
              <a:buNone/>
            </a:pPr>
            <a:r>
              <a:rPr lang="en-IN" dirty="0"/>
              <a:t>   and2 _i3 (------------------);</a:t>
            </a:r>
          </a:p>
          <a:p>
            <a:pPr marL="0" indent="0">
              <a:buNone/>
            </a:pPr>
            <a:r>
              <a:rPr lang="en-IN" dirty="0"/>
              <a:t>   or3 _i4 (--------------------);</a:t>
            </a:r>
          </a:p>
          <a:p>
            <a:pPr marL="0" indent="0">
              <a:buNone/>
            </a:pPr>
            <a:r>
              <a:rPr lang="en-IN" dirty="0" err="1"/>
              <a:t>endmodule</a:t>
            </a:r>
            <a:endParaRPr lang="en-IN" dirty="0"/>
          </a:p>
          <a:p>
            <a:pPr marL="0" indent="0">
              <a:buNone/>
            </a:pPr>
            <a:endParaRPr lang="en-IN" dirty="0"/>
          </a:p>
        </p:txBody>
      </p:sp>
    </p:spTree>
    <p:extLst>
      <p:ext uri="{BB962C8B-B14F-4D97-AF65-F5344CB8AC3E}">
        <p14:creationId xmlns:p14="http://schemas.microsoft.com/office/powerpoint/2010/main" val="341882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1110</Words>
  <Application>Microsoft Macintosh PowerPoint</Application>
  <PresentationFormat>On-screen Show (4:3)</PresentationFormat>
  <Paragraphs>148</Paragraphs>
  <Slides>16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AIM OF THE EXPERIMENT Design and Implementation of a  16 bit Program Counter  </vt:lpstr>
      <vt:lpstr>WORKING OF THE PROGRAM COUNTER</vt:lpstr>
      <vt:lpstr>WORKING OF THE PROGRAM COUNTER</vt:lpstr>
      <vt:lpstr>WORKING OF THE PROGRAM COUNTER</vt:lpstr>
      <vt:lpstr>WORKING OF THE PROGRAM COUNTER</vt:lpstr>
      <vt:lpstr>WORKING OF THE PROGRAM COUNTER</vt:lpstr>
      <vt:lpstr>PowerPoint Presentation</vt:lpstr>
      <vt:lpstr>PowerPoint Presentation</vt:lpstr>
      <vt:lpstr>pc.v Module 1</vt:lpstr>
      <vt:lpstr>pc.v Module 2</vt:lpstr>
      <vt:lpstr>pc.v Module 3</vt:lpstr>
      <vt:lpstr>pc.v Module 4</vt:lpstr>
      <vt:lpstr>pc.v Module 5</vt:lpstr>
      <vt:lpstr>DESIGN AND SIMULATION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BIT PROGRAM COUNTER </dc:title>
  <dc:creator>Deepti C</dc:creator>
  <cp:lastModifiedBy>achyut jagini</cp:lastModifiedBy>
  <cp:revision>29</cp:revision>
  <dcterms:created xsi:type="dcterms:W3CDTF">2006-08-16T00:00:00Z</dcterms:created>
  <dcterms:modified xsi:type="dcterms:W3CDTF">2020-11-03T09:36:24Z</dcterms:modified>
</cp:coreProperties>
</file>