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iXS+xnK3Bio1UHO/oBVbF42Yx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0"/>
  </p:normalViewPr>
  <p:slideViewPr>
    <p:cSldViewPr snapToGrid="0">
      <p:cViewPr varScale="1">
        <p:scale>
          <a:sx n="87" d="100"/>
          <a:sy n="87" d="100"/>
        </p:scale>
        <p:origin x="182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5d072428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5d072428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f594c28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f594c28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5d072428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5d07242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
          <p:cNvSpPr txBox="1">
            <a:spLocks noGrp="1"/>
          </p:cNvSpPr>
          <p:nvPr>
            <p:ph type="subTitle" idx="1"/>
          </p:nvPr>
        </p:nvSpPr>
        <p:spPr>
          <a:xfrm>
            <a:off x="990600" y="4038600"/>
            <a:ext cx="7086600" cy="17526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888888"/>
              </a:buClr>
              <a:buSzPts val="2800"/>
              <a:buNone/>
            </a:pPr>
            <a:r>
              <a:rPr lang="en-US" sz="2800" dirty="0"/>
              <a:t>Section - A</a:t>
            </a:r>
            <a:endParaRPr dirty="0"/>
          </a:p>
          <a:p>
            <a:pPr marL="0" lvl="0" indent="0" algn="ctr" rtl="0">
              <a:spcBef>
                <a:spcPts val="560"/>
              </a:spcBef>
              <a:spcAft>
                <a:spcPts val="0"/>
              </a:spcAft>
              <a:buClr>
                <a:srgbClr val="888888"/>
              </a:buClr>
              <a:buSzPts val="2800"/>
              <a:buNone/>
            </a:pPr>
            <a:r>
              <a:rPr lang="en-US" sz="2800" dirty="0"/>
              <a:t>A </a:t>
            </a:r>
            <a:r>
              <a:rPr lang="en-US" sz="2800" dirty="0" err="1"/>
              <a:t>Spoorthi</a:t>
            </a:r>
            <a:r>
              <a:rPr lang="en-US" sz="2800" dirty="0"/>
              <a:t> Alva : PES2UG19CS001</a:t>
            </a:r>
            <a:endParaRPr sz="2800" dirty="0"/>
          </a:p>
          <a:p>
            <a:pPr marL="0" lvl="0" indent="0" algn="ctr" rtl="0">
              <a:spcBef>
                <a:spcPts val="560"/>
              </a:spcBef>
              <a:spcAft>
                <a:spcPts val="0"/>
              </a:spcAft>
              <a:buClr>
                <a:srgbClr val="888888"/>
              </a:buClr>
              <a:buSzPts val="2800"/>
              <a:buNone/>
            </a:pPr>
            <a:r>
              <a:rPr lang="en-US" sz="2800" dirty="0"/>
              <a:t>Achyut </a:t>
            </a:r>
            <a:r>
              <a:rPr lang="en-US" sz="2800" dirty="0" err="1"/>
              <a:t>Jagani</a:t>
            </a:r>
            <a:r>
              <a:rPr lang="en-US" sz="2800" dirty="0"/>
              <a:t> :PES2UG19CS013</a:t>
            </a:r>
            <a:endParaRPr sz="2800" dirty="0"/>
          </a:p>
          <a:p>
            <a:pPr marL="0" lvl="0" indent="0" algn="ctr" rtl="0">
              <a:spcBef>
                <a:spcPts val="560"/>
              </a:spcBef>
              <a:spcAft>
                <a:spcPts val="0"/>
              </a:spcAft>
              <a:buClr>
                <a:srgbClr val="888888"/>
              </a:buClr>
              <a:buSzPts val="2800"/>
              <a:buNone/>
            </a:pPr>
            <a:r>
              <a:rPr lang="en-US" sz="2800" dirty="0" err="1"/>
              <a:t>Amulya</a:t>
            </a:r>
            <a:r>
              <a:rPr lang="en-US" sz="2800" dirty="0"/>
              <a:t> S Dinesh : PES2UG19CS035</a:t>
            </a:r>
            <a:endParaRPr sz="2800" dirty="0"/>
          </a:p>
        </p:txBody>
      </p:sp>
      <p:sp>
        <p:nvSpPr>
          <p:cNvPr id="86" name="Google Shape;86;p1"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1"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
          <p:cNvSpPr txBox="1"/>
          <p:nvPr/>
        </p:nvSpPr>
        <p:spPr>
          <a:xfrm>
            <a:off x="1143000" y="6172200"/>
            <a:ext cx="7086600" cy="533400"/>
          </a:xfrm>
          <a:prstGeom prst="rect">
            <a:avLst/>
          </a:prstGeom>
          <a:noFill/>
          <a:ln>
            <a:noFill/>
          </a:ln>
        </p:spPr>
        <p:txBody>
          <a:bodyPr spcFirstLastPara="1" wrap="square" lIns="91425" tIns="45700" rIns="91425" bIns="45700" anchor="t" anchorCtr="0">
            <a:normAutofit fontScale="70000" lnSpcReduction="20000"/>
          </a:bodyPr>
          <a:lstStyle/>
          <a:p>
            <a:pPr lvl="0" algn="ctr">
              <a:buClr>
                <a:srgbClr val="888888"/>
              </a:buClr>
              <a:buSzPts val="2800"/>
            </a:pPr>
            <a:r>
              <a:rPr lang="en-US" sz="2800" b="0" i="0" u="none" strike="noStrike" cap="none" dirty="0">
                <a:solidFill>
                  <a:srgbClr val="888888"/>
                </a:solidFill>
                <a:latin typeface="Calibri"/>
                <a:ea typeface="Calibri"/>
                <a:cs typeface="Calibri"/>
                <a:sym typeface="Calibri"/>
              </a:rPr>
              <a:t>GITHUB Link </a:t>
            </a:r>
            <a:r>
              <a:rPr lang="en-US" sz="2800" dirty="0">
                <a:solidFill>
                  <a:srgbClr val="888888"/>
                </a:solidFill>
                <a:latin typeface="Calibri"/>
                <a:ea typeface="Calibri"/>
                <a:cs typeface="Calibri"/>
                <a:sym typeface="Calibri"/>
              </a:rPr>
              <a:t>-https://</a:t>
            </a:r>
            <a:r>
              <a:rPr lang="en-US" sz="2800" dirty="0" err="1">
                <a:solidFill>
                  <a:srgbClr val="888888"/>
                </a:solidFill>
                <a:latin typeface="Calibri"/>
                <a:ea typeface="Calibri"/>
                <a:cs typeface="Calibri"/>
                <a:sym typeface="Calibri"/>
              </a:rPr>
              <a:t>github.com</a:t>
            </a:r>
            <a:r>
              <a:rPr lang="en-US" sz="2800" dirty="0">
                <a:solidFill>
                  <a:srgbClr val="888888"/>
                </a:solidFill>
                <a:latin typeface="Calibri"/>
                <a:ea typeface="Calibri"/>
                <a:cs typeface="Calibri"/>
                <a:sym typeface="Calibri"/>
              </a:rPr>
              <a:t>/</a:t>
            </a:r>
            <a:r>
              <a:rPr lang="en-US" sz="2800" dirty="0" err="1">
                <a:solidFill>
                  <a:srgbClr val="888888"/>
                </a:solidFill>
                <a:latin typeface="Calibri"/>
                <a:ea typeface="Calibri"/>
                <a:cs typeface="Calibri"/>
                <a:sym typeface="Calibri"/>
              </a:rPr>
              <a:t>achyutjagini</a:t>
            </a:r>
            <a:r>
              <a:rPr lang="en-US" sz="2800" dirty="0">
                <a:solidFill>
                  <a:srgbClr val="888888"/>
                </a:solidFill>
                <a:latin typeface="Calibri"/>
                <a:ea typeface="Calibri"/>
                <a:cs typeface="Calibri"/>
                <a:sym typeface="Calibri"/>
              </a:rPr>
              <a:t>/expense-tracker </a:t>
            </a:r>
            <a:endParaRPr sz="2800" b="0" i="0" u="none" strike="noStrike" cap="none" dirty="0">
              <a:solidFill>
                <a:srgbClr val="888888"/>
              </a:solidFill>
              <a:latin typeface="Calibri"/>
              <a:ea typeface="Calibri"/>
              <a:cs typeface="Calibri"/>
              <a:sym typeface="Calibri"/>
            </a:endParaRPr>
          </a:p>
        </p:txBody>
      </p:sp>
      <p:sp>
        <p:nvSpPr>
          <p:cNvPr id="89" name="Google Shape;89;p1"/>
          <p:cNvSpPr txBox="1"/>
          <p:nvPr/>
        </p:nvSpPr>
        <p:spPr>
          <a:xfrm>
            <a:off x="685800" y="2895600"/>
            <a:ext cx="7772400" cy="9144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 MERN EX</a:t>
            </a:r>
            <a:r>
              <a:rPr lang="en-US" sz="3200">
                <a:solidFill>
                  <a:schemeClr val="dk1"/>
                </a:solidFill>
                <a:latin typeface="Calibri"/>
                <a:ea typeface="Calibri"/>
                <a:cs typeface="Calibri"/>
                <a:sym typeface="Calibri"/>
              </a:rPr>
              <a:t>PENSE TRACKER</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Abstract</a:t>
            </a:r>
            <a:endParaRPr dirty="0"/>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sz="2300" dirty="0"/>
              <a:t>  The MERN Expense Tracker application will allow users to keep track of their day-to-day expenses. Users who are signed in to their accounts will be able to add their expense records with details such as expense description, category, amount, and when the given expense was incurred or paid. The application will store these expense records and extract meaningful data patterns to give the user a visual representation of how their expense habits fare as time progresses. The application uses the </a:t>
            </a:r>
            <a:r>
              <a:rPr lang="en-US" sz="2300" dirty="0" err="1"/>
              <a:t>mongodb</a:t>
            </a:r>
            <a:r>
              <a:rPr lang="en-US" sz="2300" dirty="0"/>
              <a:t> </a:t>
            </a:r>
            <a:r>
              <a:rPr lang="en-US" sz="2300" dirty="0" err="1"/>
              <a:t>database.The</a:t>
            </a:r>
            <a:r>
              <a:rPr lang="en-US" sz="2300" dirty="0"/>
              <a:t> application has a homepage and allows users to </a:t>
            </a:r>
            <a:r>
              <a:rPr lang="en-US" sz="2300" dirty="0" err="1"/>
              <a:t>register.After</a:t>
            </a:r>
            <a:r>
              <a:rPr lang="en-US" sz="2300" dirty="0"/>
              <a:t> registering they can add expenses. The keeps track of past expenses and also keeps a report of the </a:t>
            </a:r>
            <a:r>
              <a:rPr lang="en-US" sz="2300" dirty="0" err="1"/>
              <a:t>expenses.Recent</a:t>
            </a:r>
            <a:r>
              <a:rPr lang="en-US" sz="2300" dirty="0"/>
              <a:t> expenses are displayed in the home screen. </a:t>
            </a:r>
            <a:endParaRPr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pic>
        <p:nvPicPr>
          <p:cNvPr id="101" name="Google Shape;101;p3"/>
          <p:cNvPicPr preferRelativeResize="0"/>
          <p:nvPr/>
        </p:nvPicPr>
        <p:blipFill rotWithShape="1">
          <a:blip r:embed="rId3">
            <a:alphaModFix/>
          </a:blip>
          <a:srcRect l="-21566" r="7580"/>
          <a:stretch/>
        </p:blipFill>
        <p:spPr>
          <a:xfrm>
            <a:off x="2509850" y="1741500"/>
            <a:ext cx="6634152" cy="4209126"/>
          </a:xfrm>
          <a:prstGeom prst="rect">
            <a:avLst/>
          </a:prstGeom>
          <a:noFill/>
          <a:ln>
            <a:noFill/>
          </a:ln>
        </p:spPr>
      </p:pic>
      <p:sp>
        <p:nvSpPr>
          <p:cNvPr id="102" name="Google Shape;102;p3"/>
          <p:cNvSpPr txBox="1"/>
          <p:nvPr/>
        </p:nvSpPr>
        <p:spPr>
          <a:xfrm>
            <a:off x="985850" y="2243150"/>
            <a:ext cx="2957400" cy="39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1">
                <a:latin typeface="Calibri"/>
                <a:ea typeface="Calibri"/>
                <a:cs typeface="Calibri"/>
                <a:sym typeface="Calibri"/>
              </a:rPr>
              <a:t>M</a:t>
            </a:r>
            <a:r>
              <a:rPr lang="en-US" sz="3600">
                <a:latin typeface="Calibri"/>
                <a:ea typeface="Calibri"/>
                <a:cs typeface="Calibri"/>
                <a:sym typeface="Calibri"/>
              </a:rPr>
              <a:t>-MongoDB</a:t>
            </a:r>
            <a:endParaRPr sz="3600">
              <a:latin typeface="Calibri"/>
              <a:ea typeface="Calibri"/>
              <a:cs typeface="Calibri"/>
              <a:sym typeface="Calibri"/>
            </a:endParaRPr>
          </a:p>
          <a:p>
            <a:pPr marL="0" lvl="0" indent="0" algn="l" rtl="0">
              <a:spcBef>
                <a:spcPts val="0"/>
              </a:spcBef>
              <a:spcAft>
                <a:spcPts val="0"/>
              </a:spcAft>
              <a:buNone/>
            </a:pPr>
            <a:r>
              <a:rPr lang="en-US" sz="3600" b="1">
                <a:latin typeface="Calibri"/>
                <a:ea typeface="Calibri"/>
                <a:cs typeface="Calibri"/>
                <a:sym typeface="Calibri"/>
              </a:rPr>
              <a:t>E</a:t>
            </a:r>
            <a:r>
              <a:rPr lang="en-US" sz="3600">
                <a:latin typeface="Calibri"/>
                <a:ea typeface="Calibri"/>
                <a:cs typeface="Calibri"/>
                <a:sym typeface="Calibri"/>
              </a:rPr>
              <a:t>-ExpressJS</a:t>
            </a:r>
            <a:endParaRPr sz="3600">
              <a:latin typeface="Calibri"/>
              <a:ea typeface="Calibri"/>
              <a:cs typeface="Calibri"/>
              <a:sym typeface="Calibri"/>
            </a:endParaRPr>
          </a:p>
          <a:p>
            <a:pPr marL="0" lvl="0" indent="0" algn="l" rtl="0">
              <a:spcBef>
                <a:spcPts val="0"/>
              </a:spcBef>
              <a:spcAft>
                <a:spcPts val="0"/>
              </a:spcAft>
              <a:buNone/>
            </a:pPr>
            <a:r>
              <a:rPr lang="en-US" sz="3600" b="1">
                <a:latin typeface="Calibri"/>
                <a:ea typeface="Calibri"/>
                <a:cs typeface="Calibri"/>
                <a:sym typeface="Calibri"/>
              </a:rPr>
              <a:t>R</a:t>
            </a:r>
            <a:r>
              <a:rPr lang="en-US" sz="3600">
                <a:latin typeface="Calibri"/>
                <a:ea typeface="Calibri"/>
                <a:cs typeface="Calibri"/>
                <a:sym typeface="Calibri"/>
              </a:rPr>
              <a:t>-ReactJS</a:t>
            </a:r>
            <a:endParaRPr sz="3600">
              <a:latin typeface="Calibri"/>
              <a:ea typeface="Calibri"/>
              <a:cs typeface="Calibri"/>
              <a:sym typeface="Calibri"/>
            </a:endParaRPr>
          </a:p>
          <a:p>
            <a:pPr marL="0" lvl="0" indent="0" algn="l" rtl="0">
              <a:spcBef>
                <a:spcPts val="0"/>
              </a:spcBef>
              <a:spcAft>
                <a:spcPts val="0"/>
              </a:spcAft>
              <a:buNone/>
            </a:pPr>
            <a:r>
              <a:rPr lang="en-US" sz="3600" b="1">
                <a:latin typeface="Calibri"/>
                <a:ea typeface="Calibri"/>
                <a:cs typeface="Calibri"/>
                <a:sym typeface="Calibri"/>
              </a:rPr>
              <a:t>N</a:t>
            </a:r>
            <a:r>
              <a:rPr lang="en-US" sz="3600">
                <a:latin typeface="Calibri"/>
                <a:ea typeface="Calibri"/>
                <a:cs typeface="Calibri"/>
                <a:sym typeface="Calibri"/>
              </a:rPr>
              <a:t>-NodeJS</a:t>
            </a:r>
            <a:endParaRPr sz="3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5d0724289_0_6"/>
          <p:cNvSpPr txBox="1">
            <a:spLocks noGrp="1"/>
          </p:cNvSpPr>
          <p:nvPr>
            <p:ph type="body" idx="1"/>
          </p:nvPr>
        </p:nvSpPr>
        <p:spPr>
          <a:xfrm>
            <a:off x="457200" y="542925"/>
            <a:ext cx="8229600" cy="5583300"/>
          </a:xfrm>
          <a:prstGeom prst="rect">
            <a:avLst/>
          </a:prstGeom>
        </p:spPr>
        <p:txBody>
          <a:bodyPr spcFirstLastPara="1" wrap="square" lIns="91425" tIns="45700" rIns="91425" bIns="45700" anchor="t" anchorCtr="0">
            <a:noAutofit/>
          </a:bodyPr>
          <a:lstStyle/>
          <a:p>
            <a:pPr marL="342900" lvl="0" indent="-254000" algn="l" rtl="0">
              <a:spcBef>
                <a:spcPts val="0"/>
              </a:spcBef>
              <a:spcAft>
                <a:spcPts val="0"/>
              </a:spcAft>
              <a:buSzPts val="1800"/>
              <a:buChar char="➔"/>
            </a:pPr>
            <a:r>
              <a:rPr lang="en-US" dirty="0"/>
              <a:t>Victory </a:t>
            </a:r>
            <a:r>
              <a:rPr lang="en-US" sz="2000" dirty="0"/>
              <a:t>(module for data visualization)</a:t>
            </a:r>
            <a:endParaRPr sz="2000" dirty="0"/>
          </a:p>
          <a:p>
            <a:pPr marL="342900" lvl="0" indent="-254000" algn="l" rtl="0">
              <a:spcBef>
                <a:spcPts val="0"/>
              </a:spcBef>
              <a:spcAft>
                <a:spcPts val="0"/>
              </a:spcAft>
              <a:buSzPts val="1800"/>
              <a:buChar char="➔"/>
            </a:pPr>
            <a:r>
              <a:rPr lang="en-US" dirty="0" err="1"/>
              <a:t>Nodemon</a:t>
            </a:r>
            <a:r>
              <a:rPr lang="en-US" sz="2000" dirty="0"/>
              <a:t> (automatically restarts when changes in file is detected)</a:t>
            </a:r>
            <a:endParaRPr sz="2000" dirty="0"/>
          </a:p>
          <a:p>
            <a:pPr marL="342900" lvl="0" indent="-254000" algn="l" rtl="0">
              <a:spcBef>
                <a:spcPts val="0"/>
              </a:spcBef>
              <a:spcAft>
                <a:spcPts val="0"/>
              </a:spcAft>
              <a:buSzPts val="1800"/>
              <a:buChar char="➔"/>
            </a:pPr>
            <a:r>
              <a:rPr lang="en-US" dirty="0"/>
              <a:t>hydrate </a:t>
            </a:r>
            <a:r>
              <a:rPr lang="en-US" sz="2000" dirty="0"/>
              <a:t>(render)</a:t>
            </a:r>
            <a:endParaRPr sz="2000" dirty="0"/>
          </a:p>
          <a:p>
            <a:pPr marL="342900" lvl="0" indent="-254000" algn="l" rtl="0">
              <a:spcBef>
                <a:spcPts val="0"/>
              </a:spcBef>
              <a:spcAft>
                <a:spcPts val="0"/>
              </a:spcAft>
              <a:buSzPts val="1800"/>
              <a:buChar char="➔"/>
            </a:pPr>
            <a:r>
              <a:rPr lang="en-US" dirty="0"/>
              <a:t>JWT - JSON web token</a:t>
            </a:r>
            <a:r>
              <a:rPr lang="en-US" sz="2000" dirty="0"/>
              <a:t> (authentication mechanism)</a:t>
            </a:r>
            <a:endParaRPr sz="2000" dirty="0"/>
          </a:p>
          <a:p>
            <a:pPr marL="342900" lvl="0" indent="-254000" algn="l" rtl="0">
              <a:spcBef>
                <a:spcPts val="0"/>
              </a:spcBef>
              <a:spcAft>
                <a:spcPts val="0"/>
              </a:spcAft>
              <a:buSzPts val="1800"/>
              <a:buChar char="➔"/>
            </a:pPr>
            <a:r>
              <a:rPr lang="en-US" dirty="0"/>
              <a:t>mongoose </a:t>
            </a:r>
            <a:r>
              <a:rPr lang="en-US" sz="2000" dirty="0"/>
              <a:t>(</a:t>
            </a:r>
            <a:r>
              <a:rPr lang="en-US" sz="2000" dirty="0">
                <a:solidFill>
                  <a:srgbClr val="202124"/>
                </a:solidFill>
                <a:highlight>
                  <a:srgbClr val="FFFFFF"/>
                </a:highlight>
              </a:rPr>
              <a:t>used to interact with the database)</a:t>
            </a:r>
            <a:endParaRPr sz="2000" dirty="0">
              <a:solidFill>
                <a:srgbClr val="202124"/>
              </a:solidFill>
              <a:highlight>
                <a:srgbClr val="FFFFFF"/>
              </a:highlight>
            </a:endParaRPr>
          </a:p>
          <a:p>
            <a:pPr marL="342900" lvl="0" indent="-266700" algn="l" rtl="0">
              <a:spcBef>
                <a:spcPts val="0"/>
              </a:spcBef>
              <a:spcAft>
                <a:spcPts val="0"/>
              </a:spcAft>
              <a:buClr>
                <a:srgbClr val="202124"/>
              </a:buClr>
              <a:buSzPts val="2000"/>
              <a:buChar char="➔"/>
            </a:pPr>
            <a:r>
              <a:rPr lang="en-US" dirty="0">
                <a:solidFill>
                  <a:srgbClr val="202124"/>
                </a:solidFill>
                <a:highlight>
                  <a:srgbClr val="FFFFFF"/>
                </a:highlight>
              </a:rPr>
              <a:t>react-hot-loader </a:t>
            </a:r>
            <a:r>
              <a:rPr lang="en-US" sz="2000" dirty="0">
                <a:solidFill>
                  <a:srgbClr val="202124"/>
                </a:solidFill>
                <a:highlight>
                  <a:srgbClr val="FFFFFF"/>
                </a:highlight>
              </a:rPr>
              <a:t>(update without re-bundling front end)</a:t>
            </a:r>
            <a:endParaRPr sz="2000" dirty="0">
              <a:solidFill>
                <a:srgbClr val="202124"/>
              </a:solidFill>
              <a:highlight>
                <a:srgbClr val="FFFFFF"/>
              </a:highlight>
            </a:endParaRPr>
          </a:p>
          <a:p>
            <a:pPr marL="342900" lvl="0" indent="-266700" algn="l" rtl="0">
              <a:spcBef>
                <a:spcPts val="0"/>
              </a:spcBef>
              <a:spcAft>
                <a:spcPts val="0"/>
              </a:spcAft>
              <a:buClr>
                <a:srgbClr val="202124"/>
              </a:buClr>
              <a:buSzPts val="2000"/>
              <a:buChar char="➔"/>
            </a:pPr>
            <a:r>
              <a:rPr lang="en-US" dirty="0" err="1">
                <a:solidFill>
                  <a:srgbClr val="202124"/>
                </a:solidFill>
                <a:highlight>
                  <a:srgbClr val="FFFFFF"/>
                </a:highlight>
              </a:rPr>
              <a:t>cors</a:t>
            </a:r>
            <a:r>
              <a:rPr lang="en-US" dirty="0">
                <a:solidFill>
                  <a:srgbClr val="202124"/>
                </a:solidFill>
                <a:highlight>
                  <a:srgbClr val="FFFFFF"/>
                </a:highlight>
              </a:rPr>
              <a:t> - cross origin resource sharing</a:t>
            </a:r>
            <a:r>
              <a:rPr lang="en-US" sz="2000" dirty="0">
                <a:solidFill>
                  <a:srgbClr val="202124"/>
                </a:solidFill>
                <a:highlight>
                  <a:srgbClr val="FFFFFF"/>
                </a:highlight>
              </a:rPr>
              <a:t> (restricts resources on a web page to be requested from another domain)</a:t>
            </a:r>
            <a:endParaRPr sz="2000" dirty="0">
              <a:solidFill>
                <a:srgbClr val="202124"/>
              </a:solidFill>
              <a:highlight>
                <a:srgbClr val="FFFFFF"/>
              </a:highlight>
            </a:endParaRPr>
          </a:p>
          <a:p>
            <a:pPr marL="342900" lvl="0" indent="-266700" algn="l" rtl="0">
              <a:spcBef>
                <a:spcPts val="0"/>
              </a:spcBef>
              <a:spcAft>
                <a:spcPts val="0"/>
              </a:spcAft>
              <a:buClr>
                <a:srgbClr val="202124"/>
              </a:buClr>
              <a:buSzPts val="2000"/>
              <a:buChar char="➔"/>
            </a:pPr>
            <a:r>
              <a:rPr lang="en-US" dirty="0">
                <a:solidFill>
                  <a:srgbClr val="202124"/>
                </a:solidFill>
                <a:highlight>
                  <a:srgbClr val="FFFFFF"/>
                </a:highlight>
              </a:rPr>
              <a:t>helmet</a:t>
            </a:r>
            <a:r>
              <a:rPr lang="en-US" sz="2000" dirty="0">
                <a:solidFill>
                  <a:srgbClr val="202124"/>
                </a:solidFill>
                <a:highlight>
                  <a:srgbClr val="FFFFFF"/>
                </a:highlight>
              </a:rPr>
              <a:t> (used to secure HTTP headers returned by express app)</a:t>
            </a:r>
            <a:endParaRPr sz="2000" dirty="0">
              <a:solidFill>
                <a:srgbClr val="202124"/>
              </a:solidFill>
              <a:highlight>
                <a:srgbClr val="FFFFFF"/>
              </a:highlight>
            </a:endParaRPr>
          </a:p>
          <a:p>
            <a:pPr marL="342900" lvl="0" indent="-266700" algn="l" rtl="0">
              <a:spcBef>
                <a:spcPts val="0"/>
              </a:spcBef>
              <a:spcAft>
                <a:spcPts val="0"/>
              </a:spcAft>
              <a:buClr>
                <a:srgbClr val="202124"/>
              </a:buClr>
              <a:buSzPts val="2000"/>
              <a:buChar char="➔"/>
            </a:pPr>
            <a:r>
              <a:rPr lang="en-US" dirty="0">
                <a:solidFill>
                  <a:srgbClr val="202124"/>
                </a:solidFill>
                <a:highlight>
                  <a:srgbClr val="FFFFFF"/>
                </a:highlight>
              </a:rPr>
              <a:t>compression </a:t>
            </a:r>
            <a:r>
              <a:rPr lang="en-US" sz="2000" dirty="0">
                <a:solidFill>
                  <a:srgbClr val="202124"/>
                </a:solidFill>
                <a:highlight>
                  <a:srgbClr val="FFFFFF"/>
                </a:highlight>
              </a:rPr>
              <a:t>(decreases the downloadable amount of data that's served to users.)</a:t>
            </a:r>
            <a:endParaRPr sz="2000" dirty="0">
              <a:solidFill>
                <a:srgbClr val="202124"/>
              </a:solidFill>
              <a:highlight>
                <a:srgbClr val="FFFFFF"/>
              </a:highlight>
            </a:endParaRPr>
          </a:p>
          <a:p>
            <a:pPr marL="342900" lvl="0" indent="-254000" algn="l" rtl="0">
              <a:spcBef>
                <a:spcPts val="0"/>
              </a:spcBef>
              <a:spcAft>
                <a:spcPts val="0"/>
              </a:spcAft>
              <a:buSzPts val="1800"/>
              <a:buChar char="➔"/>
            </a:pPr>
            <a:r>
              <a:rPr lang="en-US" dirty="0"/>
              <a:t>material-</a:t>
            </a:r>
            <a:r>
              <a:rPr lang="en-US" dirty="0" err="1"/>
              <a:t>ui</a:t>
            </a:r>
            <a:r>
              <a:rPr lang="en-US" dirty="0"/>
              <a:t> pickers module </a:t>
            </a:r>
            <a:r>
              <a:rPr lang="en-US" sz="2000" dirty="0"/>
              <a:t>(to choose date and time)</a:t>
            </a:r>
            <a:endParaRPr sz="2000" dirty="0"/>
          </a:p>
          <a:p>
            <a:pPr marL="342900" lvl="0" indent="0" algn="l" rtl="0">
              <a:spcBef>
                <a:spcPts val="0"/>
              </a:spcBef>
              <a:spcAft>
                <a:spcPts val="0"/>
              </a:spcAft>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af594c2852_0_1"/>
          <p:cNvSpPr txBox="1">
            <a:spLocks noGrp="1"/>
          </p:cNvSpPr>
          <p:nvPr>
            <p:ph type="body" idx="1"/>
          </p:nvPr>
        </p:nvSpPr>
        <p:spPr>
          <a:xfrm>
            <a:off x="457200" y="314325"/>
            <a:ext cx="8229600" cy="6029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Clr>
                <a:srgbClr val="000000"/>
              </a:buClr>
              <a:buSzPts val="1800"/>
              <a:buChar char="➔"/>
            </a:pPr>
            <a:r>
              <a:rPr lang="en-US" dirty="0">
                <a:solidFill>
                  <a:srgbClr val="000000"/>
                </a:solidFill>
              </a:rPr>
              <a:t>webpack </a:t>
            </a:r>
            <a:r>
              <a:rPr lang="en-US" sz="2000" dirty="0">
                <a:solidFill>
                  <a:srgbClr val="000000"/>
                </a:solidFill>
              </a:rPr>
              <a:t>(</a:t>
            </a:r>
            <a:r>
              <a:rPr lang="en-US" sz="2000" dirty="0">
                <a:solidFill>
                  <a:srgbClr val="000000"/>
                </a:solidFill>
                <a:highlight>
                  <a:srgbClr val="FFFFFF"/>
                </a:highlight>
              </a:rPr>
              <a:t>purpose is to bundle JavaScript files for usage in a browser )</a:t>
            </a:r>
            <a:endParaRPr sz="2000" dirty="0">
              <a:solidFill>
                <a:srgbClr val="000000"/>
              </a:solidFill>
              <a:highlight>
                <a:srgbClr val="FFFFFF"/>
              </a:highlight>
            </a:endParaRPr>
          </a:p>
          <a:p>
            <a:pPr marL="457200" lvl="0" indent="-355600" algn="l" rtl="0">
              <a:spcBef>
                <a:spcPts val="0"/>
              </a:spcBef>
              <a:spcAft>
                <a:spcPts val="0"/>
              </a:spcAft>
              <a:buClr>
                <a:srgbClr val="000000"/>
              </a:buClr>
              <a:buSzPts val="2000"/>
              <a:buChar char="➔"/>
            </a:pPr>
            <a:r>
              <a:rPr lang="en-US" dirty="0">
                <a:solidFill>
                  <a:srgbClr val="000000"/>
                </a:solidFill>
                <a:highlight>
                  <a:srgbClr val="FFFFFF"/>
                </a:highlight>
              </a:rPr>
              <a:t>webpack-dev-middleware</a:t>
            </a:r>
            <a:r>
              <a:rPr lang="en-US" sz="2000" dirty="0">
                <a:solidFill>
                  <a:srgbClr val="000000"/>
                </a:solidFill>
                <a:highlight>
                  <a:srgbClr val="FFFFFF"/>
                </a:highlight>
              </a:rPr>
              <a:t> (A development middleware for webpack)</a:t>
            </a:r>
            <a:endParaRPr sz="2000" dirty="0">
              <a:solidFill>
                <a:srgbClr val="000000"/>
              </a:solidFill>
              <a:highlight>
                <a:srgbClr val="FFFFFF"/>
              </a:highlight>
            </a:endParaRPr>
          </a:p>
          <a:p>
            <a:pPr marL="457200" lvl="0" indent="-355600" algn="l" rtl="0">
              <a:spcBef>
                <a:spcPts val="0"/>
              </a:spcBef>
              <a:spcAft>
                <a:spcPts val="0"/>
              </a:spcAft>
              <a:buClr>
                <a:srgbClr val="000000"/>
              </a:buClr>
              <a:buSzPts val="2000"/>
              <a:buChar char="➔"/>
            </a:pPr>
            <a:r>
              <a:rPr lang="en-US" dirty="0">
                <a:solidFill>
                  <a:srgbClr val="000000"/>
                </a:solidFill>
                <a:highlight>
                  <a:srgbClr val="FFFFFF"/>
                </a:highlight>
              </a:rPr>
              <a:t>webpack-hot-middleware </a:t>
            </a:r>
            <a:r>
              <a:rPr lang="en-US" sz="2000" dirty="0">
                <a:solidFill>
                  <a:srgbClr val="000000"/>
                </a:solidFill>
                <a:highlight>
                  <a:srgbClr val="FFFFFF"/>
                </a:highlight>
              </a:rPr>
              <a:t>(</a:t>
            </a:r>
            <a:r>
              <a:rPr lang="en-US" sz="2000" dirty="0">
                <a:solidFill>
                  <a:srgbClr val="000000"/>
                </a:solidFill>
              </a:rPr>
              <a:t>ensuring the server bundle used is always the latest compilation without requiring a restart)</a:t>
            </a:r>
            <a:endParaRPr sz="2000" dirty="0">
              <a:solidFill>
                <a:srgbClr val="000000"/>
              </a:solidFill>
            </a:endParaRPr>
          </a:p>
          <a:p>
            <a:pPr marL="457200" lvl="0" indent="-355600" algn="l" rtl="0">
              <a:spcBef>
                <a:spcPts val="0"/>
              </a:spcBef>
              <a:spcAft>
                <a:spcPts val="0"/>
              </a:spcAft>
              <a:buClr>
                <a:srgbClr val="000000"/>
              </a:buClr>
              <a:buSzPts val="2000"/>
              <a:buChar char="➔"/>
            </a:pPr>
            <a:r>
              <a:rPr lang="en-US" dirty="0">
                <a:solidFill>
                  <a:srgbClr val="000000"/>
                </a:solidFill>
              </a:rPr>
              <a:t>UI Core expansion panels</a:t>
            </a:r>
            <a:endParaRPr dirty="0">
              <a:solidFill>
                <a:srgbClr val="000000"/>
              </a:solidFill>
            </a:endParaRPr>
          </a:p>
          <a:p>
            <a:pPr marL="457200" lvl="0" indent="-355600" algn="l" rtl="0">
              <a:spcBef>
                <a:spcPts val="0"/>
              </a:spcBef>
              <a:spcAft>
                <a:spcPts val="0"/>
              </a:spcAft>
              <a:buClr>
                <a:srgbClr val="000000"/>
              </a:buClr>
              <a:buSzPts val="2000"/>
              <a:buChar char="➔"/>
            </a:pPr>
            <a:r>
              <a:rPr lang="en-US" dirty="0">
                <a:solidFill>
                  <a:srgbClr val="000000"/>
                </a:solidFill>
              </a:rPr>
              <a:t>query strings</a:t>
            </a:r>
            <a:endParaRPr dirty="0">
              <a:solidFill>
                <a:srgbClr val="000000"/>
              </a:solidFill>
            </a:endParaRPr>
          </a:p>
          <a:p>
            <a:pPr marL="457200" lvl="0" indent="-355600" algn="l" rtl="0">
              <a:spcBef>
                <a:spcPts val="0"/>
              </a:spcBef>
              <a:spcAft>
                <a:spcPts val="0"/>
              </a:spcAft>
              <a:buClr>
                <a:srgbClr val="000000"/>
              </a:buClr>
              <a:buSzPts val="2000"/>
              <a:buChar char="➔"/>
            </a:pPr>
            <a:r>
              <a:rPr lang="en-US" dirty="0">
                <a:solidFill>
                  <a:srgbClr val="000000"/>
                </a:solidFill>
              </a:rPr>
              <a:t>cryptography</a:t>
            </a:r>
            <a:endParaRPr dirty="0">
              <a:solidFill>
                <a:srgbClr val="000000"/>
              </a:solidFill>
            </a:endParaRPr>
          </a:p>
          <a:p>
            <a:pPr marL="457200" lvl="0" indent="-355600" algn="l" rtl="0">
              <a:spcBef>
                <a:spcPts val="0"/>
              </a:spcBef>
              <a:spcAft>
                <a:spcPts val="0"/>
              </a:spcAft>
              <a:buClr>
                <a:srgbClr val="000000"/>
              </a:buClr>
              <a:buSzPts val="2000"/>
              <a:buChar char="➔"/>
            </a:pPr>
            <a:r>
              <a:rPr lang="en-US" dirty="0">
                <a:solidFill>
                  <a:srgbClr val="000000"/>
                </a:solidFill>
              </a:rPr>
              <a:t>prop types</a:t>
            </a:r>
          </a:p>
          <a:p>
            <a:pPr marL="457200" lvl="0" indent="-355600" algn="l" rtl="0">
              <a:spcBef>
                <a:spcPts val="0"/>
              </a:spcBef>
              <a:spcAft>
                <a:spcPts val="0"/>
              </a:spcAft>
              <a:buClr>
                <a:srgbClr val="000000"/>
              </a:buClr>
              <a:buSzPts val="2000"/>
              <a:buChar char="➔"/>
            </a:pPr>
            <a:r>
              <a:rPr lang="en-US" dirty="0">
                <a:solidFill>
                  <a:srgbClr val="000000"/>
                </a:solidFill>
              </a:rPr>
              <a:t>Material </a:t>
            </a:r>
            <a:r>
              <a:rPr lang="en-US" dirty="0" err="1">
                <a:solidFill>
                  <a:srgbClr val="000000"/>
                </a:solidFill>
              </a:rPr>
              <a:t>ui</a:t>
            </a:r>
            <a:endParaRPr lang="en-US" dirty="0">
              <a:solidFill>
                <a:srgbClr val="000000"/>
              </a:solidFill>
            </a:endParaRPr>
          </a:p>
          <a:p>
            <a:pPr marL="457200" lvl="0" indent="-355600" algn="l" rtl="0">
              <a:spcBef>
                <a:spcPts val="0"/>
              </a:spcBef>
              <a:spcAft>
                <a:spcPts val="0"/>
              </a:spcAft>
              <a:buClr>
                <a:srgbClr val="000000"/>
              </a:buClr>
              <a:buSzPts val="2000"/>
              <a:buChar char="➔"/>
            </a:pPr>
            <a:endParaRPr lang="en-US" dirty="0">
              <a:solidFill>
                <a:srgbClr val="000000"/>
              </a:solidFill>
            </a:endParaRPr>
          </a:p>
          <a:p>
            <a:pPr marL="457200" lvl="0" indent="-355600" algn="l" rtl="0">
              <a:spcBef>
                <a:spcPts val="0"/>
              </a:spcBef>
              <a:spcAft>
                <a:spcPts val="0"/>
              </a:spcAft>
              <a:buClr>
                <a:srgbClr val="000000"/>
              </a:buClr>
              <a:buSzPts val="2000"/>
              <a:buChar char="➔"/>
            </a:pPr>
            <a:endParaRPr dirty="0">
              <a:solidFill>
                <a:srgbClr val="000000"/>
              </a:solidFill>
            </a:endParaRPr>
          </a:p>
          <a:p>
            <a:pPr marL="457200" lvl="0" indent="-355600" algn="l" rtl="0">
              <a:spcBef>
                <a:spcPts val="0"/>
              </a:spcBef>
              <a:spcAft>
                <a:spcPts val="0"/>
              </a:spcAft>
              <a:buClr>
                <a:srgbClr val="000000"/>
              </a:buClr>
              <a:buSzPts val="2000"/>
              <a:buChar char="➔"/>
            </a:pPr>
            <a:endParaRPr sz="2000" dirty="0">
              <a:solidFill>
                <a:srgbClr val="000000"/>
              </a:solidFill>
            </a:endParaRPr>
          </a:p>
          <a:p>
            <a:pPr marL="0" lvl="0" indent="0" algn="l" rtl="0">
              <a:spcBef>
                <a:spcPts val="360"/>
              </a:spcBef>
              <a:spcAft>
                <a:spcPts val="0"/>
              </a:spcAft>
              <a:buNone/>
            </a:pPr>
            <a:endParaRPr sz="1050" dirty="0">
              <a:solidFill>
                <a:srgbClr val="000000"/>
              </a:solidFill>
              <a:highlight>
                <a:srgbClr val="FFFFFF"/>
              </a:highlight>
              <a:latin typeface="Arial"/>
              <a:ea typeface="Arial"/>
              <a:cs typeface="Arial"/>
              <a:sym typeface="Arial"/>
            </a:endParaRPr>
          </a:p>
        </p:txBody>
      </p:sp>
      <p:sp>
        <p:nvSpPr>
          <p:cNvPr id="113" name="Google Shape;113;gaf594c2852_0_1"/>
          <p:cNvSpPr txBox="1"/>
          <p:nvPr/>
        </p:nvSpPr>
        <p:spPr>
          <a:xfrm>
            <a:off x="4049475" y="3415000"/>
            <a:ext cx="73452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19" name="Google Shape;119;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dirty="0"/>
          </a:p>
          <a:p>
            <a:pPr marL="342900" lvl="0" indent="-342900" algn="l" rtl="0">
              <a:spcBef>
                <a:spcPts val="0"/>
              </a:spcBef>
              <a:spcAft>
                <a:spcPts val="0"/>
              </a:spcAft>
              <a:buSzPts val="1800"/>
              <a:buChar char="➔"/>
            </a:pPr>
            <a:r>
              <a:rPr lang="en-US" b="1" dirty="0"/>
              <a:t>Achyut </a:t>
            </a:r>
            <a:r>
              <a:rPr lang="en-US" b="1" dirty="0" err="1"/>
              <a:t>Jagini</a:t>
            </a:r>
            <a:r>
              <a:rPr lang="en-US" dirty="0"/>
              <a:t>: Front-end </a:t>
            </a:r>
            <a:r>
              <a:rPr lang="en-US" sz="2000" dirty="0"/>
              <a:t>(</a:t>
            </a:r>
            <a:r>
              <a:rPr lang="en-US" sz="2000" dirty="0" err="1"/>
              <a:t>main.js</a:t>
            </a:r>
            <a:r>
              <a:rPr lang="en-US" sz="2000" dirty="0"/>
              <a:t>, </a:t>
            </a:r>
            <a:r>
              <a:rPr lang="en-US" sz="2000" dirty="0" err="1"/>
              <a:t>client_main.js</a:t>
            </a:r>
            <a:r>
              <a:rPr lang="en-US" sz="2000" dirty="0"/>
              <a:t> , </a:t>
            </a:r>
            <a:r>
              <a:rPr lang="en-US" sz="2000" dirty="0" err="1"/>
              <a:t>main_router.js</a:t>
            </a:r>
            <a:r>
              <a:rPr lang="en-US" sz="2000" dirty="0"/>
              <a:t>, </a:t>
            </a:r>
            <a:r>
              <a:rPr lang="en-US" sz="2000" dirty="0" err="1"/>
              <a:t>app.js</a:t>
            </a:r>
            <a:r>
              <a:rPr lang="en-US" sz="2000" dirty="0"/>
              <a:t>, </a:t>
            </a:r>
            <a:r>
              <a:rPr lang="en-US" sz="2000" dirty="0" err="1"/>
              <a:t>report.js</a:t>
            </a:r>
            <a:r>
              <a:rPr lang="en-US" sz="2000" dirty="0"/>
              <a:t>, users),</a:t>
            </a:r>
            <a:r>
              <a:rPr lang="en-US" dirty="0"/>
              <a:t> Server-end</a:t>
            </a:r>
            <a:r>
              <a:rPr lang="en-US" sz="2000" dirty="0"/>
              <a:t> (helpers)</a:t>
            </a:r>
            <a:endParaRPr sz="2000" dirty="0"/>
          </a:p>
          <a:p>
            <a:pPr marL="342900" lvl="0" indent="0" algn="l" rtl="0">
              <a:spcBef>
                <a:spcPts val="0"/>
              </a:spcBef>
              <a:spcAft>
                <a:spcPts val="0"/>
              </a:spcAft>
              <a:buNone/>
            </a:pPr>
            <a:endParaRPr sz="2000" dirty="0"/>
          </a:p>
          <a:p>
            <a:pPr marL="342900" lvl="0" indent="-254000" algn="l" rtl="0">
              <a:spcBef>
                <a:spcPts val="0"/>
              </a:spcBef>
              <a:spcAft>
                <a:spcPts val="0"/>
              </a:spcAft>
              <a:buSzPts val="1800"/>
              <a:buChar char="➔"/>
            </a:pPr>
            <a:r>
              <a:rPr lang="en-US" b="1" dirty="0" err="1"/>
              <a:t>Amulya</a:t>
            </a:r>
            <a:r>
              <a:rPr lang="en-US" b="1" dirty="0"/>
              <a:t> S Dinesh</a:t>
            </a:r>
            <a:r>
              <a:rPr lang="en-US" dirty="0"/>
              <a:t>: Server-end , Front-end</a:t>
            </a:r>
            <a:r>
              <a:rPr lang="en-US" sz="2000" dirty="0"/>
              <a:t>(reports)</a:t>
            </a:r>
            <a:endParaRPr sz="2000" dirty="0"/>
          </a:p>
          <a:p>
            <a:pPr marL="342900" lvl="0" indent="0" algn="l" rtl="0">
              <a:spcBef>
                <a:spcPts val="0"/>
              </a:spcBef>
              <a:spcAft>
                <a:spcPts val="0"/>
              </a:spcAft>
              <a:buNone/>
            </a:pPr>
            <a:endParaRPr dirty="0"/>
          </a:p>
          <a:p>
            <a:pPr marL="342900" lvl="0" indent="-254000" algn="l" rtl="0">
              <a:spcBef>
                <a:spcPts val="0"/>
              </a:spcBef>
              <a:spcAft>
                <a:spcPts val="0"/>
              </a:spcAft>
              <a:buSzPts val="1800"/>
              <a:buChar char="➔"/>
            </a:pPr>
            <a:r>
              <a:rPr lang="en-US" b="1" dirty="0"/>
              <a:t>A </a:t>
            </a:r>
            <a:r>
              <a:rPr lang="en-US" b="1" dirty="0" err="1"/>
              <a:t>Spoorthi</a:t>
            </a:r>
            <a:r>
              <a:rPr lang="en-US" b="1" dirty="0"/>
              <a:t> Alva</a:t>
            </a:r>
            <a:r>
              <a:rPr lang="en-US" dirty="0"/>
              <a:t>: Expense , Models (Database)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a5d0724289_0_1"/>
          <p:cNvSpPr txBox="1">
            <a:spLocks noGrp="1"/>
          </p:cNvSpPr>
          <p:nvPr>
            <p:ph type="body" idx="1"/>
          </p:nvPr>
        </p:nvSpPr>
        <p:spPr>
          <a:xfrm>
            <a:off x="457200" y="1428750"/>
            <a:ext cx="8229600" cy="4526100"/>
          </a:xfrm>
          <a:prstGeom prst="rect">
            <a:avLst/>
          </a:prstGeom>
        </p:spPr>
        <p:txBody>
          <a:bodyPr spcFirstLastPara="1" wrap="square" lIns="91425" tIns="45700" rIns="91425" bIns="45700" anchor="t" anchorCtr="0">
            <a:noAutofit/>
          </a:bodyPr>
          <a:lstStyle/>
          <a:p>
            <a:pPr marL="0" lvl="0" indent="0" algn="ctr" rtl="0">
              <a:spcBef>
                <a:spcPts val="360"/>
              </a:spcBef>
              <a:spcAft>
                <a:spcPts val="0"/>
              </a:spcAft>
              <a:buNone/>
            </a:pPr>
            <a:endParaRPr/>
          </a:p>
          <a:p>
            <a:pPr marL="0" lvl="0" indent="0" algn="ctr" rtl="0">
              <a:spcBef>
                <a:spcPts val="360"/>
              </a:spcBef>
              <a:spcAft>
                <a:spcPts val="0"/>
              </a:spcAft>
              <a:buNone/>
            </a:pPr>
            <a:endParaRPr/>
          </a:p>
          <a:p>
            <a:pPr marL="0" lvl="0" indent="0" algn="ctr" rtl="0">
              <a:spcBef>
                <a:spcPts val="360"/>
              </a:spcBef>
              <a:spcAft>
                <a:spcPts val="0"/>
              </a:spcAft>
              <a:buNone/>
            </a:pPr>
            <a:endParaRPr/>
          </a:p>
          <a:p>
            <a:pPr marL="0" lvl="0" indent="0" algn="ctr" rtl="0">
              <a:spcBef>
                <a:spcPts val="36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394</Words>
  <Application>Microsoft Macintosh PowerPoint</Application>
  <PresentationFormat>On-screen Show (4:3)</PresentationFormat>
  <Paragraphs>45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UE19CS204 – Web Technologies Mini Project</vt:lpstr>
      <vt:lpstr>Abstract</vt:lpstr>
      <vt:lpstr>Technologies Used</vt:lpstr>
      <vt:lpstr>PowerPoint Presentation</vt:lpstr>
      <vt:lpstr>PowerPoint Presentation</vt:lpstr>
      <vt:lpstr>Member Contributions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achyut jagini</cp:lastModifiedBy>
  <cp:revision>4</cp:revision>
  <dcterms:created xsi:type="dcterms:W3CDTF">2020-11-18T05:59:33Z</dcterms:created>
  <dcterms:modified xsi:type="dcterms:W3CDTF">2020-12-06T14:29:56Z</dcterms:modified>
</cp:coreProperties>
</file>