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43FC-B7B8-4D14-A193-35924F6BE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60A0A-772D-40D2-BC77-82A57C456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7DC2-DBE5-4104-A27C-33EBD70E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2854-EA63-4DAC-BAD2-2DF5CB25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E865-F5C7-4B52-BE41-C21D9EB1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1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C3EE-2B9A-4BE3-9275-B05B221F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36972-7187-45D6-9A91-19AF1BD3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29A2-E382-4973-98E0-3C8F94DB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862-1FE0-4CDD-9CA7-B62FFC8C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34CA-7DC2-48D4-9623-DCD868BD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67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68F97-0DCB-46DC-9CD4-A9149AF7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6BCC2-B337-4397-8899-8F279BCF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31028-ED82-4465-A135-E133A767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1210-C6CA-4839-91CF-5C243504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BF5F-328E-420B-B540-F91B6323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4325-9F42-4185-8A4E-6B806A47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8874-6928-4BFC-9D63-E0311B00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047D-CCBE-4FB3-B88E-1F110D59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743B-46CF-4503-9044-401485E1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6177-BCAB-4F7B-A317-53424EEB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C45B-AEBF-40DC-BB56-A37378AF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24EC0-C42A-4DE2-A1B9-9BA2B38D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A4BCD-FA7B-4D39-A132-985108D7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CC73-6BCC-4838-90E0-AD321E74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C874-FA56-4F3A-BFE4-30C69744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DBEA-690C-4998-80C7-76846016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F76C-EA76-4D1F-B5AB-409D5A68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24822-30D4-4617-BE43-FD52130CC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E0A4-F2A7-48A3-ACB7-16BAC515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B5FA6-80FA-479F-9D9F-82E00D0C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9E14-6C3B-44BD-AFBD-3F1813D1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2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02A7-2C33-45C2-A778-5D1A5A7F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19677-2C6A-4772-AEE4-B70CDAC5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441AC-E028-434A-BA51-96628F781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4FB1D-7382-45F8-B6ED-0D9EE14F4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F7405-E9C1-4A48-83EE-DE6F57F2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94E9F-BCD0-4E93-A3A1-DCFC3849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D9955-49BC-4800-8718-EBA5A373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708D4-CF95-443C-8046-F05C7FA2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4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0ADA-85D5-4A38-88BB-7B82FBB5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BDE7B-127D-417A-951C-DE68CA7C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60AA4-175A-448A-923E-C9EC61A7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E93BB-BED9-4A6C-AD5D-67A9A05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F98B9-8EC4-48ED-9944-3844A532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56D99-1675-4F9A-B9C7-BD6628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CF073-2C5A-4040-8BA0-E3717E5D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7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8FE3-9A9F-4295-AC14-BAA6F8EB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8C7F-94F8-4C37-9929-9D09AA60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FF4EB-2CE5-404B-9A36-D668D4DD2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0A1C-CED0-4F31-82AD-399B8BE0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69B8C-F4FB-4A8B-B4CF-A6C922A7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785D-07B0-4A5C-AD22-11653BCD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E45F-98A9-4197-8639-86F11B1C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85BB9-1DDD-4B4A-9787-C3348035D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07F72-0D61-4F54-95CA-0D687B26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AD462-E970-4F8F-9C97-264783F3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356A0-DB5D-48A2-83F5-50A3A4F1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E602D-3665-427F-AA0F-84E2D3AF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3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BCAFC-5E93-4F1A-A257-58442BFA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3D51-4D29-4DAE-9537-199A9234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B7F1-4C78-40F9-88A6-9E88A0808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D86-0B4B-4787-B1C6-E02C27F9F9AC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580E-CF48-4614-B1FD-E53EFA827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1399-8209-4976-A83A-EED17D32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762D-B557-45BB-83FD-FB8B4CC88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3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40D4D-D0BD-4138-B66D-5A06F06122F6}"/>
              </a:ext>
            </a:extLst>
          </p:cNvPr>
          <p:cNvSpPr/>
          <p:nvPr/>
        </p:nvSpPr>
        <p:spPr>
          <a:xfrm>
            <a:off x="1352939" y="1720840"/>
            <a:ext cx="93772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Bitwise operator works on bits and performs bit by bit operation. Assume if a = 60; and b = 13; Now in binary format they will be as follows −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= 0011 1100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= 0000 1101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-----------------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a&amp;b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0000 1100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a|b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0011 1101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a^b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0011 0001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~a  = 1100 0011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following Bitwise operators supported by Python language</a:t>
            </a:r>
          </a:p>
        </p:txBody>
      </p:sp>
    </p:spTree>
    <p:extLst>
      <p:ext uri="{BB962C8B-B14F-4D97-AF65-F5344CB8AC3E}">
        <p14:creationId xmlns:p14="http://schemas.microsoft.com/office/powerpoint/2010/main" val="294218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7A8BB2-9F0A-4A34-8BF5-4FF94C989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407661"/>
              </p:ext>
            </p:extLst>
          </p:nvPr>
        </p:nvGraphicFramePr>
        <p:xfrm>
          <a:off x="3112008" y="2369976"/>
          <a:ext cx="5967984" cy="2332360"/>
        </p:xfrm>
        <a:graphic>
          <a:graphicData uri="http://schemas.openxmlformats.org/drawingml/2006/table">
            <a:tbl>
              <a:tblPr/>
              <a:tblGrid>
                <a:gridCol w="2983992">
                  <a:extLst>
                    <a:ext uri="{9D8B030D-6E8A-4147-A177-3AD203B41FA5}">
                      <a16:colId xmlns:a16="http://schemas.microsoft.com/office/drawing/2014/main" val="861287126"/>
                    </a:ext>
                  </a:extLst>
                </a:gridCol>
                <a:gridCol w="2983992">
                  <a:extLst>
                    <a:ext uri="{9D8B030D-6E8A-4147-A177-3AD203B41FA5}">
                      <a16:colId xmlns:a16="http://schemas.microsoft.com/office/drawing/2014/main" val="3374196804"/>
                    </a:ext>
                  </a:extLst>
                </a:gridCol>
              </a:tblGrid>
              <a:tr h="58309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&amp; 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149625"/>
                  </a:ext>
                </a:extLst>
              </a:tr>
              <a:tr h="58309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 &amp; 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36065"/>
                  </a:ext>
                </a:extLst>
              </a:tr>
              <a:tr h="58309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 &amp; 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313539"/>
                  </a:ext>
                </a:extLst>
              </a:tr>
              <a:tr h="58309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&amp; 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22474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908DD40-2E03-42F9-B748-EFA29C77D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Table.1 Python Bitwise Operators – AND Operators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3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3AF1-461C-419F-81AE-9E8A24FB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444444"/>
                </a:solidFill>
                <a:latin typeface="inherit"/>
              </a:rPr>
              <a:t>Table.2 Python Bitwise Operators – OR Operators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9393"/>
                </a:solidFill>
                <a:effectLst/>
                <a:latin typeface="Source Code Pr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939393"/>
              </a:solidFill>
              <a:effectLst/>
              <a:latin typeface="Source Code Pro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73B1B9-D0BF-486D-B142-4F8560C5002C}"/>
              </a:ext>
            </a:extLst>
          </p:cNvPr>
          <p:cNvGraphicFramePr>
            <a:graphicFrameLocks noGrp="1"/>
          </p:cNvGraphicFramePr>
          <p:nvPr/>
        </p:nvGraphicFramePr>
        <p:xfrm>
          <a:off x="3112008" y="3300254"/>
          <a:ext cx="5967984" cy="1402080"/>
        </p:xfrm>
        <a:graphic>
          <a:graphicData uri="http://schemas.openxmlformats.org/drawingml/2006/table">
            <a:tbl>
              <a:tblPr/>
              <a:tblGrid>
                <a:gridCol w="2983992">
                  <a:extLst>
                    <a:ext uri="{9D8B030D-6E8A-4147-A177-3AD203B41FA5}">
                      <a16:colId xmlns:a16="http://schemas.microsoft.com/office/drawing/2014/main" val="803512916"/>
                    </a:ext>
                  </a:extLst>
                </a:gridCol>
                <a:gridCol w="2983992">
                  <a:extLst>
                    <a:ext uri="{9D8B030D-6E8A-4147-A177-3AD203B41FA5}">
                      <a16:colId xmlns:a16="http://schemas.microsoft.com/office/drawing/2014/main" val="1801252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0|0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80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0|1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52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1|0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69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1|1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6728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9CF1C59-ED1A-4ED4-BE98-A58BBFD4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300413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>
              <a:ln>
                <a:noFill/>
              </a:ln>
              <a:solidFill>
                <a:srgbClr val="444444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939393"/>
                </a:solidFill>
                <a:effectLst/>
                <a:latin typeface="Source Code Pro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rgbClr val="939393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5A96F7-DC2E-4E7A-9AFE-6853412617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12008" y="2727960"/>
          <a:ext cx="5967984" cy="1402080"/>
        </p:xfrm>
        <a:graphic>
          <a:graphicData uri="http://schemas.openxmlformats.org/drawingml/2006/table">
            <a:tbl>
              <a:tblPr/>
              <a:tblGrid>
                <a:gridCol w="2983992">
                  <a:extLst>
                    <a:ext uri="{9D8B030D-6E8A-4147-A177-3AD203B41FA5}">
                      <a16:colId xmlns:a16="http://schemas.microsoft.com/office/drawing/2014/main" val="3760984260"/>
                    </a:ext>
                  </a:extLst>
                </a:gridCol>
                <a:gridCol w="2983992">
                  <a:extLst>
                    <a:ext uri="{9D8B030D-6E8A-4147-A177-3AD203B41FA5}">
                      <a16:colId xmlns:a16="http://schemas.microsoft.com/office/drawing/2014/main" val="2406145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0^0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32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0^1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593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1^0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03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1^1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904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B229EEF-F208-40DF-B10B-4C0502529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807080"/>
            <a:ext cx="10933890" cy="3616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00" b="1" dirty="0">
              <a:solidFill>
                <a:srgbClr val="44444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00" b="1" dirty="0">
              <a:solidFill>
                <a:srgbClr val="44444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00" b="1" dirty="0">
              <a:solidFill>
                <a:srgbClr val="44444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Table.3 Python Bitwise Operators – XOR Operators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XOR (</a:t>
            </a:r>
            <a:r>
              <a:rPr lang="en-US" dirty="0" err="1"/>
              <a:t>eXclusive</a:t>
            </a:r>
            <a:r>
              <a:rPr lang="en-US" dirty="0"/>
              <a:t> OR) returns 1 if one operand is 0 and another is 1. Otherwise, it returns 0.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2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441-30B9-4576-9F77-3E6CE3A5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4602-3D2A-4535-B6D9-B94ABFD5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Bitwise 1’s Complement (~)</a:t>
            </a:r>
          </a:p>
          <a:p>
            <a:pPr marL="0" indent="0" fontAlgn="base">
              <a:buNone/>
            </a:pPr>
            <a:r>
              <a:rPr lang="en-US" dirty="0"/>
              <a:t> This operator takes a number’s binary, and returns its one’s complement. For this, it flips the bits until it reaches the first 0 from right. ~x is the same as -x-1.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24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776D01-9ECA-455E-ACF6-F1AE8163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72073"/>
              </p:ext>
            </p:extLst>
          </p:nvPr>
        </p:nvGraphicFramePr>
        <p:xfrm>
          <a:off x="1118680" y="868149"/>
          <a:ext cx="7110918" cy="5105814"/>
        </p:xfrm>
        <a:graphic>
          <a:graphicData uri="http://schemas.openxmlformats.org/drawingml/2006/table">
            <a:tbl>
              <a:tblPr/>
              <a:tblGrid>
                <a:gridCol w="861930">
                  <a:extLst>
                    <a:ext uri="{9D8B030D-6E8A-4147-A177-3AD203B41FA5}">
                      <a16:colId xmlns:a16="http://schemas.microsoft.com/office/drawing/2014/main" val="2470384040"/>
                    </a:ext>
                  </a:extLst>
                </a:gridCol>
                <a:gridCol w="3016753">
                  <a:extLst>
                    <a:ext uri="{9D8B030D-6E8A-4147-A177-3AD203B41FA5}">
                      <a16:colId xmlns:a16="http://schemas.microsoft.com/office/drawing/2014/main" val="3795215112"/>
                    </a:ext>
                  </a:extLst>
                </a:gridCol>
                <a:gridCol w="3232235">
                  <a:extLst>
                    <a:ext uri="{9D8B030D-6E8A-4147-A177-3AD203B41FA5}">
                      <a16:colId xmlns:a16="http://schemas.microsoft.com/office/drawing/2014/main" val="2577631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Operator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Description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>
                          <a:effectLst/>
                        </a:rPr>
                        <a:t>Example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79438"/>
                  </a:ext>
                </a:extLst>
              </a:tr>
              <a:tr h="705004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&amp; Binary AND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Operator copies a bit to the result if it exists in both operands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(a &amp; b) (means 0000 1100)</a:t>
                      </a:r>
                    </a:p>
                  </a:txBody>
                  <a:tcPr marL="29204" marR="29204" marT="29204" marB="2920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7712"/>
                  </a:ext>
                </a:extLst>
              </a:tr>
              <a:tr h="546378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| Binary OR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It copies a bit if it exists in either operand.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(a | b) = 61 (means 0011 1101)</a:t>
                      </a:r>
                    </a:p>
                  </a:txBody>
                  <a:tcPr marL="29204" marR="29204" marT="29204" marB="2920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297444"/>
                  </a:ext>
                </a:extLst>
              </a:tr>
              <a:tr h="705004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^ Binary XOR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It copies the bit if it is set in one operand but not both.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(a ^ b) = 49 (means 0011 0001)</a:t>
                      </a:r>
                    </a:p>
                  </a:txBody>
                  <a:tcPr marL="29204" marR="29204" marT="29204" marB="2920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153955"/>
                  </a:ext>
                </a:extLst>
              </a:tr>
              <a:tr h="1180882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~ Binary Ones Complement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It is unary and has the effect of 'flipping' bits.</a:t>
                      </a:r>
                    </a:p>
                  </a:txBody>
                  <a:tcPr marL="29204" marR="29204" marT="29204" marB="2920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(~a ) = -61 (means 1100 0011 in 2's complement form due to a signed binary number.)</a:t>
                      </a:r>
                    </a:p>
                    <a:p>
                      <a:pPr fontAlgn="ctr"/>
                      <a:r>
                        <a:rPr lang="en-US" sz="1200" dirty="0">
                          <a:effectLst/>
                        </a:rPr>
                        <a:t>X=-(x+1)</a:t>
                      </a:r>
                    </a:p>
                  </a:txBody>
                  <a:tcPr marL="29204" marR="29204" marT="29204" marB="2920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892563"/>
                  </a:ext>
                </a:extLst>
              </a:tr>
              <a:tr h="863629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&lt;&lt; Binary Left Shift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The left operands value is moved left by the number of bits specified by the right operand.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 &lt;&lt; 2 = 240 (means 1111 0000)</a:t>
                      </a:r>
                    </a:p>
                  </a:txBody>
                  <a:tcPr marL="29204" marR="29204" marT="29204" marB="2920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847888"/>
                  </a:ext>
                </a:extLst>
              </a:tr>
              <a:tr h="863629"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</a:rPr>
                        <a:t>&gt;&gt; Binary Right Shift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The left operands value is moved right by the number of bits specified by the right operand.</a:t>
                      </a:r>
                    </a:p>
                  </a:txBody>
                  <a:tcPr marL="29204" marR="29204" marT="29204" marB="2920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a &gt;&gt; 2 = 15 (means 0000 1111)</a:t>
                      </a:r>
                    </a:p>
                  </a:txBody>
                  <a:tcPr marL="29204" marR="29204" marT="29204" marB="2920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66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877335-EA72-438D-9D20-D793DF1684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-9072331" y="2185358"/>
            <a:ext cx="197403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are following Bitwise operators supported by Python language.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6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E095D-09B1-40CF-9E06-B30593E2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a=60</a:t>
            </a:r>
          </a:p>
          <a:p>
            <a:pPr marL="0" indent="0">
              <a:buNone/>
            </a:pPr>
            <a:r>
              <a:rPr lang="en-IN" dirty="0"/>
              <a:t>b=13</a:t>
            </a:r>
          </a:p>
          <a:p>
            <a:pPr marL="0" indent="0">
              <a:buNone/>
            </a:pPr>
            <a:r>
              <a:rPr lang="en-IN" dirty="0"/>
              <a:t>c=0</a:t>
            </a:r>
          </a:p>
          <a:p>
            <a:pPr marL="0" indent="0">
              <a:buNone/>
            </a:pPr>
            <a:r>
              <a:rPr lang="en-IN" dirty="0" err="1"/>
              <a:t>a&amp;b</a:t>
            </a:r>
            <a:r>
              <a:rPr lang="en-IN" dirty="0"/>
              <a:t>=12</a:t>
            </a:r>
          </a:p>
          <a:p>
            <a:pPr marL="0" indent="0">
              <a:buNone/>
            </a:pPr>
            <a:r>
              <a:rPr lang="en-IN" dirty="0" err="1"/>
              <a:t>a|b</a:t>
            </a:r>
            <a:r>
              <a:rPr lang="en-IN" dirty="0"/>
              <a:t>=61</a:t>
            </a:r>
          </a:p>
          <a:p>
            <a:pPr marL="0" indent="0">
              <a:buNone/>
            </a:pPr>
            <a:r>
              <a:rPr lang="en-IN" dirty="0" err="1"/>
              <a:t>a^b</a:t>
            </a:r>
            <a:r>
              <a:rPr lang="en-IN" dirty="0"/>
              <a:t>=49</a:t>
            </a:r>
          </a:p>
          <a:p>
            <a:pPr marL="0" indent="0">
              <a:buNone/>
            </a:pPr>
            <a:r>
              <a:rPr lang="en-IN" dirty="0"/>
              <a:t>c=~a </a:t>
            </a:r>
          </a:p>
          <a:p>
            <a:pPr marL="0" indent="0">
              <a:buNone/>
            </a:pPr>
            <a:r>
              <a:rPr lang="en-IN" dirty="0"/>
              <a:t>Ans =-61  #-(x+1)</a:t>
            </a:r>
          </a:p>
          <a:p>
            <a:pPr marL="0" indent="0">
              <a:buNone/>
            </a:pPr>
            <a:r>
              <a:rPr lang="en-IN" dirty="0"/>
              <a:t>c=a&gt;&gt;2  #15</a:t>
            </a:r>
          </a:p>
          <a:p>
            <a:pPr marL="0" indent="0">
              <a:buNone/>
            </a:pPr>
            <a:r>
              <a:rPr lang="en-IN" dirty="0"/>
              <a:t>c=a&lt;&lt;2  #240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45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Source Code Pro</vt:lpstr>
      <vt:lpstr>Office Theme</vt:lpstr>
      <vt:lpstr>PowerPoint Presentation</vt:lpstr>
      <vt:lpstr>Table.1 Python Bitwise Operators – AND Operators</vt:lpstr>
      <vt:lpstr>PowerPoint Presentation</vt:lpstr>
      <vt:lpstr>PowerPoint Presentation</vt:lpstr>
      <vt:lpstr>PowerPoint Presentation</vt:lpstr>
      <vt:lpstr>here are following Bitwise operators supported by Python language.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Saritha</dc:creator>
  <cp:lastModifiedBy>Saritha</cp:lastModifiedBy>
  <cp:revision>3</cp:revision>
  <dcterms:created xsi:type="dcterms:W3CDTF">2019-09-13T08:04:03Z</dcterms:created>
  <dcterms:modified xsi:type="dcterms:W3CDTF">2019-09-13T08:19:57Z</dcterms:modified>
</cp:coreProperties>
</file>