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2" r:id="rId5"/>
    <p:sldId id="268" r:id="rId6"/>
    <p:sldId id="260" r:id="rId7"/>
    <p:sldId id="269" r:id="rId8"/>
    <p:sldId id="261" r:id="rId9"/>
    <p:sldId id="264" r:id="rId10"/>
    <p:sldId id="265" r:id="rId11"/>
    <p:sldId id="266" r:id="rId12"/>
    <p:sldId id="267" r:id="rId13"/>
    <p:sldId id="270" r:id="rId14"/>
    <p:sldId id="271" r:id="rId15"/>
    <p:sldId id="272" r:id="rId16"/>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7B13F-AB10-4D5C-90A3-411554518455}" type="datetimeFigureOut">
              <a:rPr lang="kn-IN" smtClean="0"/>
              <a:t>16-09-21</a:t>
            </a:fld>
            <a:endParaRPr lang="k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F7F0B-D87E-4ED8-866E-3152194035D2}" type="slidenum">
              <a:rPr lang="kn-IN" smtClean="0"/>
              <a:t>‹#›</a:t>
            </a:fld>
            <a:endParaRPr lang="kn-IN"/>
          </a:p>
        </p:txBody>
      </p:sp>
    </p:spTree>
    <p:extLst>
      <p:ext uri="{BB962C8B-B14F-4D97-AF65-F5344CB8AC3E}">
        <p14:creationId xmlns:p14="http://schemas.microsoft.com/office/powerpoint/2010/main" val="3233407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91A6-7DA2-4B38-A06D-F7D43D0A8C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kn-IN"/>
          </a:p>
        </p:txBody>
      </p:sp>
      <p:sp>
        <p:nvSpPr>
          <p:cNvPr id="3" name="Subtitle 2">
            <a:extLst>
              <a:ext uri="{FF2B5EF4-FFF2-40B4-BE49-F238E27FC236}">
                <a16:creationId xmlns:a16="http://schemas.microsoft.com/office/drawing/2014/main" id="{EC2C7CBE-8C26-4C81-9A3C-15A7A0DF7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kn-IN"/>
          </a:p>
        </p:txBody>
      </p:sp>
      <p:sp>
        <p:nvSpPr>
          <p:cNvPr id="4" name="Date Placeholder 3">
            <a:extLst>
              <a:ext uri="{FF2B5EF4-FFF2-40B4-BE49-F238E27FC236}">
                <a16:creationId xmlns:a16="http://schemas.microsoft.com/office/drawing/2014/main" id="{E87CE677-ED5D-43A5-976D-93F7FD737296}"/>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5" name="Footer Placeholder 4">
            <a:extLst>
              <a:ext uri="{FF2B5EF4-FFF2-40B4-BE49-F238E27FC236}">
                <a16:creationId xmlns:a16="http://schemas.microsoft.com/office/drawing/2014/main" id="{16AD44EE-1248-405F-AC09-4D689E1F4BD1}"/>
              </a:ext>
            </a:extLst>
          </p:cNvPr>
          <p:cNvSpPr>
            <a:spLocks noGrp="1"/>
          </p:cNvSpPr>
          <p:nvPr>
            <p:ph type="ftr" sz="quarter" idx="11"/>
          </p:nvPr>
        </p:nvSpPr>
        <p:spPr/>
        <p:txBody>
          <a:bodyPr/>
          <a:lstStyle/>
          <a:p>
            <a:endParaRPr lang="kn-IN"/>
          </a:p>
        </p:txBody>
      </p:sp>
      <p:sp>
        <p:nvSpPr>
          <p:cNvPr id="6" name="Slide Number Placeholder 5">
            <a:extLst>
              <a:ext uri="{FF2B5EF4-FFF2-40B4-BE49-F238E27FC236}">
                <a16:creationId xmlns:a16="http://schemas.microsoft.com/office/drawing/2014/main" id="{07573D9A-3AE8-4049-9836-E850FD71D9DD}"/>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330641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83C2-5332-4105-9D73-40E0BE096F00}"/>
              </a:ext>
            </a:extLst>
          </p:cNvPr>
          <p:cNvSpPr>
            <a:spLocks noGrp="1"/>
          </p:cNvSpPr>
          <p:nvPr>
            <p:ph type="title"/>
          </p:nvPr>
        </p:nvSpPr>
        <p:spPr/>
        <p:txBody>
          <a:bodyPr/>
          <a:lstStyle/>
          <a:p>
            <a:r>
              <a:rPr lang="en-US"/>
              <a:t>Click to edit Master title style</a:t>
            </a:r>
            <a:endParaRPr lang="kn-IN"/>
          </a:p>
        </p:txBody>
      </p:sp>
      <p:sp>
        <p:nvSpPr>
          <p:cNvPr id="3" name="Vertical Text Placeholder 2">
            <a:extLst>
              <a:ext uri="{FF2B5EF4-FFF2-40B4-BE49-F238E27FC236}">
                <a16:creationId xmlns:a16="http://schemas.microsoft.com/office/drawing/2014/main" id="{6982C8F6-8BAA-4AFD-A15C-604F1BD477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Date Placeholder 3">
            <a:extLst>
              <a:ext uri="{FF2B5EF4-FFF2-40B4-BE49-F238E27FC236}">
                <a16:creationId xmlns:a16="http://schemas.microsoft.com/office/drawing/2014/main" id="{6A5DD758-8EF0-4980-8E29-56242AC7C00B}"/>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5" name="Footer Placeholder 4">
            <a:extLst>
              <a:ext uri="{FF2B5EF4-FFF2-40B4-BE49-F238E27FC236}">
                <a16:creationId xmlns:a16="http://schemas.microsoft.com/office/drawing/2014/main" id="{4CACD908-E4C4-4A7B-8D4A-44953F76EEC0}"/>
              </a:ext>
            </a:extLst>
          </p:cNvPr>
          <p:cNvSpPr>
            <a:spLocks noGrp="1"/>
          </p:cNvSpPr>
          <p:nvPr>
            <p:ph type="ftr" sz="quarter" idx="11"/>
          </p:nvPr>
        </p:nvSpPr>
        <p:spPr/>
        <p:txBody>
          <a:bodyPr/>
          <a:lstStyle/>
          <a:p>
            <a:endParaRPr lang="kn-IN"/>
          </a:p>
        </p:txBody>
      </p:sp>
      <p:sp>
        <p:nvSpPr>
          <p:cNvPr id="6" name="Slide Number Placeholder 5">
            <a:extLst>
              <a:ext uri="{FF2B5EF4-FFF2-40B4-BE49-F238E27FC236}">
                <a16:creationId xmlns:a16="http://schemas.microsoft.com/office/drawing/2014/main" id="{A62D2F8F-48E5-407D-8B80-210069C4B01D}"/>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2207985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499272-062B-4D2A-BDE3-4E42F5C865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kn-IN"/>
          </a:p>
        </p:txBody>
      </p:sp>
      <p:sp>
        <p:nvSpPr>
          <p:cNvPr id="3" name="Vertical Text Placeholder 2">
            <a:extLst>
              <a:ext uri="{FF2B5EF4-FFF2-40B4-BE49-F238E27FC236}">
                <a16:creationId xmlns:a16="http://schemas.microsoft.com/office/drawing/2014/main" id="{3A8A747E-A723-46AA-966C-165B6E8D1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Date Placeholder 3">
            <a:extLst>
              <a:ext uri="{FF2B5EF4-FFF2-40B4-BE49-F238E27FC236}">
                <a16:creationId xmlns:a16="http://schemas.microsoft.com/office/drawing/2014/main" id="{5CCB7AC9-0663-4F36-B159-19BF65114B19}"/>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5" name="Footer Placeholder 4">
            <a:extLst>
              <a:ext uri="{FF2B5EF4-FFF2-40B4-BE49-F238E27FC236}">
                <a16:creationId xmlns:a16="http://schemas.microsoft.com/office/drawing/2014/main" id="{7D424803-0E4C-41BB-846E-93620DD0457F}"/>
              </a:ext>
            </a:extLst>
          </p:cNvPr>
          <p:cNvSpPr>
            <a:spLocks noGrp="1"/>
          </p:cNvSpPr>
          <p:nvPr>
            <p:ph type="ftr" sz="quarter" idx="11"/>
          </p:nvPr>
        </p:nvSpPr>
        <p:spPr/>
        <p:txBody>
          <a:bodyPr/>
          <a:lstStyle/>
          <a:p>
            <a:endParaRPr lang="kn-IN"/>
          </a:p>
        </p:txBody>
      </p:sp>
      <p:sp>
        <p:nvSpPr>
          <p:cNvPr id="6" name="Slide Number Placeholder 5">
            <a:extLst>
              <a:ext uri="{FF2B5EF4-FFF2-40B4-BE49-F238E27FC236}">
                <a16:creationId xmlns:a16="http://schemas.microsoft.com/office/drawing/2014/main" id="{A2DF8290-3F93-49A6-AF4C-22576BE5549E}"/>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99544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16F6-5AAC-49FA-96C4-E6F08ADC62B2}"/>
              </a:ext>
            </a:extLst>
          </p:cNvPr>
          <p:cNvSpPr>
            <a:spLocks noGrp="1"/>
          </p:cNvSpPr>
          <p:nvPr>
            <p:ph type="title"/>
          </p:nvPr>
        </p:nvSpPr>
        <p:spPr/>
        <p:txBody>
          <a:bodyPr/>
          <a:lstStyle/>
          <a:p>
            <a:r>
              <a:rPr lang="en-US"/>
              <a:t>Click to edit Master title style</a:t>
            </a:r>
            <a:endParaRPr lang="kn-IN"/>
          </a:p>
        </p:txBody>
      </p:sp>
      <p:sp>
        <p:nvSpPr>
          <p:cNvPr id="3" name="Content Placeholder 2">
            <a:extLst>
              <a:ext uri="{FF2B5EF4-FFF2-40B4-BE49-F238E27FC236}">
                <a16:creationId xmlns:a16="http://schemas.microsoft.com/office/drawing/2014/main" id="{8893BCFE-27BE-4618-BE24-C2C38DC9AD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Date Placeholder 3">
            <a:extLst>
              <a:ext uri="{FF2B5EF4-FFF2-40B4-BE49-F238E27FC236}">
                <a16:creationId xmlns:a16="http://schemas.microsoft.com/office/drawing/2014/main" id="{441DDDAC-960D-4602-B14D-CCE720AA9D3E}"/>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5" name="Footer Placeholder 4">
            <a:extLst>
              <a:ext uri="{FF2B5EF4-FFF2-40B4-BE49-F238E27FC236}">
                <a16:creationId xmlns:a16="http://schemas.microsoft.com/office/drawing/2014/main" id="{87079167-3148-4D0D-9719-9EF9C6EBBC44}"/>
              </a:ext>
            </a:extLst>
          </p:cNvPr>
          <p:cNvSpPr>
            <a:spLocks noGrp="1"/>
          </p:cNvSpPr>
          <p:nvPr>
            <p:ph type="ftr" sz="quarter" idx="11"/>
          </p:nvPr>
        </p:nvSpPr>
        <p:spPr/>
        <p:txBody>
          <a:bodyPr/>
          <a:lstStyle/>
          <a:p>
            <a:endParaRPr lang="kn-IN"/>
          </a:p>
        </p:txBody>
      </p:sp>
      <p:sp>
        <p:nvSpPr>
          <p:cNvPr id="6" name="Slide Number Placeholder 5">
            <a:extLst>
              <a:ext uri="{FF2B5EF4-FFF2-40B4-BE49-F238E27FC236}">
                <a16:creationId xmlns:a16="http://schemas.microsoft.com/office/drawing/2014/main" id="{BF3910FA-2EC6-4140-81DD-C011FD379E47}"/>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305181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031D-46F5-4EA0-92C0-137B99B98D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kn-IN"/>
          </a:p>
        </p:txBody>
      </p:sp>
      <p:sp>
        <p:nvSpPr>
          <p:cNvPr id="3" name="Text Placeholder 2">
            <a:extLst>
              <a:ext uri="{FF2B5EF4-FFF2-40B4-BE49-F238E27FC236}">
                <a16:creationId xmlns:a16="http://schemas.microsoft.com/office/drawing/2014/main" id="{1625B659-7A58-48BC-97D9-763E50F2D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31A67D-3706-4F17-B983-60ED5E7C3177}"/>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5" name="Footer Placeholder 4">
            <a:extLst>
              <a:ext uri="{FF2B5EF4-FFF2-40B4-BE49-F238E27FC236}">
                <a16:creationId xmlns:a16="http://schemas.microsoft.com/office/drawing/2014/main" id="{01BCC5A4-DA04-4D97-81B8-5DDA91EBB521}"/>
              </a:ext>
            </a:extLst>
          </p:cNvPr>
          <p:cNvSpPr>
            <a:spLocks noGrp="1"/>
          </p:cNvSpPr>
          <p:nvPr>
            <p:ph type="ftr" sz="quarter" idx="11"/>
          </p:nvPr>
        </p:nvSpPr>
        <p:spPr/>
        <p:txBody>
          <a:bodyPr/>
          <a:lstStyle/>
          <a:p>
            <a:endParaRPr lang="kn-IN"/>
          </a:p>
        </p:txBody>
      </p:sp>
      <p:sp>
        <p:nvSpPr>
          <p:cNvPr id="6" name="Slide Number Placeholder 5">
            <a:extLst>
              <a:ext uri="{FF2B5EF4-FFF2-40B4-BE49-F238E27FC236}">
                <a16:creationId xmlns:a16="http://schemas.microsoft.com/office/drawing/2014/main" id="{AA6D1C9B-E1D6-4BAB-9318-0139C611545F}"/>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95559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9D56-60A3-44E6-8B7E-3347708D97C6}"/>
              </a:ext>
            </a:extLst>
          </p:cNvPr>
          <p:cNvSpPr>
            <a:spLocks noGrp="1"/>
          </p:cNvSpPr>
          <p:nvPr>
            <p:ph type="title"/>
          </p:nvPr>
        </p:nvSpPr>
        <p:spPr/>
        <p:txBody>
          <a:bodyPr/>
          <a:lstStyle/>
          <a:p>
            <a:r>
              <a:rPr lang="en-US"/>
              <a:t>Click to edit Master title style</a:t>
            </a:r>
            <a:endParaRPr lang="kn-IN"/>
          </a:p>
        </p:txBody>
      </p:sp>
      <p:sp>
        <p:nvSpPr>
          <p:cNvPr id="3" name="Content Placeholder 2">
            <a:extLst>
              <a:ext uri="{FF2B5EF4-FFF2-40B4-BE49-F238E27FC236}">
                <a16:creationId xmlns:a16="http://schemas.microsoft.com/office/drawing/2014/main" id="{A746F914-85E3-4CB8-8D21-1CA33B967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Content Placeholder 3">
            <a:extLst>
              <a:ext uri="{FF2B5EF4-FFF2-40B4-BE49-F238E27FC236}">
                <a16:creationId xmlns:a16="http://schemas.microsoft.com/office/drawing/2014/main" id="{70357414-0F89-47B2-AB7C-53BDEDB6D5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5" name="Date Placeholder 4">
            <a:extLst>
              <a:ext uri="{FF2B5EF4-FFF2-40B4-BE49-F238E27FC236}">
                <a16:creationId xmlns:a16="http://schemas.microsoft.com/office/drawing/2014/main" id="{935CF982-F203-43DA-BFE9-C0F323A0B9CD}"/>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6" name="Footer Placeholder 5">
            <a:extLst>
              <a:ext uri="{FF2B5EF4-FFF2-40B4-BE49-F238E27FC236}">
                <a16:creationId xmlns:a16="http://schemas.microsoft.com/office/drawing/2014/main" id="{43B324A3-2632-4247-A116-741C4D2BED36}"/>
              </a:ext>
            </a:extLst>
          </p:cNvPr>
          <p:cNvSpPr>
            <a:spLocks noGrp="1"/>
          </p:cNvSpPr>
          <p:nvPr>
            <p:ph type="ftr" sz="quarter" idx="11"/>
          </p:nvPr>
        </p:nvSpPr>
        <p:spPr/>
        <p:txBody>
          <a:bodyPr/>
          <a:lstStyle/>
          <a:p>
            <a:endParaRPr lang="kn-IN"/>
          </a:p>
        </p:txBody>
      </p:sp>
      <p:sp>
        <p:nvSpPr>
          <p:cNvPr id="7" name="Slide Number Placeholder 6">
            <a:extLst>
              <a:ext uri="{FF2B5EF4-FFF2-40B4-BE49-F238E27FC236}">
                <a16:creationId xmlns:a16="http://schemas.microsoft.com/office/drawing/2014/main" id="{5EA5FE0A-7A18-440B-A282-725E1E13A54E}"/>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81845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EA04-2856-4BF3-AF0B-51BEC39AB0E0}"/>
              </a:ext>
            </a:extLst>
          </p:cNvPr>
          <p:cNvSpPr>
            <a:spLocks noGrp="1"/>
          </p:cNvSpPr>
          <p:nvPr>
            <p:ph type="title"/>
          </p:nvPr>
        </p:nvSpPr>
        <p:spPr>
          <a:xfrm>
            <a:off x="839788" y="365125"/>
            <a:ext cx="10515600" cy="1325563"/>
          </a:xfrm>
        </p:spPr>
        <p:txBody>
          <a:bodyPr/>
          <a:lstStyle/>
          <a:p>
            <a:r>
              <a:rPr lang="en-US"/>
              <a:t>Click to edit Master title style</a:t>
            </a:r>
            <a:endParaRPr lang="kn-IN"/>
          </a:p>
        </p:txBody>
      </p:sp>
      <p:sp>
        <p:nvSpPr>
          <p:cNvPr id="3" name="Text Placeholder 2">
            <a:extLst>
              <a:ext uri="{FF2B5EF4-FFF2-40B4-BE49-F238E27FC236}">
                <a16:creationId xmlns:a16="http://schemas.microsoft.com/office/drawing/2014/main" id="{CD12156A-EEB8-481A-B9A6-B2268A06D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CABA99-CE6F-449D-9F1F-A9C98747CE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5" name="Text Placeholder 4">
            <a:extLst>
              <a:ext uri="{FF2B5EF4-FFF2-40B4-BE49-F238E27FC236}">
                <a16:creationId xmlns:a16="http://schemas.microsoft.com/office/drawing/2014/main" id="{EB7C93FD-1F7A-4530-B71B-24BD4C09D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22B63-7878-469C-B5A2-4D2FC7ACC6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7" name="Date Placeholder 6">
            <a:extLst>
              <a:ext uri="{FF2B5EF4-FFF2-40B4-BE49-F238E27FC236}">
                <a16:creationId xmlns:a16="http://schemas.microsoft.com/office/drawing/2014/main" id="{73AEA558-D798-4508-9AED-08D751C238EC}"/>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8" name="Footer Placeholder 7">
            <a:extLst>
              <a:ext uri="{FF2B5EF4-FFF2-40B4-BE49-F238E27FC236}">
                <a16:creationId xmlns:a16="http://schemas.microsoft.com/office/drawing/2014/main" id="{CF4B4732-EAA8-4091-AA37-428DDAE61E4D}"/>
              </a:ext>
            </a:extLst>
          </p:cNvPr>
          <p:cNvSpPr>
            <a:spLocks noGrp="1"/>
          </p:cNvSpPr>
          <p:nvPr>
            <p:ph type="ftr" sz="quarter" idx="11"/>
          </p:nvPr>
        </p:nvSpPr>
        <p:spPr/>
        <p:txBody>
          <a:bodyPr/>
          <a:lstStyle/>
          <a:p>
            <a:endParaRPr lang="kn-IN"/>
          </a:p>
        </p:txBody>
      </p:sp>
      <p:sp>
        <p:nvSpPr>
          <p:cNvPr id="9" name="Slide Number Placeholder 8">
            <a:extLst>
              <a:ext uri="{FF2B5EF4-FFF2-40B4-BE49-F238E27FC236}">
                <a16:creationId xmlns:a16="http://schemas.microsoft.com/office/drawing/2014/main" id="{3C11FD00-BE75-497C-9729-7194008738A5}"/>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114674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DB82-23B1-4205-BDD2-8B96E262B924}"/>
              </a:ext>
            </a:extLst>
          </p:cNvPr>
          <p:cNvSpPr>
            <a:spLocks noGrp="1"/>
          </p:cNvSpPr>
          <p:nvPr>
            <p:ph type="title"/>
          </p:nvPr>
        </p:nvSpPr>
        <p:spPr/>
        <p:txBody>
          <a:bodyPr/>
          <a:lstStyle/>
          <a:p>
            <a:r>
              <a:rPr lang="en-US"/>
              <a:t>Click to edit Master title style</a:t>
            </a:r>
            <a:endParaRPr lang="kn-IN"/>
          </a:p>
        </p:txBody>
      </p:sp>
      <p:sp>
        <p:nvSpPr>
          <p:cNvPr id="3" name="Date Placeholder 2">
            <a:extLst>
              <a:ext uri="{FF2B5EF4-FFF2-40B4-BE49-F238E27FC236}">
                <a16:creationId xmlns:a16="http://schemas.microsoft.com/office/drawing/2014/main" id="{592587C3-3989-4746-B4A5-015767D662BC}"/>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4" name="Footer Placeholder 3">
            <a:extLst>
              <a:ext uri="{FF2B5EF4-FFF2-40B4-BE49-F238E27FC236}">
                <a16:creationId xmlns:a16="http://schemas.microsoft.com/office/drawing/2014/main" id="{EADA3DB6-7B8E-4C20-BCDE-E8E06B08665A}"/>
              </a:ext>
            </a:extLst>
          </p:cNvPr>
          <p:cNvSpPr>
            <a:spLocks noGrp="1"/>
          </p:cNvSpPr>
          <p:nvPr>
            <p:ph type="ftr" sz="quarter" idx="11"/>
          </p:nvPr>
        </p:nvSpPr>
        <p:spPr/>
        <p:txBody>
          <a:bodyPr/>
          <a:lstStyle/>
          <a:p>
            <a:endParaRPr lang="kn-IN"/>
          </a:p>
        </p:txBody>
      </p:sp>
      <p:sp>
        <p:nvSpPr>
          <p:cNvPr id="5" name="Slide Number Placeholder 4">
            <a:extLst>
              <a:ext uri="{FF2B5EF4-FFF2-40B4-BE49-F238E27FC236}">
                <a16:creationId xmlns:a16="http://schemas.microsoft.com/office/drawing/2014/main" id="{1350B15C-F2DB-4B43-A336-45B0DBE87CE1}"/>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1947155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27E60-BF98-4CDA-83DA-6C3FEEAA23B0}"/>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3" name="Footer Placeholder 2">
            <a:extLst>
              <a:ext uri="{FF2B5EF4-FFF2-40B4-BE49-F238E27FC236}">
                <a16:creationId xmlns:a16="http://schemas.microsoft.com/office/drawing/2014/main" id="{27516DFC-1F08-492C-9E83-1A81B66A5B1D}"/>
              </a:ext>
            </a:extLst>
          </p:cNvPr>
          <p:cNvSpPr>
            <a:spLocks noGrp="1"/>
          </p:cNvSpPr>
          <p:nvPr>
            <p:ph type="ftr" sz="quarter" idx="11"/>
          </p:nvPr>
        </p:nvSpPr>
        <p:spPr/>
        <p:txBody>
          <a:bodyPr/>
          <a:lstStyle/>
          <a:p>
            <a:endParaRPr lang="kn-IN"/>
          </a:p>
        </p:txBody>
      </p:sp>
      <p:sp>
        <p:nvSpPr>
          <p:cNvPr id="4" name="Slide Number Placeholder 3">
            <a:extLst>
              <a:ext uri="{FF2B5EF4-FFF2-40B4-BE49-F238E27FC236}">
                <a16:creationId xmlns:a16="http://schemas.microsoft.com/office/drawing/2014/main" id="{95E1F4A8-9CA3-486F-94A6-DFB99CBDBD1F}"/>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133320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72A5-93DB-43BB-BA79-B3C689FEF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kn-IN"/>
          </a:p>
        </p:txBody>
      </p:sp>
      <p:sp>
        <p:nvSpPr>
          <p:cNvPr id="3" name="Content Placeholder 2">
            <a:extLst>
              <a:ext uri="{FF2B5EF4-FFF2-40B4-BE49-F238E27FC236}">
                <a16:creationId xmlns:a16="http://schemas.microsoft.com/office/drawing/2014/main" id="{31D2C928-CA4F-4772-AA81-7953D13F8A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Text Placeholder 3">
            <a:extLst>
              <a:ext uri="{FF2B5EF4-FFF2-40B4-BE49-F238E27FC236}">
                <a16:creationId xmlns:a16="http://schemas.microsoft.com/office/drawing/2014/main" id="{C4F08517-0BFE-49B2-A85C-8E0B4A443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16049-BAFA-494F-8171-0FE79AFB200D}"/>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6" name="Footer Placeholder 5">
            <a:extLst>
              <a:ext uri="{FF2B5EF4-FFF2-40B4-BE49-F238E27FC236}">
                <a16:creationId xmlns:a16="http://schemas.microsoft.com/office/drawing/2014/main" id="{BFF745D9-5B86-4D22-8302-65F2BE9F4F9E}"/>
              </a:ext>
            </a:extLst>
          </p:cNvPr>
          <p:cNvSpPr>
            <a:spLocks noGrp="1"/>
          </p:cNvSpPr>
          <p:nvPr>
            <p:ph type="ftr" sz="quarter" idx="11"/>
          </p:nvPr>
        </p:nvSpPr>
        <p:spPr/>
        <p:txBody>
          <a:bodyPr/>
          <a:lstStyle/>
          <a:p>
            <a:endParaRPr lang="kn-IN"/>
          </a:p>
        </p:txBody>
      </p:sp>
      <p:sp>
        <p:nvSpPr>
          <p:cNvPr id="7" name="Slide Number Placeholder 6">
            <a:extLst>
              <a:ext uri="{FF2B5EF4-FFF2-40B4-BE49-F238E27FC236}">
                <a16:creationId xmlns:a16="http://schemas.microsoft.com/office/drawing/2014/main" id="{97A94AA7-784F-4278-AD23-110F33C3B8CF}"/>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282403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879E-DD76-468F-B0BA-B7439DCA9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kn-IN"/>
          </a:p>
        </p:txBody>
      </p:sp>
      <p:sp>
        <p:nvSpPr>
          <p:cNvPr id="3" name="Picture Placeholder 2">
            <a:extLst>
              <a:ext uri="{FF2B5EF4-FFF2-40B4-BE49-F238E27FC236}">
                <a16:creationId xmlns:a16="http://schemas.microsoft.com/office/drawing/2014/main" id="{53EBE649-E312-4B09-A222-E917B9635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n-IN"/>
          </a:p>
        </p:txBody>
      </p:sp>
      <p:sp>
        <p:nvSpPr>
          <p:cNvPr id="4" name="Text Placeholder 3">
            <a:extLst>
              <a:ext uri="{FF2B5EF4-FFF2-40B4-BE49-F238E27FC236}">
                <a16:creationId xmlns:a16="http://schemas.microsoft.com/office/drawing/2014/main" id="{1B36C813-3379-4A60-B449-0845BD227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00B63-1460-47A6-8490-ADA784764D35}"/>
              </a:ext>
            </a:extLst>
          </p:cNvPr>
          <p:cNvSpPr>
            <a:spLocks noGrp="1"/>
          </p:cNvSpPr>
          <p:nvPr>
            <p:ph type="dt" sz="half" idx="10"/>
          </p:nvPr>
        </p:nvSpPr>
        <p:spPr/>
        <p:txBody>
          <a:bodyPr/>
          <a:lstStyle/>
          <a:p>
            <a:fld id="{0A7259C2-1A68-4C17-92EF-06ABEF0DFB71}" type="datetimeFigureOut">
              <a:rPr lang="kn-IN" smtClean="0"/>
              <a:t>16-09-21</a:t>
            </a:fld>
            <a:endParaRPr lang="kn-IN"/>
          </a:p>
        </p:txBody>
      </p:sp>
      <p:sp>
        <p:nvSpPr>
          <p:cNvPr id="6" name="Footer Placeholder 5">
            <a:extLst>
              <a:ext uri="{FF2B5EF4-FFF2-40B4-BE49-F238E27FC236}">
                <a16:creationId xmlns:a16="http://schemas.microsoft.com/office/drawing/2014/main" id="{F41C8BF9-50F3-43BA-ABF9-9BD38D1134CC}"/>
              </a:ext>
            </a:extLst>
          </p:cNvPr>
          <p:cNvSpPr>
            <a:spLocks noGrp="1"/>
          </p:cNvSpPr>
          <p:nvPr>
            <p:ph type="ftr" sz="quarter" idx="11"/>
          </p:nvPr>
        </p:nvSpPr>
        <p:spPr/>
        <p:txBody>
          <a:bodyPr/>
          <a:lstStyle/>
          <a:p>
            <a:endParaRPr lang="kn-IN"/>
          </a:p>
        </p:txBody>
      </p:sp>
      <p:sp>
        <p:nvSpPr>
          <p:cNvPr id="7" name="Slide Number Placeholder 6">
            <a:extLst>
              <a:ext uri="{FF2B5EF4-FFF2-40B4-BE49-F238E27FC236}">
                <a16:creationId xmlns:a16="http://schemas.microsoft.com/office/drawing/2014/main" id="{AF16E97C-EB10-448B-BFA8-8AA4F2C9D318}"/>
              </a:ext>
            </a:extLst>
          </p:cNvPr>
          <p:cNvSpPr>
            <a:spLocks noGrp="1"/>
          </p:cNvSpPr>
          <p:nvPr>
            <p:ph type="sldNum" sz="quarter" idx="12"/>
          </p:nvPr>
        </p:nvSpPr>
        <p:spPr/>
        <p:txBody>
          <a:bodyPr/>
          <a:lstStyle/>
          <a:p>
            <a:fld id="{C9AAF920-72E6-496B-801B-FEA526A1C01A}" type="slidenum">
              <a:rPr lang="kn-IN" smtClean="0"/>
              <a:t>‹#›</a:t>
            </a:fld>
            <a:endParaRPr lang="kn-IN"/>
          </a:p>
        </p:txBody>
      </p:sp>
    </p:spTree>
    <p:extLst>
      <p:ext uri="{BB962C8B-B14F-4D97-AF65-F5344CB8AC3E}">
        <p14:creationId xmlns:p14="http://schemas.microsoft.com/office/powerpoint/2010/main" val="194020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9997F-10C8-4502-A3EF-0028A99ADF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kn-IN"/>
          </a:p>
        </p:txBody>
      </p:sp>
      <p:sp>
        <p:nvSpPr>
          <p:cNvPr id="3" name="Text Placeholder 2">
            <a:extLst>
              <a:ext uri="{FF2B5EF4-FFF2-40B4-BE49-F238E27FC236}">
                <a16:creationId xmlns:a16="http://schemas.microsoft.com/office/drawing/2014/main" id="{FA1E7FCD-A8C4-4F00-8C55-8E29E704D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Date Placeholder 3">
            <a:extLst>
              <a:ext uri="{FF2B5EF4-FFF2-40B4-BE49-F238E27FC236}">
                <a16:creationId xmlns:a16="http://schemas.microsoft.com/office/drawing/2014/main" id="{E1970FD5-A15E-4B7A-9B40-1D6393CE1F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259C2-1A68-4C17-92EF-06ABEF0DFB71}" type="datetimeFigureOut">
              <a:rPr lang="kn-IN" smtClean="0"/>
              <a:t>16-09-21</a:t>
            </a:fld>
            <a:endParaRPr lang="kn-IN"/>
          </a:p>
        </p:txBody>
      </p:sp>
      <p:sp>
        <p:nvSpPr>
          <p:cNvPr id="5" name="Footer Placeholder 4">
            <a:extLst>
              <a:ext uri="{FF2B5EF4-FFF2-40B4-BE49-F238E27FC236}">
                <a16:creationId xmlns:a16="http://schemas.microsoft.com/office/drawing/2014/main" id="{83E84DF6-D678-4159-BA66-0013B8288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n-IN"/>
          </a:p>
        </p:txBody>
      </p:sp>
      <p:sp>
        <p:nvSpPr>
          <p:cNvPr id="6" name="Slide Number Placeholder 5">
            <a:extLst>
              <a:ext uri="{FF2B5EF4-FFF2-40B4-BE49-F238E27FC236}">
                <a16:creationId xmlns:a16="http://schemas.microsoft.com/office/drawing/2014/main" id="{FB9ABA1A-D9F0-429B-BAFF-2C0082637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AF920-72E6-496B-801B-FEA526A1C01A}" type="slidenum">
              <a:rPr lang="kn-IN" smtClean="0"/>
              <a:t>‹#›</a:t>
            </a:fld>
            <a:endParaRPr lang="kn-IN"/>
          </a:p>
        </p:txBody>
      </p:sp>
    </p:spTree>
    <p:extLst>
      <p:ext uri="{BB962C8B-B14F-4D97-AF65-F5344CB8AC3E}">
        <p14:creationId xmlns:p14="http://schemas.microsoft.com/office/powerpoint/2010/main" val="2093314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10" Type="http://schemas.openxmlformats.org/officeDocument/2006/relationships/image" Target="../media/image16.png"/><Relationship Id="rId4" Type="http://schemas.openxmlformats.org/officeDocument/2006/relationships/image" Target="../media/image5.pn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5.wdp"/><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7.wdp"/><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6.wdp"/><Relationship Id="rId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8.wdp"/><Relationship Id="rId18"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14.png"/><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7.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13.png"/><Relationship Id="rId5" Type="http://schemas.openxmlformats.org/officeDocument/2006/relationships/image" Target="../media/image2.png"/><Relationship Id="rId15" Type="http://schemas.microsoft.com/office/2007/relationships/hdphoto" Target="../media/hdphoto7.wdp"/><Relationship Id="rId10" Type="http://schemas.openxmlformats.org/officeDocument/2006/relationships/image" Target="../media/image12.jpeg"/><Relationship Id="rId4" Type="http://schemas.openxmlformats.org/officeDocument/2006/relationships/image" Target="../media/image5.png"/><Relationship Id="rId9" Type="http://schemas.openxmlformats.org/officeDocument/2006/relationships/image" Target="../media/image4.pn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DDCE50C6-05F7-4ABE-A471-F6E2A20CCB56}"/>
              </a:ext>
            </a:extLst>
          </p:cNvPr>
          <p:cNvGrpSpPr/>
          <p:nvPr/>
        </p:nvGrpSpPr>
        <p:grpSpPr>
          <a:xfrm>
            <a:off x="5381747" y="150898"/>
            <a:ext cx="1428505" cy="1417686"/>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5315614" y="1575542"/>
            <a:ext cx="574965" cy="7214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5921751" y="1575543"/>
            <a:ext cx="420406" cy="72142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6370284" y="1575542"/>
            <a:ext cx="534895" cy="7214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4723400" y="2356487"/>
            <a:ext cx="2921633" cy="388931"/>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58705835-023E-4EC3-AFF7-3384E95E2C43}"/>
              </a:ext>
            </a:extLst>
          </p:cNvPr>
          <p:cNvSpPr txBox="1"/>
          <p:nvPr/>
        </p:nvSpPr>
        <p:spPr>
          <a:xfrm>
            <a:off x="1665890" y="3079531"/>
            <a:ext cx="8860221" cy="461665"/>
          </a:xfrm>
          <a:prstGeom prst="rect">
            <a:avLst/>
          </a:prstGeom>
          <a:noFill/>
        </p:spPr>
        <p:txBody>
          <a:bodyPr wrap="square" rtlCol="0">
            <a:spAutoFit/>
          </a:bodyPr>
          <a:lstStyle/>
          <a:p>
            <a:pPr algn="ctr"/>
            <a:r>
              <a:rPr lang="en-US" sz="2400" dirty="0">
                <a:solidFill>
                  <a:schemeClr val="bg1"/>
                </a:solidFill>
                <a:latin typeface="Century Gothic" panose="020B0502020202020204" pitchFamily="34" charset="0"/>
              </a:rPr>
              <a:t>Agile – Scrum in Software Engineering</a:t>
            </a:r>
            <a:endParaRPr lang="kn-IN" sz="2400" dirty="0">
              <a:solidFill>
                <a:schemeClr val="bg1"/>
              </a:solidFill>
              <a:latin typeface="Century Gothic" panose="020B0502020202020204" pitchFamily="34" charset="0"/>
            </a:endParaRPr>
          </a:p>
        </p:txBody>
      </p:sp>
      <p:sp>
        <p:nvSpPr>
          <p:cNvPr id="46" name="TextBox 45">
            <a:extLst>
              <a:ext uri="{FF2B5EF4-FFF2-40B4-BE49-F238E27FC236}">
                <a16:creationId xmlns:a16="http://schemas.microsoft.com/office/drawing/2014/main" id="{3C7EFED0-940B-4FB9-8321-348CC296BD5A}"/>
              </a:ext>
            </a:extLst>
          </p:cNvPr>
          <p:cNvSpPr txBox="1"/>
          <p:nvPr/>
        </p:nvSpPr>
        <p:spPr>
          <a:xfrm>
            <a:off x="1665889" y="3556606"/>
            <a:ext cx="8860221" cy="1815882"/>
          </a:xfrm>
          <a:prstGeom prst="rect">
            <a:avLst/>
          </a:prstGeom>
          <a:noFill/>
        </p:spPr>
        <p:txBody>
          <a:bodyPr wrap="square" rtlCol="0">
            <a:spAutoFit/>
          </a:bodyPr>
          <a:lstStyle/>
          <a:p>
            <a:pPr algn="ctr"/>
            <a:r>
              <a:rPr lang="en-US" sz="1600" dirty="0">
                <a:solidFill>
                  <a:schemeClr val="bg1"/>
                </a:solidFill>
                <a:latin typeface="Century Gothic" panose="020B0502020202020204" pitchFamily="34" charset="0"/>
                <a:cs typeface="Times New Roman" panose="02020603050405020304" pitchFamily="18" charset="0"/>
              </a:rPr>
              <a:t>A presentation by</a:t>
            </a:r>
          </a:p>
          <a:p>
            <a:pPr algn="ctr"/>
            <a:endParaRPr lang="en-US" sz="1600" dirty="0">
              <a:solidFill>
                <a:schemeClr val="bg1"/>
              </a:solidFill>
              <a:latin typeface="Century Gothic" panose="020B0502020202020204" pitchFamily="34" charset="0"/>
              <a:cs typeface="Times New Roman" panose="02020603050405020304" pitchFamily="18" charset="0"/>
            </a:endParaRPr>
          </a:p>
          <a:p>
            <a:pPr algn="ctr"/>
            <a:r>
              <a:rPr lang="en-US" sz="1600" dirty="0">
                <a:solidFill>
                  <a:schemeClr val="bg1"/>
                </a:solidFill>
                <a:latin typeface="Century Gothic" panose="020B0502020202020204" pitchFamily="34" charset="0"/>
                <a:cs typeface="Times New Roman" panose="02020603050405020304" pitchFamily="18" charset="0"/>
              </a:rPr>
              <a:t>Achyut </a:t>
            </a:r>
            <a:r>
              <a:rPr lang="en-US" sz="1600" dirty="0" err="1">
                <a:solidFill>
                  <a:schemeClr val="bg1"/>
                </a:solidFill>
                <a:latin typeface="Century Gothic" panose="020B0502020202020204" pitchFamily="34" charset="0"/>
                <a:cs typeface="Times New Roman" panose="02020603050405020304" pitchFamily="18" charset="0"/>
              </a:rPr>
              <a:t>Jagini</a:t>
            </a:r>
            <a:r>
              <a:rPr lang="en-US" sz="1600" dirty="0">
                <a:solidFill>
                  <a:schemeClr val="bg1"/>
                </a:solidFill>
                <a:latin typeface="Century Gothic" panose="020B0502020202020204" pitchFamily="34" charset="0"/>
                <a:cs typeface="Times New Roman" panose="02020603050405020304" pitchFamily="18" charset="0"/>
              </a:rPr>
              <a:t> (PES2UG19CS013)</a:t>
            </a:r>
          </a:p>
          <a:p>
            <a:pPr algn="ctr"/>
            <a:r>
              <a:rPr lang="en-US" sz="1600" dirty="0" err="1">
                <a:solidFill>
                  <a:schemeClr val="bg1"/>
                </a:solidFill>
                <a:latin typeface="Century Gothic" panose="020B0502020202020204" pitchFamily="34" charset="0"/>
                <a:cs typeface="Times New Roman" panose="02020603050405020304" pitchFamily="18" charset="0"/>
              </a:rPr>
              <a:t>Achyuta</a:t>
            </a:r>
            <a:r>
              <a:rPr lang="en-US" sz="1600" dirty="0">
                <a:solidFill>
                  <a:schemeClr val="bg1"/>
                </a:solidFill>
                <a:latin typeface="Century Gothic" panose="020B0502020202020204" pitchFamily="34" charset="0"/>
                <a:cs typeface="Times New Roman" panose="02020603050405020304" pitchFamily="18" charset="0"/>
              </a:rPr>
              <a:t> B </a:t>
            </a:r>
            <a:r>
              <a:rPr lang="en-US" sz="1600" dirty="0" err="1">
                <a:solidFill>
                  <a:schemeClr val="bg1"/>
                </a:solidFill>
                <a:latin typeface="Century Gothic" panose="020B0502020202020204" pitchFamily="34" charset="0"/>
                <a:cs typeface="Times New Roman" panose="02020603050405020304" pitchFamily="18" charset="0"/>
              </a:rPr>
              <a:t>Mudhol</a:t>
            </a:r>
            <a:r>
              <a:rPr lang="en-US" sz="1600" dirty="0">
                <a:solidFill>
                  <a:schemeClr val="bg1"/>
                </a:solidFill>
                <a:latin typeface="Century Gothic" panose="020B0502020202020204" pitchFamily="34" charset="0"/>
                <a:cs typeface="Times New Roman" panose="02020603050405020304" pitchFamily="18" charset="0"/>
              </a:rPr>
              <a:t> (PES2UG19CS014)</a:t>
            </a:r>
          </a:p>
          <a:p>
            <a:pPr algn="ctr"/>
            <a:r>
              <a:rPr lang="en-US" sz="1600" dirty="0" err="1">
                <a:solidFill>
                  <a:schemeClr val="bg1"/>
                </a:solidFill>
                <a:latin typeface="Century Gothic" panose="020B0502020202020204" pitchFamily="34" charset="0"/>
                <a:cs typeface="Times New Roman" panose="02020603050405020304" pitchFamily="18" charset="0"/>
              </a:rPr>
              <a:t>Akshay</a:t>
            </a:r>
            <a:r>
              <a:rPr lang="en-US" sz="1600" dirty="0">
                <a:solidFill>
                  <a:schemeClr val="bg1"/>
                </a:solidFill>
                <a:latin typeface="Century Gothic" panose="020B0502020202020204" pitchFamily="34" charset="0"/>
                <a:cs typeface="Times New Roman" panose="02020603050405020304" pitchFamily="18" charset="0"/>
              </a:rPr>
              <a:t> BK (PES2UG19CS030)</a:t>
            </a:r>
          </a:p>
          <a:p>
            <a:pPr algn="ctr"/>
            <a:r>
              <a:rPr lang="en-US" sz="1600" dirty="0">
                <a:solidFill>
                  <a:schemeClr val="bg1"/>
                </a:solidFill>
                <a:latin typeface="Century Gothic" panose="020B0502020202020204" pitchFamily="34" charset="0"/>
                <a:cs typeface="Times New Roman" panose="02020603050405020304" pitchFamily="18" charset="0"/>
              </a:rPr>
              <a:t>Anup Omkar (PES2UG19CS051)</a:t>
            </a:r>
          </a:p>
          <a:p>
            <a:pPr algn="ctr"/>
            <a:r>
              <a:rPr lang="en-US" sz="1600" dirty="0">
                <a:solidFill>
                  <a:schemeClr val="bg1"/>
                </a:solidFill>
                <a:latin typeface="Century Gothic" panose="020B0502020202020204" pitchFamily="34" charset="0"/>
                <a:cs typeface="Times New Roman" panose="02020603050405020304" pitchFamily="18" charset="0"/>
              </a:rPr>
              <a:t>Anurag.R.Simha (PES2UG19CS052)</a:t>
            </a:r>
            <a:endParaRPr lang="kn-IN" sz="1600" dirty="0">
              <a:solidFill>
                <a:schemeClr val="bg1"/>
              </a:solidFill>
              <a:latin typeface="Century Gothic" panose="020B0502020202020204" pitchFamily="34" charset="0"/>
            </a:endParaRPr>
          </a:p>
        </p:txBody>
      </p:sp>
      <p:cxnSp>
        <p:nvCxnSpPr>
          <p:cNvPr id="47" name="Straight Connector 46">
            <a:extLst>
              <a:ext uri="{FF2B5EF4-FFF2-40B4-BE49-F238E27FC236}">
                <a16:creationId xmlns:a16="http://schemas.microsoft.com/office/drawing/2014/main" id="{9C3D8E9E-9142-4C7D-B1E6-7652BF02FAA1}"/>
              </a:ext>
            </a:extLst>
          </p:cNvPr>
          <p:cNvCxnSpPr/>
          <p:nvPr/>
        </p:nvCxnSpPr>
        <p:spPr>
          <a:xfrm>
            <a:off x="1665889" y="3541196"/>
            <a:ext cx="8860221" cy="0"/>
          </a:xfrm>
          <a:prstGeom prst="line">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4EC8916-01ED-49A5-B49C-5F9E36069C22}"/>
              </a:ext>
            </a:extLst>
          </p:cNvPr>
          <p:cNvGrpSpPr/>
          <p:nvPr/>
        </p:nvGrpSpPr>
        <p:grpSpPr>
          <a:xfrm>
            <a:off x="4964236" y="5626894"/>
            <a:ext cx="2263529" cy="1231106"/>
            <a:chOff x="5052451" y="5626894"/>
            <a:chExt cx="2263529" cy="1231106"/>
          </a:xfrm>
        </p:grpSpPr>
        <p:sp>
          <p:nvSpPr>
            <p:cNvPr id="2" name="TextBox 1">
              <a:extLst>
                <a:ext uri="{FF2B5EF4-FFF2-40B4-BE49-F238E27FC236}">
                  <a16:creationId xmlns:a16="http://schemas.microsoft.com/office/drawing/2014/main" id="{9E736091-1D32-49B9-A40F-0B5EC22242F0}"/>
                </a:ext>
              </a:extLst>
            </p:cNvPr>
            <p:cNvSpPr txBox="1"/>
            <p:nvPr/>
          </p:nvSpPr>
          <p:spPr>
            <a:xfrm>
              <a:off x="5052451" y="5626894"/>
              <a:ext cx="2263529" cy="1231106"/>
            </a:xfrm>
            <a:prstGeom prst="rect">
              <a:avLst/>
            </a:prstGeom>
            <a:noFill/>
          </p:spPr>
          <p:txBody>
            <a:bodyPr wrap="square" rtlCol="0">
              <a:spAutoFit/>
            </a:bodyPr>
            <a:lstStyle/>
            <a:p>
              <a:pPr algn="ctr"/>
              <a:r>
                <a:rPr lang="en-US" sz="1400" dirty="0">
                  <a:solidFill>
                    <a:schemeClr val="bg1"/>
                  </a:solidFill>
                  <a:latin typeface="Century Gothic" panose="020B0502020202020204" pitchFamily="34" charset="0"/>
                </a:rPr>
                <a:t>The </a:t>
              </a:r>
            </a:p>
            <a:p>
              <a:pPr algn="ctr"/>
              <a:r>
                <a:rPr lang="en-US" sz="4400" dirty="0">
                  <a:solidFill>
                    <a:schemeClr val="bg1"/>
                  </a:solidFill>
                  <a:latin typeface="Century Gothic" panose="020B0502020202020204" pitchFamily="34" charset="0"/>
                </a:rPr>
                <a:t>10</a:t>
              </a:r>
              <a:endParaRPr lang="en-US" sz="1400" dirty="0">
                <a:solidFill>
                  <a:schemeClr val="bg1"/>
                </a:solidFill>
                <a:latin typeface="Century Gothic" panose="020B0502020202020204" pitchFamily="34" charset="0"/>
              </a:endParaRPr>
            </a:p>
            <a:p>
              <a:pPr algn="ctr"/>
              <a:r>
                <a:rPr lang="en-US" sz="1400" dirty="0">
                  <a:solidFill>
                    <a:schemeClr val="bg1"/>
                  </a:solidFill>
                  <a:latin typeface="Century Gothic" panose="020B0502020202020204" pitchFamily="34" charset="0"/>
                </a:rPr>
                <a:t>team</a:t>
              </a:r>
            </a:p>
          </p:txBody>
        </p:sp>
        <p:sp>
          <p:nvSpPr>
            <p:cNvPr id="3" name="TextBox 2">
              <a:extLst>
                <a:ext uri="{FF2B5EF4-FFF2-40B4-BE49-F238E27FC236}">
                  <a16:creationId xmlns:a16="http://schemas.microsoft.com/office/drawing/2014/main" id="{DBC6428B-4D3B-4AE0-8445-7A724D439DEA}"/>
                </a:ext>
              </a:extLst>
            </p:cNvPr>
            <p:cNvSpPr txBox="1"/>
            <p:nvPr/>
          </p:nvSpPr>
          <p:spPr>
            <a:xfrm>
              <a:off x="6411193" y="5945948"/>
              <a:ext cx="493986" cy="276999"/>
            </a:xfrm>
            <a:prstGeom prst="rect">
              <a:avLst/>
            </a:prstGeom>
            <a:noFill/>
          </p:spPr>
          <p:txBody>
            <a:bodyPr wrap="square" rtlCol="0">
              <a:spAutoFit/>
            </a:bodyPr>
            <a:lstStyle/>
            <a:p>
              <a:r>
                <a:rPr lang="en-US" sz="1200" dirty="0" err="1">
                  <a:solidFill>
                    <a:schemeClr val="bg1"/>
                  </a:solidFill>
                  <a:latin typeface="Century Gothic" panose="020B0502020202020204" pitchFamily="34" charset="0"/>
                </a:rPr>
                <a:t>th</a:t>
              </a:r>
              <a:endParaRPr lang="kn-IN" sz="1200"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70512073"/>
      </p:ext>
    </p:extLst>
  </p:cSld>
  <p:clrMapOvr>
    <a:masterClrMapping/>
  </p:clrMapOvr>
  <mc:AlternateContent xmlns:mc="http://schemas.openxmlformats.org/markup-compatibility/2006" xmlns:p14="http://schemas.microsoft.com/office/powerpoint/2010/main">
    <mc:Choice Requires="p14">
      <p:transition spd="slow" p14:dur="3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childTnLst>
                                </p:cTn>
                              </p:par>
                            </p:childTnLst>
                          </p:cTn>
                        </p:par>
                        <p:par>
                          <p:cTn id="8" fill="hold">
                            <p:stCondLst>
                              <p:cond delay="1000"/>
                            </p:stCondLst>
                            <p:childTnLst>
                              <p:par>
                                <p:cTn id="9" presetID="1" presetClass="entr" presetSubtype="0" fill="hold" nodeType="afterEffect">
                                  <p:stCondLst>
                                    <p:cond delay="500"/>
                                  </p:stCondLst>
                                  <p:childTnLst>
                                    <p:set>
                                      <p:cBhvr>
                                        <p:cTn id="10" dur="1" fill="hold">
                                          <p:stCondLst>
                                            <p:cond delay="0"/>
                                          </p:stCondLst>
                                        </p:cTn>
                                        <p:tgtEl>
                                          <p:spTgt spid="38"/>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500"/>
                                  </p:stCondLst>
                                  <p:childTnLst>
                                    <p:set>
                                      <p:cBhvr>
                                        <p:cTn id="13" dur="1" fill="hold">
                                          <p:stCondLst>
                                            <p:cond delay="0"/>
                                          </p:stCondLst>
                                        </p:cTn>
                                        <p:tgtEl>
                                          <p:spTgt spid="39"/>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nodeType="afterEffect">
                                  <p:stCondLst>
                                    <p:cond delay="500"/>
                                  </p:stCondLst>
                                  <p:childTnLst>
                                    <p:set>
                                      <p:cBhvr>
                                        <p:cTn id="16" dur="1" fill="hold">
                                          <p:stCondLst>
                                            <p:cond delay="0"/>
                                          </p:stCondLst>
                                        </p:cTn>
                                        <p:tgtEl>
                                          <p:spTgt spid="40"/>
                                        </p:tgtEl>
                                        <p:attrNameLst>
                                          <p:attrName>style.visibility</p:attrName>
                                        </p:attrNameLst>
                                      </p:cBhvr>
                                      <p:to>
                                        <p:strVal val="visible"/>
                                      </p:to>
                                    </p:set>
                                  </p:childTnLst>
                                </p:cTn>
                              </p:par>
                            </p:childTnLst>
                          </p:cTn>
                        </p:par>
                        <p:par>
                          <p:cTn id="17" fill="hold">
                            <p:stCondLst>
                              <p:cond delay="2500"/>
                            </p:stCondLst>
                            <p:childTnLst>
                              <p:par>
                                <p:cTn id="18" presetID="22" presetClass="entr" presetSubtype="8" fill="hold" nodeType="afterEffect">
                                  <p:stCondLst>
                                    <p:cond delay="50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2000"/>
                                        <p:tgtEl>
                                          <p:spTgt spid="41"/>
                                        </p:tgtEl>
                                      </p:cBhvr>
                                    </p:animEffect>
                                  </p:childTnLst>
                                </p:cTn>
                              </p:par>
                            </p:childTnLst>
                          </p:cTn>
                        </p:par>
                        <p:par>
                          <p:cTn id="21" fill="hold">
                            <p:stCondLst>
                              <p:cond delay="5000"/>
                            </p:stCondLst>
                            <p:childTnLst>
                              <p:par>
                                <p:cTn id="22" presetID="1" presetClass="entr" presetSubtype="0" fill="hold" grpId="0" nodeType="afterEffect">
                                  <p:stCondLst>
                                    <p:cond delay="0"/>
                                  </p:stCondLst>
                                  <p:iterate type="lt">
                                    <p:tmAbs val="50"/>
                                  </p:iterate>
                                  <p:childTnLst>
                                    <p:set>
                                      <p:cBhvr>
                                        <p:cTn id="23" dur="1" fill="hold">
                                          <p:stCondLst>
                                            <p:cond delay="0"/>
                                          </p:stCondLst>
                                        </p:cTn>
                                        <p:tgtEl>
                                          <p:spTgt spid="43"/>
                                        </p:tgtEl>
                                        <p:attrNameLst>
                                          <p:attrName>style.visibility</p:attrName>
                                        </p:attrNameLst>
                                      </p:cBhvr>
                                      <p:to>
                                        <p:strVal val="visible"/>
                                      </p:to>
                                    </p:set>
                                  </p:childTnLst>
                                </p:cTn>
                              </p:par>
                            </p:childTnLst>
                          </p:cTn>
                        </p:par>
                        <p:par>
                          <p:cTn id="24" fill="hold">
                            <p:stCondLst>
                              <p:cond delay="6551"/>
                            </p:stCondLst>
                            <p:childTnLst>
                              <p:par>
                                <p:cTn id="25" presetID="16" presetClass="entr" presetSubtype="37"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arn(outVertical)">
                                      <p:cBhvr>
                                        <p:cTn id="27" dur="500"/>
                                        <p:tgtEl>
                                          <p:spTgt spid="47"/>
                                        </p:tgtEl>
                                      </p:cBhvr>
                                    </p:animEffect>
                                  </p:childTnLst>
                                </p:cTn>
                              </p:par>
                            </p:childTnLst>
                          </p:cTn>
                        </p:par>
                        <p:par>
                          <p:cTn id="28" fill="hold">
                            <p:stCondLst>
                              <p:cond delay="7051"/>
                            </p:stCondLst>
                            <p:childTnLst>
                              <p:par>
                                <p:cTn id="29" presetID="10" presetClass="entr" presetSubtype="0" fill="hold" grpId="0" nodeType="afterEffect">
                                  <p:stCondLst>
                                    <p:cond delay="500"/>
                                  </p:stCondLst>
                                  <p:childTnLst>
                                    <p:set>
                                      <p:cBhvr>
                                        <p:cTn id="30" dur="1" fill="hold">
                                          <p:stCondLst>
                                            <p:cond delay="0"/>
                                          </p:stCondLst>
                                        </p:cTn>
                                        <p:tgtEl>
                                          <p:spTgt spid="46">
                                            <p:txEl>
                                              <p:pRg st="0" end="0"/>
                                            </p:txEl>
                                          </p:spTgt>
                                        </p:tgtEl>
                                        <p:attrNameLst>
                                          <p:attrName>style.visibility</p:attrName>
                                        </p:attrNameLst>
                                      </p:cBhvr>
                                      <p:to>
                                        <p:strVal val="visible"/>
                                      </p:to>
                                    </p:set>
                                    <p:animEffect transition="in" filter="fade">
                                      <p:cBhvr>
                                        <p:cTn id="31" dur="500"/>
                                        <p:tgtEl>
                                          <p:spTgt spid="46">
                                            <p:txEl>
                                              <p:pRg st="0" end="0"/>
                                            </p:txEl>
                                          </p:spTgt>
                                        </p:tgtEl>
                                      </p:cBhvr>
                                    </p:animEffect>
                                  </p:childTnLst>
                                </p:cTn>
                              </p:par>
                            </p:childTnLst>
                          </p:cTn>
                        </p:par>
                        <p:par>
                          <p:cTn id="32" fill="hold">
                            <p:stCondLst>
                              <p:cond delay="8051"/>
                            </p:stCondLst>
                            <p:childTnLst>
                              <p:par>
                                <p:cTn id="33" presetID="10" presetClass="entr" presetSubtype="0" fill="hold" grpId="0" nodeType="afterEffect">
                                  <p:stCondLst>
                                    <p:cond delay="0"/>
                                  </p:stCondLst>
                                  <p:childTnLst>
                                    <p:set>
                                      <p:cBhvr>
                                        <p:cTn id="34" dur="1" fill="hold">
                                          <p:stCondLst>
                                            <p:cond delay="0"/>
                                          </p:stCondLst>
                                        </p:cTn>
                                        <p:tgtEl>
                                          <p:spTgt spid="46">
                                            <p:txEl>
                                              <p:pRg st="2" end="2"/>
                                            </p:txEl>
                                          </p:spTgt>
                                        </p:tgtEl>
                                        <p:attrNameLst>
                                          <p:attrName>style.visibility</p:attrName>
                                        </p:attrNameLst>
                                      </p:cBhvr>
                                      <p:to>
                                        <p:strVal val="visible"/>
                                      </p:to>
                                    </p:set>
                                    <p:animEffect transition="in" filter="fade">
                                      <p:cBhvr>
                                        <p:cTn id="35" dur="500"/>
                                        <p:tgtEl>
                                          <p:spTgt spid="46">
                                            <p:txEl>
                                              <p:pRg st="2" end="2"/>
                                            </p:txEl>
                                          </p:spTgt>
                                        </p:tgtEl>
                                      </p:cBhvr>
                                    </p:animEffect>
                                  </p:childTnLst>
                                </p:cTn>
                              </p:par>
                            </p:childTnLst>
                          </p:cTn>
                        </p:par>
                        <p:par>
                          <p:cTn id="36" fill="hold">
                            <p:stCondLst>
                              <p:cond delay="8551"/>
                            </p:stCondLst>
                            <p:childTnLst>
                              <p:par>
                                <p:cTn id="37" presetID="10" presetClass="entr" presetSubtype="0" fill="hold" grpId="0" nodeType="afterEffect">
                                  <p:stCondLst>
                                    <p:cond delay="0"/>
                                  </p:stCondLst>
                                  <p:childTnLst>
                                    <p:set>
                                      <p:cBhvr>
                                        <p:cTn id="38" dur="1" fill="hold">
                                          <p:stCondLst>
                                            <p:cond delay="0"/>
                                          </p:stCondLst>
                                        </p:cTn>
                                        <p:tgtEl>
                                          <p:spTgt spid="46">
                                            <p:txEl>
                                              <p:pRg st="3" end="3"/>
                                            </p:txEl>
                                          </p:spTgt>
                                        </p:tgtEl>
                                        <p:attrNameLst>
                                          <p:attrName>style.visibility</p:attrName>
                                        </p:attrNameLst>
                                      </p:cBhvr>
                                      <p:to>
                                        <p:strVal val="visible"/>
                                      </p:to>
                                    </p:set>
                                    <p:animEffect transition="in" filter="fade">
                                      <p:cBhvr>
                                        <p:cTn id="39" dur="500"/>
                                        <p:tgtEl>
                                          <p:spTgt spid="46">
                                            <p:txEl>
                                              <p:pRg st="3" end="3"/>
                                            </p:txEl>
                                          </p:spTgt>
                                        </p:tgtEl>
                                      </p:cBhvr>
                                    </p:animEffect>
                                  </p:childTnLst>
                                </p:cTn>
                              </p:par>
                            </p:childTnLst>
                          </p:cTn>
                        </p:par>
                        <p:par>
                          <p:cTn id="40" fill="hold">
                            <p:stCondLst>
                              <p:cond delay="9051"/>
                            </p:stCondLst>
                            <p:childTnLst>
                              <p:par>
                                <p:cTn id="41" presetID="10" presetClass="entr" presetSubtype="0" fill="hold" grpId="0" nodeType="afterEffect">
                                  <p:stCondLst>
                                    <p:cond delay="0"/>
                                  </p:stCondLst>
                                  <p:childTnLst>
                                    <p:set>
                                      <p:cBhvr>
                                        <p:cTn id="42" dur="1" fill="hold">
                                          <p:stCondLst>
                                            <p:cond delay="0"/>
                                          </p:stCondLst>
                                        </p:cTn>
                                        <p:tgtEl>
                                          <p:spTgt spid="46">
                                            <p:txEl>
                                              <p:pRg st="4" end="4"/>
                                            </p:txEl>
                                          </p:spTgt>
                                        </p:tgtEl>
                                        <p:attrNameLst>
                                          <p:attrName>style.visibility</p:attrName>
                                        </p:attrNameLst>
                                      </p:cBhvr>
                                      <p:to>
                                        <p:strVal val="visible"/>
                                      </p:to>
                                    </p:set>
                                    <p:animEffect transition="in" filter="fade">
                                      <p:cBhvr>
                                        <p:cTn id="43" dur="500"/>
                                        <p:tgtEl>
                                          <p:spTgt spid="46">
                                            <p:txEl>
                                              <p:pRg st="4" end="4"/>
                                            </p:txEl>
                                          </p:spTgt>
                                        </p:tgtEl>
                                      </p:cBhvr>
                                    </p:animEffect>
                                  </p:childTnLst>
                                </p:cTn>
                              </p:par>
                            </p:childTnLst>
                          </p:cTn>
                        </p:par>
                        <p:par>
                          <p:cTn id="44" fill="hold">
                            <p:stCondLst>
                              <p:cond delay="9551"/>
                            </p:stCondLst>
                            <p:childTnLst>
                              <p:par>
                                <p:cTn id="45" presetID="10" presetClass="entr" presetSubtype="0" fill="hold" grpId="0" nodeType="afterEffect">
                                  <p:stCondLst>
                                    <p:cond delay="0"/>
                                  </p:stCondLst>
                                  <p:childTnLst>
                                    <p:set>
                                      <p:cBhvr>
                                        <p:cTn id="46" dur="1" fill="hold">
                                          <p:stCondLst>
                                            <p:cond delay="0"/>
                                          </p:stCondLst>
                                        </p:cTn>
                                        <p:tgtEl>
                                          <p:spTgt spid="46">
                                            <p:txEl>
                                              <p:pRg st="5" end="5"/>
                                            </p:txEl>
                                          </p:spTgt>
                                        </p:tgtEl>
                                        <p:attrNameLst>
                                          <p:attrName>style.visibility</p:attrName>
                                        </p:attrNameLst>
                                      </p:cBhvr>
                                      <p:to>
                                        <p:strVal val="visible"/>
                                      </p:to>
                                    </p:set>
                                    <p:animEffect transition="in" filter="fade">
                                      <p:cBhvr>
                                        <p:cTn id="47" dur="500"/>
                                        <p:tgtEl>
                                          <p:spTgt spid="46">
                                            <p:txEl>
                                              <p:pRg st="5" end="5"/>
                                            </p:txEl>
                                          </p:spTgt>
                                        </p:tgtEl>
                                      </p:cBhvr>
                                    </p:animEffect>
                                  </p:childTnLst>
                                </p:cTn>
                              </p:par>
                            </p:childTnLst>
                          </p:cTn>
                        </p:par>
                        <p:par>
                          <p:cTn id="48" fill="hold">
                            <p:stCondLst>
                              <p:cond delay="10051"/>
                            </p:stCondLst>
                            <p:childTnLst>
                              <p:par>
                                <p:cTn id="49" presetID="10" presetClass="entr" presetSubtype="0" fill="hold" grpId="0" nodeType="afterEffect">
                                  <p:stCondLst>
                                    <p:cond delay="0"/>
                                  </p:stCondLst>
                                  <p:childTnLst>
                                    <p:set>
                                      <p:cBhvr>
                                        <p:cTn id="50" dur="1" fill="hold">
                                          <p:stCondLst>
                                            <p:cond delay="0"/>
                                          </p:stCondLst>
                                        </p:cTn>
                                        <p:tgtEl>
                                          <p:spTgt spid="46">
                                            <p:txEl>
                                              <p:pRg st="6" end="6"/>
                                            </p:txEl>
                                          </p:spTgt>
                                        </p:tgtEl>
                                        <p:attrNameLst>
                                          <p:attrName>style.visibility</p:attrName>
                                        </p:attrNameLst>
                                      </p:cBhvr>
                                      <p:to>
                                        <p:strVal val="visible"/>
                                      </p:to>
                                    </p:set>
                                    <p:animEffect transition="in" filter="fade">
                                      <p:cBhvr>
                                        <p:cTn id="51" dur="500"/>
                                        <p:tgtEl>
                                          <p:spTgt spid="46">
                                            <p:txEl>
                                              <p:pRg st="6" end="6"/>
                                            </p:txEl>
                                          </p:spTgt>
                                        </p:tgtEl>
                                      </p:cBhvr>
                                    </p:animEffect>
                                  </p:childTnLst>
                                </p:cTn>
                              </p:par>
                            </p:childTnLst>
                          </p:cTn>
                        </p:par>
                        <p:par>
                          <p:cTn id="52" fill="hold">
                            <p:stCondLst>
                              <p:cond delay="10551"/>
                            </p:stCondLst>
                            <p:childTnLst>
                              <p:par>
                                <p:cTn id="53" presetID="10" presetClass="entr" presetSubtype="0"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6"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477D495-C110-487F-A349-5F20F29F234C}"/>
              </a:ext>
            </a:extLst>
          </p:cNvPr>
          <p:cNvGrpSpPr/>
          <p:nvPr/>
        </p:nvGrpSpPr>
        <p:grpSpPr>
          <a:xfrm>
            <a:off x="92916" y="90340"/>
            <a:ext cx="2293880" cy="675991"/>
            <a:chOff x="92916" y="90340"/>
            <a:chExt cx="2293880" cy="675991"/>
          </a:xfrm>
        </p:grpSpPr>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EDA778B5-19D8-4438-AEF9-6345034FBD61}"/>
              </a:ext>
            </a:extLst>
          </p:cNvPr>
          <p:cNvSpPr txBox="1"/>
          <p:nvPr/>
        </p:nvSpPr>
        <p:spPr>
          <a:xfrm>
            <a:off x="4904809" y="218535"/>
            <a:ext cx="2382383" cy="646331"/>
          </a:xfrm>
          <a:prstGeom prst="rect">
            <a:avLst/>
          </a:prstGeom>
          <a:noFill/>
        </p:spPr>
        <p:txBody>
          <a:bodyPr wrap="none" rtlCol="0">
            <a:spAutoFit/>
          </a:bodyPr>
          <a:lstStyle/>
          <a:p>
            <a:r>
              <a:rPr lang="en-US" sz="3600" dirty="0">
                <a:solidFill>
                  <a:schemeClr val="bg1"/>
                </a:solidFill>
                <a:latin typeface="Century Gothic" panose="020B0502020202020204" pitchFamily="34" charset="0"/>
              </a:rPr>
              <a:t>The Result</a:t>
            </a:r>
            <a:endParaRPr lang="kn-IN" sz="3600" dirty="0">
              <a:solidFill>
                <a:schemeClr val="bg1"/>
              </a:solidFill>
              <a:latin typeface="Century Gothic" panose="020B0502020202020204" pitchFamily="34" charset="0"/>
            </a:endParaRPr>
          </a:p>
        </p:txBody>
      </p:sp>
      <p:sp>
        <p:nvSpPr>
          <p:cNvPr id="36" name="TextBox 35">
            <a:extLst>
              <a:ext uri="{FF2B5EF4-FFF2-40B4-BE49-F238E27FC236}">
                <a16:creationId xmlns:a16="http://schemas.microsoft.com/office/drawing/2014/main" id="{BDAF955A-362B-4DEB-8F99-4CB48785DE07}"/>
              </a:ext>
            </a:extLst>
          </p:cNvPr>
          <p:cNvSpPr txBox="1"/>
          <p:nvPr/>
        </p:nvSpPr>
        <p:spPr>
          <a:xfrm>
            <a:off x="92916" y="931172"/>
            <a:ext cx="9363461" cy="400110"/>
          </a:xfrm>
          <a:prstGeom prst="rect">
            <a:avLst/>
          </a:prstGeom>
          <a:noFill/>
        </p:spPr>
        <p:txBody>
          <a:bodyPr wrap="none" rtlCol="0">
            <a:spAutoFit/>
          </a:bodyPr>
          <a:lstStyle/>
          <a:p>
            <a:r>
              <a:rPr lang="en-US" sz="2000" dirty="0">
                <a:solidFill>
                  <a:schemeClr val="bg1"/>
                </a:solidFill>
                <a:latin typeface="Century Gothic" panose="020B0502020202020204" pitchFamily="34" charset="0"/>
              </a:rPr>
              <a:t>What was the outcome of the key findings in the presentation by Mr Stan?</a:t>
            </a:r>
            <a:endParaRPr lang="kn-IN" sz="2000" dirty="0">
              <a:solidFill>
                <a:schemeClr val="bg1"/>
              </a:solidFill>
              <a:latin typeface="Century Gothic" panose="020B0502020202020204" pitchFamily="34" charset="0"/>
            </a:endParaRPr>
          </a:p>
        </p:txBody>
      </p:sp>
      <p:graphicFrame>
        <p:nvGraphicFramePr>
          <p:cNvPr id="2" name="Table 1">
            <a:extLst>
              <a:ext uri="{FF2B5EF4-FFF2-40B4-BE49-F238E27FC236}">
                <a16:creationId xmlns:a16="http://schemas.microsoft.com/office/drawing/2014/main" id="{264541B7-44C7-4A15-9B13-5C925B137EC5}"/>
              </a:ext>
            </a:extLst>
          </p:cNvPr>
          <p:cNvGraphicFramePr>
            <a:graphicFrameLocks noGrp="1"/>
          </p:cNvGraphicFramePr>
          <p:nvPr>
            <p:extLst>
              <p:ext uri="{D42A27DB-BD31-4B8C-83A1-F6EECF244321}">
                <p14:modId xmlns:p14="http://schemas.microsoft.com/office/powerpoint/2010/main" val="2209494253"/>
              </p:ext>
            </p:extLst>
          </p:nvPr>
        </p:nvGraphicFramePr>
        <p:xfrm>
          <a:off x="467274" y="1331282"/>
          <a:ext cx="11139700" cy="5381957"/>
        </p:xfrm>
        <a:graphic>
          <a:graphicData uri="http://schemas.openxmlformats.org/drawingml/2006/table">
            <a:tbl>
              <a:tblPr firstRow="1" firstCol="1" bandRow="1">
                <a:tableStyleId>{5C22544A-7EE6-4342-B048-85BDC9FD1C3A}</a:tableStyleId>
              </a:tblPr>
              <a:tblGrid>
                <a:gridCol w="734620">
                  <a:extLst>
                    <a:ext uri="{9D8B030D-6E8A-4147-A177-3AD203B41FA5}">
                      <a16:colId xmlns:a16="http://schemas.microsoft.com/office/drawing/2014/main" val="2872001030"/>
                    </a:ext>
                  </a:extLst>
                </a:gridCol>
                <a:gridCol w="6998656">
                  <a:extLst>
                    <a:ext uri="{9D8B030D-6E8A-4147-A177-3AD203B41FA5}">
                      <a16:colId xmlns:a16="http://schemas.microsoft.com/office/drawing/2014/main" val="1981094659"/>
                    </a:ext>
                  </a:extLst>
                </a:gridCol>
                <a:gridCol w="3406424">
                  <a:extLst>
                    <a:ext uri="{9D8B030D-6E8A-4147-A177-3AD203B41FA5}">
                      <a16:colId xmlns:a16="http://schemas.microsoft.com/office/drawing/2014/main" val="1445951024"/>
                    </a:ext>
                  </a:extLst>
                </a:gridCol>
              </a:tblGrid>
              <a:tr h="367973">
                <a:tc>
                  <a:txBody>
                    <a:bodyPr/>
                    <a:lstStyle/>
                    <a:p>
                      <a:pPr algn="l">
                        <a:lnSpc>
                          <a:spcPct val="107000"/>
                        </a:lnSpc>
                        <a:spcAft>
                          <a:spcPts val="800"/>
                        </a:spcAft>
                      </a:pPr>
                      <a:r>
                        <a:rPr lang="en-US" sz="1000" dirty="0">
                          <a:solidFill>
                            <a:sysClr val="windowText" lastClr="000000"/>
                          </a:solidFill>
                          <a:effectLst/>
                          <a:latin typeface="Century Gothic" panose="020B0502020202020204" pitchFamily="34" charset="0"/>
                        </a:rPr>
                        <a:t> </a:t>
                      </a:r>
                      <a:r>
                        <a:rPr lang="en-US" sz="1600" dirty="0">
                          <a:solidFill>
                            <a:sysClr val="windowText" lastClr="000000"/>
                          </a:solidFill>
                          <a:effectLst/>
                          <a:latin typeface="Century Gothic" panose="020B0502020202020204" pitchFamily="34" charset="0"/>
                        </a:rPr>
                        <a:t>Sl. no</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lnSpc>
                          <a:spcPct val="107000"/>
                        </a:lnSpc>
                        <a:spcAft>
                          <a:spcPts val="800"/>
                        </a:spcAft>
                      </a:pPr>
                      <a:r>
                        <a:rPr lang="en-US" sz="1800" dirty="0">
                          <a:solidFill>
                            <a:sysClr val="windowText" lastClr="000000"/>
                          </a:solidFill>
                          <a:effectLst/>
                          <a:latin typeface="Century Gothic" panose="020B0502020202020204" pitchFamily="34" charset="0"/>
                        </a:rPr>
                        <a:t>Key findings</a:t>
                      </a:r>
                      <a:endParaRPr lang="en-US" sz="18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lnSpc>
                          <a:spcPct val="107000"/>
                        </a:lnSpc>
                        <a:spcAft>
                          <a:spcPts val="800"/>
                        </a:spcAft>
                      </a:pPr>
                      <a:r>
                        <a:rPr lang="en-US" sz="1100" dirty="0">
                          <a:solidFill>
                            <a:sysClr val="windowText" lastClr="000000"/>
                          </a:solidFill>
                          <a:effectLst/>
                          <a:latin typeface="Century Gothic" panose="020B0502020202020204" pitchFamily="34" charset="0"/>
                        </a:rPr>
                        <a:t>Positive/negative contribution to go/no go recommendation</a:t>
                      </a:r>
                      <a:endParaRPr lang="en-US" sz="11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960698385"/>
                  </a:ext>
                </a:extLst>
              </a:tr>
              <a:tr h="768239">
                <a:tc>
                  <a:txBody>
                    <a:bodyPr/>
                    <a:lstStyle/>
                    <a:p>
                      <a:pPr algn="ctr">
                        <a:lnSpc>
                          <a:spcPct val="107000"/>
                        </a:lnSpc>
                        <a:spcAft>
                          <a:spcPts val="800"/>
                        </a:spcAft>
                      </a:pPr>
                      <a:r>
                        <a:rPr lang="en-US" sz="1000" dirty="0">
                          <a:solidFill>
                            <a:sysClr val="windowText" lastClr="000000"/>
                          </a:solidFill>
                          <a:effectLst/>
                          <a:latin typeface="Century Gothic" panose="020B0502020202020204" pitchFamily="34" charset="0"/>
                        </a:rPr>
                        <a:t>1</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1000" dirty="0">
                          <a:solidFill>
                            <a:sysClr val="windowText" lastClr="000000"/>
                          </a:solidFill>
                          <a:effectLst/>
                          <a:latin typeface="Century Gothic" panose="020B0502020202020204" pitchFamily="34" charset="0"/>
                        </a:rPr>
                        <a:t>From the experience and records it is clear that all daily scrum meetings, sprint review meetings happened without fail. Each of the team members took 10 minutes to update and for an 8- member sprint, daily stand-up meeting takes 60-90 minutes including all the discussions. Each sprint team has 1 scrum master, 1 product owner, 2 test engineers and 5 developers. Scrum Master and Product owners are rotated across sprints.</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000" b="1" dirty="0">
                          <a:solidFill>
                            <a:sysClr val="windowText" lastClr="000000"/>
                          </a:solidFill>
                          <a:effectLst/>
                          <a:latin typeface="Century Gothic" panose="020B0502020202020204" pitchFamily="34" charset="0"/>
                        </a:rPr>
                        <a:t>NO GO</a:t>
                      </a:r>
                      <a:endParaRPr lang="en-US" sz="1000" b="1"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2323125"/>
                  </a:ext>
                </a:extLst>
              </a:tr>
              <a:tr h="619406">
                <a:tc>
                  <a:txBody>
                    <a:bodyPr/>
                    <a:lstStyle/>
                    <a:p>
                      <a:pPr algn="ctr">
                        <a:lnSpc>
                          <a:spcPct val="107000"/>
                        </a:lnSpc>
                        <a:spcAft>
                          <a:spcPts val="800"/>
                        </a:spcAft>
                      </a:pPr>
                      <a:r>
                        <a:rPr lang="en-US" sz="1000" dirty="0">
                          <a:solidFill>
                            <a:sysClr val="windowText" lastClr="000000"/>
                          </a:solidFill>
                          <a:effectLst/>
                          <a:latin typeface="Century Gothic" panose="020B0502020202020204" pitchFamily="34" charset="0"/>
                        </a:rPr>
                        <a:t>2</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ct val="107000"/>
                        </a:lnSpc>
                        <a:spcAft>
                          <a:spcPts val="800"/>
                        </a:spcAft>
                      </a:pPr>
                      <a:r>
                        <a:rPr lang="en-US" sz="1000" dirty="0">
                          <a:solidFill>
                            <a:sysClr val="windowText" lastClr="000000"/>
                          </a:solidFill>
                          <a:effectLst/>
                          <a:latin typeface="Century Gothic" panose="020B0502020202020204" pitchFamily="34" charset="0"/>
                        </a:rPr>
                        <a:t>In the 4-week sprints, quality engineers joined after 2 weeks as they are rotated among projects and there was nothing ready for testing till the end of 3rd week. The test engineers wrote test cases in the 3rd week and tested in the 4th week. This was the usual pattern</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n-US" sz="1000" b="1" dirty="0">
                          <a:solidFill>
                            <a:sysClr val="windowText" lastClr="000000"/>
                          </a:solidFill>
                          <a:effectLst/>
                          <a:latin typeface="Century Gothic" panose="020B0502020202020204" pitchFamily="34" charset="0"/>
                        </a:rPr>
                        <a:t>NO GO</a:t>
                      </a:r>
                      <a:endParaRPr lang="en-US" sz="1000" b="1"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5564191"/>
                  </a:ext>
                </a:extLst>
              </a:tr>
              <a:tr h="1175469">
                <a:tc>
                  <a:txBody>
                    <a:bodyPr/>
                    <a:lstStyle/>
                    <a:p>
                      <a:pPr algn="ctr">
                        <a:lnSpc>
                          <a:spcPct val="107000"/>
                        </a:lnSpc>
                        <a:spcAft>
                          <a:spcPts val="800"/>
                        </a:spcAft>
                      </a:pPr>
                      <a:r>
                        <a:rPr lang="en-US" sz="1000" dirty="0">
                          <a:solidFill>
                            <a:sysClr val="windowText" lastClr="000000"/>
                          </a:solidFill>
                          <a:effectLst/>
                          <a:latin typeface="Century Gothic" panose="020B0502020202020204" pitchFamily="34" charset="0"/>
                        </a:rPr>
                        <a:t>3</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1000" dirty="0">
                          <a:solidFill>
                            <a:sysClr val="windowText" lastClr="000000"/>
                          </a:solidFill>
                          <a:effectLst/>
                          <a:latin typeface="Century Gothic" panose="020B0502020202020204" pitchFamily="34" charset="0"/>
                        </a:rPr>
                        <a:t>The project manager has been trained into the new role of Scrum Master. They are now doing these main tasks </a:t>
                      </a:r>
                    </a:p>
                    <a:p>
                      <a:pPr algn="l">
                        <a:lnSpc>
                          <a:spcPct val="107000"/>
                        </a:lnSpc>
                        <a:spcAft>
                          <a:spcPts val="800"/>
                        </a:spcAft>
                      </a:pPr>
                      <a:r>
                        <a:rPr lang="en-US" sz="1000" dirty="0">
                          <a:solidFill>
                            <a:sysClr val="windowText" lastClr="000000"/>
                          </a:solidFill>
                          <a:effectLst/>
                          <a:latin typeface="Century Gothic" panose="020B0502020202020204" pitchFamily="34" charset="0"/>
                        </a:rPr>
                        <a:t>● Deciding and assigning tasks among team members </a:t>
                      </a:r>
                    </a:p>
                    <a:p>
                      <a:pPr algn="l">
                        <a:lnSpc>
                          <a:spcPct val="107000"/>
                        </a:lnSpc>
                        <a:spcAft>
                          <a:spcPts val="800"/>
                        </a:spcAft>
                      </a:pPr>
                      <a:r>
                        <a:rPr lang="en-US" sz="1000" dirty="0">
                          <a:solidFill>
                            <a:sysClr val="windowText" lastClr="000000"/>
                          </a:solidFill>
                          <a:effectLst/>
                          <a:latin typeface="Century Gothic" panose="020B0502020202020204" pitchFamily="34" charset="0"/>
                        </a:rPr>
                        <a:t>● Keeping track of the assigned tasks </a:t>
                      </a:r>
                    </a:p>
                    <a:p>
                      <a:pPr algn="l">
                        <a:lnSpc>
                          <a:spcPct val="107000"/>
                        </a:lnSpc>
                        <a:spcAft>
                          <a:spcPts val="800"/>
                        </a:spcAft>
                      </a:pPr>
                      <a:r>
                        <a:rPr lang="en-US" sz="1000" dirty="0">
                          <a:solidFill>
                            <a:sysClr val="windowText" lastClr="000000"/>
                          </a:solidFill>
                          <a:effectLst/>
                          <a:latin typeface="Century Gothic" panose="020B0502020202020204" pitchFamily="34" charset="0"/>
                        </a:rPr>
                        <a:t>● Making commitment on behalf of the team</a:t>
                      </a:r>
                    </a:p>
                    <a:p>
                      <a:pPr algn="l">
                        <a:lnSpc>
                          <a:spcPct val="107000"/>
                        </a:lnSpc>
                        <a:spcAft>
                          <a:spcPts val="800"/>
                        </a:spcAft>
                      </a:pPr>
                      <a:r>
                        <a:rPr lang="en-US" sz="1000" dirty="0">
                          <a:solidFill>
                            <a:sysClr val="windowText" lastClr="000000"/>
                          </a:solidFill>
                          <a:effectLst/>
                          <a:latin typeface="Century Gothic" panose="020B0502020202020204" pitchFamily="34" charset="0"/>
                        </a:rPr>
                        <a:t> ● Convince and motivate the team members on the commitments made</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000" b="1" dirty="0">
                          <a:solidFill>
                            <a:sysClr val="windowText" lastClr="000000"/>
                          </a:solidFill>
                          <a:effectLst/>
                          <a:latin typeface="Century Gothic" panose="020B0502020202020204" pitchFamily="34" charset="0"/>
                        </a:rPr>
                        <a:t>NO GO</a:t>
                      </a:r>
                      <a:endParaRPr lang="en-US" sz="1000" b="1"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8807404"/>
                  </a:ext>
                </a:extLst>
              </a:tr>
              <a:tr h="432912">
                <a:tc>
                  <a:txBody>
                    <a:bodyPr/>
                    <a:lstStyle/>
                    <a:p>
                      <a:pPr algn="ctr">
                        <a:lnSpc>
                          <a:spcPct val="107000"/>
                        </a:lnSpc>
                        <a:spcAft>
                          <a:spcPts val="800"/>
                        </a:spcAft>
                      </a:pPr>
                      <a:r>
                        <a:rPr lang="en-US" sz="1000" dirty="0">
                          <a:solidFill>
                            <a:sysClr val="windowText" lastClr="000000"/>
                          </a:solidFill>
                          <a:effectLst/>
                          <a:latin typeface="Century Gothic" panose="020B0502020202020204" pitchFamily="34" charset="0"/>
                        </a:rPr>
                        <a:t>4</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ct val="107000"/>
                        </a:lnSpc>
                        <a:spcAft>
                          <a:spcPts val="800"/>
                        </a:spcAft>
                      </a:pPr>
                      <a:r>
                        <a:rPr lang="en-US" sz="1000" dirty="0">
                          <a:solidFill>
                            <a:sysClr val="windowText" lastClr="000000"/>
                          </a:solidFill>
                          <a:effectLst/>
                          <a:latin typeface="Century Gothic" panose="020B0502020202020204" pitchFamily="34" charset="0"/>
                        </a:rPr>
                        <a:t>Team members are also responsible for emergency product issues and that tends to majorly upset the sprint deliverables. The sprint backlog underwent changes till 3rd week</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n-US" sz="1000" b="1" dirty="0">
                          <a:solidFill>
                            <a:sysClr val="windowText" lastClr="000000"/>
                          </a:solidFill>
                          <a:effectLst/>
                          <a:latin typeface="Century Gothic" panose="020B0502020202020204" pitchFamily="34" charset="0"/>
                        </a:rPr>
                        <a:t>NO GO</a:t>
                      </a:r>
                      <a:endParaRPr lang="en-US" sz="1000" b="1"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8279659"/>
                  </a:ext>
                </a:extLst>
              </a:tr>
              <a:tr h="687240">
                <a:tc>
                  <a:txBody>
                    <a:bodyPr/>
                    <a:lstStyle/>
                    <a:p>
                      <a:pPr algn="ctr">
                        <a:lnSpc>
                          <a:spcPct val="107000"/>
                        </a:lnSpc>
                        <a:spcAft>
                          <a:spcPts val="800"/>
                        </a:spcAft>
                      </a:pPr>
                      <a:r>
                        <a:rPr lang="en-US" sz="1000" dirty="0">
                          <a:solidFill>
                            <a:sysClr val="windowText" lastClr="000000"/>
                          </a:solidFill>
                          <a:effectLst/>
                          <a:latin typeface="Century Gothic" panose="020B0502020202020204" pitchFamily="34" charset="0"/>
                        </a:rPr>
                        <a:t>5</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1000" dirty="0">
                          <a:solidFill>
                            <a:sysClr val="windowText" lastClr="000000"/>
                          </a:solidFill>
                          <a:effectLst/>
                          <a:latin typeface="Century Gothic" panose="020B0502020202020204" pitchFamily="34" charset="0"/>
                        </a:rPr>
                        <a:t>In sprint review meetings, two things were routinely done: </a:t>
                      </a:r>
                    </a:p>
                    <a:p>
                      <a:pPr algn="l">
                        <a:lnSpc>
                          <a:spcPct val="107000"/>
                        </a:lnSpc>
                        <a:spcAft>
                          <a:spcPts val="800"/>
                        </a:spcAft>
                      </a:pPr>
                      <a:r>
                        <a:rPr lang="en-US" sz="1000" dirty="0">
                          <a:solidFill>
                            <a:sysClr val="windowText" lastClr="000000"/>
                          </a:solidFill>
                          <a:effectLst/>
                          <a:latin typeface="Century Gothic" panose="020B0502020202020204" pitchFamily="34" charset="0"/>
                        </a:rPr>
                        <a:t>● Detailed presentation about the just concluded sprint </a:t>
                      </a:r>
                    </a:p>
                    <a:p>
                      <a:pPr algn="l">
                        <a:lnSpc>
                          <a:spcPct val="107000"/>
                        </a:lnSpc>
                        <a:spcAft>
                          <a:spcPts val="800"/>
                        </a:spcAft>
                      </a:pPr>
                      <a:r>
                        <a:rPr lang="en-US" sz="1000" dirty="0">
                          <a:solidFill>
                            <a:sysClr val="windowText" lastClr="000000"/>
                          </a:solidFill>
                          <a:effectLst/>
                          <a:latin typeface="Century Gothic" panose="020B0502020202020204" pitchFamily="34" charset="0"/>
                        </a:rPr>
                        <a:t>● Feedback was collected from all members</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000" b="1" dirty="0">
                          <a:solidFill>
                            <a:sysClr val="windowText" lastClr="000000"/>
                          </a:solidFill>
                          <a:effectLst/>
                          <a:latin typeface="Century Gothic" panose="020B0502020202020204" pitchFamily="34" charset="0"/>
                        </a:rPr>
                        <a:t>NO GO</a:t>
                      </a:r>
                      <a:endParaRPr lang="en-US" sz="1000" b="1"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1239696"/>
                  </a:ext>
                </a:extLst>
              </a:tr>
              <a:tr h="511110">
                <a:tc>
                  <a:txBody>
                    <a:bodyPr/>
                    <a:lstStyle/>
                    <a:p>
                      <a:pPr algn="ctr">
                        <a:lnSpc>
                          <a:spcPct val="107000"/>
                        </a:lnSpc>
                        <a:spcAft>
                          <a:spcPts val="800"/>
                        </a:spcAft>
                      </a:pPr>
                      <a:r>
                        <a:rPr lang="en-US" sz="1000" dirty="0">
                          <a:solidFill>
                            <a:sysClr val="windowText" lastClr="000000"/>
                          </a:solidFill>
                          <a:effectLst/>
                          <a:latin typeface="Century Gothic" panose="020B0502020202020204" pitchFamily="34" charset="0"/>
                        </a:rPr>
                        <a:t>6</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ct val="107000"/>
                        </a:lnSpc>
                        <a:spcAft>
                          <a:spcPts val="800"/>
                        </a:spcAft>
                      </a:pPr>
                      <a:r>
                        <a:rPr lang="en-US" sz="1000" dirty="0">
                          <a:solidFill>
                            <a:sysClr val="windowText" lastClr="000000"/>
                          </a:solidFill>
                          <a:effectLst/>
                          <a:latin typeface="Century Gothic" panose="020B0502020202020204" pitchFamily="34" charset="0"/>
                        </a:rPr>
                        <a:t>After the Sprint planning meeting, task list was only a draft. The product owner discussed the draft with the centre manager and based on his feedback, there were few online discussions with the scrum master and team members following which task list is finalized by end of 1st week of the sprint.</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n-US" sz="1000" b="1" dirty="0">
                          <a:solidFill>
                            <a:sysClr val="windowText" lastClr="000000"/>
                          </a:solidFill>
                          <a:effectLst/>
                          <a:latin typeface="Century Gothic" panose="020B0502020202020204" pitchFamily="34" charset="0"/>
                        </a:rPr>
                        <a:t>NO GO</a:t>
                      </a:r>
                      <a:endParaRPr lang="en-US" sz="1000" b="1"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29676621"/>
                  </a:ext>
                </a:extLst>
              </a:tr>
              <a:tr h="369795">
                <a:tc>
                  <a:txBody>
                    <a:bodyPr/>
                    <a:lstStyle/>
                    <a:p>
                      <a:pPr algn="ctr">
                        <a:lnSpc>
                          <a:spcPct val="107000"/>
                        </a:lnSpc>
                        <a:spcAft>
                          <a:spcPts val="800"/>
                        </a:spcAft>
                      </a:pPr>
                      <a:r>
                        <a:rPr lang="en-US" sz="1000" dirty="0">
                          <a:solidFill>
                            <a:sysClr val="windowText" lastClr="000000"/>
                          </a:solidFill>
                          <a:effectLst/>
                          <a:latin typeface="Century Gothic" panose="020B0502020202020204" pitchFamily="34" charset="0"/>
                        </a:rPr>
                        <a:t>7</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1000" dirty="0">
                          <a:solidFill>
                            <a:sysClr val="windowText" lastClr="000000"/>
                          </a:solidFill>
                          <a:effectLst/>
                          <a:latin typeface="Century Gothic" panose="020B0502020202020204" pitchFamily="34" charset="0"/>
                        </a:rPr>
                        <a:t>In terms of metric, the backlog at the beginning of the scrum is more ambitious than the average velocity of the scrum teams recorded so far as the teams prefer to take ambitious targets. They were encouraged to do so.</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000" b="1" dirty="0">
                          <a:solidFill>
                            <a:sysClr val="windowText" lastClr="000000"/>
                          </a:solidFill>
                          <a:effectLst/>
                          <a:latin typeface="Century Gothic" panose="020B0502020202020204" pitchFamily="34" charset="0"/>
                        </a:rPr>
                        <a:t>NO GO</a:t>
                      </a:r>
                      <a:endParaRPr lang="en-US" sz="1000" b="1"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4277149"/>
                  </a:ext>
                </a:extLst>
              </a:tr>
              <a:tr h="416178">
                <a:tc>
                  <a:txBody>
                    <a:bodyPr/>
                    <a:lstStyle/>
                    <a:p>
                      <a:pPr algn="ctr">
                        <a:lnSpc>
                          <a:spcPct val="107000"/>
                        </a:lnSpc>
                        <a:spcAft>
                          <a:spcPts val="800"/>
                        </a:spcAft>
                      </a:pPr>
                      <a:r>
                        <a:rPr lang="en-US" sz="1000" dirty="0">
                          <a:solidFill>
                            <a:sysClr val="windowText" lastClr="000000"/>
                          </a:solidFill>
                          <a:effectLst/>
                          <a:latin typeface="Century Gothic" panose="020B0502020202020204" pitchFamily="34" charset="0"/>
                        </a:rPr>
                        <a:t>8</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ct val="107000"/>
                        </a:lnSpc>
                        <a:spcAft>
                          <a:spcPts val="800"/>
                        </a:spcAft>
                      </a:pPr>
                      <a:r>
                        <a:rPr lang="en-US" sz="1000" dirty="0">
                          <a:solidFill>
                            <a:sysClr val="windowText" lastClr="000000"/>
                          </a:solidFill>
                          <a:effectLst/>
                          <a:latin typeface="Century Gothic" panose="020B0502020202020204" pitchFamily="34" charset="0"/>
                        </a:rPr>
                        <a:t>Product owners in the scrum teams have worked with the products ever since the centres have been set up but have never met a customer</a:t>
                      </a:r>
                      <a:endParaRPr lang="en-US" sz="1000"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n-US" sz="1000" b="1" dirty="0">
                          <a:solidFill>
                            <a:sysClr val="windowText" lastClr="000000"/>
                          </a:solidFill>
                          <a:effectLst/>
                          <a:latin typeface="Century Gothic" panose="020B0502020202020204" pitchFamily="34" charset="0"/>
                        </a:rPr>
                        <a:t>NO GO</a:t>
                      </a:r>
                      <a:endParaRPr lang="en-US" sz="1000" b="1" dirty="0">
                        <a:solidFill>
                          <a:sysClr val="windowText" lastClr="000000"/>
                        </a:solidFill>
                        <a:effectLst/>
                        <a:latin typeface="Century Gothic" panose="020B0502020202020204" pitchFamily="34" charset="0"/>
                        <a:ea typeface="Calibri" panose="020F0502020204030204" pitchFamily="34" charset="0"/>
                        <a:cs typeface="Tunga" panose="020B0502040204020203" pitchFamily="34" charset="0"/>
                      </a:endParaRPr>
                    </a:p>
                  </a:txBody>
                  <a:tcPr marL="23577" marR="235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84393926"/>
                  </a:ext>
                </a:extLst>
              </a:tr>
            </a:tbl>
          </a:graphicData>
        </a:graphic>
      </p:graphicFrame>
    </p:spTree>
    <p:extLst>
      <p:ext uri="{BB962C8B-B14F-4D97-AF65-F5344CB8AC3E}">
        <p14:creationId xmlns:p14="http://schemas.microsoft.com/office/powerpoint/2010/main" val="2540107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477D495-C110-487F-A349-5F20F29F234C}"/>
              </a:ext>
            </a:extLst>
          </p:cNvPr>
          <p:cNvGrpSpPr/>
          <p:nvPr/>
        </p:nvGrpSpPr>
        <p:grpSpPr>
          <a:xfrm>
            <a:off x="92916" y="90340"/>
            <a:ext cx="2293880" cy="675991"/>
            <a:chOff x="92916" y="90340"/>
            <a:chExt cx="2293880" cy="675991"/>
          </a:xfrm>
        </p:grpSpPr>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EDA778B5-19D8-4438-AEF9-6345034FBD61}"/>
              </a:ext>
            </a:extLst>
          </p:cNvPr>
          <p:cNvSpPr txBox="1"/>
          <p:nvPr/>
        </p:nvSpPr>
        <p:spPr>
          <a:xfrm>
            <a:off x="2630949" y="290414"/>
            <a:ext cx="6930102" cy="461665"/>
          </a:xfrm>
          <a:prstGeom prst="rect">
            <a:avLst/>
          </a:prstGeom>
          <a:noFill/>
        </p:spPr>
        <p:txBody>
          <a:bodyPr wrap="none" rtlCol="0">
            <a:spAutoFit/>
          </a:bodyPr>
          <a:lstStyle/>
          <a:p>
            <a:r>
              <a:rPr lang="en-US" sz="2400" dirty="0">
                <a:solidFill>
                  <a:schemeClr val="bg1"/>
                </a:solidFill>
                <a:latin typeface="Century Gothic" panose="020B0502020202020204" pitchFamily="34" charset="0"/>
              </a:rPr>
              <a:t>The Revenue Growth of Service Incorporated</a:t>
            </a:r>
            <a:endParaRPr lang="kn-IN" sz="2400" dirty="0">
              <a:solidFill>
                <a:schemeClr val="bg1"/>
              </a:solidFill>
              <a:latin typeface="Century Gothic" panose="020B0502020202020204" pitchFamily="34" charset="0"/>
            </a:endParaRPr>
          </a:p>
        </p:txBody>
      </p:sp>
      <p:sp>
        <p:nvSpPr>
          <p:cNvPr id="36" name="TextBox 35">
            <a:extLst>
              <a:ext uri="{FF2B5EF4-FFF2-40B4-BE49-F238E27FC236}">
                <a16:creationId xmlns:a16="http://schemas.microsoft.com/office/drawing/2014/main" id="{BDAF955A-362B-4DEB-8F99-4CB48785DE07}"/>
              </a:ext>
            </a:extLst>
          </p:cNvPr>
          <p:cNvSpPr txBox="1"/>
          <p:nvPr/>
        </p:nvSpPr>
        <p:spPr>
          <a:xfrm>
            <a:off x="92916" y="931172"/>
            <a:ext cx="11219738" cy="369332"/>
          </a:xfrm>
          <a:prstGeom prst="rect">
            <a:avLst/>
          </a:prstGeom>
          <a:noFill/>
        </p:spPr>
        <p:txBody>
          <a:bodyPr wrap="none" rtlCol="0">
            <a:spAutoFit/>
          </a:bodyPr>
          <a:lstStyle/>
          <a:p>
            <a:r>
              <a:rPr lang="en-US" dirty="0">
                <a:solidFill>
                  <a:schemeClr val="bg1"/>
                </a:solidFill>
                <a:latin typeface="Century Gothic" panose="020B0502020202020204" pitchFamily="34" charset="0"/>
              </a:rPr>
              <a:t>How can Service Inc achieve 40% growth in margin while achieving only a 25% growth in revenue?</a:t>
            </a:r>
            <a:endParaRPr lang="kn-IN"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F9B00C5-F09A-4934-B8E8-FA07DB55DB5A}"/>
                  </a:ext>
                </a:extLst>
              </p:cNvPr>
              <p:cNvSpPr txBox="1"/>
              <p:nvPr/>
            </p:nvSpPr>
            <p:spPr>
              <a:xfrm>
                <a:off x="92916" y="1326998"/>
                <a:ext cx="12006168" cy="5129866"/>
              </a:xfrm>
              <a:prstGeom prst="rect">
                <a:avLst/>
              </a:prstGeom>
              <a:noFill/>
            </p:spPr>
            <p:txBody>
              <a:bodyPr wrap="square" rtlCol="0">
                <a:spAutoFit/>
              </a:bodyPr>
              <a:lstStyle/>
              <a:p>
                <a:pPr marL="342900" lvl="0" indent="-342900" algn="ctr">
                  <a:buFont typeface="Arial" panose="020B0604020202020204" pitchFamily="34" charset="0"/>
                  <a:buChar char="•"/>
                </a:pPr>
                <a:r>
                  <a:rPr lang="en-US" sz="1600" dirty="0">
                    <a:solidFill>
                      <a:schemeClr val="bg1"/>
                    </a:solidFill>
                    <a:latin typeface="Century Gothic" panose="020B0502020202020204" pitchFamily="34" charset="0"/>
                  </a:rPr>
                  <a:t>The Formula:</a:t>
                </a:r>
              </a:p>
              <a:p>
                <a:pPr lvl="0" algn="ctr"/>
                <a:r>
                  <a:rPr lang="en-US" sz="1600" dirty="0">
                    <a:solidFill>
                      <a:schemeClr val="bg1"/>
                    </a:solidFill>
                    <a:latin typeface="Century Gothic" panose="020B0502020202020204" pitchFamily="34" charset="0"/>
                  </a:rPr>
                  <a:t>Margin = </a:t>
                </a:r>
                <a14:m>
                  <m:oMath xmlns:m="http://schemas.openxmlformats.org/officeDocument/2006/math">
                    <m:f>
                      <m:fPr>
                        <m:ctrlPr>
                          <a:rPr lang="en-US" sz="1600" i="1">
                            <a:solidFill>
                              <a:schemeClr val="bg1"/>
                            </a:solidFill>
                            <a:latin typeface="Cambria Math" panose="02040503050406030204" pitchFamily="18" charset="0"/>
                          </a:rPr>
                        </m:ctrlPr>
                      </m:fPr>
                      <m:num>
                        <m:r>
                          <a:rPr lang="en-US" sz="1600" b="0" i="1">
                            <a:solidFill>
                              <a:schemeClr val="bg1"/>
                            </a:solidFill>
                            <a:latin typeface="Cambria Math" panose="02040503050406030204" pitchFamily="18" charset="0"/>
                          </a:rPr>
                          <m:t>𝑅𝑒𝑣𝑒𝑛𝑢𝑒</m:t>
                        </m:r>
                        <m:r>
                          <a:rPr lang="en-US" sz="1600" b="0">
                            <a:solidFill>
                              <a:schemeClr val="bg1"/>
                            </a:solidFill>
                            <a:latin typeface="Cambria Math" panose="02040503050406030204" pitchFamily="18" charset="0"/>
                          </a:rPr>
                          <m:t> </m:t>
                        </m:r>
                        <m:r>
                          <a:rPr lang="en-US" sz="1600" b="0" i="1">
                            <a:solidFill>
                              <a:schemeClr val="bg1"/>
                            </a:solidFill>
                            <a:latin typeface="Cambria Math" panose="02040503050406030204" pitchFamily="18" charset="0"/>
                          </a:rPr>
                          <m:t>𝐺𝑒𝑛𝑒𝑟𝑎𝑡𝑒𝑑</m:t>
                        </m:r>
                        <m:r>
                          <a:rPr lang="en-US" sz="1600" b="0" i="1">
                            <a:solidFill>
                              <a:schemeClr val="bg1"/>
                            </a:solidFill>
                            <a:latin typeface="Cambria Math" panose="02040503050406030204" pitchFamily="18" charset="0"/>
                          </a:rPr>
                          <m:t>−</m:t>
                        </m:r>
                        <m:r>
                          <a:rPr lang="en-US" sz="1600" b="0">
                            <a:solidFill>
                              <a:schemeClr val="bg1"/>
                            </a:solidFill>
                            <a:latin typeface="Cambria Math" panose="02040503050406030204" pitchFamily="18" charset="0"/>
                          </a:rPr>
                          <m:t> </m:t>
                        </m:r>
                        <m:r>
                          <a:rPr lang="en-US" sz="1600" b="0" i="1">
                            <a:solidFill>
                              <a:schemeClr val="bg1"/>
                            </a:solidFill>
                            <a:latin typeface="Cambria Math" panose="02040503050406030204" pitchFamily="18" charset="0"/>
                          </a:rPr>
                          <m:t>𝐸𝑥𝑝𝑒𝑛𝑑𝑖𝑡𝑢𝑟𝑒</m:t>
                        </m:r>
                        <m:r>
                          <a:rPr lang="en-US" sz="1600" b="0">
                            <a:solidFill>
                              <a:schemeClr val="bg1"/>
                            </a:solidFill>
                            <a:latin typeface="Cambria Math" panose="02040503050406030204" pitchFamily="18" charset="0"/>
                          </a:rPr>
                          <m:t> </m:t>
                        </m:r>
                        <m:r>
                          <a:rPr lang="en-US" sz="1600" b="0" i="1">
                            <a:solidFill>
                              <a:schemeClr val="bg1"/>
                            </a:solidFill>
                            <a:latin typeface="Cambria Math" panose="02040503050406030204" pitchFamily="18" charset="0"/>
                          </a:rPr>
                          <m:t>𝑡𝑜</m:t>
                        </m:r>
                        <m:r>
                          <a:rPr lang="en-US" sz="1600" b="0">
                            <a:solidFill>
                              <a:schemeClr val="bg1"/>
                            </a:solidFill>
                            <a:latin typeface="Cambria Math" panose="02040503050406030204" pitchFamily="18" charset="0"/>
                          </a:rPr>
                          <m:t> </m:t>
                        </m:r>
                        <m:r>
                          <a:rPr lang="en-US" sz="1600" b="0" i="1">
                            <a:solidFill>
                              <a:schemeClr val="bg1"/>
                            </a:solidFill>
                            <a:latin typeface="Cambria Math" panose="02040503050406030204" pitchFamily="18" charset="0"/>
                          </a:rPr>
                          <m:t>𝑡h𝑒</m:t>
                        </m:r>
                        <m:r>
                          <a:rPr lang="en-US" sz="1600" b="0">
                            <a:solidFill>
                              <a:schemeClr val="bg1"/>
                            </a:solidFill>
                            <a:latin typeface="Cambria Math" panose="02040503050406030204" pitchFamily="18" charset="0"/>
                          </a:rPr>
                          <m:t> </m:t>
                        </m:r>
                        <m:r>
                          <a:rPr lang="en-US" sz="1600" b="0" i="1">
                            <a:solidFill>
                              <a:schemeClr val="bg1"/>
                            </a:solidFill>
                            <a:latin typeface="Cambria Math" panose="02040503050406030204" pitchFamily="18" charset="0"/>
                          </a:rPr>
                          <m:t>𝑐𝑜𝑚𝑝𝑎𝑛𝑦</m:t>
                        </m:r>
                      </m:num>
                      <m:den>
                        <m:r>
                          <a:rPr lang="en-US" sz="1600" b="0" i="1">
                            <a:solidFill>
                              <a:schemeClr val="bg1"/>
                            </a:solidFill>
                            <a:latin typeface="Cambria Math" panose="02040503050406030204" pitchFamily="18" charset="0"/>
                          </a:rPr>
                          <m:t>𝑅𝑒𝑣𝑒𝑛𝑢𝑒</m:t>
                        </m:r>
                        <m:r>
                          <a:rPr lang="en-US" sz="1600" b="0">
                            <a:solidFill>
                              <a:schemeClr val="bg1"/>
                            </a:solidFill>
                            <a:latin typeface="Cambria Math" panose="02040503050406030204" pitchFamily="18" charset="0"/>
                          </a:rPr>
                          <m:t> </m:t>
                        </m:r>
                        <m:r>
                          <a:rPr lang="en-US" sz="1600" b="0" i="1">
                            <a:solidFill>
                              <a:schemeClr val="bg1"/>
                            </a:solidFill>
                            <a:latin typeface="Cambria Math" panose="02040503050406030204" pitchFamily="18" charset="0"/>
                          </a:rPr>
                          <m:t>𝐺𝑒𝑛𝑒𝑟𝑎𝑡𝑒𝑑</m:t>
                        </m:r>
                      </m:den>
                    </m:f>
                  </m:oMath>
                </a14:m>
                <a:endParaRPr lang="en-US" sz="1600" dirty="0">
                  <a:solidFill>
                    <a:schemeClr val="bg1"/>
                  </a:solidFill>
                  <a:latin typeface="Century Gothic" panose="020B0502020202020204" pitchFamily="34" charset="0"/>
                </a:endParaRPr>
              </a:p>
              <a:p>
                <a:pPr marL="342900" lvl="0" indent="-342900">
                  <a:buFont typeface="+mj-lt"/>
                  <a:buAutoNum type="arabicPeriod"/>
                </a:pPr>
                <a:r>
                  <a:rPr lang="en-US" sz="1600" dirty="0">
                    <a:solidFill>
                      <a:schemeClr val="bg1"/>
                    </a:solidFill>
                    <a:latin typeface="Century Gothic" panose="020B0502020202020204" pitchFamily="34" charset="0"/>
                  </a:rPr>
                  <a:t>Margin refers to the amount by which revenue from sales exceeds costs in a business.</a:t>
                </a:r>
              </a:p>
              <a:p>
                <a:pPr marL="342900" lvl="0" indent="-342900">
                  <a:buFont typeface="+mj-lt"/>
                  <a:buAutoNum type="arabicPeriod"/>
                </a:pP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sz="1600" dirty="0">
                    <a:solidFill>
                      <a:schemeClr val="bg1"/>
                    </a:solidFill>
                    <a:latin typeface="Century Gothic" panose="020B0502020202020204" pitchFamily="34" charset="0"/>
                  </a:rPr>
                  <a:t>Revenue is the income generated to the company by selling its products or services to the customers.</a:t>
                </a:r>
              </a:p>
              <a:p>
                <a:pPr marL="342900" lvl="0" indent="-342900">
                  <a:buFont typeface="+mj-lt"/>
                  <a:buAutoNum type="arabicPeriod"/>
                </a:pP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sz="1600" dirty="0">
                    <a:solidFill>
                      <a:schemeClr val="bg1"/>
                    </a:solidFill>
                    <a:latin typeface="Century Gothic" panose="020B0502020202020204" pitchFamily="34" charset="0"/>
                  </a:rPr>
                  <a:t>A company can achieve high growth in Margin while having lesser growth in Revenue by reducing its expenditure which can be clearly seen from the above formula. This is termed as “High-Low Profit Margin”.</a:t>
                </a:r>
              </a:p>
              <a:p>
                <a:pPr marL="342900" lvl="0" indent="-342900">
                  <a:buFont typeface="+mj-lt"/>
                  <a:buAutoNum type="arabicPeriod"/>
                </a:pP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sz="1600" dirty="0">
                    <a:solidFill>
                      <a:schemeClr val="bg1"/>
                    </a:solidFill>
                    <a:latin typeface="Century Gothic" panose="020B0502020202020204" pitchFamily="34" charset="0"/>
                  </a:rPr>
                  <a:t>Microsoft is one Such example.</a:t>
                </a:r>
              </a:p>
              <a:p>
                <a:pPr marL="342900" lvl="0" indent="-342900">
                  <a:buFont typeface="+mj-lt"/>
                  <a:buAutoNum type="arabicPeriod"/>
                </a:pP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sz="1600" dirty="0">
                    <a:solidFill>
                      <a:schemeClr val="bg1"/>
                    </a:solidFill>
                    <a:latin typeface="Century Gothic" panose="020B0502020202020204" pitchFamily="34" charset="0"/>
                  </a:rPr>
                  <a:t>Also the Service Inc were providing services to discontinued products, or near end of life or planned to be discontinued EOL products, which requires less human resource hence less expenditure to the company, which in other words more growth in profit. Since they were discontinued products, there would be less number of users for that product hence the revenue growth would be less.</a:t>
                </a:r>
              </a:p>
              <a:p>
                <a:pPr marL="342900" lvl="0" indent="-342900">
                  <a:buFont typeface="+mj-lt"/>
                  <a:buAutoNum type="arabicPeriod"/>
                </a:pP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sz="1600" dirty="0">
                    <a:solidFill>
                      <a:schemeClr val="bg1"/>
                    </a:solidFill>
                    <a:latin typeface="Century Gothic" panose="020B0502020202020204" pitchFamily="34" charset="0"/>
                  </a:rPr>
                  <a:t>Product Inc had been one key client of Service Inc. It had a large investment in Service Inc, and it visualized higher benefits in Service Inc coming up the value chain. With this in mind, the SVP came up with a year wise growth plan that involves making Product Inc agree on handing over execution of a part of their product line roadmap for growing products on a revenue sharing basis.</a:t>
                </a:r>
              </a:p>
            </p:txBody>
          </p:sp>
        </mc:Choice>
        <mc:Fallback xmlns="">
          <p:sp>
            <p:nvSpPr>
              <p:cNvPr id="30" name="TextBox 29">
                <a:extLst>
                  <a:ext uri="{FF2B5EF4-FFF2-40B4-BE49-F238E27FC236}">
                    <a16:creationId xmlns:a16="http://schemas.microsoft.com/office/drawing/2014/main" id="{5F9B00C5-F09A-4934-B8E8-FA07DB55DB5A}"/>
                  </a:ext>
                </a:extLst>
              </p:cNvPr>
              <p:cNvSpPr txBox="1">
                <a:spLocks noRot="1" noChangeAspect="1" noMove="1" noResize="1" noEditPoints="1" noAdjustHandles="1" noChangeArrowheads="1" noChangeShapeType="1" noTextEdit="1"/>
              </p:cNvSpPr>
              <p:nvPr/>
            </p:nvSpPr>
            <p:spPr>
              <a:xfrm>
                <a:off x="92916" y="1326998"/>
                <a:ext cx="12006168" cy="5129866"/>
              </a:xfrm>
              <a:prstGeom prst="rect">
                <a:avLst/>
              </a:prstGeom>
              <a:blipFill>
                <a:blip r:embed="rId10"/>
                <a:stretch>
                  <a:fillRect l="-254" t="-357" b="-595"/>
                </a:stretch>
              </a:blipFill>
            </p:spPr>
            <p:txBody>
              <a:bodyPr/>
              <a:lstStyle/>
              <a:p>
                <a:r>
                  <a:rPr lang="kn-IN">
                    <a:noFill/>
                  </a:rPr>
                  <a:t> </a:t>
                </a:r>
              </a:p>
            </p:txBody>
          </p:sp>
        </mc:Fallback>
      </mc:AlternateContent>
    </p:spTree>
    <p:extLst>
      <p:ext uri="{BB962C8B-B14F-4D97-AF65-F5344CB8AC3E}">
        <p14:creationId xmlns:p14="http://schemas.microsoft.com/office/powerpoint/2010/main" val="49938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801"/>
                            </p:stCondLst>
                            <p:childTnLst>
                              <p:par>
                                <p:cTn id="8" presetID="10" presetClass="entr" presetSubtype="0" fill="hold" grpId="0" nodeType="afterEffect">
                                  <p:stCondLst>
                                    <p:cond delay="50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Effect transition="in" filter="fade">
                                      <p:cBhvr>
                                        <p:cTn id="15" dur="500"/>
                                        <p:tgtEl>
                                          <p:spTgt spid="30">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xEl>
                                              <p:pRg st="1" end="1"/>
                                            </p:txEl>
                                          </p:spTgt>
                                        </p:tgtEl>
                                        <p:attrNameLst>
                                          <p:attrName>style.visibility</p:attrName>
                                        </p:attrNameLst>
                                      </p:cBhvr>
                                      <p:to>
                                        <p:strVal val="visible"/>
                                      </p:to>
                                    </p:set>
                                    <p:animEffect transition="in" filter="fade">
                                      <p:cBhvr>
                                        <p:cTn id="18" dur="500"/>
                                        <p:tgtEl>
                                          <p:spTgt spid="3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
                                            <p:txEl>
                                              <p:pRg st="2" end="2"/>
                                            </p:txEl>
                                          </p:spTgt>
                                        </p:tgtEl>
                                        <p:attrNameLst>
                                          <p:attrName>style.visibility</p:attrName>
                                        </p:attrNameLst>
                                      </p:cBhvr>
                                      <p:to>
                                        <p:strVal val="visible"/>
                                      </p:to>
                                    </p:set>
                                    <p:animEffect transition="in" filter="fade">
                                      <p:cBhvr>
                                        <p:cTn id="23" dur="500"/>
                                        <p:tgtEl>
                                          <p:spTgt spid="3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
                                            <p:txEl>
                                              <p:pRg st="4" end="4"/>
                                            </p:txEl>
                                          </p:spTgt>
                                        </p:tgtEl>
                                        <p:attrNameLst>
                                          <p:attrName>style.visibility</p:attrName>
                                        </p:attrNameLst>
                                      </p:cBhvr>
                                      <p:to>
                                        <p:strVal val="visible"/>
                                      </p:to>
                                    </p:set>
                                    <p:animEffect transition="in" filter="fade">
                                      <p:cBhvr>
                                        <p:cTn id="28" dur="500"/>
                                        <p:tgtEl>
                                          <p:spTgt spid="30">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xEl>
                                              <p:pRg st="6" end="6"/>
                                            </p:txEl>
                                          </p:spTgt>
                                        </p:tgtEl>
                                        <p:attrNameLst>
                                          <p:attrName>style.visibility</p:attrName>
                                        </p:attrNameLst>
                                      </p:cBhvr>
                                      <p:to>
                                        <p:strVal val="visible"/>
                                      </p:to>
                                    </p:set>
                                    <p:animEffect transition="in" filter="fade">
                                      <p:cBhvr>
                                        <p:cTn id="33" dur="500"/>
                                        <p:tgtEl>
                                          <p:spTgt spid="30">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xEl>
                                              <p:pRg st="8" end="8"/>
                                            </p:txEl>
                                          </p:spTgt>
                                        </p:tgtEl>
                                        <p:attrNameLst>
                                          <p:attrName>style.visibility</p:attrName>
                                        </p:attrNameLst>
                                      </p:cBhvr>
                                      <p:to>
                                        <p:strVal val="visible"/>
                                      </p:to>
                                    </p:set>
                                    <p:animEffect transition="in" filter="fade">
                                      <p:cBhvr>
                                        <p:cTn id="38" dur="500"/>
                                        <p:tgtEl>
                                          <p:spTgt spid="30">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0">
                                            <p:txEl>
                                              <p:pRg st="10" end="10"/>
                                            </p:txEl>
                                          </p:spTgt>
                                        </p:tgtEl>
                                        <p:attrNameLst>
                                          <p:attrName>style.visibility</p:attrName>
                                        </p:attrNameLst>
                                      </p:cBhvr>
                                      <p:to>
                                        <p:strVal val="visible"/>
                                      </p:to>
                                    </p:set>
                                    <p:animEffect transition="in" filter="fade">
                                      <p:cBhvr>
                                        <p:cTn id="43" dur="500"/>
                                        <p:tgtEl>
                                          <p:spTgt spid="30">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0">
                                            <p:txEl>
                                              <p:pRg st="12" end="12"/>
                                            </p:txEl>
                                          </p:spTgt>
                                        </p:tgtEl>
                                        <p:attrNameLst>
                                          <p:attrName>style.visibility</p:attrName>
                                        </p:attrNameLst>
                                      </p:cBhvr>
                                      <p:to>
                                        <p:strVal val="visible"/>
                                      </p:to>
                                    </p:set>
                                    <p:animEffect transition="in" filter="fade">
                                      <p:cBhvr>
                                        <p:cTn id="48" dur="500"/>
                                        <p:tgtEl>
                                          <p:spTgt spid="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6" grpId="0"/>
      <p:bldP spid="3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477D495-C110-487F-A349-5F20F29F234C}"/>
              </a:ext>
            </a:extLst>
          </p:cNvPr>
          <p:cNvGrpSpPr/>
          <p:nvPr/>
        </p:nvGrpSpPr>
        <p:grpSpPr>
          <a:xfrm>
            <a:off x="92916" y="90340"/>
            <a:ext cx="2293880" cy="675991"/>
            <a:chOff x="92916" y="90340"/>
            <a:chExt cx="2293880" cy="675991"/>
          </a:xfrm>
        </p:grpSpPr>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EDA778B5-19D8-4438-AEF9-6345034FBD61}"/>
              </a:ext>
            </a:extLst>
          </p:cNvPr>
          <p:cNvSpPr txBox="1"/>
          <p:nvPr/>
        </p:nvSpPr>
        <p:spPr>
          <a:xfrm>
            <a:off x="2696716" y="243111"/>
            <a:ext cx="8268610" cy="523220"/>
          </a:xfrm>
          <a:prstGeom prst="rect">
            <a:avLst/>
          </a:prstGeom>
          <a:noFill/>
        </p:spPr>
        <p:txBody>
          <a:bodyPr wrap="none" rtlCol="0">
            <a:spAutoFit/>
          </a:bodyPr>
          <a:lstStyle/>
          <a:p>
            <a:r>
              <a:rPr lang="en-US" sz="2800" dirty="0">
                <a:solidFill>
                  <a:schemeClr val="bg1"/>
                </a:solidFill>
                <a:latin typeface="Century Gothic" panose="020B0502020202020204" pitchFamily="34" charset="0"/>
              </a:rPr>
              <a:t>Service Incorporated VS Product Incorporated</a:t>
            </a:r>
            <a:endParaRPr lang="kn-IN" sz="2800" dirty="0">
              <a:solidFill>
                <a:schemeClr val="bg1"/>
              </a:solidFill>
              <a:latin typeface="Century Gothic" panose="020B0502020202020204" pitchFamily="34" charset="0"/>
            </a:endParaRPr>
          </a:p>
        </p:txBody>
      </p:sp>
      <p:sp>
        <p:nvSpPr>
          <p:cNvPr id="36" name="TextBox 35">
            <a:extLst>
              <a:ext uri="{FF2B5EF4-FFF2-40B4-BE49-F238E27FC236}">
                <a16:creationId xmlns:a16="http://schemas.microsoft.com/office/drawing/2014/main" id="{BDAF955A-362B-4DEB-8F99-4CB48785DE07}"/>
              </a:ext>
            </a:extLst>
          </p:cNvPr>
          <p:cNvSpPr txBox="1"/>
          <p:nvPr/>
        </p:nvSpPr>
        <p:spPr>
          <a:xfrm>
            <a:off x="92916" y="931172"/>
            <a:ext cx="10544874" cy="400110"/>
          </a:xfrm>
          <a:prstGeom prst="rect">
            <a:avLst/>
          </a:prstGeom>
          <a:noFill/>
        </p:spPr>
        <p:txBody>
          <a:bodyPr wrap="none" rtlCol="0">
            <a:spAutoFit/>
          </a:bodyPr>
          <a:lstStyle/>
          <a:p>
            <a:r>
              <a:rPr lang="en-US" sz="2000" dirty="0">
                <a:solidFill>
                  <a:schemeClr val="bg1"/>
                </a:solidFill>
                <a:latin typeface="Century Gothic" panose="020B0502020202020204" pitchFamily="34" charset="0"/>
              </a:rPr>
              <a:t>What are a couple of observable cultural differences between the two companies?</a:t>
            </a:r>
            <a:endParaRPr lang="kn-IN" sz="2000" dirty="0">
              <a:solidFill>
                <a:schemeClr val="bg1"/>
              </a:solidFill>
              <a:latin typeface="Century Gothic" panose="020B0502020202020204" pitchFamily="34" charset="0"/>
            </a:endParaRPr>
          </a:p>
        </p:txBody>
      </p:sp>
      <p:sp>
        <p:nvSpPr>
          <p:cNvPr id="30" name="TextBox 29">
            <a:extLst>
              <a:ext uri="{FF2B5EF4-FFF2-40B4-BE49-F238E27FC236}">
                <a16:creationId xmlns:a16="http://schemas.microsoft.com/office/drawing/2014/main" id="{5F9B00C5-F09A-4934-B8E8-FA07DB55DB5A}"/>
              </a:ext>
            </a:extLst>
          </p:cNvPr>
          <p:cNvSpPr txBox="1"/>
          <p:nvPr/>
        </p:nvSpPr>
        <p:spPr>
          <a:xfrm>
            <a:off x="92916" y="1326998"/>
            <a:ext cx="12006168" cy="5286062"/>
          </a:xfrm>
          <a:prstGeom prst="rect">
            <a:avLst/>
          </a:prstGeom>
          <a:noFill/>
        </p:spPr>
        <p:txBody>
          <a:bodyPr wrap="square" rtlCol="0">
            <a:spAutoFit/>
          </a:bodyPr>
          <a:lstStyle/>
          <a:p>
            <a:pPr marL="342900" lvl="0" indent="-342900">
              <a:buFont typeface="+mj-lt"/>
              <a:buAutoNum type="arabicPeriod"/>
            </a:pPr>
            <a:r>
              <a:rPr lang="en-US" sz="1350" dirty="0">
                <a:solidFill>
                  <a:schemeClr val="bg1"/>
                </a:solidFill>
                <a:latin typeface="Century Gothic" panose="020B0502020202020204" pitchFamily="34" charset="0"/>
              </a:rPr>
              <a:t>Product Inc is a flat organization with open offices, where engineers and managers including VPs and SVPs share open cubicles, with the senior managers having offices in corners where engineers do not need to go often, and are designed with dedicated conference rooms for meetings. On the contrary, in Service Inc the organization was hierarchical and bureaucratic and, one can make out the seniority of a manager in the organization by the size of his desk and room that he has been allocated. No Burndown charts prepared.</a:t>
            </a:r>
          </a:p>
          <a:p>
            <a:pPr marL="342900" lvl="0" indent="-342900">
              <a:buFont typeface="+mj-lt"/>
              <a:buAutoNum type="arabicPeriod"/>
            </a:pPr>
            <a:endParaRPr lang="en-US" sz="1350" dirty="0">
              <a:solidFill>
                <a:schemeClr val="bg1"/>
              </a:solidFill>
              <a:latin typeface="Century Gothic" panose="020B0502020202020204" pitchFamily="34" charset="0"/>
            </a:endParaRPr>
          </a:p>
          <a:p>
            <a:pPr marL="342900" lvl="0" indent="-342900">
              <a:buFont typeface="+mj-lt"/>
              <a:buAutoNum type="arabicPeriod"/>
            </a:pPr>
            <a:r>
              <a:rPr lang="en-US" sz="1350" dirty="0">
                <a:solidFill>
                  <a:schemeClr val="bg1"/>
                </a:solidFill>
                <a:latin typeface="Century Gothic" panose="020B0502020202020204" pitchFamily="34" charset="0"/>
              </a:rPr>
              <a:t>Product Inc Works as a self-organizing team with iterative and incremental development, delivering progress after every two weeks, take valuable feedbacks from stakeholders, whereas Service Inc Operates on building tight requirements, tends to freeze it before committing their resources, have trained project managers on coordination, have skilled program manager on rigorous change management, builds an existing documentation. Scrum master shown his authority instead of just guiding team to scrum principles.</a:t>
            </a:r>
          </a:p>
          <a:p>
            <a:pPr marL="342900" lvl="0" indent="-342900">
              <a:buFont typeface="+mj-lt"/>
              <a:buAutoNum type="arabicPeriod"/>
            </a:pPr>
            <a:endParaRPr lang="en-US" sz="1350" dirty="0">
              <a:solidFill>
                <a:schemeClr val="bg1"/>
              </a:solidFill>
              <a:latin typeface="Century Gothic" panose="020B0502020202020204" pitchFamily="34" charset="0"/>
            </a:endParaRPr>
          </a:p>
          <a:p>
            <a:pPr marL="342900" lvl="0" indent="-342900">
              <a:buFont typeface="+mj-lt"/>
              <a:buAutoNum type="arabicPeriod"/>
            </a:pPr>
            <a:r>
              <a:rPr lang="en-US" sz="1350" dirty="0">
                <a:solidFill>
                  <a:schemeClr val="bg1"/>
                </a:solidFill>
                <a:latin typeface="Century Gothic" panose="020B0502020202020204" pitchFamily="34" charset="0"/>
              </a:rPr>
              <a:t>In Product Inc. Scrum master doesn’t assign task but rather focuses on developing a high performance team for better product development, whereas in Service Inc. Project Manager who were trained to be scrum masters assigns tasks to scrum team, acts as manager and commits on the team’s behalf.</a:t>
            </a:r>
          </a:p>
          <a:p>
            <a:pPr marL="342900" lvl="0" indent="-342900">
              <a:buFont typeface="+mj-lt"/>
              <a:buAutoNum type="arabicPeriod"/>
            </a:pPr>
            <a:endParaRPr lang="en-US" sz="1350" dirty="0">
              <a:solidFill>
                <a:schemeClr val="bg1"/>
              </a:solidFill>
              <a:latin typeface="Century Gothic" panose="020B0502020202020204" pitchFamily="34" charset="0"/>
            </a:endParaRPr>
          </a:p>
          <a:p>
            <a:pPr marL="342900" lvl="0" indent="-342900">
              <a:buFont typeface="+mj-lt"/>
              <a:buAutoNum type="arabicPeriod"/>
            </a:pPr>
            <a:r>
              <a:rPr lang="en-US" sz="1350" dirty="0">
                <a:solidFill>
                  <a:schemeClr val="bg1"/>
                </a:solidFill>
                <a:latin typeface="Century Gothic" panose="020B0502020202020204" pitchFamily="34" charset="0"/>
              </a:rPr>
              <a:t>Product </a:t>
            </a:r>
            <a:r>
              <a:rPr lang="en-US" sz="1350" dirty="0" err="1">
                <a:solidFill>
                  <a:schemeClr val="bg1"/>
                </a:solidFill>
                <a:latin typeface="Century Gothic" panose="020B0502020202020204" pitchFamily="34" charset="0"/>
              </a:rPr>
              <a:t>Incs</a:t>
            </a:r>
            <a:r>
              <a:rPr lang="en-US" sz="1350" dirty="0">
                <a:solidFill>
                  <a:schemeClr val="bg1"/>
                </a:solidFill>
                <a:latin typeface="Century Gothic" panose="020B0502020202020204" pitchFamily="34" charset="0"/>
              </a:rPr>
              <a:t>’ culture of having open conversations without having to make every single talk between employees a scheduled meeting. When Stan visits Service Inc., he talks directly to engineers and junior managers rather than seeking meetings with them in the presence of Service Inc. general managers. This was not very popular with Service Inc as they took pride in having a hierarchy in the office.</a:t>
            </a:r>
          </a:p>
          <a:p>
            <a:pPr marL="342900" lvl="0" indent="-342900">
              <a:buFont typeface="+mj-lt"/>
              <a:buAutoNum type="arabicPeriod"/>
            </a:pPr>
            <a:endParaRPr lang="en-US" sz="1350" dirty="0">
              <a:solidFill>
                <a:schemeClr val="bg1"/>
              </a:solidFill>
              <a:latin typeface="Century Gothic" panose="020B0502020202020204" pitchFamily="34" charset="0"/>
            </a:endParaRPr>
          </a:p>
          <a:p>
            <a:pPr marL="342900" lvl="0" indent="-342900">
              <a:buFont typeface="+mj-lt"/>
              <a:buAutoNum type="arabicPeriod"/>
            </a:pPr>
            <a:r>
              <a:rPr lang="en-US" sz="1350" dirty="0">
                <a:solidFill>
                  <a:schemeClr val="bg1"/>
                </a:solidFill>
                <a:latin typeface="Century Gothic" panose="020B0502020202020204" pitchFamily="34" charset="0"/>
              </a:rPr>
              <a:t>Product Inc. was greatly concerned with it’s customers whereas Service Inc. gave more importance to contract over customer collaboration.</a:t>
            </a:r>
          </a:p>
          <a:p>
            <a:pPr marL="342900" lvl="0" indent="-342900">
              <a:buFont typeface="+mj-lt"/>
              <a:buAutoNum type="arabicPeriod"/>
            </a:pPr>
            <a:endParaRPr lang="en-US" sz="1350" dirty="0">
              <a:solidFill>
                <a:schemeClr val="bg1"/>
              </a:solidFill>
              <a:latin typeface="Century Gothic" panose="020B0502020202020204" pitchFamily="34" charset="0"/>
            </a:endParaRPr>
          </a:p>
          <a:p>
            <a:pPr marL="342900" lvl="0" indent="-342900">
              <a:buFont typeface="+mj-lt"/>
              <a:buAutoNum type="arabicPeriod"/>
            </a:pPr>
            <a:r>
              <a:rPr lang="en-US" sz="1350" dirty="0">
                <a:solidFill>
                  <a:schemeClr val="bg1"/>
                </a:solidFill>
                <a:latin typeface="Century Gothic" panose="020B0502020202020204" pitchFamily="34" charset="0"/>
              </a:rPr>
              <a:t>Product Inc. always relied on certainty, on contrary constant change and uncertainty were the only truth in Service Inc.</a:t>
            </a:r>
          </a:p>
          <a:p>
            <a:pPr marL="342900" lvl="0" indent="-342900">
              <a:buFont typeface="+mj-lt"/>
              <a:buAutoNum type="arabicPeriod"/>
            </a:pPr>
            <a:endParaRPr lang="en-US" sz="1350" dirty="0">
              <a:solidFill>
                <a:schemeClr val="bg1"/>
              </a:solidFill>
              <a:latin typeface="Century Gothic" panose="020B0502020202020204" pitchFamily="34" charset="0"/>
            </a:endParaRPr>
          </a:p>
          <a:p>
            <a:pPr marL="342900" lvl="0" indent="-342900">
              <a:buFont typeface="+mj-lt"/>
              <a:buAutoNum type="arabicPeriod"/>
            </a:pPr>
            <a:r>
              <a:rPr lang="en-US" sz="1350" dirty="0">
                <a:solidFill>
                  <a:schemeClr val="bg1"/>
                </a:solidFill>
                <a:latin typeface="Century Gothic" panose="020B0502020202020204" pitchFamily="34" charset="0"/>
              </a:rPr>
              <a:t>Product Inc were aware of scum practices and was agile, on contrary, even though Service Inc claimed that they were practicing Scrum and Agile methodology is inefficient and practiced traditional approach in the name of Scrum.</a:t>
            </a:r>
          </a:p>
        </p:txBody>
      </p:sp>
    </p:spTree>
    <p:extLst>
      <p:ext uri="{BB962C8B-B14F-4D97-AF65-F5344CB8AC3E}">
        <p14:creationId xmlns:p14="http://schemas.microsoft.com/office/powerpoint/2010/main" val="181956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
                                            <p:txEl>
                                              <p:pRg st="0" end="0"/>
                                            </p:txEl>
                                          </p:spTgt>
                                        </p:tgtEl>
                                        <p:attrNameLst>
                                          <p:attrName>style.visibility</p:attrName>
                                        </p:attrNameLst>
                                      </p:cBhvr>
                                      <p:to>
                                        <p:strVal val="visible"/>
                                      </p:to>
                                    </p:set>
                                    <p:animEffect transition="in" filter="fade">
                                      <p:cBhvr>
                                        <p:cTn id="16" dur="500"/>
                                        <p:tgtEl>
                                          <p:spTgt spid="3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animEffect transition="in" filter="fade">
                                      <p:cBhvr>
                                        <p:cTn id="21" dur="500"/>
                                        <p:tgtEl>
                                          <p:spTgt spid="3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
                                            <p:txEl>
                                              <p:pRg st="4" end="4"/>
                                            </p:txEl>
                                          </p:spTgt>
                                        </p:tgtEl>
                                        <p:attrNameLst>
                                          <p:attrName>style.visibility</p:attrName>
                                        </p:attrNameLst>
                                      </p:cBhvr>
                                      <p:to>
                                        <p:strVal val="visible"/>
                                      </p:to>
                                    </p:set>
                                    <p:animEffect transition="in" filter="fade">
                                      <p:cBhvr>
                                        <p:cTn id="26" dur="500"/>
                                        <p:tgtEl>
                                          <p:spTgt spid="30">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animEffect transition="in" filter="fade">
                                      <p:cBhvr>
                                        <p:cTn id="31" dur="500"/>
                                        <p:tgtEl>
                                          <p:spTgt spid="30">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xEl>
                                              <p:pRg st="8" end="8"/>
                                            </p:txEl>
                                          </p:spTgt>
                                        </p:tgtEl>
                                        <p:attrNameLst>
                                          <p:attrName>style.visibility</p:attrName>
                                        </p:attrNameLst>
                                      </p:cBhvr>
                                      <p:to>
                                        <p:strVal val="visible"/>
                                      </p:to>
                                    </p:set>
                                    <p:animEffect transition="in" filter="fade">
                                      <p:cBhvr>
                                        <p:cTn id="36" dur="500"/>
                                        <p:tgtEl>
                                          <p:spTgt spid="30">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xEl>
                                              <p:pRg st="10" end="10"/>
                                            </p:txEl>
                                          </p:spTgt>
                                        </p:tgtEl>
                                        <p:attrNameLst>
                                          <p:attrName>style.visibility</p:attrName>
                                        </p:attrNameLst>
                                      </p:cBhvr>
                                      <p:to>
                                        <p:strVal val="visible"/>
                                      </p:to>
                                    </p:set>
                                    <p:animEffect transition="in" filter="fade">
                                      <p:cBhvr>
                                        <p:cTn id="41" dur="500"/>
                                        <p:tgtEl>
                                          <p:spTgt spid="30">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0">
                                            <p:txEl>
                                              <p:pRg st="12" end="12"/>
                                            </p:txEl>
                                          </p:spTgt>
                                        </p:tgtEl>
                                        <p:attrNameLst>
                                          <p:attrName>style.visibility</p:attrName>
                                        </p:attrNameLst>
                                      </p:cBhvr>
                                      <p:to>
                                        <p:strVal val="visible"/>
                                      </p:to>
                                    </p:set>
                                    <p:animEffect transition="in" filter="fade">
                                      <p:cBhvr>
                                        <p:cTn id="46" dur="500"/>
                                        <p:tgtEl>
                                          <p:spTgt spid="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6" grpId="0"/>
      <p:bldP spid="30"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477D495-C110-487F-A349-5F20F29F234C}"/>
              </a:ext>
            </a:extLst>
          </p:cNvPr>
          <p:cNvGrpSpPr/>
          <p:nvPr/>
        </p:nvGrpSpPr>
        <p:grpSpPr>
          <a:xfrm>
            <a:off x="92916" y="90340"/>
            <a:ext cx="2293880" cy="675991"/>
            <a:chOff x="92916" y="90340"/>
            <a:chExt cx="2293880" cy="675991"/>
          </a:xfrm>
        </p:grpSpPr>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EDA778B5-19D8-4438-AEF9-6345034FBD61}"/>
              </a:ext>
            </a:extLst>
          </p:cNvPr>
          <p:cNvSpPr txBox="1"/>
          <p:nvPr/>
        </p:nvSpPr>
        <p:spPr>
          <a:xfrm>
            <a:off x="1965702" y="2105561"/>
            <a:ext cx="8260595" cy="2646878"/>
          </a:xfrm>
          <a:prstGeom prst="rect">
            <a:avLst/>
          </a:prstGeom>
          <a:noFill/>
        </p:spPr>
        <p:txBody>
          <a:bodyPr wrap="none" rtlCol="0">
            <a:spAutoFit/>
          </a:bodyPr>
          <a:lstStyle/>
          <a:p>
            <a:pPr algn="ctr"/>
            <a:r>
              <a:rPr lang="en-US" sz="16600" dirty="0">
                <a:solidFill>
                  <a:schemeClr val="bg1"/>
                </a:solidFill>
                <a:latin typeface="Century Gothic" panose="020B0502020202020204" pitchFamily="34" charset="0"/>
              </a:rPr>
              <a:t>The End</a:t>
            </a:r>
            <a:endParaRPr lang="kn-IN" sz="16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9462521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par>
                          <p:cTn id="8" fill="hold">
                            <p:stCondLst>
                              <p:cond delay="2000"/>
                            </p:stCondLst>
                            <p:childTnLst>
                              <p:par>
                                <p:cTn id="9" presetID="10" presetClass="exit" presetSubtype="0" fill="hold" grpId="1" nodeType="afterEffect">
                                  <p:stCondLst>
                                    <p:cond delay="0"/>
                                  </p:stCondLst>
                                  <p:childTnLst>
                                    <p:animEffect transition="out" filter="fade">
                                      <p:cBhvr>
                                        <p:cTn id="10" dur="2000"/>
                                        <p:tgtEl>
                                          <p:spTgt spid="5"/>
                                        </p:tgtEl>
                                      </p:cBhvr>
                                    </p:animEffect>
                                    <p:set>
                                      <p:cBhvr>
                                        <p:cTn id="11"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98689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DDCE50C6-05F7-4ABE-A471-F6E2A20CCB56}"/>
              </a:ext>
            </a:extLst>
          </p:cNvPr>
          <p:cNvGrpSpPr/>
          <p:nvPr/>
        </p:nvGrpSpPr>
        <p:grpSpPr>
          <a:xfrm>
            <a:off x="4704123" y="832021"/>
            <a:ext cx="2783754" cy="2762671"/>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5071034" y="3664244"/>
            <a:ext cx="695708" cy="8729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5849487" y="3669139"/>
            <a:ext cx="508693" cy="87292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6445777" y="3669139"/>
            <a:ext cx="647226" cy="8729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4370837" y="4725919"/>
            <a:ext cx="3450325" cy="45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114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30869664-5561-4F34-9C9D-C86C4C2CA52C}"/>
              </a:ext>
            </a:extLst>
          </p:cNvPr>
          <p:cNvSpPr txBox="1"/>
          <p:nvPr/>
        </p:nvSpPr>
        <p:spPr>
          <a:xfrm>
            <a:off x="3797218" y="157655"/>
            <a:ext cx="4597564" cy="646331"/>
          </a:xfrm>
          <a:prstGeom prst="rect">
            <a:avLst/>
          </a:prstGeom>
          <a:noFill/>
        </p:spPr>
        <p:txBody>
          <a:bodyPr wrap="square" rtlCol="0">
            <a:spAutoFit/>
          </a:bodyPr>
          <a:lstStyle/>
          <a:p>
            <a:r>
              <a:rPr lang="en-US" sz="3600" dirty="0">
                <a:solidFill>
                  <a:schemeClr val="bg1"/>
                </a:solidFill>
                <a:latin typeface="Century Gothic" panose="020B0502020202020204" pitchFamily="34" charset="0"/>
              </a:rPr>
              <a:t>The Agile Manifesto</a:t>
            </a:r>
            <a:endParaRPr lang="kn-IN" sz="3600" dirty="0">
              <a:solidFill>
                <a:schemeClr val="bg1"/>
              </a:solidFill>
              <a:latin typeface="Century Gothic" panose="020B0502020202020204" pitchFamily="34" charset="0"/>
            </a:endParaRPr>
          </a:p>
        </p:txBody>
      </p:sp>
      <p:pic>
        <p:nvPicPr>
          <p:cNvPr id="37" name="Picture 2" descr="Agile Manifesto for Software Development | Agile Alliance">
            <a:extLst>
              <a:ext uri="{FF2B5EF4-FFF2-40B4-BE49-F238E27FC236}">
                <a16:creationId xmlns:a16="http://schemas.microsoft.com/office/drawing/2014/main" id="{FCE38FB3-5026-4FAA-82FD-C44D51A47E30}"/>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807244" y="906843"/>
            <a:ext cx="4577510" cy="566776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Agile Manifesto for Software Development | Agile Alliance">
            <a:extLst>
              <a:ext uri="{FF2B5EF4-FFF2-40B4-BE49-F238E27FC236}">
                <a16:creationId xmlns:a16="http://schemas.microsoft.com/office/drawing/2014/main" id="{C4102A5F-8EE1-48E4-AB39-4A4A4E38AC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7244" y="906843"/>
            <a:ext cx="4577510" cy="566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64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750"/>
                                        <p:tgtEl>
                                          <p:spTgt spid="37"/>
                                        </p:tgtEl>
                                      </p:cBhvr>
                                    </p:animEffect>
                                  </p:childTnLst>
                                </p:cTn>
                              </p:par>
                            </p:childTnLst>
                          </p:cTn>
                        </p:par>
                        <p:par>
                          <p:cTn id="16" fill="hold">
                            <p:stCondLst>
                              <p:cond delay="2750"/>
                            </p:stCondLst>
                            <p:childTnLst>
                              <p:par>
                                <p:cTn id="17" presetID="10" presetClass="entr" presetSubtype="0" fill="hold" nodeType="afterEffect">
                                  <p:stCondLst>
                                    <p:cond delay="75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childTnLst>
                                </p:cTn>
                              </p:par>
                            </p:childTnLst>
                          </p:cTn>
                        </p:par>
                        <p:par>
                          <p:cTn id="20" fill="hold">
                            <p:stCondLst>
                              <p:cond delay="4500"/>
                            </p:stCondLst>
                            <p:childTnLst>
                              <p:par>
                                <p:cTn id="21" presetID="10" presetClass="exit" presetSubtype="0" fill="hold" nodeType="afterEffect">
                                  <p:stCondLst>
                                    <p:cond delay="0"/>
                                  </p:stCondLst>
                                  <p:childTnLst>
                                    <p:animEffect transition="out" filter="fade">
                                      <p:cBhvr>
                                        <p:cTn id="22" dur="1000"/>
                                        <p:tgtEl>
                                          <p:spTgt spid="37"/>
                                        </p:tgtEl>
                                      </p:cBhvr>
                                    </p:animEffect>
                                    <p:set>
                                      <p:cBhvr>
                                        <p:cTn id="23" dur="1" fill="hold">
                                          <p:stCondLst>
                                            <p:cond delay="9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30869664-5561-4F34-9C9D-C86C4C2CA52C}"/>
              </a:ext>
            </a:extLst>
          </p:cNvPr>
          <p:cNvSpPr txBox="1"/>
          <p:nvPr/>
        </p:nvSpPr>
        <p:spPr>
          <a:xfrm>
            <a:off x="3797218" y="157655"/>
            <a:ext cx="4597564" cy="646331"/>
          </a:xfrm>
          <a:prstGeom prst="rect">
            <a:avLst/>
          </a:prstGeom>
          <a:noFill/>
        </p:spPr>
        <p:txBody>
          <a:bodyPr wrap="square" rtlCol="0">
            <a:spAutoFit/>
          </a:bodyPr>
          <a:lstStyle/>
          <a:p>
            <a:r>
              <a:rPr lang="en-US" sz="3600" dirty="0">
                <a:solidFill>
                  <a:schemeClr val="bg1"/>
                </a:solidFill>
                <a:latin typeface="Century Gothic" panose="020B0502020202020204" pitchFamily="34" charset="0"/>
              </a:rPr>
              <a:t>The Agile Manifesto</a:t>
            </a:r>
            <a:endParaRPr lang="kn-IN" sz="3600" dirty="0">
              <a:solidFill>
                <a:schemeClr val="bg1"/>
              </a:solidFill>
              <a:latin typeface="Century Gothic" panose="020B0502020202020204" pitchFamily="34" charset="0"/>
            </a:endParaRPr>
          </a:p>
        </p:txBody>
      </p:sp>
      <p:pic>
        <p:nvPicPr>
          <p:cNvPr id="36" name="Picture 2" descr="Agile Manifesto for Software Development | Agile Alliance">
            <a:extLst>
              <a:ext uri="{FF2B5EF4-FFF2-40B4-BE49-F238E27FC236}">
                <a16:creationId xmlns:a16="http://schemas.microsoft.com/office/drawing/2014/main" id="{C4102A5F-8EE1-48E4-AB39-4A4A4E38AC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916" y="914459"/>
            <a:ext cx="4577510" cy="5667768"/>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with Corners Rounded 1">
            <a:extLst>
              <a:ext uri="{FF2B5EF4-FFF2-40B4-BE49-F238E27FC236}">
                <a16:creationId xmlns:a16="http://schemas.microsoft.com/office/drawing/2014/main" id="{78D1871D-CE32-45A4-BC15-828F8751A198}"/>
              </a:ext>
            </a:extLst>
          </p:cNvPr>
          <p:cNvSpPr/>
          <p:nvPr/>
        </p:nvSpPr>
        <p:spPr>
          <a:xfrm>
            <a:off x="5384880" y="1560758"/>
            <a:ext cx="5956626" cy="3736483"/>
          </a:xfrm>
          <a:prstGeom prst="wedgeRoundRectCallout">
            <a:avLst>
              <a:gd name="adj1" fmla="val -100096"/>
              <a:gd name="adj2" fmla="val 1897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pic>
        <p:nvPicPr>
          <p:cNvPr id="43" name="Picture 2" descr="Agile Manifesto for Software Development | Agile Alliance">
            <a:extLst>
              <a:ext uri="{FF2B5EF4-FFF2-40B4-BE49-F238E27FC236}">
                <a16:creationId xmlns:a16="http://schemas.microsoft.com/office/drawing/2014/main" id="{E0936AE5-6491-4133-AD2E-22F05986676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5855" t="33766" r="5820" b="24695"/>
          <a:stretch/>
        </p:blipFill>
        <p:spPr bwMode="auto">
          <a:xfrm>
            <a:off x="5675586" y="1862200"/>
            <a:ext cx="5381297" cy="3133598"/>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2" descr="Agile Manifesto for Software Development | Agile Alliance">
            <a:extLst>
              <a:ext uri="{FF2B5EF4-FFF2-40B4-BE49-F238E27FC236}">
                <a16:creationId xmlns:a16="http://schemas.microsoft.com/office/drawing/2014/main" id="{CF712471-276A-433F-A907-6A9C588FB41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5855" t="33766" r="5820" b="24695"/>
          <a:stretch/>
        </p:blipFill>
        <p:spPr bwMode="auto">
          <a:xfrm>
            <a:off x="5672544" y="1862200"/>
            <a:ext cx="5381297" cy="3133598"/>
          </a:xfrm>
          <a:prstGeom prst="rect">
            <a:avLst/>
          </a:prstGeom>
          <a:noFill/>
          <a:effectLst>
            <a:outerShdw blurRad="50800" dist="76200" dir="246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166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1000"/>
                                        <p:tgtEl>
                                          <p:spTgt spid="43"/>
                                        </p:tgtEl>
                                      </p:cBhvr>
                                    </p:animEffect>
                                  </p:childTnLst>
                                </p:cTn>
                              </p:par>
                              <p:par>
                                <p:cTn id="12" presetID="10" presetClass="entr" presetSubtype="0" fill="hold"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30869664-5561-4F34-9C9D-C86C4C2CA52C}"/>
              </a:ext>
            </a:extLst>
          </p:cNvPr>
          <p:cNvSpPr txBox="1"/>
          <p:nvPr/>
        </p:nvSpPr>
        <p:spPr>
          <a:xfrm>
            <a:off x="3797218" y="157655"/>
            <a:ext cx="4597564" cy="646331"/>
          </a:xfrm>
          <a:prstGeom prst="rect">
            <a:avLst/>
          </a:prstGeom>
          <a:noFill/>
        </p:spPr>
        <p:txBody>
          <a:bodyPr wrap="square" rtlCol="0">
            <a:spAutoFit/>
          </a:bodyPr>
          <a:lstStyle/>
          <a:p>
            <a:r>
              <a:rPr lang="en-US" sz="3600" dirty="0">
                <a:solidFill>
                  <a:schemeClr val="bg1"/>
                </a:solidFill>
                <a:latin typeface="Century Gothic" panose="020B0502020202020204" pitchFamily="34" charset="0"/>
              </a:rPr>
              <a:t>The Agile Manifesto</a:t>
            </a:r>
            <a:endParaRPr lang="kn-IN" sz="3600" dirty="0">
              <a:solidFill>
                <a:schemeClr val="bg1"/>
              </a:solidFill>
              <a:latin typeface="Century Gothic" panose="020B0502020202020204" pitchFamily="34" charset="0"/>
            </a:endParaRPr>
          </a:p>
        </p:txBody>
      </p:sp>
      <p:pic>
        <p:nvPicPr>
          <p:cNvPr id="36" name="Picture 2" descr="Agile Manifesto for Software Development | Agile Alliance">
            <a:extLst>
              <a:ext uri="{FF2B5EF4-FFF2-40B4-BE49-F238E27FC236}">
                <a16:creationId xmlns:a16="http://schemas.microsoft.com/office/drawing/2014/main" id="{C4102A5F-8EE1-48E4-AB39-4A4A4E38AC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916" y="914459"/>
            <a:ext cx="4577510" cy="5667768"/>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with Corners Rounded 1">
            <a:extLst>
              <a:ext uri="{FF2B5EF4-FFF2-40B4-BE49-F238E27FC236}">
                <a16:creationId xmlns:a16="http://schemas.microsoft.com/office/drawing/2014/main" id="{78D1871D-CE32-45A4-BC15-828F8751A198}"/>
              </a:ext>
            </a:extLst>
          </p:cNvPr>
          <p:cNvSpPr/>
          <p:nvPr/>
        </p:nvSpPr>
        <p:spPr>
          <a:xfrm>
            <a:off x="5384880" y="1560758"/>
            <a:ext cx="5956626" cy="3736483"/>
          </a:xfrm>
          <a:prstGeom prst="wedgeRoundRectCallout">
            <a:avLst>
              <a:gd name="adj1" fmla="val -100096"/>
              <a:gd name="adj2" fmla="val 1897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pic>
        <p:nvPicPr>
          <p:cNvPr id="43" name="Picture 2" descr="Agile Manifesto for Software Development | Agile Alliance">
            <a:extLst>
              <a:ext uri="{FF2B5EF4-FFF2-40B4-BE49-F238E27FC236}">
                <a16:creationId xmlns:a16="http://schemas.microsoft.com/office/drawing/2014/main" id="{E0936AE5-6491-4133-AD2E-22F05986676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8998" t="17771" r="15308" b="71273"/>
          <a:stretch/>
        </p:blipFill>
        <p:spPr bwMode="auto">
          <a:xfrm>
            <a:off x="5699541" y="2660975"/>
            <a:ext cx="5327304" cy="1536048"/>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2" descr="Agile Manifesto for Software Development | Agile Alliance">
            <a:extLst>
              <a:ext uri="{FF2B5EF4-FFF2-40B4-BE49-F238E27FC236}">
                <a16:creationId xmlns:a16="http://schemas.microsoft.com/office/drawing/2014/main" id="{CF712471-276A-433F-A907-6A9C588FB41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048" t="17771" r="15258" b="71273"/>
          <a:stretch/>
        </p:blipFill>
        <p:spPr bwMode="auto">
          <a:xfrm>
            <a:off x="5699541" y="2660975"/>
            <a:ext cx="5327304" cy="1536048"/>
          </a:xfrm>
          <a:prstGeom prst="rect">
            <a:avLst/>
          </a:prstGeom>
          <a:noFill/>
          <a:effectLst>
            <a:outerShdw blurRad="50800" dist="76200" dir="246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23671"/>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A023125A-3CE5-4095-B07F-8EABC4CC2A8F}"/>
              </a:ext>
            </a:extLst>
          </p:cNvPr>
          <p:cNvGrpSpPr/>
          <p:nvPr/>
        </p:nvGrpSpPr>
        <p:grpSpPr>
          <a:xfrm>
            <a:off x="92916" y="90340"/>
            <a:ext cx="2293880" cy="675991"/>
            <a:chOff x="92916" y="90340"/>
            <a:chExt cx="2293880" cy="675991"/>
          </a:xfrm>
        </p:grpSpPr>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30869664-5561-4F34-9C9D-C86C4C2CA52C}"/>
              </a:ext>
            </a:extLst>
          </p:cNvPr>
          <p:cNvSpPr txBox="1"/>
          <p:nvPr/>
        </p:nvSpPr>
        <p:spPr>
          <a:xfrm>
            <a:off x="2789654" y="190681"/>
            <a:ext cx="7078267" cy="646331"/>
          </a:xfrm>
          <a:prstGeom prst="rect">
            <a:avLst/>
          </a:prstGeom>
          <a:noFill/>
        </p:spPr>
        <p:txBody>
          <a:bodyPr wrap="square" rtlCol="0">
            <a:spAutoFit/>
          </a:bodyPr>
          <a:lstStyle/>
          <a:p>
            <a:pPr algn="ctr"/>
            <a:r>
              <a:rPr lang="en-US" sz="3600" dirty="0">
                <a:solidFill>
                  <a:schemeClr val="bg1"/>
                </a:solidFill>
                <a:latin typeface="Century Gothic" panose="020B0502020202020204" pitchFamily="34" charset="0"/>
              </a:rPr>
              <a:t>The Agile-Scrum Framework</a:t>
            </a:r>
            <a:endParaRPr lang="kn-IN" sz="3600" dirty="0">
              <a:solidFill>
                <a:schemeClr val="bg1"/>
              </a:solidFill>
              <a:latin typeface="Century Gothic" panose="020B0502020202020204" pitchFamily="34" charset="0"/>
            </a:endParaRPr>
          </a:p>
        </p:txBody>
      </p:sp>
      <p:pic>
        <p:nvPicPr>
          <p:cNvPr id="37" name="Picture 2">
            <a:extLst>
              <a:ext uri="{FF2B5EF4-FFF2-40B4-BE49-F238E27FC236}">
                <a16:creationId xmlns:a16="http://schemas.microsoft.com/office/drawing/2014/main" id="{FCE38FB3-5026-4FAA-82FD-C44D51A47E30}"/>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artisticBlur/>
                    </a14:imgEffect>
                  </a14:imgLayer>
                </a14:imgProps>
              </a:ext>
              <a:ext uri="{28A0092B-C50C-407E-A947-70E740481C1C}">
                <a14:useLocalDpi xmlns:a14="http://schemas.microsoft.com/office/drawing/2010/main" val="0"/>
              </a:ext>
            </a:extLst>
          </a:blip>
          <a:srcRect t="5277"/>
          <a:stretch/>
        </p:blipFill>
        <p:spPr bwMode="auto">
          <a:xfrm>
            <a:off x="2198985" y="920843"/>
            <a:ext cx="8109339" cy="538509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a:extLst>
              <a:ext uri="{FF2B5EF4-FFF2-40B4-BE49-F238E27FC236}">
                <a16:creationId xmlns:a16="http://schemas.microsoft.com/office/drawing/2014/main" id="{401A236D-4D9D-4E38-9AA7-1AD4E5FBEB86}"/>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277"/>
          <a:stretch/>
        </p:blipFill>
        <p:spPr bwMode="auto">
          <a:xfrm>
            <a:off x="2198985" y="920843"/>
            <a:ext cx="8109339" cy="538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367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750"/>
                                        <p:tgtEl>
                                          <p:spTgt spid="37"/>
                                        </p:tgtEl>
                                      </p:cBhvr>
                                    </p:animEffect>
                                  </p:childTnLst>
                                </p:cTn>
                              </p:par>
                            </p:childTnLst>
                          </p:cTn>
                        </p:par>
                        <p:par>
                          <p:cTn id="12" fill="hold">
                            <p:stCondLst>
                              <p:cond delay="1750"/>
                            </p:stCondLst>
                            <p:childTnLst>
                              <p:par>
                                <p:cTn id="13" presetID="10" presetClass="entr" presetSubtype="0" fill="hold" nodeType="afterEffect">
                                  <p:stCondLst>
                                    <p:cond delay="75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2000"/>
                                        <p:tgtEl>
                                          <p:spTgt spid="44"/>
                                        </p:tgtEl>
                                      </p:cBhvr>
                                    </p:animEffect>
                                  </p:childTnLst>
                                </p:cTn>
                              </p:par>
                            </p:childTnLst>
                          </p:cTn>
                        </p:par>
                        <p:par>
                          <p:cTn id="16" fill="hold">
                            <p:stCondLst>
                              <p:cond delay="4500"/>
                            </p:stCondLst>
                            <p:childTnLst>
                              <p:par>
                                <p:cTn id="17" presetID="10" presetClass="exit" presetSubtype="0" fill="hold" nodeType="afterEffect">
                                  <p:stCondLst>
                                    <p:cond delay="0"/>
                                  </p:stCondLst>
                                  <p:childTnLst>
                                    <p:animEffect transition="out" filter="fade">
                                      <p:cBhvr>
                                        <p:cTn id="18" dur="1000"/>
                                        <p:tgtEl>
                                          <p:spTgt spid="37"/>
                                        </p:tgtEl>
                                      </p:cBhvr>
                                    </p:animEffect>
                                    <p:set>
                                      <p:cBhvr>
                                        <p:cTn id="19" dur="1" fill="hold">
                                          <p:stCondLst>
                                            <p:cond delay="9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477D495-C110-487F-A349-5F20F29F234C}"/>
              </a:ext>
            </a:extLst>
          </p:cNvPr>
          <p:cNvGrpSpPr/>
          <p:nvPr/>
        </p:nvGrpSpPr>
        <p:grpSpPr>
          <a:xfrm>
            <a:off x="92916" y="90340"/>
            <a:ext cx="2293880" cy="675991"/>
            <a:chOff x="92916" y="90340"/>
            <a:chExt cx="2293880" cy="675991"/>
          </a:xfrm>
        </p:grpSpPr>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2" descr="2 5d building 2 5d bungalow building bungalow cartoon house cartoon  business business building png and vector with transparent background for  free download – Artofit">
            <a:extLst>
              <a:ext uri="{FF2B5EF4-FFF2-40B4-BE49-F238E27FC236}">
                <a16:creationId xmlns:a16="http://schemas.microsoft.com/office/drawing/2014/main" id="{F0F48A4F-D954-4670-B725-E17A6128A7F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backgroundMark x1="22188" y1="68594" x2="22188" y2="67344"/>
                        <a14:backgroundMark x1="20156" y1="66094" x2="20156" y2="65938"/>
                        <a14:backgroundMark x1="21719" y1="65156" x2="21719" y2="65156"/>
                        <a14:backgroundMark x1="20469" y1="65156" x2="20469" y2="65156"/>
                        <a14:backgroundMark x1="77344" y1="63594" x2="77344" y2="63594"/>
                        <a14:backgroundMark x1="79844" y1="63125" x2="79844" y2="63125"/>
                        <a14:backgroundMark x1="78438" y1="62813" x2="78438" y2="62813"/>
                      </a14:backgroundRemoval>
                    </a14:imgEffect>
                  </a14:imgLayer>
                </a14:imgProps>
              </a:ext>
              <a:ext uri="{28A0092B-C50C-407E-A947-70E740481C1C}">
                <a14:useLocalDpi xmlns:a14="http://schemas.microsoft.com/office/drawing/2010/main" val="0"/>
              </a:ext>
            </a:extLst>
          </a:blip>
          <a:srcRect/>
          <a:stretch>
            <a:fillRect/>
          </a:stretch>
        </p:blipFill>
        <p:spPr bwMode="auto">
          <a:xfrm>
            <a:off x="7413522" y="1438712"/>
            <a:ext cx="4163650" cy="4163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ffice building in cartoon style Royalty Free Vector Image">
            <a:extLst>
              <a:ext uri="{FF2B5EF4-FFF2-40B4-BE49-F238E27FC236}">
                <a16:creationId xmlns:a16="http://schemas.microsoft.com/office/drawing/2014/main" id="{C1F6111D-105F-47F0-8AA2-32319B907C59}"/>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backgroundMark x1="44100" y1="27222" x2="43000" y2="27500"/>
                        <a14:backgroundMark x1="47500" y1="25556" x2="47500" y2="25648"/>
                        <a14:backgroundMark x1="41300" y1="29259" x2="41300" y2="29259"/>
                        <a14:backgroundMark x1="38200" y1="30370" x2="38200" y2="30370"/>
                        <a14:backgroundMark x1="72100" y1="68981" x2="72100" y2="68981"/>
                        <a14:backgroundMark x1="28900" y1="66389" x2="28900" y2="66389"/>
                        <a14:backgroundMark x1="28600" y1="69074" x2="28600" y2="69074"/>
                      </a14:backgroundRemoval>
                    </a14:imgEffect>
                  </a14:imgLayer>
                </a14:imgProps>
              </a:ext>
              <a:ext uri="{28A0092B-C50C-407E-A947-70E740481C1C}">
                <a14:useLocalDpi xmlns:a14="http://schemas.microsoft.com/office/drawing/2010/main" val="0"/>
              </a:ext>
            </a:extLst>
          </a:blip>
          <a:srcRect/>
          <a:stretch>
            <a:fillRect/>
          </a:stretch>
        </p:blipFill>
        <p:spPr bwMode="auto">
          <a:xfrm>
            <a:off x="341225" y="1277798"/>
            <a:ext cx="4770849"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A778B5-19D8-4438-AEF9-6345034FBD61}"/>
              </a:ext>
            </a:extLst>
          </p:cNvPr>
          <p:cNvSpPr txBox="1"/>
          <p:nvPr/>
        </p:nvSpPr>
        <p:spPr>
          <a:xfrm>
            <a:off x="3138299" y="218535"/>
            <a:ext cx="5915402" cy="646331"/>
          </a:xfrm>
          <a:prstGeom prst="rect">
            <a:avLst/>
          </a:prstGeom>
          <a:noFill/>
        </p:spPr>
        <p:txBody>
          <a:bodyPr wrap="none" rtlCol="0">
            <a:spAutoFit/>
          </a:bodyPr>
          <a:lstStyle/>
          <a:p>
            <a:r>
              <a:rPr lang="en-US" sz="3600" dirty="0">
                <a:solidFill>
                  <a:schemeClr val="bg1"/>
                </a:solidFill>
                <a:latin typeface="Century Gothic" panose="020B0502020202020204" pitchFamily="34" charset="0"/>
              </a:rPr>
              <a:t>The Software Companies </a:t>
            </a:r>
            <a:endParaRPr lang="kn-IN" sz="3600" dirty="0">
              <a:solidFill>
                <a:schemeClr val="bg1"/>
              </a:solidFill>
              <a:latin typeface="Century Gothic" panose="020B0502020202020204" pitchFamily="34" charset="0"/>
            </a:endParaRPr>
          </a:p>
        </p:txBody>
      </p:sp>
      <p:sp>
        <p:nvSpPr>
          <p:cNvPr id="6" name="TextBox 5">
            <a:extLst>
              <a:ext uri="{FF2B5EF4-FFF2-40B4-BE49-F238E27FC236}">
                <a16:creationId xmlns:a16="http://schemas.microsoft.com/office/drawing/2014/main" id="{1CC6E6BA-5198-4361-BFF9-512527E5A451}"/>
              </a:ext>
            </a:extLst>
          </p:cNvPr>
          <p:cNvSpPr txBox="1"/>
          <p:nvPr/>
        </p:nvSpPr>
        <p:spPr>
          <a:xfrm>
            <a:off x="1783121" y="5118537"/>
            <a:ext cx="1887055" cy="461665"/>
          </a:xfrm>
          <a:prstGeom prst="rect">
            <a:avLst/>
          </a:prstGeom>
          <a:noFill/>
        </p:spPr>
        <p:txBody>
          <a:bodyPr wrap="none" rtlCol="0">
            <a:spAutoFit/>
          </a:bodyPr>
          <a:lstStyle/>
          <a:p>
            <a:r>
              <a:rPr lang="en-US" sz="2400" dirty="0">
                <a:solidFill>
                  <a:schemeClr val="bg1"/>
                </a:solidFill>
                <a:latin typeface="Century Gothic" panose="020B0502020202020204" pitchFamily="34" charset="0"/>
              </a:rPr>
              <a:t>Service Inc.</a:t>
            </a:r>
            <a:endParaRPr lang="kn-IN" sz="2400" dirty="0">
              <a:solidFill>
                <a:schemeClr val="bg1"/>
              </a:solidFill>
              <a:latin typeface="Century Gothic" panose="020B0502020202020204" pitchFamily="34" charset="0"/>
            </a:endParaRPr>
          </a:p>
        </p:txBody>
      </p:sp>
      <p:sp>
        <p:nvSpPr>
          <p:cNvPr id="30" name="TextBox 29">
            <a:extLst>
              <a:ext uri="{FF2B5EF4-FFF2-40B4-BE49-F238E27FC236}">
                <a16:creationId xmlns:a16="http://schemas.microsoft.com/office/drawing/2014/main" id="{06AFC8DE-2034-4835-89A9-6CB228973E3F}"/>
              </a:ext>
            </a:extLst>
          </p:cNvPr>
          <p:cNvSpPr txBox="1"/>
          <p:nvPr/>
        </p:nvSpPr>
        <p:spPr>
          <a:xfrm>
            <a:off x="8551820" y="5118536"/>
            <a:ext cx="1989647" cy="461665"/>
          </a:xfrm>
          <a:prstGeom prst="rect">
            <a:avLst/>
          </a:prstGeom>
          <a:noFill/>
        </p:spPr>
        <p:txBody>
          <a:bodyPr wrap="none" rtlCol="0">
            <a:spAutoFit/>
          </a:bodyPr>
          <a:lstStyle/>
          <a:p>
            <a:r>
              <a:rPr lang="en-US" sz="2400" dirty="0">
                <a:solidFill>
                  <a:schemeClr val="bg1"/>
                </a:solidFill>
                <a:latin typeface="Century Gothic" panose="020B0502020202020204" pitchFamily="34" charset="0"/>
              </a:rPr>
              <a:t>Product Inc.</a:t>
            </a:r>
            <a:endParaRPr lang="kn-IN"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54419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1000"/>
                                        <p:tgtEl>
                                          <p:spTgt spid="1030"/>
                                        </p:tgtEl>
                                      </p:cBhvr>
                                    </p:animEffect>
                                    <p:anim calcmode="lin" valueType="num">
                                      <p:cBhvr>
                                        <p:cTn id="12" dur="1000" fill="hold"/>
                                        <p:tgtEl>
                                          <p:spTgt spid="1030"/>
                                        </p:tgtEl>
                                        <p:attrNameLst>
                                          <p:attrName>ppt_x</p:attrName>
                                        </p:attrNameLst>
                                      </p:cBhvr>
                                      <p:tavLst>
                                        <p:tav tm="0">
                                          <p:val>
                                            <p:strVal val="#ppt_x"/>
                                          </p:val>
                                        </p:tav>
                                        <p:tav tm="100000">
                                          <p:val>
                                            <p:strVal val="#ppt_x"/>
                                          </p:val>
                                        </p:tav>
                                      </p:tavLst>
                                    </p:anim>
                                    <p:anim calcmode="lin" valueType="num">
                                      <p:cBhvr>
                                        <p:cTn id="13" dur="1000" fill="hold"/>
                                        <p:tgtEl>
                                          <p:spTgt spid="10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hidden="1">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hidden="1">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477D495-C110-487F-A349-5F20F29F234C}"/>
              </a:ext>
            </a:extLst>
          </p:cNvPr>
          <p:cNvGrpSpPr/>
          <p:nvPr/>
        </p:nvGrpSpPr>
        <p:grpSpPr>
          <a:xfrm>
            <a:off x="92916" y="90340"/>
            <a:ext cx="2293880" cy="675991"/>
            <a:chOff x="92916" y="90340"/>
            <a:chExt cx="2293880" cy="675991"/>
          </a:xfrm>
        </p:grpSpPr>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EDA778B5-19D8-4438-AEF9-6345034FBD61}"/>
              </a:ext>
            </a:extLst>
          </p:cNvPr>
          <p:cNvSpPr txBox="1"/>
          <p:nvPr/>
        </p:nvSpPr>
        <p:spPr>
          <a:xfrm>
            <a:off x="3138299" y="218535"/>
            <a:ext cx="5915402" cy="646331"/>
          </a:xfrm>
          <a:prstGeom prst="rect">
            <a:avLst/>
          </a:prstGeom>
          <a:noFill/>
        </p:spPr>
        <p:txBody>
          <a:bodyPr wrap="none" rtlCol="0">
            <a:spAutoFit/>
          </a:bodyPr>
          <a:lstStyle/>
          <a:p>
            <a:r>
              <a:rPr lang="en-US" sz="3600" dirty="0">
                <a:solidFill>
                  <a:schemeClr val="bg1"/>
                </a:solidFill>
                <a:latin typeface="Century Gothic" panose="020B0502020202020204" pitchFamily="34" charset="0"/>
              </a:rPr>
              <a:t>The Software Companies </a:t>
            </a:r>
            <a:endParaRPr lang="kn-IN" sz="3600" dirty="0">
              <a:solidFill>
                <a:schemeClr val="bg1"/>
              </a:solidFill>
              <a:latin typeface="Century Gothic" panose="020B0502020202020204" pitchFamily="34" charset="0"/>
            </a:endParaRPr>
          </a:p>
        </p:txBody>
      </p:sp>
      <p:pic>
        <p:nvPicPr>
          <p:cNvPr id="2050" name="Picture 2" descr="Simple &amp;amp; Effective Tips to Master the Skill of Giving Presentations! -  CarbonPig">
            <a:extLst>
              <a:ext uri="{FF2B5EF4-FFF2-40B4-BE49-F238E27FC236}">
                <a16:creationId xmlns:a16="http://schemas.microsoft.com/office/drawing/2014/main" id="{D04D90BA-2140-4827-8F79-B73B962293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1"/>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4AA9AF9F-6992-4EF5-B381-7CF1B1043202}"/>
              </a:ext>
            </a:extLst>
          </p:cNvPr>
          <p:cNvSpPr/>
          <p:nvPr/>
        </p:nvSpPr>
        <p:spPr>
          <a:xfrm>
            <a:off x="862297" y="190681"/>
            <a:ext cx="1354227" cy="1349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pic>
        <p:nvPicPr>
          <p:cNvPr id="2054" name="Picture 6" descr="Download Clock No Hands Clipart HQ PNG Image | FreePNGImg">
            <a:extLst>
              <a:ext uri="{FF2B5EF4-FFF2-40B4-BE49-F238E27FC236}">
                <a16:creationId xmlns:a16="http://schemas.microsoft.com/office/drawing/2014/main" id="{5C9D3FC4-C573-4951-9798-5059126EEC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0269" y="118616"/>
            <a:ext cx="1492500" cy="1492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lock Hands Png Clipart - Clock Hands Png - 400x400 PNG Download - PNGkit">
            <a:extLst>
              <a:ext uri="{FF2B5EF4-FFF2-40B4-BE49-F238E27FC236}">
                <a16:creationId xmlns:a16="http://schemas.microsoft.com/office/drawing/2014/main" id="{9130DAF7-2C73-43D4-8619-8C6F3A1F954D}"/>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9850" b="90150" l="10000" r="90000">
                        <a14:foregroundMark x1="46098" y1="82441" x2="46098" y2="78801"/>
                        <a14:foregroundMark x1="55244" y1="90150" x2="52805" y2="90150"/>
                        <a14:backgroundMark x1="45854" y1="85653" x2="45854" y2="86510"/>
                        <a14:backgroundMark x1="54024" y1="85653" x2="53537" y2="85653"/>
                      </a14:backgroundRemoval>
                    </a14:imgEffect>
                    <a14:imgEffect>
                      <a14:saturation sat="0"/>
                    </a14:imgEffect>
                  </a14:imgLayer>
                </a14:imgProps>
              </a:ext>
              <a:ext uri="{28A0092B-C50C-407E-A947-70E740481C1C}">
                <a14:useLocalDpi xmlns:a14="http://schemas.microsoft.com/office/drawing/2010/main" val="0"/>
              </a:ext>
            </a:extLst>
          </a:blip>
          <a:srcRect l="41522" t="7528" r="50284" b="-63963"/>
          <a:stretch/>
        </p:blipFill>
        <p:spPr bwMode="auto">
          <a:xfrm>
            <a:off x="1496910" y="379113"/>
            <a:ext cx="86475" cy="94032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2" descr="Clock Hands Png Clipart - Clock Hands Png - 400x400 PNG Download - PNGkit">
            <a:extLst>
              <a:ext uri="{FF2B5EF4-FFF2-40B4-BE49-F238E27FC236}">
                <a16:creationId xmlns:a16="http://schemas.microsoft.com/office/drawing/2014/main" id="{3307B78E-44F8-4A73-B5D5-E7D529E5AB68}"/>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9850" b="90150" l="10000" r="90000">
                        <a14:foregroundMark x1="46098" y1="82441" x2="46098" y2="78801"/>
                        <a14:foregroundMark x1="55244" y1="90150" x2="52805" y2="90150"/>
                        <a14:backgroundMark x1="45854" y1="85653" x2="45854" y2="86510"/>
                        <a14:backgroundMark x1="54024" y1="85653" x2="53537" y2="85653"/>
                      </a14:backgroundRemoval>
                    </a14:imgEffect>
                    <a14:imgEffect>
                      <a14:saturation sat="0"/>
                    </a14:imgEffect>
                  </a14:imgLayer>
                </a14:imgProps>
              </a:ext>
              <a:ext uri="{28A0092B-C50C-407E-A947-70E740481C1C}">
                <a14:useLocalDpi xmlns:a14="http://schemas.microsoft.com/office/drawing/2010/main" val="0"/>
              </a:ext>
            </a:extLst>
          </a:blip>
          <a:srcRect l="49716" t="7527" r="42090" b="-60975"/>
          <a:stretch/>
        </p:blipFill>
        <p:spPr bwMode="auto">
          <a:xfrm rot="3359200">
            <a:off x="1512795" y="502784"/>
            <a:ext cx="64970" cy="692979"/>
          </a:xfrm>
          <a:prstGeom prst="rect">
            <a:avLst/>
          </a:prstGeom>
          <a:noFill/>
          <a:extLst>
            <a:ext uri="{909E8E84-426E-40DD-AFC4-6F175D3DCCD1}">
              <a14:hiddenFill xmlns:a14="http://schemas.microsoft.com/office/drawing/2010/main">
                <a:solidFill>
                  <a:srgbClr val="FFFFFF"/>
                </a:solidFill>
              </a14:hiddenFill>
            </a:ext>
          </a:extLst>
        </p:spPr>
      </p:pic>
      <p:sp>
        <p:nvSpPr>
          <p:cNvPr id="17" name="Speech Bubble: Oval 16">
            <a:extLst>
              <a:ext uri="{FF2B5EF4-FFF2-40B4-BE49-F238E27FC236}">
                <a16:creationId xmlns:a16="http://schemas.microsoft.com/office/drawing/2014/main" id="{AE5C9E15-9C4A-4127-B7EF-61360431DFDD}"/>
              </a:ext>
            </a:extLst>
          </p:cNvPr>
          <p:cNvSpPr/>
          <p:nvPr/>
        </p:nvSpPr>
        <p:spPr>
          <a:xfrm>
            <a:off x="6095999" y="128960"/>
            <a:ext cx="3195145" cy="1605247"/>
          </a:xfrm>
          <a:prstGeom prst="wedgeEllipseCallout">
            <a:avLst>
              <a:gd name="adj1" fmla="val -81553"/>
              <a:gd name="adj2" fmla="val 57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mic Sans MS" panose="030F0702030302020204" pitchFamily="66" charset="0"/>
              </a:rPr>
              <a:t>My views are in this presentation...</a:t>
            </a:r>
            <a:endParaRPr lang="kn-IN" sz="1600" b="1" dirty="0">
              <a:solidFill>
                <a:schemeClr val="tx1"/>
              </a:solidFill>
              <a:latin typeface="Comic Sans MS" panose="030F0702030302020204" pitchFamily="66" charset="0"/>
            </a:endParaRPr>
          </a:p>
        </p:txBody>
      </p:sp>
      <p:pic>
        <p:nvPicPr>
          <p:cNvPr id="50" name="Picture 6" descr="Office building in cartoon style Royalty Free Vector Image">
            <a:extLst>
              <a:ext uri="{FF2B5EF4-FFF2-40B4-BE49-F238E27FC236}">
                <a16:creationId xmlns:a16="http://schemas.microsoft.com/office/drawing/2014/main" id="{719D0267-8B2E-4D8A-BC32-93D6E83BC449}"/>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backgroundMark x1="44100" y1="27222" x2="43000" y2="27500"/>
                        <a14:backgroundMark x1="47500" y1="25556" x2="47500" y2="25648"/>
                        <a14:backgroundMark x1="41300" y1="29259" x2="41300" y2="29259"/>
                        <a14:backgroundMark x1="38200" y1="30370" x2="38200" y2="30370"/>
                        <a14:backgroundMark x1="72100" y1="68981" x2="72100" y2="68981"/>
                        <a14:backgroundMark x1="28900" y1="66389" x2="28900" y2="66389"/>
                        <a14:backgroundMark x1="28600" y1="69074" x2="28600" y2="69074"/>
                      </a14:backgroundRemoval>
                    </a14:imgEffect>
                  </a14:imgLayer>
                </a14:imgProps>
              </a:ext>
              <a:ext uri="{28A0092B-C50C-407E-A947-70E740481C1C}">
                <a14:useLocalDpi xmlns:a14="http://schemas.microsoft.com/office/drawing/2010/main" val="0"/>
              </a:ext>
            </a:extLst>
          </a:blip>
          <a:srcRect/>
          <a:stretch>
            <a:fillRect/>
          </a:stretch>
        </p:blipFill>
        <p:spPr bwMode="auto">
          <a:xfrm>
            <a:off x="7223924" y="2676254"/>
            <a:ext cx="780072" cy="84247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Agile Manifesto for Software Development | Agile Alliance">
            <a:extLst>
              <a:ext uri="{FF2B5EF4-FFF2-40B4-BE49-F238E27FC236}">
                <a16:creationId xmlns:a16="http://schemas.microsoft.com/office/drawing/2014/main" id="{AF16CCA9-5BFF-44CB-93F2-F019E2750C4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879" y="1488017"/>
            <a:ext cx="1095819" cy="135681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a:extLst>
              <a:ext uri="{FF2B5EF4-FFF2-40B4-BE49-F238E27FC236}">
                <a16:creationId xmlns:a16="http://schemas.microsoft.com/office/drawing/2014/main" id="{ACC6DB78-8FDD-4FD2-8385-C89EA99371F8}"/>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5277"/>
          <a:stretch/>
        </p:blipFill>
        <p:spPr bwMode="auto">
          <a:xfrm>
            <a:off x="5849132" y="1580448"/>
            <a:ext cx="1764828" cy="11719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9E134314-DAA9-4FE5-B8A3-FDF97E75732D}"/>
              </a:ext>
            </a:extLst>
          </p:cNvPr>
          <p:cNvPicPr>
            <a:picLocks noChangeAspect="1"/>
          </p:cNvPicPr>
          <p:nvPr/>
        </p:nvPicPr>
        <p:blipFill>
          <a:blip r:embed="rId18"/>
          <a:stretch>
            <a:fillRect/>
          </a:stretch>
        </p:blipFill>
        <p:spPr>
          <a:xfrm>
            <a:off x="6067388" y="1488017"/>
            <a:ext cx="1238154" cy="1393207"/>
          </a:xfrm>
          <a:prstGeom prst="rect">
            <a:avLst/>
          </a:prstGeom>
          <a:ln>
            <a:solidFill>
              <a:schemeClr val="tx1"/>
            </a:solidFill>
          </a:ln>
        </p:spPr>
      </p:pic>
      <p:pic>
        <p:nvPicPr>
          <p:cNvPr id="60" name="Picture 59" descr="Simple &amp;amp; Effective Tips to Master the Skill of Giving Presentations! -  CarbonPig">
            <a:extLst>
              <a:ext uri="{FF2B5EF4-FFF2-40B4-BE49-F238E27FC236}">
                <a16:creationId xmlns:a16="http://schemas.microsoft.com/office/drawing/2014/main" id="{5E8C119E-7C98-4BA8-8AD8-9DB954C27C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l="46162" t="21267" r="44725" b="65867"/>
          <a:stretch>
            <a:fillRect/>
          </a:stretch>
        </p:blipFill>
        <p:spPr bwMode="auto">
          <a:xfrm>
            <a:off x="5628132" y="1458468"/>
            <a:ext cx="1110996" cy="882396"/>
          </a:xfrm>
          <a:custGeom>
            <a:avLst/>
            <a:gdLst>
              <a:gd name="connsiteX0" fmla="*/ 1074420 w 1110996"/>
              <a:gd name="connsiteY0" fmla="*/ 0 h 882396"/>
              <a:gd name="connsiteX1" fmla="*/ 1110996 w 1110996"/>
              <a:gd name="connsiteY1" fmla="*/ 45720 h 882396"/>
              <a:gd name="connsiteX2" fmla="*/ 964692 w 1110996"/>
              <a:gd name="connsiteY2" fmla="*/ 150876 h 882396"/>
              <a:gd name="connsiteX3" fmla="*/ 996696 w 1110996"/>
              <a:gd name="connsiteY3" fmla="*/ 173736 h 882396"/>
              <a:gd name="connsiteX4" fmla="*/ 982980 w 1110996"/>
              <a:gd name="connsiteY4" fmla="*/ 324612 h 882396"/>
              <a:gd name="connsiteX5" fmla="*/ 946404 w 1110996"/>
              <a:gd name="connsiteY5" fmla="*/ 342900 h 882396"/>
              <a:gd name="connsiteX6" fmla="*/ 859536 w 1110996"/>
              <a:gd name="connsiteY6" fmla="*/ 338328 h 882396"/>
              <a:gd name="connsiteX7" fmla="*/ 795528 w 1110996"/>
              <a:gd name="connsiteY7" fmla="*/ 393192 h 882396"/>
              <a:gd name="connsiteX8" fmla="*/ 717804 w 1110996"/>
              <a:gd name="connsiteY8" fmla="*/ 525780 h 882396"/>
              <a:gd name="connsiteX9" fmla="*/ 393192 w 1110996"/>
              <a:gd name="connsiteY9" fmla="*/ 690372 h 882396"/>
              <a:gd name="connsiteX10" fmla="*/ 0 w 1110996"/>
              <a:gd name="connsiteY10" fmla="*/ 882396 h 882396"/>
              <a:gd name="connsiteX11" fmla="*/ 64008 w 1110996"/>
              <a:gd name="connsiteY11" fmla="*/ 525780 h 882396"/>
              <a:gd name="connsiteX12" fmla="*/ 644652 w 1110996"/>
              <a:gd name="connsiteY12" fmla="*/ 269748 h 882396"/>
              <a:gd name="connsiteX13" fmla="*/ 699516 w 1110996"/>
              <a:gd name="connsiteY13" fmla="*/ 269748 h 882396"/>
              <a:gd name="connsiteX14" fmla="*/ 790956 w 1110996"/>
              <a:gd name="connsiteY14" fmla="*/ 132588 h 88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0996" h="882396">
                <a:moveTo>
                  <a:pt x="1074420" y="0"/>
                </a:moveTo>
                <a:lnTo>
                  <a:pt x="1110996" y="45720"/>
                </a:lnTo>
                <a:lnTo>
                  <a:pt x="964692" y="150876"/>
                </a:lnTo>
                <a:lnTo>
                  <a:pt x="996696" y="173736"/>
                </a:lnTo>
                <a:lnTo>
                  <a:pt x="982980" y="324612"/>
                </a:lnTo>
                <a:lnTo>
                  <a:pt x="946404" y="342900"/>
                </a:lnTo>
                <a:lnTo>
                  <a:pt x="859536" y="338328"/>
                </a:lnTo>
                <a:lnTo>
                  <a:pt x="795528" y="393192"/>
                </a:lnTo>
                <a:lnTo>
                  <a:pt x="717804" y="525780"/>
                </a:lnTo>
                <a:lnTo>
                  <a:pt x="393192" y="690372"/>
                </a:lnTo>
                <a:lnTo>
                  <a:pt x="0" y="882396"/>
                </a:lnTo>
                <a:lnTo>
                  <a:pt x="64008" y="525780"/>
                </a:lnTo>
                <a:lnTo>
                  <a:pt x="644652" y="269748"/>
                </a:lnTo>
                <a:lnTo>
                  <a:pt x="699516" y="269748"/>
                </a:lnTo>
                <a:lnTo>
                  <a:pt x="790956" y="132588"/>
                </a:lnTo>
                <a:close/>
              </a:path>
            </a:pathLst>
          </a:custGeom>
          <a:noFill/>
          <a:extLst>
            <a:ext uri="{909E8E84-426E-40DD-AFC4-6F175D3DCCD1}">
              <a14:hiddenFill xmlns:a14="http://schemas.microsoft.com/office/drawing/2010/main">
                <a:solidFill>
                  <a:srgbClr val="FFFFFF"/>
                </a:solidFill>
              </a14:hiddenFill>
            </a:ext>
          </a:extLst>
        </p:spPr>
      </p:pic>
      <p:sp>
        <p:nvSpPr>
          <p:cNvPr id="62" name="Speech Bubble: Oval 61">
            <a:extLst>
              <a:ext uri="{FF2B5EF4-FFF2-40B4-BE49-F238E27FC236}">
                <a16:creationId xmlns:a16="http://schemas.microsoft.com/office/drawing/2014/main" id="{94EF52B1-5E9D-4401-B2C4-83632B6A201B}"/>
              </a:ext>
            </a:extLst>
          </p:cNvPr>
          <p:cNvSpPr/>
          <p:nvPr/>
        </p:nvSpPr>
        <p:spPr>
          <a:xfrm>
            <a:off x="3215573" y="3190151"/>
            <a:ext cx="3195145" cy="1605247"/>
          </a:xfrm>
          <a:prstGeom prst="wedgeEllipseCallout">
            <a:avLst>
              <a:gd name="adj1" fmla="val -98329"/>
              <a:gd name="adj2" fmla="val -1023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mic Sans MS" panose="030F0702030302020204" pitchFamily="66" charset="0"/>
              </a:rPr>
              <a:t>So, what do you have to say about the partnership, Mr Stan?</a:t>
            </a:r>
            <a:endParaRPr lang="kn-IN" sz="1600" b="1" dirty="0">
              <a:solidFill>
                <a:schemeClr val="tx1"/>
              </a:solidFill>
              <a:latin typeface="Comic Sans MS" panose="030F0702030302020204" pitchFamily="66" charset="0"/>
            </a:endParaRPr>
          </a:p>
        </p:txBody>
      </p:sp>
      <p:sp>
        <p:nvSpPr>
          <p:cNvPr id="63" name="Speech Bubble: Oval 62">
            <a:extLst>
              <a:ext uri="{FF2B5EF4-FFF2-40B4-BE49-F238E27FC236}">
                <a16:creationId xmlns:a16="http://schemas.microsoft.com/office/drawing/2014/main" id="{694CCDD5-4449-4AA9-83DE-565B03AAFEF8}"/>
              </a:ext>
            </a:extLst>
          </p:cNvPr>
          <p:cNvSpPr/>
          <p:nvPr/>
        </p:nvSpPr>
        <p:spPr>
          <a:xfrm>
            <a:off x="6095406" y="119272"/>
            <a:ext cx="3195145" cy="1605247"/>
          </a:xfrm>
          <a:prstGeom prst="wedgeEllipseCallout">
            <a:avLst>
              <a:gd name="adj1" fmla="val -81553"/>
              <a:gd name="adj2" fmla="val 57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mic Sans MS" panose="030F0702030302020204" pitchFamily="66" charset="0"/>
              </a:rPr>
              <a:t>I’m afraid that it’s a ‘No Go’</a:t>
            </a:r>
            <a:endParaRPr lang="kn-IN" sz="1600" b="1" dirty="0">
              <a:solidFill>
                <a:schemeClr val="tx1"/>
              </a:solidFill>
              <a:latin typeface="Comic Sans MS" panose="030F0702030302020204" pitchFamily="66" charset="0"/>
            </a:endParaRPr>
          </a:p>
        </p:txBody>
      </p:sp>
      <p:sp>
        <p:nvSpPr>
          <p:cNvPr id="64" name="Speech Bubble: Oval 63">
            <a:extLst>
              <a:ext uri="{FF2B5EF4-FFF2-40B4-BE49-F238E27FC236}">
                <a16:creationId xmlns:a16="http://schemas.microsoft.com/office/drawing/2014/main" id="{946CBAE0-5DB2-4038-8550-9B2E6898C7CF}"/>
              </a:ext>
            </a:extLst>
          </p:cNvPr>
          <p:cNvSpPr/>
          <p:nvPr/>
        </p:nvSpPr>
        <p:spPr>
          <a:xfrm>
            <a:off x="1775367" y="62242"/>
            <a:ext cx="3195145" cy="1605247"/>
          </a:xfrm>
          <a:prstGeom prst="wedgeEllipseCallout">
            <a:avLst>
              <a:gd name="adj1" fmla="val -59185"/>
              <a:gd name="adj2" fmla="val 731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mic Sans MS" panose="030F0702030302020204" pitchFamily="66" charset="0"/>
              </a:rPr>
              <a:t>!!!</a:t>
            </a:r>
            <a:r>
              <a:rPr lang="en-GB" sz="3200" b="1" dirty="0">
                <a:solidFill>
                  <a:schemeClr val="tx1"/>
                </a:solidFill>
                <a:latin typeface="Comic Sans MS" panose="030F0702030302020204" pitchFamily="66" charset="0"/>
              </a:rPr>
              <a:t>??</a:t>
            </a:r>
            <a:endParaRPr lang="kn-IN" sz="3200" b="1" dirty="0">
              <a:solidFill>
                <a:schemeClr val="tx1"/>
              </a:solidFill>
              <a:latin typeface="Comic Sans MS" panose="030F0702030302020204" pitchFamily="66" charset="0"/>
            </a:endParaRPr>
          </a:p>
        </p:txBody>
      </p:sp>
      <p:sp>
        <p:nvSpPr>
          <p:cNvPr id="65" name="Speech Bubble: Oval 64">
            <a:extLst>
              <a:ext uri="{FF2B5EF4-FFF2-40B4-BE49-F238E27FC236}">
                <a16:creationId xmlns:a16="http://schemas.microsoft.com/office/drawing/2014/main" id="{A44B254E-B22D-4F53-986B-3E154DDEDF25}"/>
              </a:ext>
            </a:extLst>
          </p:cNvPr>
          <p:cNvSpPr/>
          <p:nvPr/>
        </p:nvSpPr>
        <p:spPr>
          <a:xfrm>
            <a:off x="6438864" y="3956418"/>
            <a:ext cx="3195145" cy="1605247"/>
          </a:xfrm>
          <a:prstGeom prst="wedgeEllipseCallout">
            <a:avLst>
              <a:gd name="adj1" fmla="val 76341"/>
              <a:gd name="adj2" fmla="val -13309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mic Sans MS" panose="030F0702030302020204" pitchFamily="66" charset="0"/>
              </a:rPr>
              <a:t>Hold on...what!!??</a:t>
            </a:r>
            <a:endParaRPr lang="kn-IN" sz="1600" b="1" dirty="0">
              <a:solidFill>
                <a:schemeClr val="tx1"/>
              </a:solidFill>
              <a:latin typeface="Comic Sans MS" panose="030F0702030302020204" pitchFamily="66" charset="0"/>
            </a:endParaRPr>
          </a:p>
        </p:txBody>
      </p:sp>
      <p:sp>
        <p:nvSpPr>
          <p:cNvPr id="66" name="Speech Bubble: Oval 65">
            <a:extLst>
              <a:ext uri="{FF2B5EF4-FFF2-40B4-BE49-F238E27FC236}">
                <a16:creationId xmlns:a16="http://schemas.microsoft.com/office/drawing/2014/main" id="{E76ADB06-6921-4848-A548-223DC866772C}"/>
              </a:ext>
            </a:extLst>
          </p:cNvPr>
          <p:cNvSpPr/>
          <p:nvPr/>
        </p:nvSpPr>
        <p:spPr>
          <a:xfrm>
            <a:off x="5653885" y="140584"/>
            <a:ext cx="3195145" cy="1605247"/>
          </a:xfrm>
          <a:prstGeom prst="wedgeEllipseCallout">
            <a:avLst>
              <a:gd name="adj1" fmla="val 37196"/>
              <a:gd name="adj2" fmla="val 7380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mic Sans MS" panose="030F0702030302020204" pitchFamily="66" charset="0"/>
              </a:rPr>
              <a:t>Are you certain!?</a:t>
            </a:r>
            <a:endParaRPr lang="kn-IN" sz="1600" b="1" dirty="0">
              <a:solidFill>
                <a:schemeClr val="tx1"/>
              </a:solidFill>
              <a:latin typeface="Comic Sans MS" panose="030F0702030302020204" pitchFamily="66" charset="0"/>
            </a:endParaRPr>
          </a:p>
        </p:txBody>
      </p:sp>
      <p:sp>
        <p:nvSpPr>
          <p:cNvPr id="67" name="Speech Bubble: Oval 66">
            <a:extLst>
              <a:ext uri="{FF2B5EF4-FFF2-40B4-BE49-F238E27FC236}">
                <a16:creationId xmlns:a16="http://schemas.microsoft.com/office/drawing/2014/main" id="{E1EC4996-EBC9-494E-AAE5-51B01F3B1751}"/>
              </a:ext>
            </a:extLst>
          </p:cNvPr>
          <p:cNvSpPr/>
          <p:nvPr/>
        </p:nvSpPr>
        <p:spPr>
          <a:xfrm>
            <a:off x="2625969" y="347885"/>
            <a:ext cx="3195145" cy="1605247"/>
          </a:xfrm>
          <a:prstGeom prst="wedgeEllipseCallout">
            <a:avLst>
              <a:gd name="adj1" fmla="val -34843"/>
              <a:gd name="adj2" fmla="val 5285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mic Sans MS" panose="030F0702030302020204" pitchFamily="66" charset="0"/>
              </a:rPr>
              <a:t>Wait, what!!??</a:t>
            </a:r>
            <a:endParaRPr lang="kn-IN" sz="1600" b="1" dirty="0">
              <a:solidFill>
                <a:schemeClr val="tx1"/>
              </a:solidFill>
              <a:latin typeface="Comic Sans MS" panose="030F0702030302020204" pitchFamily="66" charset="0"/>
            </a:endParaRPr>
          </a:p>
        </p:txBody>
      </p:sp>
      <p:sp>
        <p:nvSpPr>
          <p:cNvPr id="68" name="Speech Bubble: Oval 67">
            <a:extLst>
              <a:ext uri="{FF2B5EF4-FFF2-40B4-BE49-F238E27FC236}">
                <a16:creationId xmlns:a16="http://schemas.microsoft.com/office/drawing/2014/main" id="{BA2E51C7-6888-425C-90FA-24611D195BBD}"/>
              </a:ext>
            </a:extLst>
          </p:cNvPr>
          <p:cNvSpPr/>
          <p:nvPr/>
        </p:nvSpPr>
        <p:spPr>
          <a:xfrm>
            <a:off x="6079556" y="115137"/>
            <a:ext cx="3195145" cy="1605247"/>
          </a:xfrm>
          <a:prstGeom prst="wedgeEllipseCallout">
            <a:avLst>
              <a:gd name="adj1" fmla="val -81553"/>
              <a:gd name="adj2" fmla="val 57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mic Sans MS" panose="030F0702030302020204" pitchFamily="66" charset="0"/>
              </a:rPr>
              <a:t>Yes, it’s a ‘No Go’.</a:t>
            </a:r>
          </a:p>
        </p:txBody>
      </p:sp>
    </p:spTree>
    <p:extLst>
      <p:ext uri="{BB962C8B-B14F-4D97-AF65-F5344CB8AC3E}">
        <p14:creationId xmlns:p14="http://schemas.microsoft.com/office/powerpoint/2010/main" val="55404527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xit" presetSubtype="2" fill="hold" grpId="1" nodeType="afterEffect">
                                  <p:stCondLst>
                                    <p:cond delay="1000"/>
                                  </p:stCondLst>
                                  <p:childTnLst>
                                    <p:animEffect transition="out" filter="wipe(right)">
                                      <p:cBhvr>
                                        <p:cTn id="10" dur="500"/>
                                        <p:tgtEl>
                                          <p:spTgt spid="17"/>
                                        </p:tgtEl>
                                      </p:cBhvr>
                                    </p:animEffect>
                                    <p:set>
                                      <p:cBhvr>
                                        <p:cTn id="11" dur="1" fill="hold">
                                          <p:stCondLst>
                                            <p:cond delay="499"/>
                                          </p:stCondLst>
                                        </p:cTn>
                                        <p:tgtEl>
                                          <p:spTgt spid="17"/>
                                        </p:tgtEl>
                                        <p:attrNameLst>
                                          <p:attrName>style.visibility</p:attrName>
                                        </p:attrNameLst>
                                      </p:cBhvr>
                                      <p:to>
                                        <p:strVal val="hidden"/>
                                      </p:to>
                                    </p:set>
                                  </p:childTnLst>
                                </p:cTn>
                              </p:par>
                            </p:childTnLst>
                          </p:cTn>
                        </p:par>
                        <p:par>
                          <p:cTn id="12" fill="hold">
                            <p:stCondLst>
                              <p:cond delay="2000"/>
                            </p:stCondLst>
                            <p:childTnLst>
                              <p:par>
                                <p:cTn id="13" presetID="8" presetClass="emph" presetSubtype="0" fill="hold" nodeType="afterEffect">
                                  <p:stCondLst>
                                    <p:cond delay="0"/>
                                  </p:stCondLst>
                                  <p:childTnLst>
                                    <p:animRot by="21600000">
                                      <p:cBhvr>
                                        <p:cTn id="14" dur="8000" fill="hold"/>
                                        <p:tgtEl>
                                          <p:spTgt spid="2060"/>
                                        </p:tgtEl>
                                        <p:attrNameLst>
                                          <p:attrName>r</p:attrName>
                                        </p:attrNameLst>
                                      </p:cBhvr>
                                    </p:animRot>
                                  </p:childTnLst>
                                </p:cTn>
                              </p:par>
                              <p:par>
                                <p:cTn id="15" presetID="22" presetClass="entr" presetSubtype="4"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down)">
                                      <p:cBhvr>
                                        <p:cTn id="17" dur="500"/>
                                        <p:tgtEl>
                                          <p:spTgt spid="50"/>
                                        </p:tgtEl>
                                      </p:cBhvr>
                                    </p:animEffect>
                                  </p:childTnLst>
                                </p:cTn>
                              </p:par>
                              <p:par>
                                <p:cTn id="18" presetID="22" presetClass="entr" presetSubtype="1" fill="hold" nodeType="withEffect">
                                  <p:stCondLst>
                                    <p:cond delay="1250"/>
                                  </p:stCondLst>
                                  <p:childTnLst>
                                    <p:set>
                                      <p:cBhvr>
                                        <p:cTn id="19" dur="1" fill="hold">
                                          <p:stCondLst>
                                            <p:cond delay="0"/>
                                          </p:stCondLst>
                                        </p:cTn>
                                        <p:tgtEl>
                                          <p:spTgt spid="54"/>
                                        </p:tgtEl>
                                        <p:attrNameLst>
                                          <p:attrName>style.visibility</p:attrName>
                                        </p:attrNameLst>
                                      </p:cBhvr>
                                      <p:to>
                                        <p:strVal val="visible"/>
                                      </p:to>
                                    </p:set>
                                    <p:animEffect transition="in" filter="wipe(up)">
                                      <p:cBhvr>
                                        <p:cTn id="20" dur="1000"/>
                                        <p:tgtEl>
                                          <p:spTgt spid="54"/>
                                        </p:tgtEl>
                                      </p:cBhvr>
                                    </p:animEffect>
                                  </p:childTnLst>
                                </p:cTn>
                              </p:par>
                              <p:par>
                                <p:cTn id="21" presetID="10" presetClass="exit" presetSubtype="0" fill="hold" nodeType="withEffect">
                                  <p:stCondLst>
                                    <p:cond delay="2750"/>
                                  </p:stCondLst>
                                  <p:childTnLst>
                                    <p:animEffect transition="out" filter="fade">
                                      <p:cBhvr>
                                        <p:cTn id="22" dur="1000"/>
                                        <p:tgtEl>
                                          <p:spTgt spid="54"/>
                                        </p:tgtEl>
                                      </p:cBhvr>
                                    </p:animEffect>
                                    <p:set>
                                      <p:cBhvr>
                                        <p:cTn id="23" dur="1" fill="hold">
                                          <p:stCondLst>
                                            <p:cond delay="999"/>
                                          </p:stCondLst>
                                        </p:cTn>
                                        <p:tgtEl>
                                          <p:spTgt spid="54"/>
                                        </p:tgtEl>
                                        <p:attrNameLst>
                                          <p:attrName>style.visibility</p:attrName>
                                        </p:attrNameLst>
                                      </p:cBhvr>
                                      <p:to>
                                        <p:strVal val="hidden"/>
                                      </p:to>
                                    </p:set>
                                  </p:childTnLst>
                                </p:cTn>
                              </p:par>
                              <p:par>
                                <p:cTn id="24" presetID="10" presetClass="entr" presetSubtype="0" fill="hold" nodeType="withEffect">
                                  <p:stCondLst>
                                    <p:cond delay="400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1000"/>
                                        <p:tgtEl>
                                          <p:spTgt spid="61"/>
                                        </p:tgtEl>
                                      </p:cBhvr>
                                    </p:animEffect>
                                  </p:childTnLst>
                                </p:cTn>
                              </p:par>
                              <p:par>
                                <p:cTn id="27" presetID="10" presetClass="exit" presetSubtype="0" fill="hold" nodeType="withEffect">
                                  <p:stCondLst>
                                    <p:cond delay="5500"/>
                                  </p:stCondLst>
                                  <p:childTnLst>
                                    <p:animEffect transition="out" filter="fade">
                                      <p:cBhvr>
                                        <p:cTn id="28" dur="1000"/>
                                        <p:tgtEl>
                                          <p:spTgt spid="61"/>
                                        </p:tgtEl>
                                      </p:cBhvr>
                                    </p:animEffect>
                                    <p:set>
                                      <p:cBhvr>
                                        <p:cTn id="29" dur="1" fill="hold">
                                          <p:stCondLst>
                                            <p:cond delay="999"/>
                                          </p:stCondLst>
                                        </p:cTn>
                                        <p:tgtEl>
                                          <p:spTgt spid="61"/>
                                        </p:tgtEl>
                                        <p:attrNameLst>
                                          <p:attrName>style.visibility</p:attrName>
                                        </p:attrNameLst>
                                      </p:cBhvr>
                                      <p:to>
                                        <p:strVal val="hidden"/>
                                      </p:to>
                                    </p:set>
                                  </p:childTnLst>
                                </p:cTn>
                              </p:par>
                              <p:par>
                                <p:cTn id="30" presetID="16" presetClass="entr" presetSubtype="42" fill="hold" nodeType="withEffect">
                                  <p:stCondLst>
                                    <p:cond delay="6750"/>
                                  </p:stCondLst>
                                  <p:childTnLst>
                                    <p:set>
                                      <p:cBhvr>
                                        <p:cTn id="31" dur="1" fill="hold">
                                          <p:stCondLst>
                                            <p:cond delay="0"/>
                                          </p:stCondLst>
                                        </p:cTn>
                                        <p:tgtEl>
                                          <p:spTgt spid="49"/>
                                        </p:tgtEl>
                                        <p:attrNameLst>
                                          <p:attrName>style.visibility</p:attrName>
                                        </p:attrNameLst>
                                      </p:cBhvr>
                                      <p:to>
                                        <p:strVal val="visible"/>
                                      </p:to>
                                    </p:set>
                                    <p:animEffect transition="in" filter="barn(outHorizontal)">
                                      <p:cBhvr>
                                        <p:cTn id="32" dur="1000"/>
                                        <p:tgtEl>
                                          <p:spTgt spid="49"/>
                                        </p:tgtEl>
                                      </p:cBhvr>
                                    </p:animEffect>
                                  </p:childTnLst>
                                </p:cTn>
                              </p:par>
                              <p:par>
                                <p:cTn id="33" presetID="8" presetClass="emph" presetSubtype="0" fill="hold" nodeType="withEffect">
                                  <p:stCondLst>
                                    <p:cond delay="0"/>
                                  </p:stCondLst>
                                  <p:childTnLst>
                                    <p:animRot by="2100000">
                                      <p:cBhvr>
                                        <p:cTn id="34" dur="8000" fill="hold"/>
                                        <p:tgtEl>
                                          <p:spTgt spid="47"/>
                                        </p:tgtEl>
                                        <p:attrNameLst>
                                          <p:attrName>r</p:attrName>
                                        </p:attrNameLst>
                                      </p:cBhvr>
                                    </p:animRot>
                                  </p:childTnLst>
                                </p:cTn>
                              </p:par>
                            </p:childTnLst>
                          </p:cTn>
                        </p:par>
                        <p:par>
                          <p:cTn id="35" fill="hold">
                            <p:stCondLst>
                              <p:cond delay="10000"/>
                            </p:stCondLst>
                            <p:childTnLst>
                              <p:par>
                                <p:cTn id="36" presetID="10" presetClass="exit" presetSubtype="0" fill="hold" nodeType="afterEffect">
                                  <p:stCondLst>
                                    <p:cond delay="500"/>
                                  </p:stCondLst>
                                  <p:childTnLst>
                                    <p:animEffect transition="out" filter="fade">
                                      <p:cBhvr>
                                        <p:cTn id="37" dur="2000"/>
                                        <p:tgtEl>
                                          <p:spTgt spid="49"/>
                                        </p:tgtEl>
                                      </p:cBhvr>
                                    </p:animEffect>
                                    <p:set>
                                      <p:cBhvr>
                                        <p:cTn id="38" dur="1" fill="hold">
                                          <p:stCondLst>
                                            <p:cond delay="1999"/>
                                          </p:stCondLst>
                                        </p:cTn>
                                        <p:tgtEl>
                                          <p:spTgt spid="49"/>
                                        </p:tgtEl>
                                        <p:attrNameLst>
                                          <p:attrName>style.visibility</p:attrName>
                                        </p:attrNameLst>
                                      </p:cBhvr>
                                      <p:to>
                                        <p:strVal val="hidden"/>
                                      </p:to>
                                    </p:set>
                                  </p:childTnLst>
                                </p:cTn>
                              </p:par>
                            </p:childTnLst>
                          </p:cTn>
                        </p:par>
                        <p:par>
                          <p:cTn id="39" fill="hold">
                            <p:stCondLst>
                              <p:cond delay="12500"/>
                            </p:stCondLst>
                            <p:childTnLst>
                              <p:par>
                                <p:cTn id="40" presetID="22" presetClass="entr" presetSubtype="8"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left)">
                                      <p:cBhvr>
                                        <p:cTn id="42" dur="500"/>
                                        <p:tgtEl>
                                          <p:spTgt spid="62"/>
                                        </p:tgtEl>
                                      </p:cBhvr>
                                    </p:animEffect>
                                  </p:childTnLst>
                                </p:cTn>
                              </p:par>
                            </p:childTnLst>
                          </p:cTn>
                        </p:par>
                        <p:par>
                          <p:cTn id="43" fill="hold">
                            <p:stCondLst>
                              <p:cond delay="13000"/>
                            </p:stCondLst>
                            <p:childTnLst>
                              <p:par>
                                <p:cTn id="44" presetID="22" presetClass="exit" presetSubtype="2" fill="hold" grpId="1" nodeType="afterEffect">
                                  <p:stCondLst>
                                    <p:cond delay="1000"/>
                                  </p:stCondLst>
                                  <p:childTnLst>
                                    <p:animEffect transition="out" filter="wipe(right)">
                                      <p:cBhvr>
                                        <p:cTn id="45" dur="500"/>
                                        <p:tgtEl>
                                          <p:spTgt spid="62"/>
                                        </p:tgtEl>
                                      </p:cBhvr>
                                    </p:animEffect>
                                    <p:set>
                                      <p:cBhvr>
                                        <p:cTn id="46" dur="1" fill="hold">
                                          <p:stCondLst>
                                            <p:cond delay="499"/>
                                          </p:stCondLst>
                                        </p:cTn>
                                        <p:tgtEl>
                                          <p:spTgt spid="62"/>
                                        </p:tgtEl>
                                        <p:attrNameLst>
                                          <p:attrName>style.visibility</p:attrName>
                                        </p:attrNameLst>
                                      </p:cBhvr>
                                      <p:to>
                                        <p:strVal val="hidden"/>
                                      </p:to>
                                    </p:set>
                                  </p:childTnLst>
                                </p:cTn>
                              </p:par>
                            </p:childTnLst>
                          </p:cTn>
                        </p:par>
                        <p:par>
                          <p:cTn id="47" fill="hold">
                            <p:stCondLst>
                              <p:cond delay="14500"/>
                            </p:stCondLst>
                            <p:childTnLst>
                              <p:par>
                                <p:cTn id="48" presetID="22" presetClass="entr" presetSubtype="8" fill="hold" grpId="0" nodeType="after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wipe(left)">
                                      <p:cBhvr>
                                        <p:cTn id="50" dur="500"/>
                                        <p:tgtEl>
                                          <p:spTgt spid="63"/>
                                        </p:tgtEl>
                                      </p:cBhvr>
                                    </p:animEffect>
                                  </p:childTnLst>
                                </p:cTn>
                              </p:par>
                            </p:childTnLst>
                          </p:cTn>
                        </p:par>
                        <p:par>
                          <p:cTn id="51" fill="hold">
                            <p:stCondLst>
                              <p:cond delay="15000"/>
                            </p:stCondLst>
                            <p:childTnLst>
                              <p:par>
                                <p:cTn id="52" presetID="22" presetClass="exit" presetSubtype="2" fill="hold" grpId="1" nodeType="afterEffect">
                                  <p:stCondLst>
                                    <p:cond delay="1000"/>
                                  </p:stCondLst>
                                  <p:childTnLst>
                                    <p:animEffect transition="out" filter="wipe(right)">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childTnLst>
                          </p:cTn>
                        </p:par>
                        <p:par>
                          <p:cTn id="55" fill="hold">
                            <p:stCondLst>
                              <p:cond delay="16500"/>
                            </p:stCondLst>
                            <p:childTnLst>
                              <p:par>
                                <p:cTn id="56" presetID="22" presetClass="entr" presetSubtype="8" fill="hold" grpId="0" nodeType="after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wipe(left)">
                                      <p:cBhvr>
                                        <p:cTn id="58" dur="500"/>
                                        <p:tgtEl>
                                          <p:spTgt spid="64"/>
                                        </p:tgtEl>
                                      </p:cBhvr>
                                    </p:animEffect>
                                  </p:childTnLst>
                                </p:cTn>
                              </p:par>
                            </p:childTnLst>
                          </p:cTn>
                        </p:par>
                        <p:par>
                          <p:cTn id="59" fill="hold">
                            <p:stCondLst>
                              <p:cond delay="17000"/>
                            </p:stCondLst>
                            <p:childTnLst>
                              <p:par>
                                <p:cTn id="60" presetID="22" presetClass="exit" presetSubtype="2" fill="hold" grpId="1" nodeType="afterEffect">
                                  <p:stCondLst>
                                    <p:cond delay="1000"/>
                                  </p:stCondLst>
                                  <p:childTnLst>
                                    <p:animEffect transition="out" filter="wipe(right)">
                                      <p:cBhvr>
                                        <p:cTn id="61" dur="500"/>
                                        <p:tgtEl>
                                          <p:spTgt spid="64"/>
                                        </p:tgtEl>
                                      </p:cBhvr>
                                    </p:animEffect>
                                    <p:set>
                                      <p:cBhvr>
                                        <p:cTn id="62" dur="1" fill="hold">
                                          <p:stCondLst>
                                            <p:cond delay="499"/>
                                          </p:stCondLst>
                                        </p:cTn>
                                        <p:tgtEl>
                                          <p:spTgt spid="64"/>
                                        </p:tgtEl>
                                        <p:attrNameLst>
                                          <p:attrName>style.visibility</p:attrName>
                                        </p:attrNameLst>
                                      </p:cBhvr>
                                      <p:to>
                                        <p:strVal val="hidden"/>
                                      </p:to>
                                    </p:set>
                                  </p:childTnLst>
                                </p:cTn>
                              </p:par>
                            </p:childTnLst>
                          </p:cTn>
                        </p:par>
                        <p:par>
                          <p:cTn id="63" fill="hold">
                            <p:stCondLst>
                              <p:cond delay="18500"/>
                            </p:stCondLst>
                            <p:childTnLst>
                              <p:par>
                                <p:cTn id="64" presetID="22" presetClass="entr" presetSubtype="2" fill="hold" grpId="0" nodeType="after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wipe(right)">
                                      <p:cBhvr>
                                        <p:cTn id="66" dur="500"/>
                                        <p:tgtEl>
                                          <p:spTgt spid="65"/>
                                        </p:tgtEl>
                                      </p:cBhvr>
                                    </p:animEffect>
                                  </p:childTnLst>
                                </p:cTn>
                              </p:par>
                            </p:childTnLst>
                          </p:cTn>
                        </p:par>
                        <p:par>
                          <p:cTn id="67" fill="hold">
                            <p:stCondLst>
                              <p:cond delay="19000"/>
                            </p:stCondLst>
                            <p:childTnLst>
                              <p:par>
                                <p:cTn id="68" presetID="22" presetClass="exit" presetSubtype="8" fill="hold" grpId="1" nodeType="afterEffect">
                                  <p:stCondLst>
                                    <p:cond delay="1000"/>
                                  </p:stCondLst>
                                  <p:childTnLst>
                                    <p:animEffect transition="out" filter="wipe(left)">
                                      <p:cBhvr>
                                        <p:cTn id="69" dur="500"/>
                                        <p:tgtEl>
                                          <p:spTgt spid="65"/>
                                        </p:tgtEl>
                                      </p:cBhvr>
                                    </p:animEffect>
                                    <p:set>
                                      <p:cBhvr>
                                        <p:cTn id="70" dur="1" fill="hold">
                                          <p:stCondLst>
                                            <p:cond delay="499"/>
                                          </p:stCondLst>
                                        </p:cTn>
                                        <p:tgtEl>
                                          <p:spTgt spid="65"/>
                                        </p:tgtEl>
                                        <p:attrNameLst>
                                          <p:attrName>style.visibility</p:attrName>
                                        </p:attrNameLst>
                                      </p:cBhvr>
                                      <p:to>
                                        <p:strVal val="hidden"/>
                                      </p:to>
                                    </p:set>
                                  </p:childTnLst>
                                </p:cTn>
                              </p:par>
                            </p:childTnLst>
                          </p:cTn>
                        </p:par>
                        <p:par>
                          <p:cTn id="71" fill="hold">
                            <p:stCondLst>
                              <p:cond delay="20500"/>
                            </p:stCondLst>
                            <p:childTnLst>
                              <p:par>
                                <p:cTn id="72" presetID="22" presetClass="entr" presetSubtype="2" fill="hold" grpId="0" nodeType="after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wipe(right)">
                                      <p:cBhvr>
                                        <p:cTn id="74" dur="500"/>
                                        <p:tgtEl>
                                          <p:spTgt spid="66"/>
                                        </p:tgtEl>
                                      </p:cBhvr>
                                    </p:animEffect>
                                  </p:childTnLst>
                                </p:cTn>
                              </p:par>
                            </p:childTnLst>
                          </p:cTn>
                        </p:par>
                        <p:par>
                          <p:cTn id="75" fill="hold">
                            <p:stCondLst>
                              <p:cond delay="21000"/>
                            </p:stCondLst>
                            <p:childTnLst>
                              <p:par>
                                <p:cTn id="76" presetID="22" presetClass="exit" presetSubtype="8" fill="hold" grpId="1" nodeType="afterEffect">
                                  <p:stCondLst>
                                    <p:cond delay="1000"/>
                                  </p:stCondLst>
                                  <p:childTnLst>
                                    <p:animEffect transition="out" filter="wipe(left)">
                                      <p:cBhvr>
                                        <p:cTn id="77" dur="500"/>
                                        <p:tgtEl>
                                          <p:spTgt spid="66"/>
                                        </p:tgtEl>
                                      </p:cBhvr>
                                    </p:animEffect>
                                    <p:set>
                                      <p:cBhvr>
                                        <p:cTn id="78" dur="1" fill="hold">
                                          <p:stCondLst>
                                            <p:cond delay="499"/>
                                          </p:stCondLst>
                                        </p:cTn>
                                        <p:tgtEl>
                                          <p:spTgt spid="66"/>
                                        </p:tgtEl>
                                        <p:attrNameLst>
                                          <p:attrName>style.visibility</p:attrName>
                                        </p:attrNameLst>
                                      </p:cBhvr>
                                      <p:to>
                                        <p:strVal val="hidden"/>
                                      </p:to>
                                    </p:set>
                                  </p:childTnLst>
                                </p:cTn>
                              </p:par>
                            </p:childTnLst>
                          </p:cTn>
                        </p:par>
                        <p:par>
                          <p:cTn id="79" fill="hold">
                            <p:stCondLst>
                              <p:cond delay="22500"/>
                            </p:stCondLst>
                            <p:childTnLst>
                              <p:par>
                                <p:cTn id="80" presetID="22" presetClass="entr" presetSubtype="8" fill="hold" grpId="0" nodeType="after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wipe(left)">
                                      <p:cBhvr>
                                        <p:cTn id="82" dur="500"/>
                                        <p:tgtEl>
                                          <p:spTgt spid="67"/>
                                        </p:tgtEl>
                                      </p:cBhvr>
                                    </p:animEffect>
                                  </p:childTnLst>
                                </p:cTn>
                              </p:par>
                            </p:childTnLst>
                          </p:cTn>
                        </p:par>
                        <p:par>
                          <p:cTn id="83" fill="hold">
                            <p:stCondLst>
                              <p:cond delay="23000"/>
                            </p:stCondLst>
                            <p:childTnLst>
                              <p:par>
                                <p:cTn id="84" presetID="22" presetClass="exit" presetSubtype="2" fill="hold" grpId="1" nodeType="afterEffect">
                                  <p:stCondLst>
                                    <p:cond delay="1000"/>
                                  </p:stCondLst>
                                  <p:childTnLst>
                                    <p:animEffect transition="out" filter="wipe(right)">
                                      <p:cBhvr>
                                        <p:cTn id="85" dur="500"/>
                                        <p:tgtEl>
                                          <p:spTgt spid="67"/>
                                        </p:tgtEl>
                                      </p:cBhvr>
                                    </p:animEffect>
                                    <p:set>
                                      <p:cBhvr>
                                        <p:cTn id="86" dur="1" fill="hold">
                                          <p:stCondLst>
                                            <p:cond delay="499"/>
                                          </p:stCondLst>
                                        </p:cTn>
                                        <p:tgtEl>
                                          <p:spTgt spid="67"/>
                                        </p:tgtEl>
                                        <p:attrNameLst>
                                          <p:attrName>style.visibility</p:attrName>
                                        </p:attrNameLst>
                                      </p:cBhvr>
                                      <p:to>
                                        <p:strVal val="hidden"/>
                                      </p:to>
                                    </p:set>
                                  </p:childTnLst>
                                </p:cTn>
                              </p:par>
                            </p:childTnLst>
                          </p:cTn>
                        </p:par>
                        <p:par>
                          <p:cTn id="87" fill="hold">
                            <p:stCondLst>
                              <p:cond delay="24500"/>
                            </p:stCondLst>
                            <p:childTnLst>
                              <p:par>
                                <p:cTn id="88" presetID="22" presetClass="entr" presetSubtype="8" fill="hold" grpId="0" nodeType="after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wipe(left)">
                                      <p:cBhvr>
                                        <p:cTn id="90" dur="500"/>
                                        <p:tgtEl>
                                          <p:spTgt spid="68"/>
                                        </p:tgtEl>
                                      </p:cBhvr>
                                    </p:animEffect>
                                  </p:childTnLst>
                                </p:cTn>
                              </p:par>
                            </p:childTnLst>
                          </p:cTn>
                        </p:par>
                        <p:par>
                          <p:cTn id="91" fill="hold">
                            <p:stCondLst>
                              <p:cond delay="25000"/>
                            </p:stCondLst>
                            <p:childTnLst>
                              <p:par>
                                <p:cTn id="92" presetID="22" presetClass="exit" presetSubtype="2" fill="hold" grpId="1" nodeType="afterEffect">
                                  <p:stCondLst>
                                    <p:cond delay="1000"/>
                                  </p:stCondLst>
                                  <p:childTnLst>
                                    <p:animEffect transition="out" filter="wipe(right)">
                                      <p:cBhvr>
                                        <p:cTn id="93" dur="500"/>
                                        <p:tgtEl>
                                          <p:spTgt spid="68"/>
                                        </p:tgtEl>
                                      </p:cBhvr>
                                    </p:animEffect>
                                    <p:set>
                                      <p:cBhvr>
                                        <p:cTn id="94"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477D495-C110-487F-A349-5F20F29F234C}"/>
              </a:ext>
            </a:extLst>
          </p:cNvPr>
          <p:cNvGrpSpPr/>
          <p:nvPr/>
        </p:nvGrpSpPr>
        <p:grpSpPr>
          <a:xfrm>
            <a:off x="92916" y="90340"/>
            <a:ext cx="2293880" cy="675991"/>
            <a:chOff x="92916" y="90340"/>
            <a:chExt cx="2293880" cy="675991"/>
          </a:xfrm>
        </p:grpSpPr>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EDA778B5-19D8-4438-AEF9-6345034FBD61}"/>
              </a:ext>
            </a:extLst>
          </p:cNvPr>
          <p:cNvSpPr txBox="1"/>
          <p:nvPr/>
        </p:nvSpPr>
        <p:spPr>
          <a:xfrm>
            <a:off x="3645650" y="218535"/>
            <a:ext cx="4900701" cy="646331"/>
          </a:xfrm>
          <a:prstGeom prst="rect">
            <a:avLst/>
          </a:prstGeom>
          <a:noFill/>
        </p:spPr>
        <p:txBody>
          <a:bodyPr wrap="none" rtlCol="0">
            <a:spAutoFit/>
          </a:bodyPr>
          <a:lstStyle/>
          <a:p>
            <a:r>
              <a:rPr lang="en-US" sz="3600" dirty="0">
                <a:solidFill>
                  <a:schemeClr val="bg1"/>
                </a:solidFill>
                <a:latin typeface="Century Gothic" panose="020B0502020202020204" pitchFamily="34" charset="0"/>
              </a:rPr>
              <a:t>Service Incorporated</a:t>
            </a:r>
            <a:endParaRPr lang="kn-IN" sz="3600" dirty="0">
              <a:solidFill>
                <a:schemeClr val="bg1"/>
              </a:solidFill>
              <a:latin typeface="Century Gothic" panose="020B0502020202020204" pitchFamily="34" charset="0"/>
            </a:endParaRPr>
          </a:p>
        </p:txBody>
      </p:sp>
      <p:sp>
        <p:nvSpPr>
          <p:cNvPr id="36" name="TextBox 35">
            <a:extLst>
              <a:ext uri="{FF2B5EF4-FFF2-40B4-BE49-F238E27FC236}">
                <a16:creationId xmlns:a16="http://schemas.microsoft.com/office/drawing/2014/main" id="{BDAF955A-362B-4DEB-8F99-4CB48785DE07}"/>
              </a:ext>
            </a:extLst>
          </p:cNvPr>
          <p:cNvSpPr txBox="1"/>
          <p:nvPr/>
        </p:nvSpPr>
        <p:spPr>
          <a:xfrm>
            <a:off x="92916" y="931172"/>
            <a:ext cx="8380820" cy="400110"/>
          </a:xfrm>
          <a:prstGeom prst="rect">
            <a:avLst/>
          </a:prstGeom>
          <a:noFill/>
        </p:spPr>
        <p:txBody>
          <a:bodyPr wrap="none" rtlCol="0">
            <a:spAutoFit/>
          </a:bodyPr>
          <a:lstStyle/>
          <a:p>
            <a:r>
              <a:rPr lang="en-US" sz="2000" dirty="0">
                <a:solidFill>
                  <a:schemeClr val="bg1"/>
                </a:solidFill>
                <a:latin typeface="Century Gothic" panose="020B0502020202020204" pitchFamily="34" charset="0"/>
              </a:rPr>
              <a:t>Where did Service Inc. not meet the intent of the Agile Manifesto?</a:t>
            </a:r>
            <a:endParaRPr lang="kn-IN" sz="2000" dirty="0">
              <a:solidFill>
                <a:schemeClr val="bg1"/>
              </a:solidFill>
              <a:latin typeface="Century Gothic" panose="020B0502020202020204" pitchFamily="34" charset="0"/>
            </a:endParaRPr>
          </a:p>
        </p:txBody>
      </p:sp>
      <p:sp>
        <p:nvSpPr>
          <p:cNvPr id="30" name="TextBox 29">
            <a:extLst>
              <a:ext uri="{FF2B5EF4-FFF2-40B4-BE49-F238E27FC236}">
                <a16:creationId xmlns:a16="http://schemas.microsoft.com/office/drawing/2014/main" id="{5F9B00C5-F09A-4934-B8E8-FA07DB55DB5A}"/>
              </a:ext>
            </a:extLst>
          </p:cNvPr>
          <p:cNvSpPr txBox="1"/>
          <p:nvPr/>
        </p:nvSpPr>
        <p:spPr>
          <a:xfrm>
            <a:off x="92916" y="1326998"/>
            <a:ext cx="12006168" cy="3139321"/>
          </a:xfrm>
          <a:prstGeom prst="rect">
            <a:avLst/>
          </a:prstGeom>
          <a:noFill/>
        </p:spPr>
        <p:txBody>
          <a:bodyPr wrap="square" rtlCol="0">
            <a:spAutoFit/>
          </a:bodyPr>
          <a:lstStyle/>
          <a:p>
            <a:pPr marL="342900" lvl="0" indent="-342900">
              <a:buFont typeface="+mj-lt"/>
              <a:buAutoNum type="arabicPeriod"/>
            </a:pPr>
            <a:r>
              <a:rPr lang="en-US" dirty="0">
                <a:solidFill>
                  <a:schemeClr val="bg1"/>
                </a:solidFill>
                <a:latin typeface="Century Gothic" panose="020B0502020202020204" pitchFamily="34" charset="0"/>
              </a:rPr>
              <a:t>Service Inc operates on air-tight requirements and freezes it before committing their resources.</a:t>
            </a: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dirty="0" err="1">
                <a:solidFill>
                  <a:schemeClr val="bg1"/>
                </a:solidFill>
                <a:latin typeface="Century Gothic" panose="020B0502020202020204" pitchFamily="34" charset="0"/>
              </a:rPr>
              <a:t>Focussed</a:t>
            </a:r>
            <a:r>
              <a:rPr lang="en-US" dirty="0">
                <a:solidFill>
                  <a:schemeClr val="bg1"/>
                </a:solidFill>
                <a:latin typeface="Century Gothic" panose="020B0502020202020204" pitchFamily="34" charset="0"/>
              </a:rPr>
              <a:t> on building elaborate and exhaustive documentation.</a:t>
            </a: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dirty="0">
                <a:solidFill>
                  <a:schemeClr val="bg1"/>
                </a:solidFill>
                <a:latin typeface="Century Gothic" panose="020B0502020202020204" pitchFamily="34" charset="0"/>
              </a:rPr>
              <a:t>Hierarchical and bureaucratic.</a:t>
            </a: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dirty="0">
                <a:solidFill>
                  <a:schemeClr val="bg1"/>
                </a:solidFill>
                <a:latin typeface="Century Gothic" panose="020B0502020202020204" pitchFamily="34" charset="0"/>
              </a:rPr>
              <a:t>A few online discussions.</a:t>
            </a: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dirty="0">
                <a:solidFill>
                  <a:schemeClr val="bg1"/>
                </a:solidFill>
                <a:latin typeface="Century Gothic" panose="020B0502020202020204" pitchFamily="34" charset="0"/>
              </a:rPr>
              <a:t>The Stakeholders were not involved in meetings.</a:t>
            </a: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dirty="0">
                <a:solidFill>
                  <a:schemeClr val="bg1"/>
                </a:solidFill>
                <a:latin typeface="Century Gothic" panose="020B0502020202020204" pitchFamily="34" charset="0"/>
              </a:rPr>
              <a:t>Only the presentation was delivered and feedback was collected from all members but there were no measures taken to improve their productivity.</a:t>
            </a: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dirty="0">
                <a:solidFill>
                  <a:schemeClr val="bg1"/>
                </a:solidFill>
                <a:latin typeface="Century Gothic" panose="020B0502020202020204" pitchFamily="34" charset="0"/>
              </a:rPr>
              <a:t>Product owners never met a customer.</a:t>
            </a: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dirty="0">
                <a:solidFill>
                  <a:schemeClr val="bg1"/>
                </a:solidFill>
                <a:latin typeface="Century Gothic" panose="020B0502020202020204" pitchFamily="34" charset="0"/>
              </a:rPr>
              <a:t>Showered light upon the completion of work.</a:t>
            </a: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dirty="0">
                <a:solidFill>
                  <a:schemeClr val="bg1"/>
                </a:solidFill>
                <a:latin typeface="Century Gothic" panose="020B0502020202020204" pitchFamily="34" charset="0"/>
              </a:rPr>
              <a:t>Didn’t deliver the product frequently to the customer.</a:t>
            </a:r>
            <a:endParaRPr lang="en-US" sz="1600" dirty="0">
              <a:solidFill>
                <a:schemeClr val="bg1"/>
              </a:solidFill>
              <a:latin typeface="Century Gothic" panose="020B0502020202020204" pitchFamily="34" charset="0"/>
            </a:endParaRPr>
          </a:p>
          <a:p>
            <a:pPr marL="342900" lvl="0" indent="-342900">
              <a:buFont typeface="+mj-lt"/>
              <a:buAutoNum type="arabicPeriod"/>
            </a:pPr>
            <a:r>
              <a:rPr lang="en-US" dirty="0">
                <a:solidFill>
                  <a:schemeClr val="bg1"/>
                </a:solidFill>
                <a:latin typeface="Century Gothic" panose="020B0502020202020204" pitchFamily="34" charset="0"/>
              </a:rPr>
              <a:t>  The members were assigned roles by the Project manager.</a:t>
            </a:r>
            <a:endParaRPr lang="en-US" sz="1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897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
                                            <p:txEl>
                                              <p:pRg st="0" end="0"/>
                                            </p:txEl>
                                          </p:spTgt>
                                        </p:tgtEl>
                                        <p:attrNameLst>
                                          <p:attrName>style.visibility</p:attrName>
                                        </p:attrNameLst>
                                      </p:cBhvr>
                                      <p:to>
                                        <p:strVal val="visible"/>
                                      </p:to>
                                    </p:set>
                                    <p:animEffect transition="in" filter="fade">
                                      <p:cBhvr>
                                        <p:cTn id="16" dur="500"/>
                                        <p:tgtEl>
                                          <p:spTgt spid="3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xEl>
                                              <p:pRg st="1" end="1"/>
                                            </p:txEl>
                                          </p:spTgt>
                                        </p:tgtEl>
                                        <p:attrNameLst>
                                          <p:attrName>style.visibility</p:attrName>
                                        </p:attrNameLst>
                                      </p:cBhvr>
                                      <p:to>
                                        <p:strVal val="visible"/>
                                      </p:to>
                                    </p:set>
                                    <p:animEffect transition="in" filter="fade">
                                      <p:cBhvr>
                                        <p:cTn id="21" dur="500"/>
                                        <p:tgtEl>
                                          <p:spTgt spid="3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
                                            <p:txEl>
                                              <p:pRg st="2" end="2"/>
                                            </p:txEl>
                                          </p:spTgt>
                                        </p:tgtEl>
                                        <p:attrNameLst>
                                          <p:attrName>style.visibility</p:attrName>
                                        </p:attrNameLst>
                                      </p:cBhvr>
                                      <p:to>
                                        <p:strVal val="visible"/>
                                      </p:to>
                                    </p:set>
                                    <p:animEffect transition="in" filter="fade">
                                      <p:cBhvr>
                                        <p:cTn id="26" dur="500"/>
                                        <p:tgtEl>
                                          <p:spTgt spid="3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500"/>
                                        <p:tgtEl>
                                          <p:spTgt spid="30">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xEl>
                                              <p:pRg st="4" end="4"/>
                                            </p:txEl>
                                          </p:spTgt>
                                        </p:tgtEl>
                                        <p:attrNameLst>
                                          <p:attrName>style.visibility</p:attrName>
                                        </p:attrNameLst>
                                      </p:cBhvr>
                                      <p:to>
                                        <p:strVal val="visible"/>
                                      </p:to>
                                    </p:set>
                                    <p:animEffect transition="in" filter="fade">
                                      <p:cBhvr>
                                        <p:cTn id="36" dur="500"/>
                                        <p:tgtEl>
                                          <p:spTgt spid="30">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xEl>
                                              <p:pRg st="5" end="5"/>
                                            </p:txEl>
                                          </p:spTgt>
                                        </p:tgtEl>
                                        <p:attrNameLst>
                                          <p:attrName>style.visibility</p:attrName>
                                        </p:attrNameLst>
                                      </p:cBhvr>
                                      <p:to>
                                        <p:strVal val="visible"/>
                                      </p:to>
                                    </p:set>
                                    <p:animEffect transition="in" filter="fade">
                                      <p:cBhvr>
                                        <p:cTn id="41" dur="500"/>
                                        <p:tgtEl>
                                          <p:spTgt spid="30">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0">
                                            <p:txEl>
                                              <p:pRg st="6" end="6"/>
                                            </p:txEl>
                                          </p:spTgt>
                                        </p:tgtEl>
                                        <p:attrNameLst>
                                          <p:attrName>style.visibility</p:attrName>
                                        </p:attrNameLst>
                                      </p:cBhvr>
                                      <p:to>
                                        <p:strVal val="visible"/>
                                      </p:to>
                                    </p:set>
                                    <p:animEffect transition="in" filter="fade">
                                      <p:cBhvr>
                                        <p:cTn id="46" dur="500"/>
                                        <p:tgtEl>
                                          <p:spTgt spid="30">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0">
                                            <p:txEl>
                                              <p:pRg st="7" end="7"/>
                                            </p:txEl>
                                          </p:spTgt>
                                        </p:tgtEl>
                                        <p:attrNameLst>
                                          <p:attrName>style.visibility</p:attrName>
                                        </p:attrNameLst>
                                      </p:cBhvr>
                                      <p:to>
                                        <p:strVal val="visible"/>
                                      </p:to>
                                    </p:set>
                                    <p:animEffect transition="in" filter="fade">
                                      <p:cBhvr>
                                        <p:cTn id="51" dur="500"/>
                                        <p:tgtEl>
                                          <p:spTgt spid="30">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0">
                                            <p:txEl>
                                              <p:pRg st="8" end="8"/>
                                            </p:txEl>
                                          </p:spTgt>
                                        </p:tgtEl>
                                        <p:attrNameLst>
                                          <p:attrName>style.visibility</p:attrName>
                                        </p:attrNameLst>
                                      </p:cBhvr>
                                      <p:to>
                                        <p:strVal val="visible"/>
                                      </p:to>
                                    </p:set>
                                    <p:animEffect transition="in" filter="fade">
                                      <p:cBhvr>
                                        <p:cTn id="56" dur="500"/>
                                        <p:tgtEl>
                                          <p:spTgt spid="30">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0">
                                            <p:txEl>
                                              <p:pRg st="9" end="9"/>
                                            </p:txEl>
                                          </p:spTgt>
                                        </p:tgtEl>
                                        <p:attrNameLst>
                                          <p:attrName>style.visibility</p:attrName>
                                        </p:attrNameLst>
                                      </p:cBhvr>
                                      <p:to>
                                        <p:strVal val="visible"/>
                                      </p:to>
                                    </p:set>
                                    <p:animEffect transition="in" filter="fade">
                                      <p:cBhvr>
                                        <p:cTn id="61" dur="500"/>
                                        <p:tgtEl>
                                          <p:spTgt spid="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6" grpId="0"/>
      <p:bldP spid="3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 Pictures | Download Free Images on Unsplash">
            <a:extLst>
              <a:ext uri="{FF2B5EF4-FFF2-40B4-BE49-F238E27FC236}">
                <a16:creationId xmlns:a16="http://schemas.microsoft.com/office/drawing/2014/main" id="{AA88F3B9-7CEC-4F6D-A48C-F2FCBD675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1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ftware Engineering Pictures | Download Free Images on Unsplash">
            <a:extLst>
              <a:ext uri="{FF2B5EF4-FFF2-40B4-BE49-F238E27FC236}">
                <a16:creationId xmlns:a16="http://schemas.microsoft.com/office/drawing/2014/main" id="{56C1EFE2-88B6-4760-A903-EB48A7BBE5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artisticBlur radius="39"/>
                    </a14:imgEffect>
                    <a14:imgEffect>
                      <a14:brightnessContrast bright="-28000"/>
                    </a14:imgEffect>
                  </a14:imgLayer>
                </a14:imgProps>
              </a:ext>
              <a:ext uri="{28A0092B-C50C-407E-A947-70E740481C1C}">
                <a14:useLocalDpi xmlns:a14="http://schemas.microsoft.com/office/drawing/2010/main" val="0"/>
              </a:ext>
            </a:extLst>
          </a:blip>
          <a:srcRect l="1916" t="9449" r="1916" b="944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477D495-C110-487F-A349-5F20F29F234C}"/>
              </a:ext>
            </a:extLst>
          </p:cNvPr>
          <p:cNvGrpSpPr/>
          <p:nvPr/>
        </p:nvGrpSpPr>
        <p:grpSpPr>
          <a:xfrm>
            <a:off x="92916" y="90340"/>
            <a:ext cx="2293880" cy="675991"/>
            <a:chOff x="92916" y="90340"/>
            <a:chExt cx="2293880" cy="675991"/>
          </a:xfrm>
        </p:grpSpPr>
        <p:grpSp>
          <p:nvGrpSpPr>
            <p:cNvPr id="42" name="Group 41">
              <a:extLst>
                <a:ext uri="{FF2B5EF4-FFF2-40B4-BE49-F238E27FC236}">
                  <a16:creationId xmlns:a16="http://schemas.microsoft.com/office/drawing/2014/main" id="{DDCE50C6-05F7-4ABE-A471-F6E2A20CCB56}"/>
                </a:ext>
              </a:extLst>
            </p:cNvPr>
            <p:cNvGrpSpPr/>
            <p:nvPr/>
          </p:nvGrpSpPr>
          <p:grpSpPr>
            <a:xfrm>
              <a:off x="92916" y="90340"/>
              <a:ext cx="666408" cy="661360"/>
              <a:chOff x="4945689" y="101600"/>
              <a:chExt cx="2300623" cy="2283199"/>
            </a:xfrm>
          </p:grpSpPr>
          <p:sp>
            <p:nvSpPr>
              <p:cNvPr id="23" name="Freeform: Shape 22">
                <a:extLst>
                  <a:ext uri="{FF2B5EF4-FFF2-40B4-BE49-F238E27FC236}">
                    <a16:creationId xmlns:a16="http://schemas.microsoft.com/office/drawing/2014/main" id="{DDBC5068-890A-4B1E-9F66-EF64D8674E66}"/>
                  </a:ext>
                </a:extLst>
              </p:cNvPr>
              <p:cNvSpPr/>
              <p:nvPr/>
            </p:nvSpPr>
            <p:spPr>
              <a:xfrm>
                <a:off x="5302175" y="433217"/>
                <a:ext cx="1605817" cy="1621458"/>
              </a:xfrm>
              <a:custGeom>
                <a:avLst/>
                <a:gdLst>
                  <a:gd name="connsiteX0" fmla="*/ 1422401 w 2844800"/>
                  <a:gd name="connsiteY0" fmla="*/ 461817 h 2872510"/>
                  <a:gd name="connsiteX1" fmla="*/ 452582 w 2844800"/>
                  <a:gd name="connsiteY1" fmla="*/ 1431636 h 2872510"/>
                  <a:gd name="connsiteX2" fmla="*/ 1422401 w 2844800"/>
                  <a:gd name="connsiteY2" fmla="*/ 2401455 h 2872510"/>
                  <a:gd name="connsiteX3" fmla="*/ 2392220 w 2844800"/>
                  <a:gd name="connsiteY3" fmla="*/ 1431636 h 2872510"/>
                  <a:gd name="connsiteX4" fmla="*/ 1422401 w 2844800"/>
                  <a:gd name="connsiteY4" fmla="*/ 461817 h 2872510"/>
                  <a:gd name="connsiteX5" fmla="*/ 1422400 w 2844800"/>
                  <a:gd name="connsiteY5" fmla="*/ 0 h 2872510"/>
                  <a:gd name="connsiteX6" fmla="*/ 2844800 w 2844800"/>
                  <a:gd name="connsiteY6" fmla="*/ 1436255 h 2872510"/>
                  <a:gd name="connsiteX7" fmla="*/ 1422400 w 2844800"/>
                  <a:gd name="connsiteY7" fmla="*/ 2872510 h 2872510"/>
                  <a:gd name="connsiteX8" fmla="*/ 0 w 2844800"/>
                  <a:gd name="connsiteY8" fmla="*/ 1436255 h 2872510"/>
                  <a:gd name="connsiteX9" fmla="*/ 1422400 w 2844800"/>
                  <a:gd name="connsiteY9" fmla="*/ 0 h 28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800" h="2872510">
                    <a:moveTo>
                      <a:pt x="1422401" y="461817"/>
                    </a:moveTo>
                    <a:cubicBezTo>
                      <a:pt x="886785" y="461817"/>
                      <a:pt x="452582" y="896020"/>
                      <a:pt x="452582" y="1431636"/>
                    </a:cubicBezTo>
                    <a:cubicBezTo>
                      <a:pt x="452582" y="1967252"/>
                      <a:pt x="886785" y="2401455"/>
                      <a:pt x="1422401" y="2401455"/>
                    </a:cubicBezTo>
                    <a:cubicBezTo>
                      <a:pt x="1958017" y="2401455"/>
                      <a:pt x="2392220" y="1967252"/>
                      <a:pt x="2392220" y="1431636"/>
                    </a:cubicBezTo>
                    <a:cubicBezTo>
                      <a:pt x="2392220" y="896020"/>
                      <a:pt x="1958017" y="461817"/>
                      <a:pt x="1422401" y="461817"/>
                    </a:cubicBezTo>
                    <a:close/>
                    <a:moveTo>
                      <a:pt x="1422400" y="0"/>
                    </a:moveTo>
                    <a:cubicBezTo>
                      <a:pt x="2207970" y="0"/>
                      <a:pt x="2844800" y="643033"/>
                      <a:pt x="2844800" y="1436255"/>
                    </a:cubicBezTo>
                    <a:cubicBezTo>
                      <a:pt x="2844800" y="2229477"/>
                      <a:pt x="2207970" y="2872510"/>
                      <a:pt x="1422400" y="2872510"/>
                    </a:cubicBezTo>
                    <a:cubicBezTo>
                      <a:pt x="636830" y="2872510"/>
                      <a:pt x="0" y="2229477"/>
                      <a:pt x="0" y="1436255"/>
                    </a:cubicBezTo>
                    <a:cubicBezTo>
                      <a:pt x="0" y="643033"/>
                      <a:pt x="636830" y="0"/>
                      <a:pt x="1422400" y="0"/>
                    </a:cubicBezTo>
                    <a:close/>
                  </a:path>
                </a:pathLst>
              </a:custGeom>
              <a:solidFill>
                <a:srgbClr val="393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4" name="Freeform: Shape 23">
                <a:extLst>
                  <a:ext uri="{FF2B5EF4-FFF2-40B4-BE49-F238E27FC236}">
                    <a16:creationId xmlns:a16="http://schemas.microsoft.com/office/drawing/2014/main" id="{C2945A18-C80E-4B13-A9EA-34A955DAC4F9}"/>
                  </a:ext>
                </a:extLst>
              </p:cNvPr>
              <p:cNvSpPr/>
              <p:nvPr/>
            </p:nvSpPr>
            <p:spPr>
              <a:xfrm rot="5400000">
                <a:off x="6794239" y="932731"/>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5" name="Freeform: Shape 24">
                <a:extLst>
                  <a:ext uri="{FF2B5EF4-FFF2-40B4-BE49-F238E27FC236}">
                    <a16:creationId xmlns:a16="http://schemas.microsoft.com/office/drawing/2014/main" id="{056FF5C9-136A-457F-BB24-552222DE6538}"/>
                  </a:ext>
                </a:extLst>
              </p:cNvPr>
              <p:cNvSpPr/>
              <p:nvPr/>
            </p:nvSpPr>
            <p:spPr>
              <a:xfrm rot="5400000" flipV="1">
                <a:off x="5121714" y="922500"/>
                <a:ext cx="280414" cy="63246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6" name="Freeform: Shape 25">
                <a:extLst>
                  <a:ext uri="{FF2B5EF4-FFF2-40B4-BE49-F238E27FC236}">
                    <a16:creationId xmlns:a16="http://schemas.microsoft.com/office/drawing/2014/main" id="{D030B5E1-E61E-46F2-B67A-979D2327B8C0}"/>
                  </a:ext>
                </a:extLst>
              </p:cNvPr>
              <p:cNvSpPr/>
              <p:nvPr/>
            </p:nvSpPr>
            <p:spPr>
              <a:xfrm>
                <a:off x="5963525" y="101600"/>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7" name="Freeform: Shape 26">
                <a:extLst>
                  <a:ext uri="{FF2B5EF4-FFF2-40B4-BE49-F238E27FC236}">
                    <a16:creationId xmlns:a16="http://schemas.microsoft.com/office/drawing/2014/main" id="{9492D4D1-B258-4E76-8C21-432046D5D83B}"/>
                  </a:ext>
                </a:extLst>
              </p:cNvPr>
              <p:cNvSpPr/>
              <p:nvPr/>
            </p:nvSpPr>
            <p:spPr>
              <a:xfrm rot="10800000">
                <a:off x="5957660" y="1761066"/>
                <a:ext cx="280414" cy="623733"/>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31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Oval 27">
                <a:extLst>
                  <a:ext uri="{FF2B5EF4-FFF2-40B4-BE49-F238E27FC236}">
                    <a16:creationId xmlns:a16="http://schemas.microsoft.com/office/drawing/2014/main" id="{8469DB6F-5208-4531-B8D0-8A12C875331F}"/>
                  </a:ext>
                </a:extLst>
              </p:cNvPr>
              <p:cNvSpPr/>
              <p:nvPr/>
            </p:nvSpPr>
            <p:spPr>
              <a:xfrm>
                <a:off x="5552432" y="692598"/>
                <a:ext cx="1100089" cy="10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9" name="Oval 28">
                <a:extLst>
                  <a:ext uri="{FF2B5EF4-FFF2-40B4-BE49-F238E27FC236}">
                    <a16:creationId xmlns:a16="http://schemas.microsoft.com/office/drawing/2014/main" id="{97886364-FBE6-4D78-9E9A-186586B45D61}"/>
                  </a:ext>
                </a:extLst>
              </p:cNvPr>
              <p:cNvSpPr/>
              <p:nvPr/>
            </p:nvSpPr>
            <p:spPr>
              <a:xfrm>
                <a:off x="5667213" y="792310"/>
                <a:ext cx="870526" cy="9032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31" name="Freeform: Shape 30">
                <a:extLst>
                  <a:ext uri="{FF2B5EF4-FFF2-40B4-BE49-F238E27FC236}">
                    <a16:creationId xmlns:a16="http://schemas.microsoft.com/office/drawing/2014/main" id="{37436241-AA6E-48BF-B948-E36A8DEE0F0C}"/>
                  </a:ext>
                </a:extLst>
              </p:cNvPr>
              <p:cNvSpPr/>
              <p:nvPr/>
            </p:nvSpPr>
            <p:spPr>
              <a:xfrm rot="8252423">
                <a:off x="6509648" y="1555789"/>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2" name="Freeform: Shape 31">
                <a:extLst>
                  <a:ext uri="{FF2B5EF4-FFF2-40B4-BE49-F238E27FC236}">
                    <a16:creationId xmlns:a16="http://schemas.microsoft.com/office/drawing/2014/main" id="{D6284494-F113-4C7D-8C04-20D8ACE59143}"/>
                  </a:ext>
                </a:extLst>
              </p:cNvPr>
              <p:cNvSpPr/>
              <p:nvPr/>
            </p:nvSpPr>
            <p:spPr>
              <a:xfrm rot="18841194">
                <a:off x="5407441" y="465695"/>
                <a:ext cx="257926"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3" name="Freeform: Shape 32">
                <a:extLst>
                  <a:ext uri="{FF2B5EF4-FFF2-40B4-BE49-F238E27FC236}">
                    <a16:creationId xmlns:a16="http://schemas.microsoft.com/office/drawing/2014/main" id="{28C25CF6-5583-400A-8C2D-7D04BB843176}"/>
                  </a:ext>
                </a:extLst>
              </p:cNvPr>
              <p:cNvSpPr/>
              <p:nvPr/>
            </p:nvSpPr>
            <p:spPr>
              <a:xfrm rot="2682845">
                <a:off x="6516811" y="430950"/>
                <a:ext cx="232693"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4" name="Freeform: Shape 33">
                <a:extLst>
                  <a:ext uri="{FF2B5EF4-FFF2-40B4-BE49-F238E27FC236}">
                    <a16:creationId xmlns:a16="http://schemas.microsoft.com/office/drawing/2014/main" id="{C612FE11-1F1A-48BF-B32E-400592379594}"/>
                  </a:ext>
                </a:extLst>
              </p:cNvPr>
              <p:cNvSpPr/>
              <p:nvPr/>
            </p:nvSpPr>
            <p:spPr>
              <a:xfrm rot="13582167">
                <a:off x="5421632" y="1542005"/>
                <a:ext cx="262184" cy="491991"/>
              </a:xfrm>
              <a:custGeom>
                <a:avLst/>
                <a:gdLst>
                  <a:gd name="connsiteX0" fmla="*/ 250776 w 496770"/>
                  <a:gd name="connsiteY0" fmla="*/ 0 h 1104980"/>
                  <a:gd name="connsiteX1" fmla="*/ 496770 w 496770"/>
                  <a:gd name="connsiteY1" fmla="*/ 1083911 h 1104980"/>
                  <a:gd name="connsiteX2" fmla="*/ 479487 w 496770"/>
                  <a:gd name="connsiteY2" fmla="*/ 1078667 h 1104980"/>
                  <a:gd name="connsiteX3" fmla="*/ 283104 w 496770"/>
                  <a:gd name="connsiteY3" fmla="*/ 1059315 h 1104980"/>
                  <a:gd name="connsiteX4" fmla="*/ 86721 w 496770"/>
                  <a:gd name="connsiteY4" fmla="*/ 1078667 h 1104980"/>
                  <a:gd name="connsiteX5" fmla="*/ 0 w 496770"/>
                  <a:gd name="connsiteY5" fmla="*/ 1104980 h 110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70" h="1104980">
                    <a:moveTo>
                      <a:pt x="250776" y="0"/>
                    </a:moveTo>
                    <a:lnTo>
                      <a:pt x="496770" y="1083911"/>
                    </a:lnTo>
                    <a:lnTo>
                      <a:pt x="479487" y="1078667"/>
                    </a:lnTo>
                    <a:cubicBezTo>
                      <a:pt x="416054" y="1065978"/>
                      <a:pt x="350375" y="1059315"/>
                      <a:pt x="283104" y="1059315"/>
                    </a:cubicBezTo>
                    <a:cubicBezTo>
                      <a:pt x="215833" y="1059315"/>
                      <a:pt x="150155" y="1065978"/>
                      <a:pt x="86721" y="1078667"/>
                    </a:cubicBezTo>
                    <a:lnTo>
                      <a:pt x="0" y="1104980"/>
                    </a:lnTo>
                    <a:close/>
                  </a:path>
                </a:pathLst>
              </a:custGeom>
              <a:solidFill>
                <a:srgbClr val="EF7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pic>
            <p:nvPicPr>
              <p:cNvPr id="35" name="Picture 6" descr="PESU on the App Store">
                <a:extLst>
                  <a:ext uri="{FF2B5EF4-FFF2-40B4-BE49-F238E27FC236}">
                    <a16:creationId xmlns:a16="http://schemas.microsoft.com/office/drawing/2014/main" id="{05117C89-059C-4AE3-863D-A3C142953B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6417" y1="47460" x2="48500" y2="36349"/>
                            <a14:foregroundMark x1="48500" y1="36349" x2="54667" y2="44603"/>
                            <a14:foregroundMark x1="54667" y1="44603" x2="54917" y2="56667"/>
                            <a14:foregroundMark x1="54917" y1="56667" x2="48750" y2="60952"/>
                            <a14:foregroundMark x1="48750" y1="60952" x2="43583" y2="54603"/>
                            <a14:foregroundMark x1="43583" y1="54603" x2="43000" y2="50794"/>
                            <a14:foregroundMark x1="42583" y1="50794" x2="45500" y2="40317"/>
                            <a14:foregroundMark x1="45500" y1="40317" x2="51667" y2="33651"/>
                            <a14:foregroundMark x1="51667" y1="33651" x2="55000" y2="43968"/>
                            <a14:foregroundMark x1="55000" y1="43968" x2="56833" y2="57619"/>
                            <a14:foregroundMark x1="56833" y1="57619" x2="51667" y2="64286"/>
                            <a14:foregroundMark x1="51667" y1="64286" x2="44833" y2="63810"/>
                            <a14:foregroundMark x1="44833" y1="63810" x2="42000" y2="52381"/>
                            <a14:foregroundMark x1="42000" y1="52381" x2="41917" y2="50635"/>
                            <a14:foregroundMark x1="50250" y1="36667" x2="56500" y2="35714"/>
                            <a14:foregroundMark x1="56500" y1="35714" x2="57667" y2="48095"/>
                            <a14:foregroundMark x1="57667" y1="48095" x2="56917" y2="60159"/>
                            <a14:foregroundMark x1="56917" y1="60159" x2="56417" y2="61905"/>
                          </a14:backgroundRemoval>
                        </a14:imgEffect>
                      </a14:imgLayer>
                    </a14:imgProps>
                  </a:ext>
                  <a:ext uri="{28A0092B-C50C-407E-A947-70E740481C1C}">
                    <a14:useLocalDpi xmlns:a14="http://schemas.microsoft.com/office/drawing/2010/main" val="0"/>
                  </a:ext>
                </a:extLst>
              </a:blip>
              <a:srcRect l="43319" t="37096" r="42925" b="36939"/>
              <a:stretch/>
            </p:blipFill>
            <p:spPr bwMode="auto">
              <a:xfrm>
                <a:off x="5658715" y="799738"/>
                <a:ext cx="887519" cy="903271"/>
              </a:xfrm>
              <a:prstGeom prst="ellipse">
                <a:avLst/>
              </a:prstGeom>
              <a:noFill/>
              <a:extLst>
                <a:ext uri="{909E8E84-426E-40DD-AFC4-6F175D3DCCD1}">
                  <a14:hiddenFill xmlns:a14="http://schemas.microsoft.com/office/drawing/2010/main">
                    <a:solidFill>
                      <a:srgbClr val="FFFFFF"/>
                    </a:solidFill>
                  </a14:hiddenFill>
                </a:ext>
              </a:extLst>
            </p:spPr>
          </p:pic>
        </p:grpSp>
        <p:pic>
          <p:nvPicPr>
            <p:cNvPr id="38" name="Picture 2">
              <a:extLst>
                <a:ext uri="{FF2B5EF4-FFF2-40B4-BE49-F238E27FC236}">
                  <a16:creationId xmlns:a16="http://schemas.microsoft.com/office/drawing/2014/main" id="{EB55B114-F2D3-45CB-A6C9-2523C9ECEACD}"/>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23063" t="50550" r="57168" b="24646"/>
            <a:stretch/>
          </p:blipFill>
          <p:spPr bwMode="auto">
            <a:xfrm>
              <a:off x="777194" y="165141"/>
              <a:ext cx="295047" cy="3702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8860E7A7-DC31-4682-BB9A-2B51106C531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42868" t="50550" r="42677" b="24646"/>
            <a:stretch/>
          </p:blipFill>
          <p:spPr bwMode="auto">
            <a:xfrm>
              <a:off x="1081754" y="165141"/>
              <a:ext cx="215735" cy="3702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CEB338FE-8370-411E-8E35-58AAB65E7A4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backgroundRemoval>
                      </a14:imgEffect>
                    </a14:imgLayer>
                  </a14:imgProps>
                </a:ext>
                <a:ext uri="{28A0092B-C50C-407E-A947-70E740481C1C}">
                  <a14:useLocalDpi xmlns:a14="http://schemas.microsoft.com/office/drawing/2010/main" val="0"/>
                </a:ext>
              </a:extLst>
            </a:blip>
            <a:srcRect l="58006" t="50550" r="23603" b="24646"/>
            <a:stretch/>
          </p:blipFill>
          <p:spPr bwMode="auto">
            <a:xfrm>
              <a:off x="1316515" y="168536"/>
              <a:ext cx="274486" cy="37020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a:extLst>
                <a:ext uri="{FF2B5EF4-FFF2-40B4-BE49-F238E27FC236}">
                  <a16:creationId xmlns:a16="http://schemas.microsoft.com/office/drawing/2014/main" id="{220A7FE8-EB6C-4193-B443-50A15B9136D6}"/>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10000" b="90000" l="10000" r="90000">
                          <a14:foregroundMark x1="29792" y1="62813" x2="29792" y2="62813"/>
                          <a14:foregroundMark x1="45104" y1="66354" x2="45104" y2="66354"/>
                          <a14:foregroundMark x1="67604" y1="71354" x2="67604" y2="71354"/>
                          <a14:foregroundMark x1="29063" y1="80208" x2="29063" y2="80208"/>
                          <a14:foregroundMark x1="33229" y1="76354" x2="33229" y2="76354"/>
                          <a14:foregroundMark x1="39583" y1="78958" x2="39583" y2="78958"/>
                          <a14:foregroundMark x1="43542" y1="79479" x2="43542" y2="79479"/>
                          <a14:foregroundMark x1="47708" y1="78125" x2="47708" y2="78125"/>
                          <a14:foregroundMark x1="53646" y1="78125" x2="53646" y2="78125"/>
                          <a14:foregroundMark x1="58125" y1="78021" x2="58125" y2="78021"/>
                          <a14:foregroundMark x1="61875" y1="78958" x2="61875" y2="78958"/>
                          <a14:foregroundMark x1="66042" y1="76563" x2="66042" y2="76563"/>
                          <a14:foregroundMark x1="71146" y1="78125" x2="71146" y2="78125"/>
                          <a14:backgroundMark x1="53333" y1="76979" x2="53333" y2="76979"/>
                          <a14:backgroundMark x1="53542" y1="77500" x2="53542" y2="77500"/>
                          <a14:backgroundMark x1="53646" y1="79479" x2="53646" y2="79479"/>
                        </a14:backgroundRemoval>
                      </a14:imgEffect>
                    </a14:imgLayer>
                  </a14:imgProps>
                </a:ext>
                <a:ext uri="{28A0092B-C50C-407E-A947-70E740481C1C}">
                  <a14:useLocalDpi xmlns:a14="http://schemas.microsoft.com/office/drawing/2010/main" val="0"/>
                </a:ext>
              </a:extLst>
            </a:blip>
            <a:srcRect l="24850" t="75014" r="23602" b="18124"/>
            <a:stretch/>
          </p:blipFill>
          <p:spPr bwMode="auto">
            <a:xfrm>
              <a:off x="777194" y="552059"/>
              <a:ext cx="1609602" cy="21427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EDA778B5-19D8-4438-AEF9-6345034FBD61}"/>
              </a:ext>
            </a:extLst>
          </p:cNvPr>
          <p:cNvSpPr txBox="1"/>
          <p:nvPr/>
        </p:nvSpPr>
        <p:spPr>
          <a:xfrm>
            <a:off x="3645650" y="218535"/>
            <a:ext cx="4900701" cy="646331"/>
          </a:xfrm>
          <a:prstGeom prst="rect">
            <a:avLst/>
          </a:prstGeom>
          <a:noFill/>
        </p:spPr>
        <p:txBody>
          <a:bodyPr wrap="none" rtlCol="0">
            <a:spAutoFit/>
          </a:bodyPr>
          <a:lstStyle/>
          <a:p>
            <a:r>
              <a:rPr lang="en-US" sz="3600" dirty="0">
                <a:solidFill>
                  <a:schemeClr val="bg1"/>
                </a:solidFill>
                <a:latin typeface="Century Gothic" panose="020B0502020202020204" pitchFamily="34" charset="0"/>
              </a:rPr>
              <a:t>Service Incorporated</a:t>
            </a:r>
            <a:endParaRPr lang="kn-IN" sz="3600" dirty="0">
              <a:solidFill>
                <a:schemeClr val="bg1"/>
              </a:solidFill>
              <a:latin typeface="Century Gothic" panose="020B0502020202020204" pitchFamily="34" charset="0"/>
            </a:endParaRPr>
          </a:p>
        </p:txBody>
      </p:sp>
      <p:sp>
        <p:nvSpPr>
          <p:cNvPr id="36" name="TextBox 35">
            <a:extLst>
              <a:ext uri="{FF2B5EF4-FFF2-40B4-BE49-F238E27FC236}">
                <a16:creationId xmlns:a16="http://schemas.microsoft.com/office/drawing/2014/main" id="{BDAF955A-362B-4DEB-8F99-4CB48785DE07}"/>
              </a:ext>
            </a:extLst>
          </p:cNvPr>
          <p:cNvSpPr txBox="1"/>
          <p:nvPr/>
        </p:nvSpPr>
        <p:spPr>
          <a:xfrm>
            <a:off x="92916" y="931172"/>
            <a:ext cx="10546477" cy="400110"/>
          </a:xfrm>
          <a:prstGeom prst="rect">
            <a:avLst/>
          </a:prstGeom>
          <a:noFill/>
        </p:spPr>
        <p:txBody>
          <a:bodyPr wrap="none" rtlCol="0">
            <a:spAutoFit/>
          </a:bodyPr>
          <a:lstStyle/>
          <a:p>
            <a:r>
              <a:rPr lang="en-US" sz="2000" dirty="0">
                <a:solidFill>
                  <a:schemeClr val="bg1"/>
                </a:solidFill>
                <a:latin typeface="Century Gothic" panose="020B0502020202020204" pitchFamily="34" charset="0"/>
              </a:rPr>
              <a:t>Where did Service Inc. deviate from what is expected in a SCRUM implementation?</a:t>
            </a:r>
            <a:endParaRPr lang="kn-IN" sz="2000" dirty="0">
              <a:solidFill>
                <a:schemeClr val="bg1"/>
              </a:solidFill>
              <a:latin typeface="Century Gothic" panose="020B0502020202020204" pitchFamily="34" charset="0"/>
            </a:endParaRPr>
          </a:p>
        </p:txBody>
      </p:sp>
      <p:sp>
        <p:nvSpPr>
          <p:cNvPr id="30" name="TextBox 29">
            <a:extLst>
              <a:ext uri="{FF2B5EF4-FFF2-40B4-BE49-F238E27FC236}">
                <a16:creationId xmlns:a16="http://schemas.microsoft.com/office/drawing/2014/main" id="{5F9B00C5-F09A-4934-B8E8-FA07DB55DB5A}"/>
              </a:ext>
            </a:extLst>
          </p:cNvPr>
          <p:cNvSpPr txBox="1"/>
          <p:nvPr/>
        </p:nvSpPr>
        <p:spPr>
          <a:xfrm>
            <a:off x="92916" y="1326998"/>
            <a:ext cx="12006168" cy="3139321"/>
          </a:xfrm>
          <a:prstGeom prst="rect">
            <a:avLst/>
          </a:prstGeom>
          <a:noFill/>
        </p:spPr>
        <p:txBody>
          <a:bodyPr wrap="square" rtlCol="0">
            <a:spAutoFit/>
          </a:bodyPr>
          <a:lstStyle/>
          <a:p>
            <a:pPr marL="342900" lvl="0" indent="-342900">
              <a:buFont typeface="+mj-lt"/>
              <a:buAutoNum type="arabicPeriod"/>
            </a:pPr>
            <a:r>
              <a:rPr lang="en-US" dirty="0">
                <a:solidFill>
                  <a:schemeClr val="bg1"/>
                </a:solidFill>
                <a:latin typeface="Century Gothic" panose="020B0502020202020204" pitchFamily="34" charset="0"/>
              </a:rPr>
              <a:t>Long Scrum meetings – Meetings took 60-90 min. instead of short 10-15 min.</a:t>
            </a:r>
          </a:p>
          <a:p>
            <a:pPr marL="342900" lvl="0" indent="-342900">
              <a:buFont typeface="+mj-lt"/>
              <a:buAutoNum type="arabicPeriod"/>
            </a:pPr>
            <a:r>
              <a:rPr lang="en-US" dirty="0">
                <a:solidFill>
                  <a:schemeClr val="bg1"/>
                </a:solidFill>
                <a:latin typeface="Century Gothic" panose="020B0502020202020204" pitchFamily="34" charset="0"/>
              </a:rPr>
              <a:t>No Burndown charts prepared.</a:t>
            </a:r>
          </a:p>
          <a:p>
            <a:pPr marL="342900" lvl="0" indent="-342900">
              <a:buFont typeface="+mj-lt"/>
              <a:buAutoNum type="arabicPeriod"/>
            </a:pPr>
            <a:r>
              <a:rPr lang="en-US" dirty="0">
                <a:solidFill>
                  <a:schemeClr val="bg1"/>
                </a:solidFill>
                <a:latin typeface="Century Gothic" panose="020B0502020202020204" pitchFamily="34" charset="0"/>
              </a:rPr>
              <a:t>No impediment log is maintained.</a:t>
            </a:r>
          </a:p>
          <a:p>
            <a:pPr marL="342900" lvl="0" indent="-342900">
              <a:buFont typeface="+mj-lt"/>
              <a:buAutoNum type="arabicPeriod"/>
            </a:pPr>
            <a:r>
              <a:rPr lang="en-US" dirty="0">
                <a:solidFill>
                  <a:schemeClr val="bg1"/>
                </a:solidFill>
                <a:latin typeface="Century Gothic" panose="020B0502020202020204" pitchFamily="34" charset="0"/>
              </a:rPr>
              <a:t>Scrum master shown his authority instead of just guiding team to scrum principles.</a:t>
            </a:r>
          </a:p>
          <a:p>
            <a:pPr marL="342900" lvl="0" indent="-342900">
              <a:buFont typeface="+mj-lt"/>
              <a:buAutoNum type="arabicPeriod"/>
            </a:pPr>
            <a:r>
              <a:rPr lang="en-US" dirty="0">
                <a:solidFill>
                  <a:schemeClr val="bg1"/>
                </a:solidFill>
                <a:latin typeface="Century Gothic" panose="020B0502020202020204" pitchFamily="34" charset="0"/>
              </a:rPr>
              <a:t>Team members were not allowed to choose their roles and organize themselves.</a:t>
            </a:r>
          </a:p>
          <a:p>
            <a:pPr marL="342900" lvl="0" indent="-342900">
              <a:buFont typeface="+mj-lt"/>
              <a:buAutoNum type="arabicPeriod"/>
            </a:pPr>
            <a:r>
              <a:rPr lang="en-US" dirty="0">
                <a:solidFill>
                  <a:schemeClr val="bg1"/>
                </a:solidFill>
                <a:latin typeface="Century Gothic" panose="020B0502020202020204" pitchFamily="34" charset="0"/>
              </a:rPr>
              <a:t>Product owners and scrum masters are rotated across sprints.</a:t>
            </a:r>
          </a:p>
          <a:p>
            <a:pPr marL="342900" lvl="0" indent="-342900">
              <a:buFont typeface="+mj-lt"/>
              <a:buAutoNum type="arabicPeriod"/>
            </a:pPr>
            <a:r>
              <a:rPr lang="en-US" dirty="0">
                <a:solidFill>
                  <a:schemeClr val="bg1"/>
                </a:solidFill>
                <a:latin typeface="Century Gothic" panose="020B0502020202020204" pitchFamily="34" charset="0"/>
              </a:rPr>
              <a:t>There was no verification of increment against definition of done (DOD).</a:t>
            </a:r>
          </a:p>
          <a:p>
            <a:pPr marL="342900" lvl="0" indent="-342900">
              <a:buFont typeface="+mj-lt"/>
              <a:buAutoNum type="arabicPeriod"/>
            </a:pPr>
            <a:r>
              <a:rPr lang="en-US" dirty="0">
                <a:solidFill>
                  <a:schemeClr val="bg1"/>
                </a:solidFill>
                <a:latin typeface="Century Gothic" panose="020B0502020202020204" pitchFamily="34" charset="0"/>
              </a:rPr>
              <a:t>No proper sprint Review meetings.</a:t>
            </a:r>
          </a:p>
          <a:p>
            <a:pPr marL="342900" lvl="0" indent="-342900">
              <a:buFont typeface="+mj-lt"/>
              <a:buAutoNum type="arabicPeriod"/>
            </a:pPr>
            <a:r>
              <a:rPr lang="en-US" dirty="0">
                <a:solidFill>
                  <a:schemeClr val="bg1"/>
                </a:solidFill>
                <a:latin typeface="Century Gothic" panose="020B0502020202020204" pitchFamily="34" charset="0"/>
              </a:rPr>
              <a:t>No Scrum Retrospective meetings by any means.</a:t>
            </a:r>
          </a:p>
          <a:p>
            <a:pPr marL="342900" lvl="0" indent="-342900">
              <a:buFont typeface="+mj-lt"/>
              <a:buAutoNum type="arabicPeriod"/>
            </a:pPr>
            <a:r>
              <a:rPr lang="en-US" dirty="0">
                <a:solidFill>
                  <a:schemeClr val="bg1"/>
                </a:solidFill>
                <a:latin typeface="Century Gothic" panose="020B0502020202020204" pitchFamily="34" charset="0"/>
              </a:rPr>
              <a:t>  Sprint Planning Meeting must be completed within hours, but took a week.</a:t>
            </a:r>
          </a:p>
          <a:p>
            <a:pPr marL="342900" lvl="0" indent="-342900">
              <a:buFont typeface="+mj-lt"/>
              <a:buAutoNum type="arabicPeriod"/>
            </a:pPr>
            <a:r>
              <a:rPr lang="en-US" dirty="0">
                <a:solidFill>
                  <a:schemeClr val="bg1"/>
                </a:solidFill>
                <a:latin typeface="Century Gothic" panose="020B0502020202020204" pitchFamily="34" charset="0"/>
              </a:rPr>
              <a:t>  Product owners never met a customer.</a:t>
            </a:r>
          </a:p>
        </p:txBody>
      </p:sp>
    </p:spTree>
    <p:extLst>
      <p:ext uri="{BB962C8B-B14F-4D97-AF65-F5344CB8AC3E}">
        <p14:creationId xmlns:p14="http://schemas.microsoft.com/office/powerpoint/2010/main" val="20804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fade">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fade">
                                      <p:cBhvr>
                                        <p:cTn id="17" dur="500"/>
                                        <p:tgtEl>
                                          <p:spTgt spid="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2" end="2"/>
                                            </p:txEl>
                                          </p:spTgt>
                                        </p:tgtEl>
                                        <p:attrNameLst>
                                          <p:attrName>style.visibility</p:attrName>
                                        </p:attrNameLst>
                                      </p:cBhvr>
                                      <p:to>
                                        <p:strVal val="visible"/>
                                      </p:to>
                                    </p:set>
                                    <p:animEffect transition="in" filter="fade">
                                      <p:cBhvr>
                                        <p:cTn id="22" dur="500"/>
                                        <p:tgtEl>
                                          <p:spTgt spid="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3" end="3"/>
                                            </p:txEl>
                                          </p:spTgt>
                                        </p:tgtEl>
                                        <p:attrNameLst>
                                          <p:attrName>style.visibility</p:attrName>
                                        </p:attrNameLst>
                                      </p:cBhvr>
                                      <p:to>
                                        <p:strVal val="visible"/>
                                      </p:to>
                                    </p:set>
                                    <p:animEffect transition="in" filter="fade">
                                      <p:cBhvr>
                                        <p:cTn id="27" dur="500"/>
                                        <p:tgtEl>
                                          <p:spTgt spid="3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xEl>
                                              <p:pRg st="4" end="4"/>
                                            </p:txEl>
                                          </p:spTgt>
                                        </p:tgtEl>
                                        <p:attrNameLst>
                                          <p:attrName>style.visibility</p:attrName>
                                        </p:attrNameLst>
                                      </p:cBhvr>
                                      <p:to>
                                        <p:strVal val="visible"/>
                                      </p:to>
                                    </p:set>
                                    <p:animEffect transition="in" filter="fade">
                                      <p:cBhvr>
                                        <p:cTn id="32" dur="500"/>
                                        <p:tgtEl>
                                          <p:spTgt spid="3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xEl>
                                              <p:pRg st="5" end="5"/>
                                            </p:txEl>
                                          </p:spTgt>
                                        </p:tgtEl>
                                        <p:attrNameLst>
                                          <p:attrName>style.visibility</p:attrName>
                                        </p:attrNameLst>
                                      </p:cBhvr>
                                      <p:to>
                                        <p:strVal val="visible"/>
                                      </p:to>
                                    </p:set>
                                    <p:animEffect transition="in" filter="fade">
                                      <p:cBhvr>
                                        <p:cTn id="37" dur="500"/>
                                        <p:tgtEl>
                                          <p:spTgt spid="3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xEl>
                                              <p:pRg st="6" end="6"/>
                                            </p:txEl>
                                          </p:spTgt>
                                        </p:tgtEl>
                                        <p:attrNameLst>
                                          <p:attrName>style.visibility</p:attrName>
                                        </p:attrNameLst>
                                      </p:cBhvr>
                                      <p:to>
                                        <p:strVal val="visible"/>
                                      </p:to>
                                    </p:set>
                                    <p:animEffect transition="in" filter="fade">
                                      <p:cBhvr>
                                        <p:cTn id="42" dur="500"/>
                                        <p:tgtEl>
                                          <p:spTgt spid="3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xEl>
                                              <p:pRg st="7" end="7"/>
                                            </p:txEl>
                                          </p:spTgt>
                                        </p:tgtEl>
                                        <p:attrNameLst>
                                          <p:attrName>style.visibility</p:attrName>
                                        </p:attrNameLst>
                                      </p:cBhvr>
                                      <p:to>
                                        <p:strVal val="visible"/>
                                      </p:to>
                                    </p:set>
                                    <p:animEffect transition="in" filter="fade">
                                      <p:cBhvr>
                                        <p:cTn id="47" dur="500"/>
                                        <p:tgtEl>
                                          <p:spTgt spid="3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xEl>
                                              <p:pRg st="8" end="8"/>
                                            </p:txEl>
                                          </p:spTgt>
                                        </p:tgtEl>
                                        <p:attrNameLst>
                                          <p:attrName>style.visibility</p:attrName>
                                        </p:attrNameLst>
                                      </p:cBhvr>
                                      <p:to>
                                        <p:strVal val="visible"/>
                                      </p:to>
                                    </p:set>
                                    <p:animEffect transition="in" filter="fade">
                                      <p:cBhvr>
                                        <p:cTn id="52" dur="500"/>
                                        <p:tgtEl>
                                          <p:spTgt spid="3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xEl>
                                              <p:pRg st="9" end="9"/>
                                            </p:txEl>
                                          </p:spTgt>
                                        </p:tgtEl>
                                        <p:attrNameLst>
                                          <p:attrName>style.visibility</p:attrName>
                                        </p:attrNameLst>
                                      </p:cBhvr>
                                      <p:to>
                                        <p:strVal val="visible"/>
                                      </p:to>
                                    </p:set>
                                    <p:animEffect transition="in" filter="fade">
                                      <p:cBhvr>
                                        <p:cTn id="57" dur="500"/>
                                        <p:tgtEl>
                                          <p:spTgt spid="30">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xEl>
                                              <p:pRg st="10" end="10"/>
                                            </p:txEl>
                                          </p:spTgt>
                                        </p:tgtEl>
                                        <p:attrNameLst>
                                          <p:attrName>style.visibility</p:attrName>
                                        </p:attrNameLst>
                                      </p:cBhvr>
                                      <p:to>
                                        <p:strVal val="visible"/>
                                      </p:to>
                                    </p:set>
                                    <p:animEffect transition="in" filter="fade">
                                      <p:cBhvr>
                                        <p:cTn id="62" dur="500"/>
                                        <p:tgtEl>
                                          <p:spTgt spid="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0"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1439</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Century Gothic</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ಅನುರಾಗ್ ಆರ್ ಸಿಂಹ</dc:creator>
  <cp:lastModifiedBy>ಅನುರಾಗ್ ಆರ್ ಸಿಂಹ</cp:lastModifiedBy>
  <cp:revision>15</cp:revision>
  <dcterms:created xsi:type="dcterms:W3CDTF">2021-09-14T17:10:02Z</dcterms:created>
  <dcterms:modified xsi:type="dcterms:W3CDTF">2021-09-16T17:23:42Z</dcterms:modified>
</cp:coreProperties>
</file>