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2450" y="2054097"/>
            <a:ext cx="34671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550" y="2012950"/>
            <a:ext cx="7092950" cy="405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hyperlink" Target="http://www.mongodb.org/" TargetMode="External"/><Relationship Id="rId7" Type="http://schemas.openxmlformats.org/officeDocument/2006/relationships/hyperlink" Target="http://docs.mongodb.org/master/MongoDB-manual.pdf" TargetMode="External"/><Relationship Id="rId8" Type="http://schemas.openxmlformats.org/officeDocument/2006/relationships/hyperlink" Target="http://docs.mongodb.org/manual/reference/bios-example-collection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7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inayj@pes.edu" TargetMode="External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4184" y="3300221"/>
            <a:ext cx="1918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5" b="1">
                <a:solidFill>
                  <a:srgbClr val="C55A11"/>
                </a:solidFill>
                <a:latin typeface="Arial"/>
                <a:cs typeface="Arial"/>
              </a:rPr>
              <a:t>MongoDB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1305" y="4397755"/>
            <a:ext cx="4337685" cy="118681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400" spc="-175" b="1">
                <a:latin typeface="Arial"/>
                <a:cs typeface="Arial"/>
              </a:rPr>
              <a:t>Vinay</a:t>
            </a:r>
            <a:r>
              <a:rPr dirty="0" sz="2400" spc="-130" b="1">
                <a:latin typeface="Arial"/>
                <a:cs typeface="Arial"/>
              </a:rPr>
              <a:t> </a:t>
            </a:r>
            <a:r>
              <a:rPr dirty="0" sz="2400" spc="-275" b="1">
                <a:latin typeface="Arial"/>
                <a:cs typeface="Arial"/>
              </a:rPr>
              <a:t>Joshi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400" spc="-70">
                <a:latin typeface="Arial"/>
                <a:cs typeface="Arial"/>
              </a:rPr>
              <a:t>Department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00">
                <a:latin typeface="Arial"/>
                <a:cs typeface="Arial"/>
              </a:rPr>
              <a:t>Computer </a:t>
            </a:r>
            <a:r>
              <a:rPr dirty="0" sz="2400" spc="-175">
                <a:latin typeface="Arial"/>
                <a:cs typeface="Arial"/>
              </a:rPr>
              <a:t>Science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842" y="5489702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5" h="1078229">
                <a:moveTo>
                  <a:pt x="1066888" y="1032446"/>
                </a:moveTo>
                <a:lnTo>
                  <a:pt x="45707" y="1032446"/>
                </a:lnTo>
                <a:lnTo>
                  <a:pt x="45707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888"/>
                </a:lnTo>
                <a:lnTo>
                  <a:pt x="0" y="1078153"/>
                </a:lnTo>
                <a:lnTo>
                  <a:pt x="1066888" y="1078153"/>
                </a:lnTo>
                <a:lnTo>
                  <a:pt x="1066888" y="103244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1930" y="4112386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0">
                <a:moveTo>
                  <a:pt x="0" y="0"/>
                </a:moveTo>
                <a:lnTo>
                  <a:pt x="4581398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45742" y="1606296"/>
            <a:ext cx="2369185" cy="3550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5706" y="266077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4" h="1078230">
                <a:moveTo>
                  <a:pt x="1066914" y="11201"/>
                </a:moveTo>
                <a:lnTo>
                  <a:pt x="1066901" y="0"/>
                </a:lnTo>
                <a:lnTo>
                  <a:pt x="0" y="0"/>
                </a:lnTo>
                <a:lnTo>
                  <a:pt x="0" y="45707"/>
                </a:lnTo>
                <a:lnTo>
                  <a:pt x="1021207" y="45707"/>
                </a:lnTo>
                <a:lnTo>
                  <a:pt x="1021207" y="1078090"/>
                </a:lnTo>
                <a:lnTo>
                  <a:pt x="1066914" y="1078090"/>
                </a:lnTo>
                <a:lnTo>
                  <a:pt x="1066914" y="112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665175"/>
            <a:ext cx="27470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5"/>
              <a:t>Complex </a:t>
            </a:r>
            <a:r>
              <a:rPr dirty="0" sz="2400" spc="-250"/>
              <a:t>Join</a:t>
            </a:r>
            <a:r>
              <a:rPr dirty="0" sz="2400" spc="-125"/>
              <a:t> </a:t>
            </a:r>
            <a:r>
              <a:rPr dirty="0" sz="2400" spc="-175"/>
              <a:t>Queries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1931" y="265557"/>
            <a:ext cx="1289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4" b="1">
                <a:solidFill>
                  <a:srgbClr val="2E5496"/>
                </a:solidFill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842" y="1674622"/>
            <a:ext cx="2092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4">
                <a:latin typeface="Arial"/>
                <a:cs typeface="Arial"/>
              </a:rPr>
              <a:t>Relational</a:t>
            </a:r>
            <a:r>
              <a:rPr dirty="0" sz="2800" spc="-235">
                <a:latin typeface="Arial"/>
                <a:cs typeface="Arial"/>
              </a:rPr>
              <a:t> </a:t>
            </a:r>
            <a:r>
              <a:rPr dirty="0" sz="2800" spc="-325">
                <a:latin typeface="Arial"/>
                <a:cs typeface="Arial"/>
              </a:rPr>
              <a:t>DBs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9382" y="1773554"/>
            <a:ext cx="4030979" cy="178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6290" y="3963771"/>
            <a:ext cx="3206115" cy="2732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0842" y="4914645"/>
            <a:ext cx="1261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2172970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50"/>
              <a:t>Getting</a:t>
            </a:r>
            <a:r>
              <a:rPr dirty="0" sz="2400" spc="-180"/>
              <a:t> </a:t>
            </a:r>
            <a:r>
              <a:rPr dirty="0" sz="2400" spc="-215"/>
              <a:t>Started…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112" y="2128757"/>
            <a:ext cx="1711960" cy="1122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13479" y="1742439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92240" y="1894839"/>
            <a:ext cx="1300480" cy="1368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5830" y="3542233"/>
            <a:ext cx="4769485" cy="96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7385">
              <a:lnSpc>
                <a:spcPct val="100000"/>
              </a:lnSpc>
              <a:spcBef>
                <a:spcPts val="100"/>
              </a:spcBef>
              <a:tabLst>
                <a:tab pos="2882900" algn="l"/>
              </a:tabLst>
            </a:pPr>
            <a:r>
              <a:rPr dirty="0" sz="1800" spc="-55">
                <a:latin typeface="Arial"/>
                <a:cs typeface="Arial"/>
              </a:rPr>
              <a:t>Install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50">
                <a:latin typeface="Arial"/>
                <a:cs typeface="Arial"/>
              </a:rPr>
              <a:t>it	</a:t>
            </a:r>
            <a:r>
              <a:rPr dirty="0" sz="1800" spc="-95">
                <a:latin typeface="Arial"/>
                <a:cs typeface="Arial"/>
              </a:rPr>
              <a:t>Practice </a:t>
            </a:r>
            <a:r>
              <a:rPr dirty="0" sz="1800" spc="-70">
                <a:latin typeface="Arial"/>
                <a:cs typeface="Arial"/>
              </a:rPr>
              <a:t>simple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stuff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0" b="1">
                <a:solidFill>
                  <a:srgbClr val="800000"/>
                </a:solidFill>
                <a:latin typeface="Arial"/>
                <a:cs typeface="Arial"/>
              </a:rPr>
              <a:t>Install </a:t>
            </a:r>
            <a:r>
              <a:rPr dirty="0" sz="1800" spc="-20" b="1">
                <a:solidFill>
                  <a:srgbClr val="800000"/>
                </a:solidFill>
                <a:latin typeface="Arial"/>
                <a:cs typeface="Arial"/>
              </a:rPr>
              <a:t>it </a:t>
            </a:r>
            <a:r>
              <a:rPr dirty="0" sz="1800" spc="-100" b="1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dirty="0" sz="1800" spc="-105" b="1">
                <a:solidFill>
                  <a:srgbClr val="800000"/>
                </a:solidFill>
                <a:latin typeface="Arial"/>
                <a:cs typeface="Arial"/>
              </a:rPr>
              <a:t>here:</a:t>
            </a:r>
            <a:r>
              <a:rPr dirty="0" sz="1800" spc="21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u="heavy" sz="18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http</a:t>
            </a:r>
            <a:r>
              <a:rPr dirty="0" u="heavy" sz="18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://</a:t>
            </a:r>
            <a:r>
              <a:rPr dirty="0" u="heavy" sz="18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www.mongodb.org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9105" y="3510153"/>
            <a:ext cx="2108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latin typeface="Arial"/>
                <a:cs typeface="Arial"/>
              </a:rPr>
              <a:t>Move </a:t>
            </a:r>
            <a:r>
              <a:rPr dirty="0" sz="1800" spc="15">
                <a:latin typeface="Arial"/>
                <a:cs typeface="Arial"/>
              </a:rPr>
              <a:t>to </a:t>
            </a:r>
            <a:r>
              <a:rPr dirty="0" sz="1800" spc="-85">
                <a:latin typeface="Arial"/>
                <a:cs typeface="Arial"/>
              </a:rPr>
              <a:t>complex</a:t>
            </a:r>
            <a:r>
              <a:rPr dirty="0" sz="1800" spc="-29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stuff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819" y="4746752"/>
            <a:ext cx="7437755" cy="109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4085" marR="1312545" indent="-915035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800000"/>
                </a:solidFill>
                <a:latin typeface="Arial"/>
                <a:cs typeface="Arial"/>
              </a:rPr>
              <a:t>Manual: </a:t>
            </a:r>
            <a:r>
              <a:rPr dirty="0" u="heavy" sz="18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http</a:t>
            </a:r>
            <a:r>
              <a:rPr dirty="0" u="heavy" sz="18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://docs.mongodb.org/master/MongoDB</a:t>
            </a:r>
            <a:r>
              <a:rPr dirty="0" u="heavy" sz="18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-</a:t>
            </a:r>
            <a:r>
              <a:rPr dirty="0" u="heavy" sz="18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manual.pdf </a:t>
            </a:r>
            <a:r>
              <a:rPr dirty="0" sz="1800" spc="-45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dirty="0" sz="1800" spc="-140">
                <a:latin typeface="Arial"/>
                <a:cs typeface="Arial"/>
              </a:rPr>
              <a:t>(Focus </a:t>
            </a:r>
            <a:r>
              <a:rPr dirty="0" sz="1800" spc="-60">
                <a:latin typeface="Arial"/>
                <a:cs typeface="Arial"/>
              </a:rPr>
              <a:t>on </a:t>
            </a:r>
            <a:r>
              <a:rPr dirty="0" sz="1800" spc="-155">
                <a:latin typeface="Arial"/>
                <a:cs typeface="Arial"/>
              </a:rPr>
              <a:t>Ch. </a:t>
            </a:r>
            <a:r>
              <a:rPr dirty="0" sz="1800" spc="-70">
                <a:latin typeface="Arial"/>
                <a:cs typeface="Arial"/>
              </a:rPr>
              <a:t>3, </a:t>
            </a:r>
            <a:r>
              <a:rPr dirty="0" sz="1800" spc="-90">
                <a:latin typeface="Arial"/>
                <a:cs typeface="Arial"/>
              </a:rPr>
              <a:t>4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now)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10" b="1">
                <a:solidFill>
                  <a:srgbClr val="800000"/>
                </a:solidFill>
                <a:latin typeface="Arial"/>
                <a:cs typeface="Arial"/>
              </a:rPr>
              <a:t>Dataset:</a:t>
            </a:r>
            <a:r>
              <a:rPr dirty="0" sz="1800" spc="26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u="heavy" sz="18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http</a:t>
            </a:r>
            <a:r>
              <a:rPr dirty="0" u="heavy" sz="18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://docs.mongodb.org/manual/reference/bios</a:t>
            </a:r>
            <a:r>
              <a:rPr dirty="0" u="heavy" sz="18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-</a:t>
            </a:r>
            <a:r>
              <a:rPr dirty="0" u="heavy" sz="18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example</a:t>
            </a:r>
            <a:r>
              <a:rPr dirty="0" u="heavy" sz="18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-</a:t>
            </a:r>
            <a:r>
              <a:rPr dirty="0" u="heavy" sz="18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collection</a:t>
            </a:r>
            <a:r>
              <a:rPr dirty="0" u="heavy" sz="18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2089150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40"/>
              <a:t>Data</a:t>
            </a:r>
            <a:r>
              <a:rPr dirty="0" sz="2400" spc="-155"/>
              <a:t> </a:t>
            </a:r>
            <a:r>
              <a:rPr dirty="0" sz="2400" spc="-170"/>
              <a:t>Operations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730991" y="312927"/>
            <a:ext cx="5186045" cy="4323080"/>
            <a:chOff x="6730991" y="312927"/>
            <a:chExt cx="5186045" cy="4323080"/>
          </a:xfrm>
        </p:grpSpPr>
        <p:sp>
          <p:nvSpPr>
            <p:cNvPr id="5" name="object 5"/>
            <p:cNvSpPr/>
            <p:nvPr/>
          </p:nvSpPr>
          <p:spPr>
            <a:xfrm>
              <a:off x="10982833" y="312927"/>
              <a:ext cx="933602" cy="13989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30991" y="1625980"/>
              <a:ext cx="4213614" cy="3009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2541" y="1713738"/>
            <a:ext cx="5862955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110">
                <a:latin typeface="Arial"/>
                <a:cs typeface="Arial"/>
              </a:rPr>
              <a:t>reate</a:t>
            </a:r>
            <a:endParaRPr sz="1800">
              <a:latin typeface="Arial"/>
              <a:cs typeface="Arial"/>
            </a:endParaRPr>
          </a:p>
          <a:p>
            <a:pPr marL="469900" marR="2176145">
              <a:lnSpc>
                <a:spcPct val="100000"/>
              </a:lnSpc>
            </a:pPr>
            <a:r>
              <a:rPr dirty="0" sz="1800" spc="-50">
                <a:latin typeface="Arial"/>
                <a:cs typeface="Arial"/>
              </a:rPr>
              <a:t>db.collection.insert( </a:t>
            </a:r>
            <a:r>
              <a:rPr dirty="0" sz="1800" spc="-80">
                <a:latin typeface="Arial"/>
                <a:cs typeface="Arial"/>
              </a:rPr>
              <a:t>&lt;document&gt; </a:t>
            </a:r>
            <a:r>
              <a:rPr dirty="0" sz="1800" spc="-55">
                <a:latin typeface="Arial"/>
                <a:cs typeface="Arial"/>
              </a:rPr>
              <a:t>)  </a:t>
            </a:r>
            <a:r>
              <a:rPr dirty="0" sz="1800" spc="-70">
                <a:latin typeface="Arial"/>
                <a:cs typeface="Arial"/>
              </a:rPr>
              <a:t>db.collection.save( </a:t>
            </a:r>
            <a:r>
              <a:rPr dirty="0" sz="1800" spc="-80">
                <a:latin typeface="Arial"/>
                <a:cs typeface="Arial"/>
              </a:rPr>
              <a:t>&lt;document&gt;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800" spc="-55">
                <a:latin typeface="Arial"/>
                <a:cs typeface="Arial"/>
              </a:rPr>
              <a:t>db.collection.update( </a:t>
            </a:r>
            <a:r>
              <a:rPr dirty="0" sz="1800" spc="-80">
                <a:latin typeface="Arial"/>
                <a:cs typeface="Arial"/>
              </a:rPr>
              <a:t>&lt;query&gt;, &lt;update&gt;, </a:t>
            </a:r>
            <a:r>
              <a:rPr dirty="0" sz="1800" spc="-35">
                <a:latin typeface="Arial"/>
                <a:cs typeface="Arial"/>
              </a:rPr>
              <a:t>{ </a:t>
            </a:r>
            <a:r>
              <a:rPr dirty="0" sz="1800" spc="-50">
                <a:latin typeface="Arial"/>
                <a:cs typeface="Arial"/>
              </a:rPr>
              <a:t>upsert: </a:t>
            </a:r>
            <a:r>
              <a:rPr dirty="0" sz="1800" spc="-15">
                <a:latin typeface="Arial"/>
                <a:cs typeface="Arial"/>
              </a:rPr>
              <a:t>true </a:t>
            </a:r>
            <a:r>
              <a:rPr dirty="0" sz="1800" spc="-35">
                <a:latin typeface="Arial"/>
                <a:cs typeface="Arial"/>
              </a:rPr>
              <a:t>}</a:t>
            </a:r>
            <a:r>
              <a:rPr dirty="0" sz="1800" spc="-254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5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800" spc="-150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  <a:p>
            <a:pPr marL="469900" marR="1085215">
              <a:lnSpc>
                <a:spcPct val="100000"/>
              </a:lnSpc>
            </a:pPr>
            <a:r>
              <a:rPr dirty="0" sz="1800" spc="-45">
                <a:latin typeface="Arial"/>
                <a:cs typeface="Arial"/>
              </a:rPr>
              <a:t>db.collection.find( </a:t>
            </a:r>
            <a:r>
              <a:rPr dirty="0" sz="1800" spc="-80">
                <a:latin typeface="Arial"/>
                <a:cs typeface="Arial"/>
              </a:rPr>
              <a:t>&lt;query&gt;, </a:t>
            </a:r>
            <a:r>
              <a:rPr dirty="0" sz="1800" spc="-60">
                <a:latin typeface="Arial"/>
                <a:cs typeface="Arial"/>
              </a:rPr>
              <a:t>&lt;projection&gt; </a:t>
            </a:r>
            <a:r>
              <a:rPr dirty="0" sz="1800" spc="-55">
                <a:latin typeface="Arial"/>
                <a:cs typeface="Arial"/>
              </a:rPr>
              <a:t>)  db.collection.findOne( </a:t>
            </a:r>
            <a:r>
              <a:rPr dirty="0" sz="1800" spc="-80">
                <a:latin typeface="Arial"/>
                <a:cs typeface="Arial"/>
              </a:rPr>
              <a:t>&lt;query&gt;, </a:t>
            </a:r>
            <a:r>
              <a:rPr dirty="0" sz="1800" spc="-60">
                <a:latin typeface="Arial"/>
                <a:cs typeface="Arial"/>
              </a:rPr>
              <a:t>&lt;projection&gt;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7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spc="-75">
                <a:latin typeface="Arial"/>
                <a:cs typeface="Arial"/>
              </a:rPr>
              <a:t>pdate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800" spc="-55">
                <a:latin typeface="Arial"/>
                <a:cs typeface="Arial"/>
              </a:rPr>
              <a:t>db.collection.update( </a:t>
            </a:r>
            <a:r>
              <a:rPr dirty="0" sz="1800" spc="-80">
                <a:latin typeface="Arial"/>
                <a:cs typeface="Arial"/>
              </a:rPr>
              <a:t>&lt;query&gt;, &lt;update&gt;, </a:t>
            </a:r>
            <a:r>
              <a:rPr dirty="0" sz="1800" spc="-75">
                <a:latin typeface="Arial"/>
                <a:cs typeface="Arial"/>
              </a:rPr>
              <a:t>&lt;options&gt;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7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70">
                <a:latin typeface="Arial"/>
                <a:cs typeface="Arial"/>
              </a:rPr>
              <a:t>elete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800" spc="-60">
                <a:latin typeface="Arial"/>
                <a:cs typeface="Arial"/>
              </a:rPr>
              <a:t>db.collection.remove( </a:t>
            </a:r>
            <a:r>
              <a:rPr dirty="0" sz="1800" spc="-80">
                <a:latin typeface="Arial"/>
                <a:cs typeface="Arial"/>
              </a:rPr>
              <a:t>&lt;query&gt;, </a:t>
            </a:r>
            <a:r>
              <a:rPr dirty="0" sz="1800" spc="-95">
                <a:latin typeface="Arial"/>
                <a:cs typeface="Arial"/>
              </a:rPr>
              <a:t>&lt;justOne&gt;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5630545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04"/>
              <a:t>Example </a:t>
            </a:r>
            <a:r>
              <a:rPr dirty="0" sz="2400" spc="-170"/>
              <a:t>Operations </a:t>
            </a:r>
            <a:r>
              <a:rPr dirty="0" sz="2400" spc="-140"/>
              <a:t>– </a:t>
            </a:r>
            <a:r>
              <a:rPr dirty="0" sz="2400" spc="-160"/>
              <a:t>Creation </a:t>
            </a:r>
            <a:r>
              <a:rPr dirty="0" sz="2400" spc="-170"/>
              <a:t>and</a:t>
            </a:r>
            <a:r>
              <a:rPr dirty="0" sz="2400" spc="5"/>
              <a:t> </a:t>
            </a:r>
            <a:r>
              <a:rPr dirty="0" sz="2400" spc="-125"/>
              <a:t>Deletion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3832" y="2263576"/>
            <a:ext cx="2359495" cy="143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1648" y="1767281"/>
            <a:ext cx="9677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1800" spc="-18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210" b="1">
                <a:solidFill>
                  <a:srgbClr val="800000"/>
                </a:solidFill>
                <a:latin typeface="Arial"/>
                <a:cs typeface="Arial"/>
              </a:rPr>
              <a:t>RDBMS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48909" y="2582417"/>
            <a:ext cx="2209800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7235" y="4238371"/>
            <a:ext cx="28194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18810" y="1567804"/>
            <a:ext cx="2685415" cy="83883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1335"/>
              </a:spcBef>
            </a:pPr>
            <a:r>
              <a:rPr dirty="0" sz="1800" spc="-80" b="1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1800" spc="-12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800000"/>
                </a:solidFill>
                <a:latin typeface="Arial"/>
                <a:cs typeface="Arial"/>
              </a:rPr>
              <a:t>MongoDB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dirty="0" sz="1600" spc="-100" b="1">
                <a:latin typeface="Arial"/>
                <a:cs typeface="Arial"/>
              </a:rPr>
              <a:t>Either </a:t>
            </a:r>
            <a:r>
              <a:rPr dirty="0" sz="1600" spc="-95" b="1">
                <a:latin typeface="Arial"/>
                <a:cs typeface="Arial"/>
              </a:rPr>
              <a:t>insert </a:t>
            </a:r>
            <a:r>
              <a:rPr dirty="0" sz="1600" spc="-70" b="1">
                <a:latin typeface="Arial"/>
                <a:cs typeface="Arial"/>
              </a:rPr>
              <a:t>the </a:t>
            </a:r>
            <a:r>
              <a:rPr dirty="0" sz="1600" spc="-80" b="1">
                <a:latin typeface="Arial"/>
                <a:cs typeface="Arial"/>
              </a:rPr>
              <a:t>1</a:t>
            </a:r>
            <a:r>
              <a:rPr dirty="0" baseline="26455" sz="1575" spc="-120" b="1">
                <a:latin typeface="Arial"/>
                <a:cs typeface="Arial"/>
              </a:rPr>
              <a:t>st</a:t>
            </a:r>
            <a:r>
              <a:rPr dirty="0" baseline="26455" sz="1575" spc="75" b="1">
                <a:latin typeface="Arial"/>
                <a:cs typeface="Arial"/>
              </a:rPr>
              <a:t> </a:t>
            </a:r>
            <a:r>
              <a:rPr dirty="0" sz="1600" spc="-114" b="1">
                <a:latin typeface="Arial"/>
                <a:cs typeface="Arial"/>
              </a:rPr>
              <a:t>docuement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2375" y="3776294"/>
            <a:ext cx="3159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14" b="1">
                <a:latin typeface="Arial"/>
                <a:cs typeface="Arial"/>
              </a:rPr>
              <a:t>Or </a:t>
            </a:r>
            <a:r>
              <a:rPr dirty="0" sz="1600" spc="-100" b="1">
                <a:latin typeface="Arial"/>
                <a:cs typeface="Arial"/>
              </a:rPr>
              <a:t>create </a:t>
            </a:r>
            <a:r>
              <a:rPr dirty="0" sz="1600" spc="-145" b="1">
                <a:latin typeface="Arial"/>
                <a:cs typeface="Arial"/>
              </a:rPr>
              <a:t>“Users” </a:t>
            </a:r>
            <a:r>
              <a:rPr dirty="0" sz="1600" spc="-105" b="1">
                <a:latin typeface="Arial"/>
                <a:cs typeface="Arial"/>
              </a:rPr>
              <a:t>collection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95" b="1">
                <a:latin typeface="Arial"/>
                <a:cs typeface="Arial"/>
              </a:rPr>
              <a:t>explicitly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741" y="5473179"/>
            <a:ext cx="1625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5389" y="5422379"/>
            <a:ext cx="1498599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665175"/>
            <a:ext cx="54457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4"/>
              <a:t>Example </a:t>
            </a:r>
            <a:r>
              <a:rPr dirty="0" sz="2400" spc="-170"/>
              <a:t>Operations </a:t>
            </a:r>
            <a:r>
              <a:rPr dirty="0" sz="2400" spc="-140"/>
              <a:t>– </a:t>
            </a:r>
            <a:r>
              <a:rPr dirty="0" sz="2400" spc="-200"/>
              <a:t>Removal </a:t>
            </a:r>
            <a:r>
              <a:rPr dirty="0" sz="2400" spc="-130"/>
              <a:t>or</a:t>
            </a:r>
            <a:r>
              <a:rPr dirty="0" sz="2400" spc="50"/>
              <a:t> </a:t>
            </a:r>
            <a:r>
              <a:rPr dirty="0" sz="2400" spc="-125"/>
              <a:t>Deletion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1931" y="265557"/>
            <a:ext cx="1289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4" b="1">
                <a:solidFill>
                  <a:srgbClr val="2E5496"/>
                </a:solidFill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644" y="1773377"/>
            <a:ext cx="849503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2600" spc="-275">
                <a:latin typeface="Arial"/>
                <a:cs typeface="Arial"/>
              </a:rPr>
              <a:t>You</a:t>
            </a:r>
            <a:r>
              <a:rPr dirty="0" sz="2600" spc="-170">
                <a:latin typeface="Arial"/>
                <a:cs typeface="Arial"/>
              </a:rPr>
              <a:t> can</a:t>
            </a:r>
            <a:r>
              <a:rPr dirty="0" sz="2600" spc="-13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put</a:t>
            </a:r>
            <a:r>
              <a:rPr dirty="0" sz="2600" spc="-150">
                <a:latin typeface="Arial"/>
                <a:cs typeface="Arial"/>
              </a:rPr>
              <a:t> </a:t>
            </a:r>
            <a:r>
              <a:rPr dirty="0" sz="2600" spc="-50">
                <a:latin typeface="Arial"/>
                <a:cs typeface="Arial"/>
              </a:rPr>
              <a:t>condition</a:t>
            </a:r>
            <a:r>
              <a:rPr dirty="0" sz="2600" spc="-150">
                <a:latin typeface="Arial"/>
                <a:cs typeface="Arial"/>
              </a:rPr>
              <a:t> </a:t>
            </a:r>
            <a:r>
              <a:rPr dirty="0" sz="2600" spc="-80">
                <a:latin typeface="Arial"/>
                <a:cs typeface="Arial"/>
              </a:rPr>
              <a:t>on</a:t>
            </a:r>
            <a:r>
              <a:rPr dirty="0" sz="2600" spc="-140">
                <a:latin typeface="Arial"/>
                <a:cs typeface="Arial"/>
              </a:rPr>
              <a:t> </a:t>
            </a:r>
            <a:r>
              <a:rPr dirty="0" sz="2600" spc="-150">
                <a:latin typeface="Arial"/>
                <a:cs typeface="Arial"/>
              </a:rPr>
              <a:t>any</a:t>
            </a:r>
            <a:r>
              <a:rPr dirty="0" sz="2600" spc="-13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field</a:t>
            </a:r>
            <a:r>
              <a:rPr dirty="0" sz="2600" spc="-160">
                <a:latin typeface="Arial"/>
                <a:cs typeface="Arial"/>
              </a:rPr>
              <a:t> </a:t>
            </a:r>
            <a:r>
              <a:rPr dirty="0" sz="2600" spc="-30">
                <a:latin typeface="Arial"/>
                <a:cs typeface="Arial"/>
              </a:rPr>
              <a:t>in</a:t>
            </a:r>
            <a:r>
              <a:rPr dirty="0" sz="2600" spc="-13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the</a:t>
            </a:r>
            <a:r>
              <a:rPr dirty="0" sz="2600" spc="-155">
                <a:latin typeface="Arial"/>
                <a:cs typeface="Arial"/>
              </a:rPr>
              <a:t> </a:t>
            </a:r>
            <a:r>
              <a:rPr dirty="0" sz="2600" spc="-85">
                <a:latin typeface="Arial"/>
                <a:cs typeface="Arial"/>
              </a:rPr>
              <a:t>document</a:t>
            </a:r>
            <a:r>
              <a:rPr dirty="0" sz="2600" spc="-160">
                <a:latin typeface="Arial"/>
                <a:cs typeface="Arial"/>
              </a:rPr>
              <a:t> </a:t>
            </a:r>
            <a:r>
              <a:rPr dirty="0" sz="2600" spc="-125">
                <a:latin typeface="Arial"/>
                <a:cs typeface="Arial"/>
              </a:rPr>
              <a:t>(even</a:t>
            </a:r>
            <a:r>
              <a:rPr dirty="0" sz="2600" spc="-160">
                <a:latin typeface="Arial"/>
                <a:cs typeface="Arial"/>
              </a:rPr>
              <a:t> </a:t>
            </a:r>
            <a:r>
              <a:rPr dirty="0" sz="2600" spc="-25" b="1" i="1">
                <a:solidFill>
                  <a:srgbClr val="800000"/>
                </a:solidFill>
                <a:latin typeface="Carlito"/>
                <a:cs typeface="Carlito"/>
              </a:rPr>
              <a:t>_id</a:t>
            </a:r>
            <a:r>
              <a:rPr dirty="0" sz="2600" spc="-25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2491" y="2573401"/>
            <a:ext cx="5678170" cy="2180590"/>
            <a:chOff x="1642491" y="2573401"/>
            <a:chExt cx="5678170" cy="2180590"/>
          </a:xfrm>
        </p:grpSpPr>
        <p:sp>
          <p:nvSpPr>
            <p:cNvPr id="8" name="object 8"/>
            <p:cNvSpPr/>
            <p:nvPr/>
          </p:nvSpPr>
          <p:spPr>
            <a:xfrm>
              <a:off x="1693128" y="2744797"/>
              <a:ext cx="5330176" cy="1779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48841" y="2579751"/>
              <a:ext cx="5665470" cy="2167890"/>
            </a:xfrm>
            <a:custGeom>
              <a:avLst/>
              <a:gdLst/>
              <a:ahLst/>
              <a:cxnLst/>
              <a:rect l="l" t="t" r="r" b="b"/>
              <a:pathLst>
                <a:path w="5665470" h="2167890">
                  <a:moveTo>
                    <a:pt x="0" y="2167636"/>
                  </a:moveTo>
                  <a:lnTo>
                    <a:pt x="5665342" y="2167636"/>
                  </a:lnTo>
                  <a:lnTo>
                    <a:pt x="5665342" y="0"/>
                  </a:lnTo>
                  <a:lnTo>
                    <a:pt x="0" y="0"/>
                  </a:lnTo>
                  <a:lnTo>
                    <a:pt x="0" y="21676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30910" y="5142852"/>
            <a:ext cx="2012314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 spc="-85">
                <a:latin typeface="Arial"/>
                <a:cs typeface="Arial"/>
              </a:rPr>
              <a:t>db.users.remove </a:t>
            </a:r>
            <a:r>
              <a:rPr dirty="0" sz="1800" spc="-55">
                <a:latin typeface="Arial"/>
                <a:cs typeface="Arial"/>
              </a:rPr>
              <a:t>(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0935" y="5135626"/>
            <a:ext cx="4208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latin typeface="Arial"/>
                <a:cs typeface="Arial"/>
              </a:rPr>
              <a:t>Removes </a:t>
            </a:r>
            <a:r>
              <a:rPr dirty="0" sz="1800" spc="-40">
                <a:latin typeface="Arial"/>
                <a:cs typeface="Arial"/>
              </a:rPr>
              <a:t>all </a:t>
            </a:r>
            <a:r>
              <a:rPr dirty="0" sz="1800" spc="-75">
                <a:latin typeface="Arial"/>
                <a:cs typeface="Arial"/>
              </a:rPr>
              <a:t>documents </a:t>
            </a:r>
            <a:r>
              <a:rPr dirty="0" sz="1800" spc="-20">
                <a:latin typeface="Arial"/>
                <a:cs typeface="Arial"/>
              </a:rPr>
              <a:t>from </a:t>
            </a:r>
            <a:r>
              <a:rPr dirty="0" sz="1800" spc="-5" i="1">
                <a:latin typeface="Carlito"/>
                <a:cs typeface="Carlito"/>
              </a:rPr>
              <a:t>users</a:t>
            </a:r>
            <a:r>
              <a:rPr dirty="0" sz="1800" spc="-80" i="1">
                <a:latin typeface="Carlito"/>
                <a:cs typeface="Carlito"/>
              </a:rPr>
              <a:t> </a:t>
            </a:r>
            <a:r>
              <a:rPr dirty="0" sz="1800" spc="-50">
                <a:latin typeface="Arial"/>
                <a:cs typeface="Arial"/>
              </a:rPr>
              <a:t>collection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89860" y="5136515"/>
            <a:ext cx="408305" cy="376555"/>
            <a:chOff x="2689860" y="5136515"/>
            <a:chExt cx="408305" cy="376555"/>
          </a:xfrm>
        </p:grpSpPr>
        <p:sp>
          <p:nvSpPr>
            <p:cNvPr id="13" name="object 13"/>
            <p:cNvSpPr/>
            <p:nvPr/>
          </p:nvSpPr>
          <p:spPr>
            <a:xfrm>
              <a:off x="2696210" y="5142865"/>
              <a:ext cx="395604" cy="363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96210" y="5142865"/>
              <a:ext cx="395605" cy="363855"/>
            </a:xfrm>
            <a:custGeom>
              <a:avLst/>
              <a:gdLst/>
              <a:ahLst/>
              <a:cxnLst/>
              <a:rect l="l" t="t" r="r" b="b"/>
              <a:pathLst>
                <a:path w="395605" h="363854">
                  <a:moveTo>
                    <a:pt x="0" y="90932"/>
                  </a:moveTo>
                  <a:lnTo>
                    <a:pt x="213613" y="90932"/>
                  </a:lnTo>
                  <a:lnTo>
                    <a:pt x="213613" y="0"/>
                  </a:lnTo>
                  <a:lnTo>
                    <a:pt x="395604" y="181864"/>
                  </a:lnTo>
                  <a:lnTo>
                    <a:pt x="213613" y="363855"/>
                  </a:lnTo>
                  <a:lnTo>
                    <a:pt x="213613" y="272923"/>
                  </a:lnTo>
                  <a:lnTo>
                    <a:pt x="0" y="272923"/>
                  </a:lnTo>
                  <a:lnTo>
                    <a:pt x="0" y="9093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3788410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04"/>
              <a:t>Example </a:t>
            </a:r>
            <a:r>
              <a:rPr dirty="0" sz="2400" spc="-170"/>
              <a:t>Operations </a:t>
            </a:r>
            <a:r>
              <a:rPr dirty="0" sz="2400" spc="-140"/>
              <a:t>–</a:t>
            </a:r>
            <a:r>
              <a:rPr dirty="0" sz="2400" spc="-50"/>
              <a:t> </a:t>
            </a:r>
            <a:r>
              <a:rPr dirty="0" sz="2400" spc="-140"/>
              <a:t>Update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367449" y="2002366"/>
            <a:ext cx="6060440" cy="1397635"/>
            <a:chOff x="1367449" y="2002366"/>
            <a:chExt cx="6060440" cy="1397635"/>
          </a:xfrm>
        </p:grpSpPr>
        <p:sp>
          <p:nvSpPr>
            <p:cNvPr id="6" name="object 6"/>
            <p:cNvSpPr/>
            <p:nvPr/>
          </p:nvSpPr>
          <p:spPr>
            <a:xfrm>
              <a:off x="1367449" y="2002366"/>
              <a:ext cx="6060416" cy="1325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73680" y="3108198"/>
              <a:ext cx="795020" cy="291465"/>
            </a:xfrm>
            <a:custGeom>
              <a:avLst/>
              <a:gdLst/>
              <a:ahLst/>
              <a:cxnLst/>
              <a:rect l="l" t="t" r="r" b="b"/>
              <a:pathLst>
                <a:path w="795020" h="291464">
                  <a:moveTo>
                    <a:pt x="36162" y="26448"/>
                  </a:moveTo>
                  <a:lnTo>
                    <a:pt x="23841" y="29021"/>
                  </a:lnTo>
                  <a:lnTo>
                    <a:pt x="32220" y="38550"/>
                  </a:lnTo>
                  <a:lnTo>
                    <a:pt x="790447" y="291211"/>
                  </a:lnTo>
                  <a:lnTo>
                    <a:pt x="794511" y="279273"/>
                  </a:lnTo>
                  <a:lnTo>
                    <a:pt x="36162" y="26448"/>
                  </a:lnTo>
                  <a:close/>
                </a:path>
                <a:path w="795020" h="291464">
                  <a:moveTo>
                    <a:pt x="100456" y="0"/>
                  </a:moveTo>
                  <a:lnTo>
                    <a:pt x="97027" y="762"/>
                  </a:lnTo>
                  <a:lnTo>
                    <a:pt x="0" y="21081"/>
                  </a:lnTo>
                  <a:lnTo>
                    <a:pt x="65405" y="95503"/>
                  </a:lnTo>
                  <a:lnTo>
                    <a:pt x="67690" y="98171"/>
                  </a:lnTo>
                  <a:lnTo>
                    <a:pt x="71755" y="98425"/>
                  </a:lnTo>
                  <a:lnTo>
                    <a:pt x="76962" y="93725"/>
                  </a:lnTo>
                  <a:lnTo>
                    <a:pt x="77215" y="89788"/>
                  </a:lnTo>
                  <a:lnTo>
                    <a:pt x="74930" y="87122"/>
                  </a:lnTo>
                  <a:lnTo>
                    <a:pt x="32220" y="38550"/>
                  </a:lnTo>
                  <a:lnTo>
                    <a:pt x="9906" y="31114"/>
                  </a:lnTo>
                  <a:lnTo>
                    <a:pt x="13969" y="19050"/>
                  </a:lnTo>
                  <a:lnTo>
                    <a:pt x="71592" y="19050"/>
                  </a:lnTo>
                  <a:lnTo>
                    <a:pt x="99568" y="13207"/>
                  </a:lnTo>
                  <a:lnTo>
                    <a:pt x="102996" y="12446"/>
                  </a:lnTo>
                  <a:lnTo>
                    <a:pt x="105156" y="9143"/>
                  </a:lnTo>
                  <a:lnTo>
                    <a:pt x="104520" y="5714"/>
                  </a:lnTo>
                  <a:lnTo>
                    <a:pt x="103758" y="2286"/>
                  </a:lnTo>
                  <a:lnTo>
                    <a:pt x="100456" y="0"/>
                  </a:lnTo>
                  <a:close/>
                </a:path>
                <a:path w="795020" h="291464">
                  <a:moveTo>
                    <a:pt x="13969" y="19050"/>
                  </a:moveTo>
                  <a:lnTo>
                    <a:pt x="9906" y="31114"/>
                  </a:lnTo>
                  <a:lnTo>
                    <a:pt x="32220" y="38550"/>
                  </a:lnTo>
                  <a:lnTo>
                    <a:pt x="25794" y="31241"/>
                  </a:lnTo>
                  <a:lnTo>
                    <a:pt x="13207" y="31241"/>
                  </a:lnTo>
                  <a:lnTo>
                    <a:pt x="16637" y="20827"/>
                  </a:lnTo>
                  <a:lnTo>
                    <a:pt x="19303" y="20827"/>
                  </a:lnTo>
                  <a:lnTo>
                    <a:pt x="13969" y="19050"/>
                  </a:lnTo>
                  <a:close/>
                </a:path>
                <a:path w="795020" h="291464">
                  <a:moveTo>
                    <a:pt x="16637" y="20827"/>
                  </a:moveTo>
                  <a:lnTo>
                    <a:pt x="13207" y="31241"/>
                  </a:lnTo>
                  <a:lnTo>
                    <a:pt x="23841" y="29021"/>
                  </a:lnTo>
                  <a:lnTo>
                    <a:pt x="16637" y="20827"/>
                  </a:lnTo>
                  <a:close/>
                </a:path>
                <a:path w="795020" h="291464">
                  <a:moveTo>
                    <a:pt x="23841" y="29021"/>
                  </a:moveTo>
                  <a:lnTo>
                    <a:pt x="13207" y="31241"/>
                  </a:lnTo>
                  <a:lnTo>
                    <a:pt x="25794" y="31241"/>
                  </a:lnTo>
                  <a:lnTo>
                    <a:pt x="23841" y="29021"/>
                  </a:lnTo>
                  <a:close/>
                </a:path>
                <a:path w="795020" h="291464">
                  <a:moveTo>
                    <a:pt x="19303" y="20827"/>
                  </a:moveTo>
                  <a:lnTo>
                    <a:pt x="16637" y="20827"/>
                  </a:lnTo>
                  <a:lnTo>
                    <a:pt x="23841" y="29021"/>
                  </a:lnTo>
                  <a:lnTo>
                    <a:pt x="36162" y="26448"/>
                  </a:lnTo>
                  <a:lnTo>
                    <a:pt x="19303" y="20827"/>
                  </a:lnTo>
                  <a:close/>
                </a:path>
                <a:path w="795020" h="291464">
                  <a:moveTo>
                    <a:pt x="71592" y="19050"/>
                  </a:moveTo>
                  <a:lnTo>
                    <a:pt x="13969" y="19050"/>
                  </a:lnTo>
                  <a:lnTo>
                    <a:pt x="36162" y="26448"/>
                  </a:lnTo>
                  <a:lnTo>
                    <a:pt x="71592" y="1905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33088" y="4590191"/>
            <a:ext cx="5992209" cy="96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5762" y="3398011"/>
            <a:ext cx="6465570" cy="1045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28470">
              <a:lnSpc>
                <a:spcPct val="100000"/>
              </a:lnSpc>
              <a:spcBef>
                <a:spcPts val="95"/>
              </a:spcBef>
            </a:pPr>
            <a:r>
              <a:rPr dirty="0" sz="1600" spc="-60">
                <a:solidFill>
                  <a:srgbClr val="FF6600"/>
                </a:solidFill>
                <a:latin typeface="Arial"/>
                <a:cs typeface="Arial"/>
              </a:rPr>
              <a:t>Otherwise, </a:t>
            </a:r>
            <a:r>
              <a:rPr dirty="0" sz="1600" spc="50">
                <a:solidFill>
                  <a:srgbClr val="FF6600"/>
                </a:solidFill>
                <a:latin typeface="Arial"/>
                <a:cs typeface="Arial"/>
              </a:rPr>
              <a:t>it </a:t>
            </a:r>
            <a:r>
              <a:rPr dirty="0" sz="1600" spc="5">
                <a:solidFill>
                  <a:srgbClr val="FF6600"/>
                </a:solidFill>
                <a:latin typeface="Arial"/>
                <a:cs typeface="Arial"/>
              </a:rPr>
              <a:t>will </a:t>
            </a:r>
            <a:r>
              <a:rPr dirty="0" sz="1600" spc="-55">
                <a:solidFill>
                  <a:srgbClr val="FF6600"/>
                </a:solidFill>
                <a:latin typeface="Arial"/>
                <a:cs typeface="Arial"/>
              </a:rPr>
              <a:t>update </a:t>
            </a:r>
            <a:r>
              <a:rPr dirty="0" sz="1600" spc="-45">
                <a:solidFill>
                  <a:srgbClr val="FF6600"/>
                </a:solidFill>
                <a:latin typeface="Arial"/>
                <a:cs typeface="Arial"/>
              </a:rPr>
              <a:t>only </a:t>
            </a:r>
            <a:r>
              <a:rPr dirty="0" sz="1600" spc="-2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dirty="0" sz="1600" spc="-34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dirty="0" baseline="26455" sz="1575" spc="-60">
                <a:solidFill>
                  <a:srgbClr val="FF6600"/>
                </a:solidFill>
                <a:latin typeface="Arial"/>
                <a:cs typeface="Arial"/>
              </a:rPr>
              <a:t>st </a:t>
            </a:r>
            <a:r>
              <a:rPr dirty="0" sz="1600" spc="-60">
                <a:solidFill>
                  <a:srgbClr val="FF6600"/>
                </a:solidFill>
                <a:latin typeface="Arial"/>
                <a:cs typeface="Arial"/>
              </a:rPr>
              <a:t>matching document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1800" spc="-130" b="1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dirty="0" sz="1800" spc="-65" b="1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1800" spc="-95" b="1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1800" spc="-1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245" b="1">
                <a:solidFill>
                  <a:srgbClr val="800000"/>
                </a:solidFill>
                <a:latin typeface="Arial"/>
                <a:cs typeface="Arial"/>
              </a:rPr>
              <a:t>SQL: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5423535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04"/>
              <a:t>Example </a:t>
            </a:r>
            <a:r>
              <a:rPr dirty="0" sz="2400" spc="-170"/>
              <a:t>Operations </a:t>
            </a:r>
            <a:r>
              <a:rPr dirty="0" sz="2400" spc="-140"/>
              <a:t>– </a:t>
            </a:r>
            <a:r>
              <a:rPr dirty="0" sz="2400" spc="-204"/>
              <a:t>Replace </a:t>
            </a:r>
            <a:r>
              <a:rPr dirty="0" sz="2400" spc="-150"/>
              <a:t>a</a:t>
            </a:r>
            <a:r>
              <a:rPr dirty="0" sz="2400" spc="45"/>
              <a:t> </a:t>
            </a:r>
            <a:r>
              <a:rPr dirty="0" sz="2400" spc="-170"/>
              <a:t>document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447007" y="2106224"/>
            <a:ext cx="6767195" cy="1701164"/>
            <a:chOff x="1447007" y="2106224"/>
            <a:chExt cx="6767195" cy="1701164"/>
          </a:xfrm>
        </p:grpSpPr>
        <p:sp>
          <p:nvSpPr>
            <p:cNvPr id="6" name="object 6"/>
            <p:cNvSpPr/>
            <p:nvPr/>
          </p:nvSpPr>
          <p:spPr>
            <a:xfrm>
              <a:off x="1447007" y="2106224"/>
              <a:ext cx="6766945" cy="1700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75633" y="2222372"/>
              <a:ext cx="935355" cy="227965"/>
            </a:xfrm>
            <a:custGeom>
              <a:avLst/>
              <a:gdLst/>
              <a:ahLst/>
              <a:cxnLst/>
              <a:rect l="l" t="t" r="r" b="b"/>
              <a:pathLst>
                <a:path w="935354" h="227964">
                  <a:moveTo>
                    <a:pt x="76580" y="126491"/>
                  </a:moveTo>
                  <a:lnTo>
                    <a:pt x="74040" y="128904"/>
                  </a:lnTo>
                  <a:lnTo>
                    <a:pt x="0" y="194690"/>
                  </a:lnTo>
                  <a:lnTo>
                    <a:pt x="97027" y="227837"/>
                  </a:lnTo>
                  <a:lnTo>
                    <a:pt x="100711" y="226060"/>
                  </a:lnTo>
                  <a:lnTo>
                    <a:pt x="102996" y="219455"/>
                  </a:lnTo>
                  <a:lnTo>
                    <a:pt x="101218" y="215900"/>
                  </a:lnTo>
                  <a:lnTo>
                    <a:pt x="50322" y="198500"/>
                  </a:lnTo>
                  <a:lnTo>
                    <a:pt x="13588" y="198500"/>
                  </a:lnTo>
                  <a:lnTo>
                    <a:pt x="11049" y="186054"/>
                  </a:lnTo>
                  <a:lnTo>
                    <a:pt x="33978" y="181426"/>
                  </a:lnTo>
                  <a:lnTo>
                    <a:pt x="82423" y="138302"/>
                  </a:lnTo>
                  <a:lnTo>
                    <a:pt x="85089" y="136016"/>
                  </a:lnTo>
                  <a:lnTo>
                    <a:pt x="85343" y="131952"/>
                  </a:lnTo>
                  <a:lnTo>
                    <a:pt x="82930" y="129412"/>
                  </a:lnTo>
                  <a:lnTo>
                    <a:pt x="80644" y="126746"/>
                  </a:lnTo>
                  <a:lnTo>
                    <a:pt x="76580" y="126491"/>
                  </a:lnTo>
                  <a:close/>
                </a:path>
                <a:path w="935354" h="227964">
                  <a:moveTo>
                    <a:pt x="33978" y="181426"/>
                  </a:moveTo>
                  <a:lnTo>
                    <a:pt x="11049" y="186054"/>
                  </a:lnTo>
                  <a:lnTo>
                    <a:pt x="13588" y="198500"/>
                  </a:lnTo>
                  <a:lnTo>
                    <a:pt x="21139" y="196976"/>
                  </a:lnTo>
                  <a:lnTo>
                    <a:pt x="16510" y="196976"/>
                  </a:lnTo>
                  <a:lnTo>
                    <a:pt x="14350" y="186181"/>
                  </a:lnTo>
                  <a:lnTo>
                    <a:pt x="28636" y="186181"/>
                  </a:lnTo>
                  <a:lnTo>
                    <a:pt x="33978" y="181426"/>
                  </a:lnTo>
                  <a:close/>
                </a:path>
                <a:path w="935354" h="227964">
                  <a:moveTo>
                    <a:pt x="36700" y="193835"/>
                  </a:moveTo>
                  <a:lnTo>
                    <a:pt x="13588" y="198500"/>
                  </a:lnTo>
                  <a:lnTo>
                    <a:pt x="50322" y="198500"/>
                  </a:lnTo>
                  <a:lnTo>
                    <a:pt x="36700" y="193835"/>
                  </a:lnTo>
                  <a:close/>
                </a:path>
                <a:path w="935354" h="227964">
                  <a:moveTo>
                    <a:pt x="14350" y="186181"/>
                  </a:moveTo>
                  <a:lnTo>
                    <a:pt x="16510" y="196976"/>
                  </a:lnTo>
                  <a:lnTo>
                    <a:pt x="24667" y="189715"/>
                  </a:lnTo>
                  <a:lnTo>
                    <a:pt x="14350" y="186181"/>
                  </a:lnTo>
                  <a:close/>
                </a:path>
                <a:path w="935354" h="227964">
                  <a:moveTo>
                    <a:pt x="24667" y="189715"/>
                  </a:moveTo>
                  <a:lnTo>
                    <a:pt x="16510" y="196976"/>
                  </a:lnTo>
                  <a:lnTo>
                    <a:pt x="21139" y="196976"/>
                  </a:lnTo>
                  <a:lnTo>
                    <a:pt x="36700" y="193835"/>
                  </a:lnTo>
                  <a:lnTo>
                    <a:pt x="24667" y="189715"/>
                  </a:lnTo>
                  <a:close/>
                </a:path>
                <a:path w="935354" h="227964">
                  <a:moveTo>
                    <a:pt x="932814" y="0"/>
                  </a:moveTo>
                  <a:lnTo>
                    <a:pt x="33978" y="181426"/>
                  </a:lnTo>
                  <a:lnTo>
                    <a:pt x="24667" y="189715"/>
                  </a:lnTo>
                  <a:lnTo>
                    <a:pt x="36700" y="193835"/>
                  </a:lnTo>
                  <a:lnTo>
                    <a:pt x="935354" y="12446"/>
                  </a:lnTo>
                  <a:lnTo>
                    <a:pt x="932814" y="0"/>
                  </a:lnTo>
                  <a:close/>
                </a:path>
                <a:path w="935354" h="227964">
                  <a:moveTo>
                    <a:pt x="28636" y="186181"/>
                  </a:moveTo>
                  <a:lnTo>
                    <a:pt x="14350" y="186181"/>
                  </a:lnTo>
                  <a:lnTo>
                    <a:pt x="24667" y="189715"/>
                  </a:lnTo>
                  <a:lnTo>
                    <a:pt x="28636" y="18618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76783" y="4346829"/>
            <a:ext cx="7037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latin typeface="Arial"/>
                <a:cs typeface="Arial"/>
              </a:rPr>
              <a:t>For </a:t>
            </a:r>
            <a:r>
              <a:rPr dirty="0" sz="1800" spc="-20">
                <a:latin typeface="Arial"/>
                <a:cs typeface="Arial"/>
              </a:rPr>
              <a:t>the </a:t>
            </a:r>
            <a:r>
              <a:rPr dirty="0" sz="1800" spc="-60">
                <a:latin typeface="Arial"/>
                <a:cs typeface="Arial"/>
              </a:rPr>
              <a:t>document </a:t>
            </a:r>
            <a:r>
              <a:rPr dirty="0" sz="1800" spc="-85">
                <a:latin typeface="Arial"/>
                <a:cs typeface="Arial"/>
              </a:rPr>
              <a:t>having </a:t>
            </a:r>
            <a:r>
              <a:rPr dirty="0" sz="1800" spc="-25">
                <a:latin typeface="Arial"/>
                <a:cs typeface="Arial"/>
              </a:rPr>
              <a:t>item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90">
                <a:latin typeface="Arial"/>
                <a:cs typeface="Arial"/>
              </a:rPr>
              <a:t>“BE10”, </a:t>
            </a:r>
            <a:r>
              <a:rPr dirty="0" sz="1800" spc="-80">
                <a:latin typeface="Arial"/>
                <a:cs typeface="Arial"/>
              </a:rPr>
              <a:t>replace </a:t>
            </a:r>
            <a:r>
              <a:rPr dirty="0" sz="1800" spc="55">
                <a:latin typeface="Arial"/>
                <a:cs typeface="Arial"/>
              </a:rPr>
              <a:t>it </a:t>
            </a:r>
            <a:r>
              <a:rPr dirty="0" sz="1800" spc="5">
                <a:latin typeface="Arial"/>
                <a:cs typeface="Arial"/>
              </a:rPr>
              <a:t>with</a:t>
            </a:r>
            <a:r>
              <a:rPr dirty="0" sz="1800" spc="-36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 </a:t>
            </a:r>
            <a:r>
              <a:rPr dirty="0" sz="1800" spc="-85">
                <a:latin typeface="Arial"/>
                <a:cs typeface="Arial"/>
              </a:rPr>
              <a:t>given </a:t>
            </a:r>
            <a:r>
              <a:rPr dirty="0" sz="1800" spc="-60"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2864" y="2004060"/>
            <a:ext cx="7091045" cy="1893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 marL="1003300">
              <a:lnSpc>
                <a:spcPct val="100000"/>
              </a:lnSpc>
              <a:spcBef>
                <a:spcPts val="315"/>
              </a:spcBef>
            </a:pPr>
            <a:r>
              <a:rPr dirty="0" sz="1600" spc="-80">
                <a:solidFill>
                  <a:srgbClr val="FF6600"/>
                </a:solidFill>
                <a:latin typeface="Arial"/>
                <a:cs typeface="Arial"/>
              </a:rPr>
              <a:t>Query</a:t>
            </a:r>
            <a:r>
              <a:rPr dirty="0" sz="1600" spc="-85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6600"/>
                </a:solidFill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0575" y="2564638"/>
            <a:ext cx="214629" cy="991869"/>
          </a:xfrm>
          <a:custGeom>
            <a:avLst/>
            <a:gdLst/>
            <a:ahLst/>
            <a:cxnLst/>
            <a:rect l="l" t="t" r="r" b="b"/>
            <a:pathLst>
              <a:path w="214630" h="991870">
                <a:moveTo>
                  <a:pt x="214630" y="991362"/>
                </a:moveTo>
                <a:lnTo>
                  <a:pt x="172841" y="989957"/>
                </a:lnTo>
                <a:lnTo>
                  <a:pt x="138731" y="986123"/>
                </a:lnTo>
                <a:lnTo>
                  <a:pt x="115742" y="980432"/>
                </a:lnTo>
                <a:lnTo>
                  <a:pt x="107315" y="973454"/>
                </a:lnTo>
                <a:lnTo>
                  <a:pt x="107315" y="513588"/>
                </a:lnTo>
                <a:lnTo>
                  <a:pt x="98869" y="506610"/>
                </a:lnTo>
                <a:lnTo>
                  <a:pt x="75850" y="500919"/>
                </a:lnTo>
                <a:lnTo>
                  <a:pt x="41735" y="497085"/>
                </a:lnTo>
                <a:lnTo>
                  <a:pt x="0" y="495681"/>
                </a:lnTo>
                <a:lnTo>
                  <a:pt x="41735" y="494276"/>
                </a:lnTo>
                <a:lnTo>
                  <a:pt x="75850" y="490442"/>
                </a:lnTo>
                <a:lnTo>
                  <a:pt x="98869" y="484751"/>
                </a:lnTo>
                <a:lnTo>
                  <a:pt x="107315" y="477774"/>
                </a:lnTo>
                <a:lnTo>
                  <a:pt x="107315" y="17779"/>
                </a:lnTo>
                <a:lnTo>
                  <a:pt x="115742" y="10876"/>
                </a:lnTo>
                <a:lnTo>
                  <a:pt x="138731" y="5222"/>
                </a:lnTo>
                <a:lnTo>
                  <a:pt x="172841" y="1402"/>
                </a:lnTo>
                <a:lnTo>
                  <a:pt x="214630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3041" y="2636977"/>
            <a:ext cx="4013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25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dirty="0" sz="1600" spc="-114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FF66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80">
                <a:solidFill>
                  <a:srgbClr val="FF6600"/>
                </a:solidFill>
                <a:latin typeface="Arial"/>
                <a:cs typeface="Arial"/>
              </a:rPr>
              <a:t>doc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5073015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04"/>
              <a:t>Example </a:t>
            </a:r>
            <a:r>
              <a:rPr dirty="0" sz="2400" spc="-170"/>
              <a:t>Operations </a:t>
            </a:r>
            <a:r>
              <a:rPr dirty="0" sz="2400" spc="-140"/>
              <a:t>– </a:t>
            </a:r>
            <a:r>
              <a:rPr dirty="0" sz="2400" spc="-130"/>
              <a:t>Insert or</a:t>
            </a:r>
            <a:r>
              <a:rPr dirty="0" sz="2400" spc="-35"/>
              <a:t> </a:t>
            </a:r>
            <a:r>
              <a:rPr dirty="0" sz="2400" spc="-170"/>
              <a:t>Update?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87412" y="1764029"/>
            <a:ext cx="7226300" cy="2501900"/>
            <a:chOff x="887412" y="1764029"/>
            <a:chExt cx="7226300" cy="2501900"/>
          </a:xfrm>
        </p:grpSpPr>
        <p:sp>
          <p:nvSpPr>
            <p:cNvPr id="6" name="object 6"/>
            <p:cNvSpPr/>
            <p:nvPr/>
          </p:nvSpPr>
          <p:spPr>
            <a:xfrm>
              <a:off x="1000279" y="1954802"/>
              <a:ext cx="6789102" cy="2003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762" y="1770379"/>
              <a:ext cx="7213600" cy="2294255"/>
            </a:xfrm>
            <a:custGeom>
              <a:avLst/>
              <a:gdLst/>
              <a:ahLst/>
              <a:cxnLst/>
              <a:rect l="l" t="t" r="r" b="b"/>
              <a:pathLst>
                <a:path w="7213600" h="2294254">
                  <a:moveTo>
                    <a:pt x="0" y="2294255"/>
                  </a:moveTo>
                  <a:lnTo>
                    <a:pt x="7213600" y="2294255"/>
                  </a:lnTo>
                  <a:lnTo>
                    <a:pt x="7213600" y="0"/>
                  </a:lnTo>
                  <a:lnTo>
                    <a:pt x="0" y="0"/>
                  </a:lnTo>
                  <a:lnTo>
                    <a:pt x="0" y="22942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23439" y="3771391"/>
              <a:ext cx="1824989" cy="494665"/>
            </a:xfrm>
            <a:custGeom>
              <a:avLst/>
              <a:gdLst/>
              <a:ahLst/>
              <a:cxnLst/>
              <a:rect l="l" t="t" r="r" b="b"/>
              <a:pathLst>
                <a:path w="1824989" h="494664">
                  <a:moveTo>
                    <a:pt x="36430" y="31126"/>
                  </a:moveTo>
                  <a:lnTo>
                    <a:pt x="24434" y="34579"/>
                  </a:lnTo>
                  <a:lnTo>
                    <a:pt x="33491" y="43472"/>
                  </a:lnTo>
                  <a:lnTo>
                    <a:pt x="1821688" y="494283"/>
                  </a:lnTo>
                  <a:lnTo>
                    <a:pt x="1824736" y="481964"/>
                  </a:lnTo>
                  <a:lnTo>
                    <a:pt x="36430" y="31126"/>
                  </a:lnTo>
                  <a:close/>
                </a:path>
                <a:path w="1824989" h="494664">
                  <a:moveTo>
                    <a:pt x="98552" y="0"/>
                  </a:moveTo>
                  <a:lnTo>
                    <a:pt x="95250" y="888"/>
                  </a:lnTo>
                  <a:lnTo>
                    <a:pt x="0" y="28447"/>
                  </a:lnTo>
                  <a:lnTo>
                    <a:pt x="70739" y="97789"/>
                  </a:lnTo>
                  <a:lnTo>
                    <a:pt x="73279" y="100202"/>
                  </a:lnTo>
                  <a:lnTo>
                    <a:pt x="77343" y="100202"/>
                  </a:lnTo>
                  <a:lnTo>
                    <a:pt x="79756" y="97662"/>
                  </a:lnTo>
                  <a:lnTo>
                    <a:pt x="82168" y="95249"/>
                  </a:lnTo>
                  <a:lnTo>
                    <a:pt x="82168" y="91185"/>
                  </a:lnTo>
                  <a:lnTo>
                    <a:pt x="79629" y="88772"/>
                  </a:lnTo>
                  <a:lnTo>
                    <a:pt x="33491" y="43472"/>
                  </a:lnTo>
                  <a:lnTo>
                    <a:pt x="10668" y="37718"/>
                  </a:lnTo>
                  <a:lnTo>
                    <a:pt x="13716" y="25399"/>
                  </a:lnTo>
                  <a:lnTo>
                    <a:pt x="56324" y="25399"/>
                  </a:lnTo>
                  <a:lnTo>
                    <a:pt x="102108" y="12191"/>
                  </a:lnTo>
                  <a:lnTo>
                    <a:pt x="104012" y="8635"/>
                  </a:lnTo>
                  <a:lnTo>
                    <a:pt x="102997" y="5333"/>
                  </a:lnTo>
                  <a:lnTo>
                    <a:pt x="102108" y="1904"/>
                  </a:lnTo>
                  <a:lnTo>
                    <a:pt x="98552" y="0"/>
                  </a:lnTo>
                  <a:close/>
                </a:path>
                <a:path w="1824989" h="494664">
                  <a:moveTo>
                    <a:pt x="13716" y="25399"/>
                  </a:moveTo>
                  <a:lnTo>
                    <a:pt x="10668" y="37718"/>
                  </a:lnTo>
                  <a:lnTo>
                    <a:pt x="33491" y="43472"/>
                  </a:lnTo>
                  <a:lnTo>
                    <a:pt x="27502" y="37591"/>
                  </a:lnTo>
                  <a:lnTo>
                    <a:pt x="13970" y="37591"/>
                  </a:lnTo>
                  <a:lnTo>
                    <a:pt x="16637" y="26923"/>
                  </a:lnTo>
                  <a:lnTo>
                    <a:pt x="19761" y="26923"/>
                  </a:lnTo>
                  <a:lnTo>
                    <a:pt x="13716" y="25399"/>
                  </a:lnTo>
                  <a:close/>
                </a:path>
                <a:path w="1824989" h="494664">
                  <a:moveTo>
                    <a:pt x="16637" y="26923"/>
                  </a:moveTo>
                  <a:lnTo>
                    <a:pt x="13970" y="37591"/>
                  </a:lnTo>
                  <a:lnTo>
                    <a:pt x="24434" y="34579"/>
                  </a:lnTo>
                  <a:lnTo>
                    <a:pt x="16637" y="26923"/>
                  </a:lnTo>
                  <a:close/>
                </a:path>
                <a:path w="1824989" h="494664">
                  <a:moveTo>
                    <a:pt x="24434" y="34579"/>
                  </a:moveTo>
                  <a:lnTo>
                    <a:pt x="13970" y="37591"/>
                  </a:lnTo>
                  <a:lnTo>
                    <a:pt x="27502" y="37591"/>
                  </a:lnTo>
                  <a:lnTo>
                    <a:pt x="24434" y="34579"/>
                  </a:lnTo>
                  <a:close/>
                </a:path>
                <a:path w="1824989" h="494664">
                  <a:moveTo>
                    <a:pt x="19761" y="26923"/>
                  </a:moveTo>
                  <a:lnTo>
                    <a:pt x="16637" y="26923"/>
                  </a:lnTo>
                  <a:lnTo>
                    <a:pt x="24434" y="34579"/>
                  </a:lnTo>
                  <a:lnTo>
                    <a:pt x="36430" y="31126"/>
                  </a:lnTo>
                  <a:lnTo>
                    <a:pt x="19761" y="26923"/>
                  </a:lnTo>
                  <a:close/>
                </a:path>
                <a:path w="1824989" h="494664">
                  <a:moveTo>
                    <a:pt x="56324" y="25399"/>
                  </a:moveTo>
                  <a:lnTo>
                    <a:pt x="13716" y="25399"/>
                  </a:lnTo>
                  <a:lnTo>
                    <a:pt x="36430" y="31126"/>
                  </a:lnTo>
                  <a:lnTo>
                    <a:pt x="56324" y="25399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02055" y="4281297"/>
            <a:ext cx="6416675" cy="1200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20">
                <a:solidFill>
                  <a:srgbClr val="FF6600"/>
                </a:solidFill>
                <a:latin typeface="Arial"/>
                <a:cs typeface="Arial"/>
              </a:rPr>
              <a:t>The </a:t>
            </a:r>
            <a:r>
              <a:rPr dirty="0" sz="1600" spc="-10" b="1" i="1">
                <a:solidFill>
                  <a:srgbClr val="FF0000"/>
                </a:solidFill>
                <a:latin typeface="Carlito"/>
                <a:cs typeface="Carlito"/>
              </a:rPr>
              <a:t>upsert</a:t>
            </a:r>
            <a:r>
              <a:rPr dirty="0" sz="1600" spc="50" b="1" i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25">
                <a:solidFill>
                  <a:srgbClr val="FF6600"/>
                </a:solidFill>
                <a:latin typeface="Arial"/>
                <a:cs typeface="Arial"/>
              </a:rPr>
              <a:t>option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document</a:t>
            </a:r>
            <a:r>
              <a:rPr dirty="0" sz="1800" spc="-85">
                <a:latin typeface="Arial"/>
                <a:cs typeface="Arial"/>
              </a:rPr>
              <a:t> having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item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“TBD1”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is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165">
                <a:latin typeface="Arial"/>
                <a:cs typeface="Arial"/>
              </a:rPr>
              <a:t>DB,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50">
                <a:latin typeface="Arial"/>
                <a:cs typeface="Arial"/>
              </a:rPr>
              <a:t>it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-85">
                <a:latin typeface="Arial"/>
                <a:cs typeface="Arial"/>
              </a:rPr>
              <a:t> be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replaced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65">
                <a:latin typeface="Arial"/>
                <a:cs typeface="Arial"/>
              </a:rPr>
              <a:t>Otherwise, </a:t>
            </a:r>
            <a:r>
              <a:rPr dirty="0" sz="1800" spc="55">
                <a:latin typeface="Arial"/>
                <a:cs typeface="Arial"/>
              </a:rPr>
              <a:t>it </a:t>
            </a:r>
            <a:r>
              <a:rPr dirty="0" sz="1800">
                <a:latin typeface="Arial"/>
                <a:cs typeface="Arial"/>
              </a:rPr>
              <a:t>will </a:t>
            </a:r>
            <a:r>
              <a:rPr dirty="0" sz="1800" spc="-85">
                <a:latin typeface="Arial"/>
                <a:cs typeface="Arial"/>
              </a:rPr>
              <a:t>be</a:t>
            </a:r>
            <a:r>
              <a:rPr dirty="0" sz="1800" spc="-355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inserted.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20" y="231732"/>
            <a:ext cx="10686415" cy="533781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365"/>
              </a:spcBef>
            </a:pPr>
            <a:r>
              <a:rPr dirty="0" sz="2400" spc="-265" b="1">
                <a:solidFill>
                  <a:srgbClr val="2E5496"/>
                </a:solidFill>
                <a:latin typeface="Arial"/>
                <a:cs typeface="Arial"/>
              </a:rPr>
              <a:t>NODE</a:t>
            </a:r>
            <a:r>
              <a:rPr dirty="0" sz="2400" spc="-15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400" spc="-509" b="1">
                <a:solidFill>
                  <a:srgbClr val="2E5496"/>
                </a:solidFill>
                <a:latin typeface="Arial"/>
                <a:cs typeface="Arial"/>
              </a:rPr>
              <a:t>JS</a:t>
            </a:r>
            <a:endParaRPr sz="24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270"/>
              </a:spcBef>
            </a:pPr>
            <a:r>
              <a:rPr dirty="0" sz="2400" spc="-160" b="1">
                <a:solidFill>
                  <a:srgbClr val="C55A11"/>
                </a:solidFill>
                <a:latin typeface="Arial"/>
                <a:cs typeface="Arial"/>
              </a:rPr>
              <a:t>Node </a:t>
            </a:r>
            <a:r>
              <a:rPr dirty="0" sz="2400" spc="-505" b="1">
                <a:solidFill>
                  <a:srgbClr val="C55A11"/>
                </a:solidFill>
                <a:latin typeface="Arial"/>
                <a:cs typeface="Arial"/>
              </a:rPr>
              <a:t>JS </a:t>
            </a:r>
            <a:r>
              <a:rPr dirty="0" sz="2400" spc="-175" b="1">
                <a:solidFill>
                  <a:srgbClr val="C55A11"/>
                </a:solidFill>
                <a:latin typeface="Arial"/>
                <a:cs typeface="Arial"/>
              </a:rPr>
              <a:t>and </a:t>
            </a:r>
            <a:r>
              <a:rPr dirty="0" sz="2400" spc="-200" b="1">
                <a:solidFill>
                  <a:srgbClr val="C55A11"/>
                </a:solidFill>
                <a:latin typeface="Arial"/>
                <a:cs typeface="Arial"/>
              </a:rPr>
              <a:t>MongoDB </a:t>
            </a:r>
            <a:r>
              <a:rPr dirty="0" sz="2400" spc="-170" b="1">
                <a:solidFill>
                  <a:srgbClr val="C55A11"/>
                </a:solidFill>
                <a:latin typeface="Arial"/>
                <a:cs typeface="Arial"/>
              </a:rPr>
              <a:t>Connectivity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354965" marR="1605280" indent="-3549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Arial"/>
                <a:cs typeface="Arial"/>
              </a:rPr>
              <a:t>Node.js </a:t>
            </a:r>
            <a:r>
              <a:rPr dirty="0" sz="2400" spc="-155">
                <a:latin typeface="Arial"/>
                <a:cs typeface="Arial"/>
              </a:rPr>
              <a:t>can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50">
                <a:latin typeface="Arial"/>
                <a:cs typeface="Arial"/>
              </a:rPr>
              <a:t>this </a:t>
            </a:r>
            <a:r>
              <a:rPr dirty="0" sz="2400" spc="-75">
                <a:latin typeface="Arial"/>
                <a:cs typeface="Arial"/>
              </a:rPr>
              <a:t>native module </a:t>
            </a:r>
            <a:r>
              <a:rPr dirty="0" sz="2400" spc="20">
                <a:latin typeface="Arial"/>
                <a:cs typeface="Arial"/>
              </a:rPr>
              <a:t>to </a:t>
            </a:r>
            <a:r>
              <a:rPr dirty="0" sz="2400" spc="-70">
                <a:latin typeface="Arial"/>
                <a:cs typeface="Arial"/>
              </a:rPr>
              <a:t>manipulate </a:t>
            </a:r>
            <a:r>
              <a:rPr dirty="0" sz="2400" spc="-140">
                <a:latin typeface="Arial"/>
                <a:cs typeface="Arial"/>
              </a:rPr>
              <a:t>MongoDB</a:t>
            </a:r>
            <a:r>
              <a:rPr dirty="0" sz="2400" spc="-434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databases  </a:t>
            </a:r>
            <a:r>
              <a:rPr dirty="0" sz="2400" spc="-60">
                <a:latin typeface="Arial"/>
                <a:cs typeface="Arial"/>
              </a:rPr>
              <a:t>require(‘mongodb’);</a:t>
            </a:r>
            <a:endParaRPr sz="2400">
              <a:latin typeface="Arial"/>
              <a:cs typeface="Arial"/>
            </a:endParaRPr>
          </a:p>
          <a:p>
            <a:pPr marL="355600" marR="92583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dirty="0" sz="2400" spc="-70">
                <a:latin typeface="Arial"/>
                <a:cs typeface="Arial"/>
              </a:rPr>
              <a:t>Alternately,</a:t>
            </a:r>
            <a:r>
              <a:rPr dirty="0" sz="2400" spc="-165">
                <a:latin typeface="Arial"/>
                <a:cs typeface="Arial"/>
              </a:rPr>
              <a:t> use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more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sophisticated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third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party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module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like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‘mongoose’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that  </a:t>
            </a:r>
            <a:r>
              <a:rPr dirty="0" sz="2400" spc="-95">
                <a:latin typeface="Arial"/>
                <a:cs typeface="Arial"/>
              </a:rPr>
              <a:t>provides </a:t>
            </a:r>
            <a:r>
              <a:rPr dirty="0" sz="2400" spc="-90">
                <a:latin typeface="Arial"/>
                <a:cs typeface="Arial"/>
              </a:rPr>
              <a:t>Object </a:t>
            </a:r>
            <a:r>
              <a:rPr dirty="0" sz="2400" spc="-140">
                <a:latin typeface="Arial"/>
                <a:cs typeface="Arial"/>
              </a:rPr>
              <a:t>Data </a:t>
            </a:r>
            <a:r>
              <a:rPr dirty="0" sz="2400" spc="-60">
                <a:latin typeface="Arial"/>
                <a:cs typeface="Arial"/>
              </a:rPr>
              <a:t>Modeling</a:t>
            </a:r>
            <a:r>
              <a:rPr dirty="0" sz="2400" spc="-22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capabilities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u="heavy" sz="2400" spc="-1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</a:t>
            </a:r>
            <a:r>
              <a:rPr dirty="0" u="heavy" sz="2400" spc="-1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400" spc="-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0">
                <a:latin typeface="Arial"/>
                <a:cs typeface="Arial"/>
              </a:rPr>
              <a:t>To </a:t>
            </a:r>
            <a:r>
              <a:rPr dirty="0" sz="2400" spc="-95">
                <a:latin typeface="Arial"/>
                <a:cs typeface="Arial"/>
              </a:rPr>
              <a:t>create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130">
                <a:latin typeface="Arial"/>
                <a:cs typeface="Arial"/>
              </a:rPr>
              <a:t>database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35">
                <a:latin typeface="Arial"/>
                <a:cs typeface="Arial"/>
              </a:rPr>
              <a:t>MongoDB, </a:t>
            </a:r>
            <a:r>
              <a:rPr dirty="0" sz="2400" spc="-40">
                <a:latin typeface="Arial"/>
                <a:cs typeface="Arial"/>
              </a:rPr>
              <a:t>start </a:t>
            </a:r>
            <a:r>
              <a:rPr dirty="0" sz="2400" spc="-105">
                <a:latin typeface="Arial"/>
                <a:cs typeface="Arial"/>
              </a:rPr>
              <a:t>by </a:t>
            </a:r>
            <a:r>
              <a:rPr dirty="0" sz="2400" spc="-85">
                <a:latin typeface="Arial"/>
                <a:cs typeface="Arial"/>
              </a:rPr>
              <a:t>creating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MongoClient </a:t>
            </a:r>
            <a:r>
              <a:rPr dirty="0" sz="2400" spc="-55">
                <a:latin typeface="Arial"/>
                <a:cs typeface="Arial"/>
              </a:rPr>
              <a:t>object, </a:t>
            </a:r>
            <a:r>
              <a:rPr dirty="0" sz="2400" spc="-40">
                <a:latin typeface="Arial"/>
                <a:cs typeface="Arial"/>
              </a:rPr>
              <a:t>then  </a:t>
            </a:r>
            <a:r>
              <a:rPr dirty="0" sz="2400" spc="-100">
                <a:latin typeface="Arial"/>
                <a:cs typeface="Arial"/>
              </a:rPr>
              <a:t>specify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185">
                <a:latin typeface="Arial"/>
                <a:cs typeface="Arial"/>
              </a:rPr>
              <a:t>a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connection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320">
                <a:latin typeface="Arial"/>
                <a:cs typeface="Arial"/>
              </a:rPr>
              <a:t>URL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10">
                <a:latin typeface="Arial"/>
                <a:cs typeface="Arial"/>
              </a:rPr>
              <a:t>with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correct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ip</a:t>
            </a:r>
            <a:r>
              <a:rPr dirty="0" sz="2400" spc="-145">
                <a:latin typeface="Arial"/>
                <a:cs typeface="Arial"/>
              </a:rPr>
              <a:t> address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name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database.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140">
                <a:latin typeface="Arial"/>
                <a:cs typeface="Arial"/>
              </a:rPr>
              <a:t>MongoDB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will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create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30">
                <a:latin typeface="Arial"/>
                <a:cs typeface="Arial"/>
              </a:rPr>
              <a:t> database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40">
                <a:latin typeface="Arial"/>
                <a:cs typeface="Arial"/>
              </a:rPr>
              <a:t>if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75">
                <a:latin typeface="Arial"/>
                <a:cs typeface="Arial"/>
              </a:rPr>
              <a:t>it</a:t>
            </a:r>
            <a:r>
              <a:rPr dirty="0" sz="2400" spc="-140">
                <a:latin typeface="Arial"/>
                <a:cs typeface="Arial"/>
              </a:rPr>
              <a:t> does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not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exist,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50">
                <a:latin typeface="Arial"/>
                <a:cs typeface="Arial"/>
              </a:rPr>
              <a:t>make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connection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to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3769" y="414147"/>
            <a:ext cx="933602" cy="139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20" y="231732"/>
            <a:ext cx="10678795" cy="55054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365"/>
              </a:spcBef>
            </a:pPr>
            <a:r>
              <a:rPr dirty="0" sz="2400" spc="-265" b="1">
                <a:solidFill>
                  <a:srgbClr val="2E5496"/>
                </a:solidFill>
                <a:latin typeface="Arial"/>
                <a:cs typeface="Arial"/>
              </a:rPr>
              <a:t>NODE</a:t>
            </a:r>
            <a:r>
              <a:rPr dirty="0" sz="2400" spc="-15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400" spc="-509" b="1">
                <a:solidFill>
                  <a:srgbClr val="2E5496"/>
                </a:solidFill>
                <a:latin typeface="Arial"/>
                <a:cs typeface="Arial"/>
              </a:rPr>
              <a:t>JS</a:t>
            </a:r>
            <a:endParaRPr sz="24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270"/>
              </a:spcBef>
            </a:pPr>
            <a:r>
              <a:rPr dirty="0" sz="2400" spc="-160" b="1">
                <a:solidFill>
                  <a:srgbClr val="C55A11"/>
                </a:solidFill>
                <a:latin typeface="Arial"/>
                <a:cs typeface="Arial"/>
              </a:rPr>
              <a:t>Node </a:t>
            </a:r>
            <a:r>
              <a:rPr dirty="0" sz="2400" spc="-505" b="1">
                <a:solidFill>
                  <a:srgbClr val="C55A11"/>
                </a:solidFill>
                <a:latin typeface="Arial"/>
                <a:cs typeface="Arial"/>
              </a:rPr>
              <a:t>JS </a:t>
            </a:r>
            <a:r>
              <a:rPr dirty="0" sz="2400" spc="-175" b="1">
                <a:solidFill>
                  <a:srgbClr val="C55A11"/>
                </a:solidFill>
                <a:latin typeface="Arial"/>
                <a:cs typeface="Arial"/>
              </a:rPr>
              <a:t>and </a:t>
            </a:r>
            <a:r>
              <a:rPr dirty="0" sz="2400" spc="-200" b="1">
                <a:solidFill>
                  <a:srgbClr val="C55A11"/>
                </a:solidFill>
                <a:latin typeface="Arial"/>
                <a:cs typeface="Arial"/>
              </a:rPr>
              <a:t>MongoDB </a:t>
            </a:r>
            <a:r>
              <a:rPr dirty="0" sz="2400" spc="-170" b="1">
                <a:solidFill>
                  <a:srgbClr val="C55A11"/>
                </a:solidFill>
                <a:latin typeface="Arial"/>
                <a:cs typeface="Arial"/>
              </a:rPr>
              <a:t>Connectivity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2400" spc="-1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</a:t>
            </a:r>
            <a:r>
              <a:rPr dirty="0" u="heavy" sz="2400" spc="-1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400" spc="-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95">
                <a:latin typeface="Arial"/>
                <a:cs typeface="Arial"/>
              </a:rPr>
              <a:t>To </a:t>
            </a:r>
            <a:r>
              <a:rPr dirty="0" sz="2400" spc="-95">
                <a:latin typeface="Arial"/>
                <a:cs typeface="Arial"/>
              </a:rPr>
              <a:t>create </a:t>
            </a:r>
            <a:r>
              <a:rPr dirty="0" sz="2400" spc="-185">
                <a:latin typeface="Arial"/>
                <a:cs typeface="Arial"/>
              </a:rPr>
              <a:t>a </a:t>
            </a:r>
            <a:r>
              <a:rPr dirty="0" sz="2400" spc="-60">
                <a:latin typeface="Arial"/>
                <a:cs typeface="Arial"/>
              </a:rPr>
              <a:t>collection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35">
                <a:latin typeface="Arial"/>
                <a:cs typeface="Arial"/>
              </a:rPr>
              <a:t>MongoDB,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80">
                <a:latin typeface="Arial"/>
                <a:cs typeface="Arial"/>
              </a:rPr>
              <a:t>Collection()</a:t>
            </a:r>
            <a:r>
              <a:rPr dirty="0" sz="2400" spc="-254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70">
                <a:latin typeface="Arial"/>
                <a:cs typeface="Arial"/>
              </a:rPr>
              <a:t>In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MongoDB,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collection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0">
                <a:latin typeface="Arial"/>
                <a:cs typeface="Arial"/>
              </a:rPr>
              <a:t>not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created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until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75">
                <a:latin typeface="Arial"/>
                <a:cs typeface="Arial"/>
              </a:rPr>
              <a:t>it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gets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u="heavy" sz="2400" spc="-1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Insert </a:t>
            </a:r>
            <a:r>
              <a:rPr dirty="0" u="heavy" sz="2400" spc="-1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dirty="0" u="heavy" sz="2400" spc="-1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 </a:t>
            </a:r>
            <a:r>
              <a:rPr dirty="0" u="heavy" sz="2400" spc="-1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 </a:t>
            </a:r>
            <a:r>
              <a:rPr dirty="0" u="heavy" sz="2400" spc="-10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Into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95">
                <a:latin typeface="Arial"/>
                <a:cs typeface="Arial"/>
              </a:rPr>
              <a:t>To </a:t>
            </a:r>
            <a:r>
              <a:rPr dirty="0" sz="2400" spc="-50">
                <a:latin typeface="Arial"/>
                <a:cs typeface="Arial"/>
              </a:rPr>
              <a:t>insert </a:t>
            </a:r>
            <a:r>
              <a:rPr dirty="0" sz="2400" spc="-75">
                <a:latin typeface="Arial"/>
                <a:cs typeface="Arial"/>
              </a:rPr>
              <a:t>document </a:t>
            </a:r>
            <a:r>
              <a:rPr dirty="0" sz="2400" spc="-10">
                <a:latin typeface="Arial"/>
                <a:cs typeface="Arial"/>
              </a:rPr>
              <a:t>into </a:t>
            </a:r>
            <a:r>
              <a:rPr dirty="0" sz="2400" spc="-185">
                <a:latin typeface="Arial"/>
                <a:cs typeface="Arial"/>
              </a:rPr>
              <a:t>a </a:t>
            </a:r>
            <a:r>
              <a:rPr dirty="0" sz="2400" spc="-65">
                <a:latin typeface="Arial"/>
                <a:cs typeface="Arial"/>
              </a:rPr>
              <a:t>collection,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85">
                <a:latin typeface="Arial"/>
                <a:cs typeface="Arial"/>
              </a:rPr>
              <a:t>insertOne()</a:t>
            </a:r>
            <a:r>
              <a:rPr dirty="0" sz="2400" spc="-36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15">
                <a:latin typeface="Arial"/>
                <a:cs typeface="Arial"/>
              </a:rPr>
              <a:t>A </a:t>
            </a:r>
            <a:r>
              <a:rPr dirty="0" sz="2400" spc="-80">
                <a:latin typeface="Arial"/>
                <a:cs typeface="Arial"/>
              </a:rPr>
              <a:t>document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MongoDB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75">
                <a:latin typeface="Arial"/>
                <a:cs typeface="Arial"/>
              </a:rPr>
              <a:t>same </a:t>
            </a:r>
            <a:r>
              <a:rPr dirty="0" sz="2400" spc="-225">
                <a:latin typeface="Arial"/>
                <a:cs typeface="Arial"/>
              </a:rPr>
              <a:t>as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record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229">
                <a:latin typeface="Arial"/>
                <a:cs typeface="Arial"/>
              </a:rPr>
              <a:t>MySQL</a:t>
            </a:r>
            <a:endParaRPr sz="2400">
              <a:latin typeface="Arial"/>
              <a:cs typeface="Arial"/>
            </a:endParaRPr>
          </a:p>
          <a:p>
            <a:pPr marL="355600" marR="2152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175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first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parameter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insertOne()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method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an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object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containing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name(s) 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value(s)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each </a:t>
            </a:r>
            <a:r>
              <a:rPr dirty="0" sz="2400" spc="-30">
                <a:latin typeface="Arial"/>
                <a:cs typeface="Arial"/>
              </a:rPr>
              <a:t>field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document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you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want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to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insert.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35">
                <a:latin typeface="Arial"/>
                <a:cs typeface="Arial"/>
              </a:rPr>
              <a:t>It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also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takes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85">
                <a:latin typeface="Arial"/>
                <a:cs typeface="Arial"/>
              </a:rPr>
              <a:t>a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callback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function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where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you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can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work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with</a:t>
            </a:r>
            <a:r>
              <a:rPr dirty="0" sz="2400" spc="-140">
                <a:latin typeface="Arial"/>
                <a:cs typeface="Arial"/>
              </a:rPr>
              <a:t> any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errors,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or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result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insertion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300">
                <a:latin typeface="Arial"/>
                <a:cs typeface="Arial"/>
              </a:rPr>
              <a:t>To </a:t>
            </a:r>
            <a:r>
              <a:rPr dirty="0" sz="2400" spc="-50">
                <a:latin typeface="Arial"/>
                <a:cs typeface="Arial"/>
              </a:rPr>
              <a:t>insert </a:t>
            </a:r>
            <a:r>
              <a:rPr dirty="0" sz="2400" spc="-30">
                <a:latin typeface="Arial"/>
                <a:cs typeface="Arial"/>
              </a:rPr>
              <a:t>multiple </a:t>
            </a:r>
            <a:r>
              <a:rPr dirty="0" sz="2400" spc="-100">
                <a:latin typeface="Arial"/>
                <a:cs typeface="Arial"/>
              </a:rPr>
              <a:t>documents </a:t>
            </a:r>
            <a:r>
              <a:rPr dirty="0" sz="2400" spc="-40">
                <a:latin typeface="Arial"/>
                <a:cs typeface="Arial"/>
              </a:rPr>
              <a:t>at </a:t>
            </a:r>
            <a:r>
              <a:rPr dirty="0" sz="2400" spc="-114">
                <a:latin typeface="Arial"/>
                <a:cs typeface="Arial"/>
              </a:rPr>
              <a:t>once,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70">
                <a:latin typeface="Arial"/>
                <a:cs typeface="Arial"/>
              </a:rPr>
              <a:t>insertMany()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3769" y="414147"/>
            <a:ext cx="933602" cy="139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732"/>
            <a:ext cx="5657850" cy="520192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 b="1">
                <a:solidFill>
                  <a:srgbClr val="2E5496"/>
                </a:solidFill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65" b="1">
                <a:solidFill>
                  <a:srgbClr val="C55A11"/>
                </a:solidFill>
                <a:latin typeface="Arial"/>
                <a:cs typeface="Arial"/>
              </a:rPr>
              <a:t>File </a:t>
            </a:r>
            <a:r>
              <a:rPr dirty="0" sz="2400" spc="-245" b="1">
                <a:solidFill>
                  <a:srgbClr val="C55A11"/>
                </a:solidFill>
                <a:latin typeface="Arial"/>
                <a:cs typeface="Arial"/>
              </a:rPr>
              <a:t>Based</a:t>
            </a:r>
            <a:r>
              <a:rPr dirty="0" sz="2400" spc="-12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C55A11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4290" marR="5080">
              <a:lnSpc>
                <a:spcPct val="150000"/>
              </a:lnSpc>
              <a:spcBef>
                <a:spcPts val="1460"/>
              </a:spcBef>
              <a:buChar char="•"/>
              <a:tabLst>
                <a:tab pos="263525" algn="l"/>
              </a:tabLst>
            </a:pPr>
            <a:r>
              <a:rPr dirty="0" sz="2400" spc="-135">
                <a:latin typeface="Arial"/>
                <a:cs typeface="Arial"/>
              </a:rPr>
              <a:t>Program </a:t>
            </a:r>
            <a:r>
              <a:rPr dirty="0" sz="2400" spc="-95">
                <a:latin typeface="Arial"/>
                <a:cs typeface="Arial"/>
              </a:rPr>
              <a:t>defines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165">
                <a:latin typeface="Arial"/>
                <a:cs typeface="Arial"/>
              </a:rPr>
              <a:t>manages </a:t>
            </a:r>
            <a:r>
              <a:rPr dirty="0" sz="2400" spc="-30">
                <a:latin typeface="Arial"/>
                <a:cs typeface="Arial"/>
              </a:rPr>
              <a:t>it’s </a:t>
            </a:r>
            <a:r>
              <a:rPr dirty="0" sz="2400" spc="-65">
                <a:latin typeface="Arial"/>
                <a:cs typeface="Arial"/>
              </a:rPr>
              <a:t>own</a:t>
            </a:r>
            <a:r>
              <a:rPr dirty="0" sz="2400" spc="-27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data  </a:t>
            </a:r>
            <a:r>
              <a:rPr dirty="0" sz="2400" spc="-65">
                <a:latin typeface="Arial"/>
                <a:cs typeface="Arial"/>
              </a:rPr>
              <a:t>Limitations:</a:t>
            </a:r>
            <a:endParaRPr sz="2400">
              <a:latin typeface="Arial"/>
              <a:cs typeface="Arial"/>
            </a:endParaRPr>
          </a:p>
          <a:p>
            <a:pPr lvl="1" marL="720090" indent="-229235">
              <a:lnSpc>
                <a:spcPct val="100000"/>
              </a:lnSpc>
              <a:spcBef>
                <a:spcPts val="1440"/>
              </a:spcBef>
              <a:buChar char="•"/>
              <a:tabLst>
                <a:tab pos="720725" algn="l"/>
              </a:tabLst>
            </a:pPr>
            <a:r>
              <a:rPr dirty="0" sz="2400" spc="-114">
                <a:latin typeface="Arial"/>
                <a:cs typeface="Arial"/>
              </a:rPr>
              <a:t>Separation </a:t>
            </a:r>
            <a:r>
              <a:rPr dirty="0" sz="2400" spc="-110">
                <a:latin typeface="Arial"/>
                <a:cs typeface="Arial"/>
              </a:rPr>
              <a:t>and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isolation</a:t>
            </a:r>
            <a:endParaRPr sz="2400">
              <a:latin typeface="Arial"/>
              <a:cs typeface="Arial"/>
            </a:endParaRPr>
          </a:p>
          <a:p>
            <a:pPr lvl="1" marL="720090" indent="-229235">
              <a:lnSpc>
                <a:spcPct val="100000"/>
              </a:lnSpc>
              <a:spcBef>
                <a:spcPts val="1440"/>
              </a:spcBef>
              <a:buChar char="•"/>
              <a:tabLst>
                <a:tab pos="720725" algn="l"/>
              </a:tabLst>
            </a:pPr>
            <a:r>
              <a:rPr dirty="0" sz="2400" spc="-75">
                <a:latin typeface="Arial"/>
                <a:cs typeface="Arial"/>
              </a:rPr>
              <a:t>Duplication</a:t>
            </a:r>
            <a:endParaRPr sz="2400">
              <a:latin typeface="Arial"/>
              <a:cs typeface="Arial"/>
            </a:endParaRPr>
          </a:p>
          <a:p>
            <a:pPr lvl="1" marL="720090" indent="-229235">
              <a:lnSpc>
                <a:spcPct val="100000"/>
              </a:lnSpc>
              <a:spcBef>
                <a:spcPts val="1445"/>
              </a:spcBef>
              <a:buChar char="•"/>
              <a:tabLst>
                <a:tab pos="720725" algn="l"/>
              </a:tabLst>
            </a:pPr>
            <a:r>
              <a:rPr dirty="0" sz="2400" spc="-135">
                <a:latin typeface="Arial"/>
                <a:cs typeface="Arial"/>
              </a:rPr>
              <a:t>Program </a:t>
            </a:r>
            <a:r>
              <a:rPr dirty="0" sz="2400" spc="35">
                <a:latin typeface="Arial"/>
                <a:cs typeface="Arial"/>
              </a:rPr>
              <a:t>&amp; </a:t>
            </a:r>
            <a:r>
              <a:rPr dirty="0" sz="2400" spc="-90">
                <a:latin typeface="Arial"/>
                <a:cs typeface="Arial"/>
              </a:rPr>
              <a:t>data</a:t>
            </a:r>
            <a:r>
              <a:rPr dirty="0" sz="2400" spc="-33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dependence</a:t>
            </a:r>
            <a:endParaRPr sz="2400">
              <a:latin typeface="Arial"/>
              <a:cs typeface="Arial"/>
            </a:endParaRPr>
          </a:p>
          <a:p>
            <a:pPr lvl="1" marL="720090" indent="-229235">
              <a:lnSpc>
                <a:spcPct val="100000"/>
              </a:lnSpc>
              <a:spcBef>
                <a:spcPts val="1440"/>
              </a:spcBef>
              <a:buChar char="•"/>
              <a:tabLst>
                <a:tab pos="720725" algn="l"/>
              </a:tabLst>
            </a:pPr>
            <a:r>
              <a:rPr dirty="0" sz="2400" spc="-160">
                <a:latin typeface="Arial"/>
                <a:cs typeface="Arial"/>
              </a:rPr>
              <a:t>Fixed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  <a:p>
            <a:pPr lvl="1" marL="720090" indent="-229235">
              <a:lnSpc>
                <a:spcPct val="100000"/>
              </a:lnSpc>
              <a:spcBef>
                <a:spcPts val="1440"/>
              </a:spcBef>
              <a:buChar char="•"/>
              <a:tabLst>
                <a:tab pos="720725" algn="l"/>
              </a:tabLst>
            </a:pPr>
            <a:r>
              <a:rPr dirty="0" sz="2400" spc="-60">
                <a:latin typeface="Arial"/>
                <a:cs typeface="Arial"/>
              </a:rPr>
              <a:t>Proliferation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70">
                <a:latin typeface="Arial"/>
                <a:cs typeface="Arial"/>
              </a:rPr>
              <a:t>application</a:t>
            </a:r>
            <a:r>
              <a:rPr dirty="0" sz="2400" spc="-37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20" y="231732"/>
            <a:ext cx="10429240" cy="41338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365"/>
              </a:spcBef>
            </a:pPr>
            <a:r>
              <a:rPr dirty="0" sz="2400" spc="-265" b="1">
                <a:solidFill>
                  <a:srgbClr val="2E5496"/>
                </a:solidFill>
                <a:latin typeface="Arial"/>
                <a:cs typeface="Arial"/>
              </a:rPr>
              <a:t>NODE</a:t>
            </a:r>
            <a:r>
              <a:rPr dirty="0" sz="2400" spc="-15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400" spc="-509" b="1">
                <a:solidFill>
                  <a:srgbClr val="2E5496"/>
                </a:solidFill>
                <a:latin typeface="Arial"/>
                <a:cs typeface="Arial"/>
              </a:rPr>
              <a:t>JS</a:t>
            </a:r>
            <a:endParaRPr sz="24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270"/>
              </a:spcBef>
            </a:pPr>
            <a:r>
              <a:rPr dirty="0" sz="2400" spc="-160" b="1">
                <a:solidFill>
                  <a:srgbClr val="C55A11"/>
                </a:solidFill>
                <a:latin typeface="Arial"/>
                <a:cs typeface="Arial"/>
              </a:rPr>
              <a:t>Node </a:t>
            </a:r>
            <a:r>
              <a:rPr dirty="0" sz="2400" spc="-505" b="1">
                <a:solidFill>
                  <a:srgbClr val="C55A11"/>
                </a:solidFill>
                <a:latin typeface="Arial"/>
                <a:cs typeface="Arial"/>
              </a:rPr>
              <a:t>JS </a:t>
            </a:r>
            <a:r>
              <a:rPr dirty="0" sz="2400" spc="-175" b="1">
                <a:solidFill>
                  <a:srgbClr val="C55A11"/>
                </a:solidFill>
                <a:latin typeface="Arial"/>
                <a:cs typeface="Arial"/>
              </a:rPr>
              <a:t>and </a:t>
            </a:r>
            <a:r>
              <a:rPr dirty="0" sz="2400" spc="-200" b="1">
                <a:solidFill>
                  <a:srgbClr val="C55A11"/>
                </a:solidFill>
                <a:latin typeface="Arial"/>
                <a:cs typeface="Arial"/>
              </a:rPr>
              <a:t>MongoDB </a:t>
            </a:r>
            <a:r>
              <a:rPr dirty="0" sz="2400" spc="-170" b="1">
                <a:solidFill>
                  <a:srgbClr val="C55A11"/>
                </a:solidFill>
                <a:latin typeface="Arial"/>
                <a:cs typeface="Arial"/>
              </a:rPr>
              <a:t>Connectivity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2400" spc="-1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 </a:t>
            </a:r>
            <a:r>
              <a:rPr dirty="0" u="heavy" sz="2400" spc="-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heavy" sz="2400" spc="-1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documents </a:t>
            </a:r>
            <a:r>
              <a:rPr dirty="0" u="heavy" sz="2400" spc="-1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dirty="0" u="heavy" sz="24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collection</a:t>
            </a:r>
            <a:r>
              <a:rPr dirty="0" sz="2400" spc="-145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70">
                <a:latin typeface="Arial"/>
                <a:cs typeface="Arial"/>
              </a:rPr>
              <a:t>In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140">
                <a:latin typeface="Arial"/>
                <a:cs typeface="Arial"/>
              </a:rPr>
              <a:t>MongoDB </a:t>
            </a:r>
            <a:r>
              <a:rPr dirty="0" sz="2400" spc="-165">
                <a:latin typeface="Arial"/>
                <a:cs typeface="Arial"/>
              </a:rPr>
              <a:t>use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find()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and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findOne()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methods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to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find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data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85">
                <a:latin typeface="Arial"/>
                <a:cs typeface="Arial"/>
              </a:rPr>
              <a:t>a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collection.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165">
                <a:latin typeface="Arial"/>
                <a:cs typeface="Arial"/>
              </a:rPr>
              <a:t>Just </a:t>
            </a:r>
            <a:r>
              <a:rPr dirty="0" sz="2400" spc="-75">
                <a:latin typeface="Arial"/>
                <a:cs typeface="Arial"/>
              </a:rPr>
              <a:t>like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409">
                <a:latin typeface="Arial"/>
                <a:cs typeface="Arial"/>
              </a:rPr>
              <a:t>SELECT </a:t>
            </a:r>
            <a:r>
              <a:rPr dirty="0" sz="2400" spc="-70">
                <a:latin typeface="Arial"/>
                <a:cs typeface="Arial"/>
              </a:rPr>
              <a:t>statement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45">
                <a:latin typeface="Arial"/>
                <a:cs typeface="Arial"/>
              </a:rPr>
              <a:t>used </a:t>
            </a:r>
            <a:r>
              <a:rPr dirty="0" sz="2400" spc="20">
                <a:latin typeface="Arial"/>
                <a:cs typeface="Arial"/>
              </a:rPr>
              <a:t>to</a:t>
            </a:r>
            <a:r>
              <a:rPr dirty="0" sz="2400" spc="-50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find </a:t>
            </a:r>
            <a:r>
              <a:rPr dirty="0" sz="2400" spc="-95">
                <a:latin typeface="Arial"/>
                <a:cs typeface="Arial"/>
              </a:rPr>
              <a:t>data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table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229">
                <a:latin typeface="Arial"/>
                <a:cs typeface="Arial"/>
              </a:rPr>
              <a:t>MySQL </a:t>
            </a:r>
            <a:r>
              <a:rPr dirty="0" sz="2400" spc="-125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2400" spc="-1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Find: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95">
                <a:latin typeface="Arial"/>
                <a:cs typeface="Arial"/>
              </a:rPr>
              <a:t>To </a:t>
            </a:r>
            <a:r>
              <a:rPr dirty="0" sz="2400" spc="-100">
                <a:latin typeface="Arial"/>
                <a:cs typeface="Arial"/>
              </a:rPr>
              <a:t>select </a:t>
            </a:r>
            <a:r>
              <a:rPr dirty="0" sz="2400" spc="-90">
                <a:latin typeface="Arial"/>
                <a:cs typeface="Arial"/>
              </a:rPr>
              <a:t>data </a:t>
            </a:r>
            <a:r>
              <a:rPr dirty="0" sz="2400" spc="-25">
                <a:latin typeface="Arial"/>
                <a:cs typeface="Arial"/>
              </a:rPr>
              <a:t>from </a:t>
            </a:r>
            <a:r>
              <a:rPr dirty="0" sz="2400" spc="-18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table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35">
                <a:latin typeface="Arial"/>
                <a:cs typeface="Arial"/>
              </a:rPr>
              <a:t>MongoDB, </a:t>
            </a:r>
            <a:r>
              <a:rPr dirty="0" sz="2400" spc="-95">
                <a:latin typeface="Arial"/>
                <a:cs typeface="Arial"/>
              </a:rPr>
              <a:t>we </a:t>
            </a:r>
            <a:r>
              <a:rPr dirty="0" sz="2400" spc="-155">
                <a:latin typeface="Arial"/>
                <a:cs typeface="Arial"/>
              </a:rPr>
              <a:t>can </a:t>
            </a:r>
            <a:r>
              <a:rPr dirty="0" sz="2400" spc="-125">
                <a:latin typeface="Arial"/>
                <a:cs typeface="Arial"/>
              </a:rPr>
              <a:t>also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40">
                <a:latin typeface="Arial"/>
                <a:cs typeface="Arial"/>
              </a:rPr>
              <a:t>find()</a:t>
            </a:r>
            <a:r>
              <a:rPr dirty="0" sz="2400" spc="-42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method.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175">
                <a:latin typeface="Arial"/>
                <a:cs typeface="Arial"/>
              </a:rPr>
              <a:t>The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find()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method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returns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all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occurrences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selection.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first </a:t>
            </a:r>
            <a:r>
              <a:rPr dirty="0" sz="2400" spc="-80">
                <a:latin typeface="Arial"/>
                <a:cs typeface="Arial"/>
              </a:rPr>
              <a:t>parameter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50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40">
                <a:latin typeface="Arial"/>
                <a:cs typeface="Arial"/>
              </a:rPr>
              <a:t>find() </a:t>
            </a:r>
            <a:r>
              <a:rPr dirty="0" sz="2400" spc="-55">
                <a:latin typeface="Arial"/>
                <a:cs typeface="Arial"/>
              </a:rPr>
              <a:t>method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75">
                <a:latin typeface="Arial"/>
                <a:cs typeface="Arial"/>
              </a:rPr>
              <a:t>query </a:t>
            </a:r>
            <a:r>
              <a:rPr dirty="0" sz="2400" spc="-55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3769" y="414147"/>
            <a:ext cx="933602" cy="139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8172" y="2887345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0">
                <a:moveTo>
                  <a:pt x="0" y="0"/>
                </a:moveTo>
                <a:lnTo>
                  <a:pt x="4581398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21578" y="3110566"/>
            <a:ext cx="4344035" cy="16129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350"/>
              </a:spcBef>
            </a:pPr>
            <a:r>
              <a:rPr dirty="0" sz="2400" spc="-175" b="1">
                <a:latin typeface="Arial"/>
                <a:cs typeface="Arial"/>
              </a:rPr>
              <a:t>Vinay</a:t>
            </a:r>
            <a:r>
              <a:rPr dirty="0" sz="2400" spc="-130" b="1">
                <a:latin typeface="Arial"/>
                <a:cs typeface="Arial"/>
              </a:rPr>
              <a:t> </a:t>
            </a:r>
            <a:r>
              <a:rPr dirty="0" sz="2400" spc="-275" b="1">
                <a:latin typeface="Arial"/>
                <a:cs typeface="Arial"/>
              </a:rPr>
              <a:t>Joshi</a:t>
            </a:r>
            <a:endParaRPr sz="24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50"/>
              </a:spcBef>
            </a:pPr>
            <a:r>
              <a:rPr dirty="0" sz="2400" spc="-70">
                <a:latin typeface="Arial"/>
                <a:cs typeface="Arial"/>
              </a:rPr>
              <a:t>Department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</a:pPr>
            <a:r>
              <a:rPr dirty="0" sz="2400" spc="-100">
                <a:latin typeface="Arial"/>
                <a:cs typeface="Arial"/>
              </a:rPr>
              <a:t>Computer </a:t>
            </a:r>
            <a:r>
              <a:rPr dirty="0" sz="2400" spc="-175">
                <a:latin typeface="Arial"/>
                <a:cs typeface="Arial"/>
              </a:rPr>
              <a:t>Science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400" spc="-165" b="1">
                <a:latin typeface="Arial"/>
                <a:cs typeface="Arial"/>
                <a:hlinkClick r:id="rId2"/>
              </a:rPr>
              <a:t>vinayj@pes.edu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5409" y="349516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4" h="1078230">
                <a:moveTo>
                  <a:pt x="1066876" y="0"/>
                </a:moveTo>
                <a:lnTo>
                  <a:pt x="0" y="0"/>
                </a:lnTo>
                <a:lnTo>
                  <a:pt x="0" y="45707"/>
                </a:lnTo>
                <a:lnTo>
                  <a:pt x="1021080" y="45707"/>
                </a:lnTo>
                <a:lnTo>
                  <a:pt x="1021080" y="1078090"/>
                </a:lnTo>
                <a:lnTo>
                  <a:pt x="1066787" y="1078090"/>
                </a:lnTo>
                <a:lnTo>
                  <a:pt x="1066787" y="45707"/>
                </a:lnTo>
                <a:lnTo>
                  <a:pt x="10668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842" y="5489702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5" h="1078229">
                <a:moveTo>
                  <a:pt x="1066888" y="1032446"/>
                </a:moveTo>
                <a:lnTo>
                  <a:pt x="45707" y="1032446"/>
                </a:lnTo>
                <a:lnTo>
                  <a:pt x="45707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888"/>
                </a:lnTo>
                <a:lnTo>
                  <a:pt x="0" y="1078153"/>
                </a:lnTo>
                <a:lnTo>
                  <a:pt x="1066888" y="1078153"/>
                </a:lnTo>
                <a:lnTo>
                  <a:pt x="1066888" y="103244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11983" y="1606296"/>
            <a:ext cx="2369185" cy="3550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7792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THANK</a:t>
            </a:r>
            <a:r>
              <a:rPr dirty="0" spc="-270"/>
              <a:t> </a:t>
            </a:r>
            <a:r>
              <a:rPr dirty="0" spc="-43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732"/>
            <a:ext cx="2990215" cy="190944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 b="1">
                <a:solidFill>
                  <a:srgbClr val="2E5496"/>
                </a:solidFill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65" b="1">
                <a:solidFill>
                  <a:srgbClr val="C55A11"/>
                </a:solidFill>
                <a:latin typeface="Arial"/>
                <a:cs typeface="Arial"/>
              </a:rPr>
              <a:t>File </a:t>
            </a:r>
            <a:r>
              <a:rPr dirty="0" sz="2400" spc="-245" b="1">
                <a:solidFill>
                  <a:srgbClr val="C55A11"/>
                </a:solidFill>
                <a:latin typeface="Arial"/>
                <a:cs typeface="Arial"/>
              </a:rPr>
              <a:t>Based</a:t>
            </a:r>
            <a:r>
              <a:rPr dirty="0" sz="2400" spc="-125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C55A11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"/>
              </a:spcBef>
            </a:pPr>
            <a:r>
              <a:rPr dirty="0" sz="2400" spc="-125">
                <a:latin typeface="Arial"/>
                <a:cs typeface="Arial"/>
              </a:rPr>
              <a:t>File </a:t>
            </a:r>
            <a:r>
              <a:rPr dirty="0" sz="2400" spc="-114">
                <a:latin typeface="Arial"/>
                <a:cs typeface="Arial"/>
              </a:rPr>
              <a:t>(Typically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405">
                <a:latin typeface="Arial"/>
                <a:cs typeface="Arial"/>
              </a:rPr>
              <a:t>CSV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file)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0437" y="2284476"/>
            <a:ext cx="4621784" cy="1638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2975" y="4519663"/>
            <a:ext cx="4340225" cy="1666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4010914"/>
            <a:ext cx="1178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1602740" cy="825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dirty="0" sz="2400" spc="-204">
                <a:solidFill>
                  <a:srgbClr val="2E5496"/>
                </a:solidFill>
              </a:rPr>
              <a:t>MongoDB  </a:t>
            </a:r>
            <a:r>
              <a:rPr dirty="0" sz="2400" spc="-65"/>
              <a:t>I</a:t>
            </a:r>
            <a:r>
              <a:rPr dirty="0" sz="2400" spc="-180"/>
              <a:t>n</a:t>
            </a:r>
            <a:r>
              <a:rPr dirty="0" sz="2400" spc="-25"/>
              <a:t>t</a:t>
            </a:r>
            <a:r>
              <a:rPr dirty="0" sz="2400" spc="-60"/>
              <a:t>r</a:t>
            </a:r>
            <a:r>
              <a:rPr dirty="0" sz="2400" spc="-180"/>
              <a:t>od</a:t>
            </a:r>
            <a:r>
              <a:rPr dirty="0" sz="2400" spc="-190"/>
              <a:t>u</a:t>
            </a:r>
            <a:r>
              <a:rPr dirty="0" sz="2400" spc="-150"/>
              <a:t>ction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2541" y="1567053"/>
            <a:ext cx="9726930" cy="496443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0"/>
              </a:spcBef>
              <a:buChar char="•"/>
              <a:tabLst>
                <a:tab pos="241300" algn="l"/>
              </a:tabLst>
            </a:pPr>
            <a:r>
              <a:rPr dirty="0" sz="2400" spc="-150">
                <a:latin typeface="Arial"/>
                <a:cs typeface="Arial"/>
              </a:rPr>
              <a:t>Name </a:t>
            </a:r>
            <a:r>
              <a:rPr dirty="0" sz="2400" spc="-155">
                <a:latin typeface="Arial"/>
                <a:cs typeface="Arial"/>
              </a:rPr>
              <a:t>comes </a:t>
            </a:r>
            <a:r>
              <a:rPr dirty="0" sz="2400" spc="-25">
                <a:latin typeface="Arial"/>
                <a:cs typeface="Arial"/>
              </a:rPr>
              <a:t>from </a:t>
            </a:r>
            <a:r>
              <a:rPr dirty="0" sz="2400" spc="-75">
                <a:latin typeface="Arial"/>
                <a:cs typeface="Arial"/>
              </a:rPr>
              <a:t>“Humongous” </a:t>
            </a:r>
            <a:r>
              <a:rPr dirty="0" sz="2400" spc="35">
                <a:latin typeface="Arial"/>
                <a:cs typeface="Arial"/>
              </a:rPr>
              <a:t>&amp; </a:t>
            </a:r>
            <a:r>
              <a:rPr dirty="0" sz="2400" spc="-135">
                <a:latin typeface="Arial"/>
                <a:cs typeface="Arial"/>
              </a:rPr>
              <a:t>huge</a:t>
            </a:r>
            <a:r>
              <a:rPr dirty="0" sz="2400" spc="-44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har char="•"/>
              <a:tabLst>
                <a:tab pos="241300" algn="l"/>
              </a:tabLst>
            </a:pPr>
            <a:r>
              <a:rPr dirty="0" sz="2400" spc="-25">
                <a:latin typeface="Arial"/>
                <a:cs typeface="Arial"/>
              </a:rPr>
              <a:t>Written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235">
                <a:latin typeface="Arial"/>
                <a:cs typeface="Arial"/>
              </a:rPr>
              <a:t>C++, </a:t>
            </a:r>
            <a:r>
              <a:rPr dirty="0" sz="2400" spc="-100">
                <a:latin typeface="Arial"/>
                <a:cs typeface="Arial"/>
              </a:rPr>
              <a:t>developed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25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2009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har char="•"/>
              <a:tabLst>
                <a:tab pos="241300" algn="l"/>
              </a:tabLst>
            </a:pPr>
            <a:r>
              <a:rPr dirty="0" sz="2400" spc="-95">
                <a:latin typeface="Arial"/>
                <a:cs typeface="Arial"/>
              </a:rPr>
              <a:t>Creator: </a:t>
            </a:r>
            <a:r>
              <a:rPr dirty="0" sz="2400" spc="-130">
                <a:latin typeface="Arial"/>
                <a:cs typeface="Arial"/>
              </a:rPr>
              <a:t>10gen, </a:t>
            </a:r>
            <a:r>
              <a:rPr dirty="0" sz="2400" spc="-40">
                <a:latin typeface="Arial"/>
                <a:cs typeface="Arial"/>
              </a:rPr>
              <a:t>former</a:t>
            </a:r>
            <a:r>
              <a:rPr dirty="0" sz="2400" spc="-20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doublick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Arial"/>
              <a:cs typeface="Arial"/>
            </a:endParaRPr>
          </a:p>
          <a:p>
            <a:pPr marL="241300" marR="894715" indent="-228600">
              <a:lnSpc>
                <a:spcPct val="150000"/>
              </a:lnSpc>
              <a:buChar char="•"/>
              <a:tabLst>
                <a:tab pos="241300" algn="l"/>
              </a:tabLst>
            </a:pPr>
            <a:r>
              <a:rPr dirty="0" sz="2400" spc="-45">
                <a:latin typeface="Arial"/>
                <a:cs typeface="Arial"/>
              </a:rPr>
              <a:t>Definition: </a:t>
            </a:r>
            <a:r>
              <a:rPr dirty="0" sz="2400" spc="-140">
                <a:latin typeface="Arial"/>
                <a:cs typeface="Arial"/>
              </a:rPr>
              <a:t>MongoDB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30">
                <a:latin typeface="Arial"/>
                <a:cs typeface="Arial"/>
              </a:rPr>
              <a:t>an </a:t>
            </a:r>
            <a:r>
              <a:rPr dirty="0" sz="2400" spc="-100">
                <a:latin typeface="Arial"/>
                <a:cs typeface="Arial"/>
              </a:rPr>
              <a:t>open </a:t>
            </a:r>
            <a:r>
              <a:rPr dirty="0" sz="2400" spc="-120">
                <a:latin typeface="Arial"/>
                <a:cs typeface="Arial"/>
              </a:rPr>
              <a:t>source, </a:t>
            </a:r>
            <a:r>
              <a:rPr dirty="0" sz="2400" spc="-65">
                <a:latin typeface="Arial"/>
                <a:cs typeface="Arial"/>
              </a:rPr>
              <a:t>document-oriented </a:t>
            </a:r>
            <a:r>
              <a:rPr dirty="0" sz="2400" spc="-130">
                <a:latin typeface="Arial"/>
                <a:cs typeface="Arial"/>
              </a:rPr>
              <a:t>database  </a:t>
            </a:r>
            <a:r>
              <a:rPr dirty="0" sz="2400" spc="-125">
                <a:latin typeface="Arial"/>
                <a:cs typeface="Arial"/>
              </a:rPr>
              <a:t>designed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with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both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scalability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developer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agility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mind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50000"/>
              </a:lnSpc>
              <a:buChar char="•"/>
              <a:tabLst>
                <a:tab pos="241300" algn="l"/>
              </a:tabLst>
            </a:pPr>
            <a:r>
              <a:rPr dirty="0" sz="2400" spc="-105">
                <a:latin typeface="Arial"/>
                <a:cs typeface="Arial"/>
              </a:rPr>
              <a:t>Instead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storing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your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data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tables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rows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225">
                <a:latin typeface="Arial"/>
                <a:cs typeface="Arial"/>
              </a:rPr>
              <a:t>as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you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would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with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relational  </a:t>
            </a:r>
            <a:r>
              <a:rPr dirty="0" sz="2400" spc="-125">
                <a:latin typeface="Arial"/>
                <a:cs typeface="Arial"/>
              </a:rPr>
              <a:t>database,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MongoDB </a:t>
            </a:r>
            <a:r>
              <a:rPr dirty="0" sz="2400" spc="-95">
                <a:latin typeface="Arial"/>
                <a:cs typeface="Arial"/>
              </a:rPr>
              <a:t>you </a:t>
            </a:r>
            <a:r>
              <a:rPr dirty="0" sz="2400" spc="-80">
                <a:latin typeface="Arial"/>
                <a:cs typeface="Arial"/>
              </a:rPr>
              <a:t>store </a:t>
            </a:r>
            <a:r>
              <a:rPr dirty="0" sz="2400" spc="-195">
                <a:latin typeface="Arial"/>
                <a:cs typeface="Arial"/>
              </a:rPr>
              <a:t>JSON-like </a:t>
            </a:r>
            <a:r>
              <a:rPr dirty="0" sz="2400" spc="-100">
                <a:latin typeface="Arial"/>
                <a:cs typeface="Arial"/>
              </a:rPr>
              <a:t>documents </a:t>
            </a:r>
            <a:r>
              <a:rPr dirty="0" sz="2400" spc="15">
                <a:latin typeface="Arial"/>
                <a:cs typeface="Arial"/>
              </a:rPr>
              <a:t>with </a:t>
            </a:r>
            <a:r>
              <a:rPr dirty="0" sz="2400" spc="-105">
                <a:latin typeface="Arial"/>
                <a:cs typeface="Arial"/>
              </a:rPr>
              <a:t>dynamic  </a:t>
            </a:r>
            <a:r>
              <a:rPr dirty="0" sz="2400" spc="-175">
                <a:latin typeface="Arial"/>
                <a:cs typeface="Arial"/>
              </a:rPr>
              <a:t>schemas </a:t>
            </a:r>
            <a:r>
              <a:rPr dirty="0" sz="2400" spc="-105">
                <a:latin typeface="Arial"/>
                <a:cs typeface="Arial"/>
              </a:rPr>
              <a:t>(schema-free,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schemaless)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2121535" cy="825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dirty="0" sz="2400" spc="-204">
                <a:solidFill>
                  <a:srgbClr val="2E5496"/>
                </a:solidFill>
              </a:rPr>
              <a:t>MongoDB  </a:t>
            </a:r>
            <a:r>
              <a:rPr dirty="0" sz="2400" spc="-295"/>
              <a:t>NoSQL</a:t>
            </a:r>
            <a:r>
              <a:rPr dirty="0" sz="2400" spc="-215"/>
              <a:t> </a:t>
            </a:r>
            <a:r>
              <a:rPr dirty="0" sz="2400" spc="-175"/>
              <a:t>Database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2541" y="1557909"/>
            <a:ext cx="9567545" cy="220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2400" spc="-165">
                <a:latin typeface="Arial"/>
                <a:cs typeface="Arial"/>
              </a:rPr>
              <a:t>Stands </a:t>
            </a:r>
            <a:r>
              <a:rPr dirty="0" sz="2400" spc="-10">
                <a:latin typeface="Arial"/>
                <a:cs typeface="Arial"/>
              </a:rPr>
              <a:t>for </a:t>
            </a:r>
            <a:r>
              <a:rPr dirty="0" sz="2400" spc="-3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400" spc="-30">
                <a:latin typeface="Arial"/>
                <a:cs typeface="Arial"/>
              </a:rPr>
              <a:t>ot </a:t>
            </a:r>
            <a:r>
              <a:rPr dirty="0" sz="2400" spc="-11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400" spc="-110">
                <a:latin typeface="Arial"/>
                <a:cs typeface="Arial"/>
              </a:rPr>
              <a:t>nly</a:t>
            </a:r>
            <a:r>
              <a:rPr dirty="0" sz="2400" spc="-350">
                <a:latin typeface="Arial"/>
                <a:cs typeface="Arial"/>
              </a:rPr>
              <a:t> </a:t>
            </a:r>
            <a:r>
              <a:rPr dirty="0" sz="2400" spc="-370" b="1">
                <a:solidFill>
                  <a:srgbClr val="FF0000"/>
                </a:solidFill>
                <a:latin typeface="Arial"/>
                <a:cs typeface="Arial"/>
              </a:rPr>
              <a:t>SQL</a:t>
            </a:r>
            <a:r>
              <a:rPr dirty="0" sz="2400" spc="-370" b="1">
                <a:latin typeface="Arial"/>
                <a:cs typeface="Arial"/>
              </a:rPr>
              <a:t>??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900"/>
              </a:buClr>
              <a:buFont typeface="Wingdings"/>
              <a:buChar char=""/>
            </a:pPr>
            <a:endParaRPr sz="270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2400" spc="-235">
                <a:latin typeface="Arial"/>
                <a:cs typeface="Arial"/>
              </a:rPr>
              <a:t>Class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60">
                <a:latin typeface="Arial"/>
                <a:cs typeface="Arial"/>
              </a:rPr>
              <a:t>non-relational </a:t>
            </a:r>
            <a:r>
              <a:rPr dirty="0" sz="2400" spc="-95">
                <a:latin typeface="Arial"/>
                <a:cs typeface="Arial"/>
              </a:rPr>
              <a:t>data </a:t>
            </a:r>
            <a:r>
              <a:rPr dirty="0" sz="2400" spc="-120">
                <a:latin typeface="Arial"/>
                <a:cs typeface="Arial"/>
              </a:rPr>
              <a:t>storage</a:t>
            </a:r>
            <a:r>
              <a:rPr dirty="0" sz="2400" spc="-290">
                <a:latin typeface="Arial"/>
                <a:cs typeface="Arial"/>
              </a:rPr>
              <a:t> </a:t>
            </a:r>
            <a:r>
              <a:rPr dirty="0" sz="2400" spc="-16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99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3695" marR="5080" indent="-341630">
              <a:lnSpc>
                <a:spcPct val="8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2400" spc="-120">
                <a:latin typeface="Arial"/>
                <a:cs typeface="Arial"/>
              </a:rPr>
              <a:t>Usually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not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require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fixed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table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60">
                <a:latin typeface="Arial"/>
                <a:cs typeface="Arial"/>
              </a:rPr>
              <a:t>schema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nor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they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65">
                <a:latin typeface="Arial"/>
                <a:cs typeface="Arial"/>
              </a:rPr>
              <a:t>use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concept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of  </a:t>
            </a:r>
            <a:r>
              <a:rPr dirty="0" sz="2400" spc="-75">
                <a:latin typeface="Arial"/>
                <a:cs typeface="Arial"/>
              </a:rPr>
              <a:t>joins </a:t>
            </a:r>
            <a:r>
              <a:rPr dirty="0" sz="2400" spc="20">
                <a:latin typeface="Arial"/>
                <a:cs typeface="Arial"/>
              </a:rPr>
              <a:t>to</a:t>
            </a:r>
            <a:r>
              <a:rPr dirty="0" sz="2400" spc="-49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derive </a:t>
            </a:r>
            <a:r>
              <a:rPr dirty="0" sz="2400" spc="-95">
                <a:latin typeface="Arial"/>
                <a:cs typeface="Arial"/>
              </a:rPr>
              <a:t>data </a:t>
            </a:r>
            <a:r>
              <a:rPr dirty="0" sz="2400" spc="-25">
                <a:latin typeface="Arial"/>
                <a:cs typeface="Arial"/>
              </a:rPr>
              <a:t>from </a:t>
            </a:r>
            <a:r>
              <a:rPr dirty="0" sz="2400" spc="-30">
                <a:latin typeface="Arial"/>
                <a:cs typeface="Arial"/>
              </a:rPr>
              <a:t>different </a:t>
            </a:r>
            <a:r>
              <a:rPr dirty="0" sz="2400" spc="-9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732"/>
            <a:ext cx="6617334" cy="171767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 b="1">
                <a:solidFill>
                  <a:srgbClr val="2E5496"/>
                </a:solidFill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00" b="1">
                <a:solidFill>
                  <a:srgbClr val="C55A11"/>
                </a:solidFill>
                <a:latin typeface="Arial"/>
                <a:cs typeface="Arial"/>
              </a:rPr>
              <a:t>MongoDB </a:t>
            </a:r>
            <a:r>
              <a:rPr dirty="0" sz="2400" spc="-140" b="1">
                <a:solidFill>
                  <a:srgbClr val="C55A11"/>
                </a:solidFill>
                <a:latin typeface="Arial"/>
                <a:cs typeface="Arial"/>
              </a:rPr>
              <a:t>– </a:t>
            </a:r>
            <a:r>
              <a:rPr dirty="0" sz="2400" spc="-150" b="1">
                <a:solidFill>
                  <a:srgbClr val="C55A11"/>
                </a:solidFill>
                <a:latin typeface="Arial"/>
                <a:cs typeface="Arial"/>
              </a:rPr>
              <a:t>a </a:t>
            </a:r>
            <a:r>
              <a:rPr dirty="0" sz="2400" spc="-295" b="1">
                <a:solidFill>
                  <a:srgbClr val="C55A11"/>
                </a:solidFill>
                <a:latin typeface="Arial"/>
                <a:cs typeface="Arial"/>
              </a:rPr>
              <a:t>NoSQL</a:t>
            </a:r>
            <a:r>
              <a:rPr dirty="0" sz="2400" spc="-7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C55A11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75920" indent="-342265">
              <a:lnSpc>
                <a:spcPct val="100000"/>
              </a:lnSpc>
              <a:spcBef>
                <a:spcPts val="138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75920" algn="l"/>
                <a:tab pos="376555" algn="l"/>
              </a:tabLst>
            </a:pPr>
            <a:r>
              <a:rPr dirty="0" sz="2400" spc="-130">
                <a:latin typeface="Arial"/>
                <a:cs typeface="Arial"/>
              </a:rPr>
              <a:t>No </a:t>
            </a:r>
            <a:r>
              <a:rPr dirty="0" sz="2400" spc="-95">
                <a:latin typeface="Arial"/>
                <a:cs typeface="Arial"/>
              </a:rPr>
              <a:t>Defined </a:t>
            </a:r>
            <a:r>
              <a:rPr dirty="0" sz="2400" spc="-200">
                <a:latin typeface="Arial"/>
                <a:cs typeface="Arial"/>
              </a:rPr>
              <a:t>Schema </a:t>
            </a:r>
            <a:r>
              <a:rPr dirty="0" sz="2400" spc="-180">
                <a:latin typeface="Arial"/>
                <a:cs typeface="Arial"/>
              </a:rPr>
              <a:t>(Schema </a:t>
            </a:r>
            <a:r>
              <a:rPr dirty="0" sz="2400" spc="-165">
                <a:latin typeface="Arial"/>
                <a:cs typeface="Arial"/>
              </a:rPr>
              <a:t>Free </a:t>
            </a:r>
            <a:r>
              <a:rPr dirty="0" sz="2400" spc="-20">
                <a:latin typeface="Arial"/>
                <a:cs typeface="Arial"/>
              </a:rPr>
              <a:t>or </a:t>
            </a:r>
            <a:r>
              <a:rPr dirty="0" sz="2400" spc="-200">
                <a:latin typeface="Arial"/>
                <a:cs typeface="Arial"/>
              </a:rPr>
              <a:t>Schema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220">
                <a:latin typeface="Arial"/>
                <a:cs typeface="Arial"/>
              </a:rPr>
              <a:t>Less)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1789" y="2142959"/>
            <a:ext cx="786130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4344035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54"/>
              <a:t>Terms </a:t>
            </a:r>
            <a:r>
              <a:rPr dirty="0" sz="2400" spc="-150"/>
              <a:t>Mapping </a:t>
            </a:r>
            <a:r>
              <a:rPr dirty="0" sz="2400" spc="-225"/>
              <a:t>(DB </a:t>
            </a:r>
            <a:r>
              <a:rPr dirty="0" sz="2400" spc="-204"/>
              <a:t>vs.</a:t>
            </a:r>
            <a:r>
              <a:rPr dirty="0" sz="2400" spc="85"/>
              <a:t> </a:t>
            </a:r>
            <a:r>
              <a:rPr dirty="0" sz="2400" spc="-185"/>
              <a:t>MongoDB)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0550" y="2012950"/>
          <a:ext cx="7092950" cy="405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3949700"/>
              </a:tblGrid>
              <a:tr h="522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RDBMS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0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MongoDB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22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5">
                          <a:latin typeface="Arial"/>
                          <a:cs typeface="Arial"/>
                        </a:rPr>
                        <a:t>Database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5">
                          <a:latin typeface="Arial"/>
                          <a:cs typeface="Arial"/>
                        </a:rPr>
                        <a:t>Database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22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75">
                          <a:latin typeface="Arial"/>
                          <a:cs typeface="Arial"/>
                        </a:rPr>
                        <a:t>Table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85">
                          <a:latin typeface="Arial"/>
                          <a:cs typeface="Arial"/>
                        </a:rPr>
                        <a:t>Collection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22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20">
                          <a:latin typeface="Arial"/>
                          <a:cs typeface="Arial"/>
                        </a:rPr>
                        <a:t>Tuple/Row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0">
                          <a:latin typeface="Arial"/>
                          <a:cs typeface="Arial"/>
                        </a:rPr>
                        <a:t>Document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22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30">
                          <a:latin typeface="Arial"/>
                          <a:cs typeface="Arial"/>
                        </a:rPr>
                        <a:t>Column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14">
                          <a:latin typeface="Arial"/>
                          <a:cs typeface="Arial"/>
                        </a:rPr>
                        <a:t>Field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2273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175">
                          <a:latin typeface="Arial"/>
                          <a:cs typeface="Arial"/>
                        </a:rPr>
                        <a:t>Table</a:t>
                      </a:r>
                      <a:r>
                        <a:rPr dirty="0" sz="2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40">
                          <a:latin typeface="Arial"/>
                          <a:cs typeface="Arial"/>
                        </a:rPr>
                        <a:t>Join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140">
                          <a:latin typeface="Arial"/>
                          <a:cs typeface="Arial"/>
                        </a:rPr>
                        <a:t>Embedded</a:t>
                      </a:r>
                      <a:r>
                        <a:rPr dirty="0" sz="24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14">
                          <a:latin typeface="Arial"/>
                          <a:cs typeface="Arial"/>
                        </a:rPr>
                        <a:t>Documents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9022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95">
                          <a:latin typeface="Arial"/>
                          <a:cs typeface="Arial"/>
                        </a:rPr>
                        <a:t>Primary</a:t>
                      </a:r>
                      <a:r>
                        <a:rPr dirty="0" sz="24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20">
                          <a:latin typeface="Arial"/>
                          <a:cs typeface="Arial"/>
                        </a:rPr>
                        <a:t>Key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69595" marR="227329" indent="-3340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95">
                          <a:latin typeface="Arial"/>
                          <a:cs typeface="Arial"/>
                        </a:rPr>
                        <a:t>Primary </a:t>
                      </a:r>
                      <a:r>
                        <a:rPr dirty="0" sz="2400" spc="-220">
                          <a:latin typeface="Arial"/>
                          <a:cs typeface="Arial"/>
                        </a:rPr>
                        <a:t>Key </a:t>
                      </a:r>
                      <a:r>
                        <a:rPr dirty="0" sz="2400" spc="-75">
                          <a:latin typeface="Arial"/>
                          <a:cs typeface="Arial"/>
                        </a:rPr>
                        <a:t>(Default </a:t>
                      </a:r>
                      <a:r>
                        <a:rPr dirty="0" sz="2400" spc="-70">
                          <a:latin typeface="Arial"/>
                          <a:cs typeface="Arial"/>
                        </a:rPr>
                        <a:t>_id</a:t>
                      </a:r>
                      <a:r>
                        <a:rPr dirty="0" sz="240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45">
                          <a:latin typeface="Arial"/>
                          <a:cs typeface="Arial"/>
                        </a:rPr>
                        <a:t>key  </a:t>
                      </a:r>
                      <a:r>
                        <a:rPr dirty="0" sz="2400" spc="-70">
                          <a:latin typeface="Arial"/>
                          <a:cs typeface="Arial"/>
                        </a:rPr>
                        <a:t>provided </a:t>
                      </a:r>
                      <a:r>
                        <a:rPr dirty="0" sz="2400" spc="-105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2400" spc="-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95">
                          <a:latin typeface="Arial"/>
                          <a:cs typeface="Arial"/>
                        </a:rPr>
                        <a:t>mongodb)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3502660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40"/>
              <a:t>Data </a:t>
            </a:r>
            <a:r>
              <a:rPr dirty="0" sz="2400" spc="-95"/>
              <a:t>Model </a:t>
            </a:r>
            <a:r>
              <a:rPr dirty="0" sz="2400" spc="-140"/>
              <a:t>– </a:t>
            </a:r>
            <a:r>
              <a:rPr dirty="0" sz="2400" spc="-315"/>
              <a:t>BSON</a:t>
            </a:r>
            <a:r>
              <a:rPr dirty="0" sz="2400" spc="-175"/>
              <a:t> </a:t>
            </a:r>
            <a:r>
              <a:rPr dirty="0" sz="2400" spc="-165"/>
              <a:t>Format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2541" y="1533524"/>
            <a:ext cx="9721215" cy="130302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41300" algn="l"/>
              </a:tabLst>
            </a:pPr>
            <a:r>
              <a:rPr dirty="0" sz="2400" spc="-10">
                <a:latin typeface="Times New Roman"/>
                <a:cs typeface="Times New Roman"/>
              </a:rPr>
              <a:t>BSON </a:t>
            </a:r>
            <a:r>
              <a:rPr dirty="0" sz="2400" spc="100">
                <a:latin typeface="Times New Roman"/>
                <a:cs typeface="Times New Roman"/>
              </a:rPr>
              <a:t>format </a:t>
            </a:r>
            <a:r>
              <a:rPr dirty="0" sz="2400" spc="90">
                <a:latin typeface="Times New Roman"/>
                <a:cs typeface="Times New Roman"/>
              </a:rPr>
              <a:t>(binary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JSON)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71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41300" algn="l"/>
              </a:tabLst>
            </a:pPr>
            <a:r>
              <a:rPr dirty="0" sz="2400" spc="60">
                <a:latin typeface="Times New Roman"/>
                <a:cs typeface="Times New Roman"/>
              </a:rPr>
              <a:t>Developers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can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easily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map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modern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object-oriented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languages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without  </a:t>
            </a:r>
            <a:r>
              <a:rPr dirty="0" sz="2400" spc="85">
                <a:latin typeface="Times New Roman"/>
                <a:cs typeface="Times New Roman"/>
              </a:rPr>
              <a:t>a complicated </a:t>
            </a:r>
            <a:r>
              <a:rPr dirty="0" sz="2400" spc="45">
                <a:latin typeface="Times New Roman"/>
                <a:cs typeface="Times New Roman"/>
              </a:rPr>
              <a:t>ORM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5583" y="3321329"/>
            <a:ext cx="2294175" cy="3164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661789" y="4467859"/>
            <a:ext cx="617855" cy="861694"/>
            <a:chOff x="4661789" y="4467859"/>
            <a:chExt cx="617855" cy="861694"/>
          </a:xfrm>
        </p:grpSpPr>
        <p:sp>
          <p:nvSpPr>
            <p:cNvPr id="8" name="object 8"/>
            <p:cNvSpPr/>
            <p:nvPr/>
          </p:nvSpPr>
          <p:spPr>
            <a:xfrm>
              <a:off x="4668139" y="4474209"/>
              <a:ext cx="604901" cy="848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68139" y="4474209"/>
              <a:ext cx="605155" cy="848994"/>
            </a:xfrm>
            <a:custGeom>
              <a:avLst/>
              <a:gdLst/>
              <a:ahLst/>
              <a:cxnLst/>
              <a:rect l="l" t="t" r="r" b="b"/>
              <a:pathLst>
                <a:path w="605154" h="848995">
                  <a:moveTo>
                    <a:pt x="0" y="212089"/>
                  </a:moveTo>
                  <a:lnTo>
                    <a:pt x="302387" y="212089"/>
                  </a:lnTo>
                  <a:lnTo>
                    <a:pt x="302387" y="0"/>
                  </a:lnTo>
                  <a:lnTo>
                    <a:pt x="604901" y="424306"/>
                  </a:lnTo>
                  <a:lnTo>
                    <a:pt x="302387" y="848613"/>
                  </a:lnTo>
                  <a:lnTo>
                    <a:pt x="302387" y="636396"/>
                  </a:lnTo>
                  <a:lnTo>
                    <a:pt x="0" y="636396"/>
                  </a:lnTo>
                  <a:lnTo>
                    <a:pt x="0" y="21208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91988" y="3637026"/>
            <a:ext cx="21120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800000"/>
                </a:solidFill>
                <a:latin typeface="Arial"/>
                <a:cs typeface="Arial"/>
              </a:rPr>
              <a:t>Remember </a:t>
            </a:r>
            <a:r>
              <a:rPr dirty="0" sz="1800" spc="-20" b="1">
                <a:solidFill>
                  <a:srgbClr val="800000"/>
                </a:solidFill>
                <a:latin typeface="Arial"/>
                <a:cs typeface="Arial"/>
              </a:rPr>
              <a:t>it </a:t>
            </a:r>
            <a:r>
              <a:rPr dirty="0" sz="1800" spc="-175" b="1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dirty="0" sz="1800" spc="-25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800000"/>
                </a:solidFill>
                <a:latin typeface="Arial"/>
                <a:cs typeface="Arial"/>
              </a:rPr>
              <a:t>stored  </a:t>
            </a:r>
            <a:r>
              <a:rPr dirty="0" sz="1800" spc="-100" b="1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1800" spc="-110" b="1">
                <a:solidFill>
                  <a:srgbClr val="800000"/>
                </a:solidFill>
                <a:latin typeface="Arial"/>
                <a:cs typeface="Arial"/>
              </a:rPr>
              <a:t>binary formats  </a:t>
            </a:r>
            <a:r>
              <a:rPr dirty="0" sz="1800" spc="-170" b="1">
                <a:solidFill>
                  <a:srgbClr val="800000"/>
                </a:solidFill>
                <a:latin typeface="Arial"/>
                <a:cs typeface="Arial"/>
              </a:rPr>
              <a:t>(BSON)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4466" y="4248988"/>
            <a:ext cx="2004948" cy="12386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732"/>
            <a:ext cx="2840355" cy="825500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dirty="0" sz="2400" spc="-204">
                <a:solidFill>
                  <a:srgbClr val="2E5496"/>
                </a:solidFill>
              </a:rPr>
              <a:t>MongoDB</a:t>
            </a:r>
            <a:endParaRPr sz="2400"/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00"/>
              <a:t>MongoDB </a:t>
            </a:r>
            <a:r>
              <a:rPr dirty="0" sz="2400" spc="-140"/>
              <a:t>Data</a:t>
            </a:r>
            <a:r>
              <a:rPr dirty="0" sz="2400" spc="-125"/>
              <a:t> </a:t>
            </a:r>
            <a:r>
              <a:rPr dirty="0" sz="2400" spc="-100"/>
              <a:t>Model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82832" y="312927"/>
            <a:ext cx="933602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3481" y="1692021"/>
            <a:ext cx="3910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latin typeface="Arial"/>
                <a:cs typeface="Arial"/>
              </a:rPr>
              <a:t>One </a:t>
            </a:r>
            <a:r>
              <a:rPr dirty="0" sz="1800" spc="-5" b="1" i="1">
                <a:solidFill>
                  <a:srgbClr val="FF0000"/>
                </a:solidFill>
                <a:latin typeface="Carlito"/>
                <a:cs typeface="Carlito"/>
              </a:rPr>
              <a:t>document </a:t>
            </a:r>
            <a:r>
              <a:rPr dirty="0" sz="1800" spc="-75">
                <a:latin typeface="Arial"/>
                <a:cs typeface="Arial"/>
              </a:rPr>
              <a:t>(e.g., one </a:t>
            </a:r>
            <a:r>
              <a:rPr dirty="0" sz="1800" spc="-20">
                <a:solidFill>
                  <a:srgbClr val="800000"/>
                </a:solidFill>
                <a:latin typeface="Arial"/>
                <a:cs typeface="Arial"/>
              </a:rPr>
              <a:t>tuple </a:t>
            </a:r>
            <a:r>
              <a:rPr dirty="0" sz="1800" spc="-25">
                <a:latin typeface="Arial"/>
                <a:cs typeface="Arial"/>
              </a:rPr>
              <a:t>in</a:t>
            </a:r>
            <a:r>
              <a:rPr dirty="0" sz="1800" spc="-175">
                <a:latin typeface="Arial"/>
                <a:cs typeface="Arial"/>
              </a:rPr>
              <a:t> </a:t>
            </a:r>
            <a:r>
              <a:rPr dirty="0" sz="1800" spc="-190">
                <a:latin typeface="Arial"/>
                <a:cs typeface="Arial"/>
              </a:rPr>
              <a:t>RDBMS)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2619" y="2050795"/>
            <a:ext cx="3561079" cy="1379220"/>
            <a:chOff x="642619" y="2050795"/>
            <a:chExt cx="3561079" cy="1379220"/>
          </a:xfrm>
        </p:grpSpPr>
        <p:sp>
          <p:nvSpPr>
            <p:cNvPr id="7" name="object 7"/>
            <p:cNvSpPr/>
            <p:nvPr/>
          </p:nvSpPr>
          <p:spPr>
            <a:xfrm>
              <a:off x="888501" y="2193117"/>
              <a:ext cx="3025934" cy="108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8969" y="2057145"/>
              <a:ext cx="3548379" cy="1366520"/>
            </a:xfrm>
            <a:custGeom>
              <a:avLst/>
              <a:gdLst/>
              <a:ahLst/>
              <a:cxnLst/>
              <a:rect l="l" t="t" r="r" b="b"/>
              <a:pathLst>
                <a:path w="3548379" h="1366520">
                  <a:moveTo>
                    <a:pt x="0" y="1366519"/>
                  </a:moveTo>
                  <a:lnTo>
                    <a:pt x="3548379" y="1366519"/>
                  </a:lnTo>
                  <a:lnTo>
                    <a:pt x="3548379" y="0"/>
                  </a:lnTo>
                  <a:lnTo>
                    <a:pt x="0" y="0"/>
                  </a:lnTo>
                  <a:lnTo>
                    <a:pt x="0" y="13665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82264" y="4168981"/>
            <a:ext cx="4328667" cy="2087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3481" y="3823842"/>
            <a:ext cx="3900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latin typeface="Arial"/>
                <a:cs typeface="Arial"/>
              </a:rPr>
              <a:t>One </a:t>
            </a:r>
            <a:r>
              <a:rPr dirty="0" sz="1800" b="1" i="1">
                <a:solidFill>
                  <a:srgbClr val="FF0000"/>
                </a:solidFill>
                <a:latin typeface="Carlito"/>
                <a:cs typeface="Carlito"/>
              </a:rPr>
              <a:t>Collection </a:t>
            </a:r>
            <a:r>
              <a:rPr dirty="0" sz="1800" spc="-75">
                <a:latin typeface="Arial"/>
                <a:cs typeface="Arial"/>
              </a:rPr>
              <a:t>(e.g., one </a:t>
            </a:r>
            <a:r>
              <a:rPr dirty="0" sz="1800" spc="-135">
                <a:solidFill>
                  <a:srgbClr val="800000"/>
                </a:solidFill>
                <a:latin typeface="Arial"/>
                <a:cs typeface="Arial"/>
              </a:rPr>
              <a:t>Table </a:t>
            </a:r>
            <a:r>
              <a:rPr dirty="0" sz="1800" spc="-25">
                <a:latin typeface="Arial"/>
                <a:cs typeface="Arial"/>
              </a:rPr>
              <a:t>in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90">
                <a:latin typeface="Arial"/>
                <a:cs typeface="Arial"/>
              </a:rPr>
              <a:t>RDBMS)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1421" y="1740154"/>
            <a:ext cx="318833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31242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800000"/>
                </a:solidFill>
                <a:latin typeface="Times New Roman"/>
                <a:cs typeface="Times New Roman"/>
              </a:rPr>
              <a:t>Collection </a:t>
            </a:r>
            <a:r>
              <a:rPr dirty="0" sz="1600" spc="-5">
                <a:latin typeface="Times New Roman"/>
                <a:cs typeface="Times New Roman"/>
              </a:rPr>
              <a:t>is a group of similar  </a:t>
            </a:r>
            <a:r>
              <a:rPr dirty="0" sz="1600" spc="-10">
                <a:latin typeface="Times New Roman"/>
                <a:cs typeface="Times New Roman"/>
              </a:rPr>
              <a:t>documents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5">
                <a:latin typeface="Times New Roman"/>
                <a:cs typeface="Times New Roman"/>
              </a:rPr>
              <a:t>Within </a:t>
            </a:r>
            <a:r>
              <a:rPr dirty="0" sz="1600" spc="-5">
                <a:latin typeface="Times New Roman"/>
                <a:cs typeface="Times New Roman"/>
              </a:rPr>
              <a:t>a collection, each </a:t>
            </a:r>
            <a:r>
              <a:rPr dirty="0" sz="1600" spc="-10">
                <a:latin typeface="Times New Roman"/>
                <a:cs typeface="Times New Roman"/>
              </a:rPr>
              <a:t>document  </a:t>
            </a:r>
            <a:r>
              <a:rPr dirty="0" sz="1600" spc="-15">
                <a:latin typeface="Times New Roman"/>
                <a:cs typeface="Times New Roman"/>
              </a:rPr>
              <a:t>must </a:t>
            </a:r>
            <a:r>
              <a:rPr dirty="0" sz="1600" spc="-5">
                <a:latin typeface="Times New Roman"/>
                <a:cs typeface="Times New Roman"/>
              </a:rPr>
              <a:t>have a unique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6215" y="3276600"/>
            <a:ext cx="4336796" cy="273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 Venkataram</dc:creator>
  <dc:title>PowerPoint Presentation</dc:title>
  <dcterms:created xsi:type="dcterms:W3CDTF">2020-11-01T23:46:28Z</dcterms:created>
  <dcterms:modified xsi:type="dcterms:W3CDTF">2020-11-01T23:46:28Z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2020-11-01T00:00:00Z</vt:filetime>
  </property>
</Properties>
</file>