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360" r:id="rId4"/>
    <p:sldId id="326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71" r:id="rId13"/>
    <p:sldId id="372" r:id="rId14"/>
    <p:sldId id="373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9C2D-5FDC-4DD2-8EFB-E555C6752FA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05E3-755F-46EB-9B12-DFF74BB57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2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&lt;form&gt;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a container for different types of input elements, such as: text fields, checkboxes, radio buttons, submit buttons,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C05E3-755F-46EB-9B12-DFF74BB573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the example above, the form data is sent to a file called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update.php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". This file contains a server-side script that handles the form data: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C05E3-755F-46EB-9B12-DFF74BB573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0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option-ta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docs.com/learn-html/html-optgroup-tag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etmooc.org/hub/tag/animated-gif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 R Kundhavai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Elements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DC104E0-E541-437E-90B1-39C68067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" y="1513220"/>
            <a:ext cx="8964488" cy="534477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05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Elements -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&lt;select&gt; Tag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E0D-057B-4F74-806B-8DB30717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482895"/>
            <a:ext cx="7978527" cy="359710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31"/>
                </a:solidFill>
                <a:effectLst/>
              </a:rPr>
              <a:t>HTML </a:t>
            </a:r>
            <a:r>
              <a:rPr lang="en-US" sz="2400" b="0" i="0" dirty="0">
                <a:solidFill>
                  <a:srgbClr val="20213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&lt;select&gt; tag </a:t>
            </a:r>
            <a:r>
              <a:rPr lang="en-US" sz="2400" b="0" i="0" dirty="0">
                <a:solidFill>
                  <a:srgbClr val="202131"/>
                </a:solidFill>
                <a:effectLst/>
              </a:rPr>
              <a:t>is used to create drop down list of options.</a:t>
            </a:r>
          </a:p>
          <a:p>
            <a:pPr algn="just"/>
            <a:r>
              <a:rPr lang="en-US" sz="2400" b="0" i="0" dirty="0">
                <a:solidFill>
                  <a:srgbClr val="202131"/>
                </a:solidFill>
                <a:effectLst/>
              </a:rPr>
              <a:t>The </a:t>
            </a:r>
            <a:r>
              <a:rPr lang="en-US" sz="2400" b="0" i="0" strike="noStrike" dirty="0">
                <a:solidFill>
                  <a:srgbClr val="0D70F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&lt;option&gt;</a:t>
            </a:r>
            <a:r>
              <a:rPr lang="en-US" sz="2400" b="0" i="0" dirty="0">
                <a:solidFill>
                  <a:srgbClr val="20213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 tag </a:t>
            </a:r>
            <a:r>
              <a:rPr lang="en-US" sz="2400" b="0" i="0" dirty="0">
                <a:solidFill>
                  <a:srgbClr val="202131"/>
                </a:solidFill>
                <a:effectLst/>
              </a:rPr>
              <a:t>is used to define the possible options to choose from. The tag is put into the &lt;select&gt; tag.</a:t>
            </a:r>
          </a:p>
          <a:p>
            <a:pPr algn="just"/>
            <a:r>
              <a:rPr lang="en-US" sz="2400" b="0" i="0" dirty="0">
                <a:solidFill>
                  <a:srgbClr val="202131"/>
                </a:solidFill>
                <a:effectLst/>
              </a:rPr>
              <a:t>The first option from the list of options is selected by default. Otherwise use the </a:t>
            </a:r>
            <a:r>
              <a:rPr lang="en-US" sz="2400" b="0" i="0" dirty="0">
                <a:solidFill>
                  <a:srgbClr val="14325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selected</a:t>
            </a:r>
            <a:r>
              <a:rPr lang="en-US" sz="2400" b="0" i="0" dirty="0">
                <a:solidFill>
                  <a:srgbClr val="143250"/>
                </a:solidFill>
                <a:effectLst/>
              </a:rPr>
              <a:t> attribute</a:t>
            </a:r>
            <a:r>
              <a:rPr lang="en-US" sz="2400" dirty="0">
                <a:solidFill>
                  <a:srgbClr val="202131"/>
                </a:solidFill>
              </a:rPr>
              <a:t>. </a:t>
            </a:r>
            <a:endParaRPr lang="en-US" sz="2400" b="0" i="0" dirty="0">
              <a:solidFill>
                <a:srgbClr val="202131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202131"/>
                </a:solidFill>
                <a:effectLst/>
              </a:rPr>
              <a:t>The </a:t>
            </a:r>
            <a:r>
              <a:rPr lang="en-US" sz="2400" b="0" i="0" u="none" strike="noStrike" dirty="0">
                <a:solidFill>
                  <a:srgbClr val="0563C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0" i="0" u="none" strike="noStrike" dirty="0" err="1">
                <a:solidFill>
                  <a:srgbClr val="0563C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optgroup</a:t>
            </a:r>
            <a:r>
              <a:rPr lang="en-US" sz="2400" b="0" i="0" u="none" strike="noStrike" dirty="0">
                <a:solidFill>
                  <a:srgbClr val="0563C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 b="0" i="0" dirty="0">
                <a:solidFill>
                  <a:srgbClr val="20213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 tag </a:t>
            </a:r>
            <a:r>
              <a:rPr lang="en-US" sz="2400" b="0" i="0" dirty="0">
                <a:solidFill>
                  <a:srgbClr val="202131"/>
                </a:solidFill>
                <a:effectLst/>
              </a:rPr>
              <a:t>is used to group several options into one group. The content of &lt;</a:t>
            </a:r>
            <a:r>
              <a:rPr lang="en-US" sz="2400" b="0" i="0" dirty="0" err="1">
                <a:solidFill>
                  <a:srgbClr val="202131"/>
                </a:solidFill>
                <a:effectLst/>
              </a:rPr>
              <a:t>optgroup</a:t>
            </a:r>
            <a:r>
              <a:rPr lang="en-US" sz="2400" b="0" i="0" dirty="0">
                <a:solidFill>
                  <a:srgbClr val="202131"/>
                </a:solidFill>
                <a:effectLst/>
              </a:rPr>
              <a:t>&gt; looks like heading in bold.</a:t>
            </a:r>
          </a:p>
          <a:p>
            <a:pPr algn="just"/>
            <a:r>
              <a:rPr lang="en-US" sz="2400" dirty="0">
                <a:solidFill>
                  <a:srgbClr val="202131"/>
                </a:solidFill>
              </a:rPr>
              <a:t>Examples: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Elements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E0D-057B-4F74-806B-8DB30717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0" y="1825625"/>
            <a:ext cx="7919864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textarea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dirty="0"/>
              <a:t>element defines a multi-line input field (a text area).</a:t>
            </a:r>
          </a:p>
          <a:p>
            <a:r>
              <a:rPr lang="en-US" dirty="0"/>
              <a:t>The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rows attribute </a:t>
            </a:r>
            <a:r>
              <a:rPr lang="en-US" dirty="0"/>
              <a:t>specifies the visible number of lines in a text area. </a:t>
            </a:r>
          </a:p>
          <a:p>
            <a:r>
              <a:rPr lang="en-US" dirty="0"/>
              <a:t>The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cols attribute </a:t>
            </a:r>
            <a:r>
              <a:rPr lang="en-US" dirty="0"/>
              <a:t>specifies the visible width of a text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7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Elements - </a:t>
            </a:r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HTML Input Types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BB789-4087-4792-87CB-CAEDB116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6" y="1559650"/>
            <a:ext cx="3497644" cy="3327309"/>
          </a:xfr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35CDA-ECC1-4BEE-9E6A-3F4C9615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59" y="1559650"/>
            <a:ext cx="3172524" cy="3327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604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Test and Run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at your 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E0D-057B-4F74-806B-8DB30717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83" y="1825625"/>
            <a:ext cx="6330237" cy="3081654"/>
          </a:xfrm>
        </p:spPr>
        <p:txBody>
          <a:bodyPr/>
          <a:lstStyle/>
          <a:p>
            <a:r>
              <a:rPr lang="en-IN" dirty="0"/>
              <a:t>&lt;input type=“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month</a:t>
            </a:r>
            <a:r>
              <a:rPr lang="en-IN" dirty="0"/>
              <a:t>”&gt;</a:t>
            </a:r>
          </a:p>
          <a:p>
            <a:r>
              <a:rPr lang="en-IN" dirty="0"/>
              <a:t>&lt;input type=“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week</a:t>
            </a:r>
            <a:r>
              <a:rPr lang="en-IN" dirty="0"/>
              <a:t>”&gt;</a:t>
            </a:r>
          </a:p>
          <a:p>
            <a:r>
              <a:rPr lang="en-IN" dirty="0"/>
              <a:t>&lt;input type="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datetime"</a:t>
            </a:r>
            <a:r>
              <a:rPr lang="en-IN" dirty="0"/>
              <a:t> &gt;</a:t>
            </a:r>
          </a:p>
          <a:p>
            <a:r>
              <a:rPr lang="en-IN" dirty="0"/>
              <a:t>&lt;input type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="datetime-local“&gt;</a:t>
            </a:r>
          </a:p>
          <a:p>
            <a:r>
              <a:rPr lang="en-IN" dirty="0"/>
              <a:t>&lt;input type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“&gt;</a:t>
            </a:r>
          </a:p>
          <a:p>
            <a:r>
              <a:rPr lang="en-IN" dirty="0"/>
              <a:t>&lt;input type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=“search“&gt;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2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kundhavai@pes.edu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Kundhavai K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HTML, CSS and Client Side Scripting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HTML Forms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Compiled by      </a:t>
            </a:r>
            <a:r>
              <a:rPr lang="en-US" sz="2400" b="1" dirty="0"/>
              <a:t>Kundhavai K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	Department of CSE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HTML FORMS -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E231F7-1192-4D7A-857A-688748128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2" y="1347788"/>
            <a:ext cx="4346078" cy="53646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6F5E5-B1E9-40F7-BD8A-D12C9B040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10502205" y="-62218442"/>
            <a:ext cx="30644976" cy="59327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EDA0BA-0B15-4B13-9509-9FCFC4A01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725">
            <a:off x="5290365" y="1905589"/>
            <a:ext cx="2438881" cy="1805302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E93AA7A4-D850-43E1-82E6-E4F0BEDAAB31}"/>
              </a:ext>
            </a:extLst>
          </p:cNvPr>
          <p:cNvSpPr/>
          <p:nvPr/>
        </p:nvSpPr>
        <p:spPr>
          <a:xfrm>
            <a:off x="7890325" y="1555268"/>
            <a:ext cx="2430834" cy="1282258"/>
          </a:xfrm>
          <a:prstGeom prst="wedgeEllipseCallout">
            <a:avLst>
              <a:gd name="adj1" fmla="val -71559"/>
              <a:gd name="adj2" fmla="val 1905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What happens after I click submit button?</a:t>
            </a:r>
          </a:p>
        </p:txBody>
      </p:sp>
    </p:spTree>
    <p:extLst>
      <p:ext uri="{BB962C8B-B14F-4D97-AF65-F5344CB8AC3E}">
        <p14:creationId xmlns:p14="http://schemas.microsoft.com/office/powerpoint/2010/main" val="227108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HTML FORMS -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1BEC-87EE-4595-9383-5CF1DA32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1" y="1428751"/>
            <a:ext cx="4805266" cy="3810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BF22D7-2E2D-4CF5-A364-6D96737F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43" y="1657349"/>
            <a:ext cx="4123281" cy="30924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HTML FORMS - 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5E046-935D-4F12-A42C-20608B5A1442}"/>
              </a:ext>
            </a:extLst>
          </p:cNvPr>
          <p:cNvSpPr txBox="1"/>
          <p:nvPr/>
        </p:nvSpPr>
        <p:spPr>
          <a:xfrm>
            <a:off x="371880" y="1419226"/>
            <a:ext cx="7518445" cy="51706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Forms </a:t>
            </a:r>
            <a:r>
              <a:rPr lang="en-IN" sz="2400" dirty="0"/>
              <a:t>provide the user with an way to interact with a web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Using a form, the user can enter text, choose items from lists, and click buttons.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Typically, programs running on the server will take the input from HTML forms and do something with it, such as save it in a database or interact with an external web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An HTML form contains </a:t>
            </a:r>
            <a:r>
              <a:rPr lang="en-IN" sz="2400" b="1" dirty="0"/>
              <a:t>form elements</a:t>
            </a:r>
            <a:r>
              <a:rPr lang="en-IN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Syntax:</a:t>
            </a:r>
          </a:p>
          <a:p>
            <a:pPr algn="ctr"/>
            <a:r>
              <a:rPr lang="en-IN" sz="2400" dirty="0">
                <a:ln w="0"/>
                <a:solidFill>
                  <a:schemeClr val="accent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&lt;form&gt;</a:t>
            </a:r>
          </a:p>
          <a:p>
            <a:pPr algn="ctr"/>
            <a:r>
              <a:rPr lang="en-IN" sz="2400" dirty="0">
                <a:ln w="0"/>
                <a:solidFill>
                  <a:schemeClr val="accent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Form elements</a:t>
            </a:r>
          </a:p>
          <a:p>
            <a:pPr algn="ctr"/>
            <a:r>
              <a:rPr lang="en-IN" sz="2400" dirty="0">
                <a:ln w="0"/>
                <a:solidFill>
                  <a:schemeClr val="accent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&lt;/form&gt;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TAG - ATTRIBUTES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75BE0-4033-4329-A7AF-1CB9AADC01B7}"/>
              </a:ext>
            </a:extLst>
          </p:cNvPr>
          <p:cNvSpPr txBox="1"/>
          <p:nvPr/>
        </p:nvSpPr>
        <p:spPr>
          <a:xfrm>
            <a:off x="152400" y="1391920"/>
            <a:ext cx="8300052" cy="52629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Action Attribute 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-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defines the action to be performed when the form is submitted.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Usually, the form data is sent to a file on the server when the user clicks on the submit button.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Eg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IN" sz="2400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</a:rPr>
              <a:t>form</a:t>
            </a:r>
            <a:r>
              <a:rPr lang="en-IN" sz="24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IN" sz="2400" b="1" i="0" dirty="0">
                <a:solidFill>
                  <a:srgbClr val="FF0000"/>
                </a:solidFill>
                <a:effectLst/>
              </a:rPr>
              <a:t>action=“</a:t>
            </a:r>
            <a:r>
              <a:rPr lang="en-IN" sz="2400" b="1" i="0" dirty="0" err="1">
                <a:solidFill>
                  <a:schemeClr val="accent1"/>
                </a:solidFill>
                <a:effectLst/>
              </a:rPr>
              <a:t>update.php</a:t>
            </a:r>
            <a:r>
              <a:rPr lang="en-IN" sz="2400" dirty="0">
                <a:solidFill>
                  <a:srgbClr val="FF0000"/>
                </a:solidFill>
                <a:effectLst/>
              </a:rPr>
              <a:t>”</a:t>
            </a:r>
            <a:r>
              <a:rPr lang="en-IN" sz="2400" b="0" i="0" dirty="0">
                <a:solidFill>
                  <a:srgbClr val="0000CD"/>
                </a:solidFill>
                <a:effectLst/>
              </a:rPr>
              <a:t>&gt;</a:t>
            </a:r>
          </a:p>
          <a:p>
            <a:r>
              <a:rPr lang="en-US" sz="2400" dirty="0"/>
              <a:t>If the action attribute is omitted, the action is set to the current page.</a:t>
            </a:r>
          </a:p>
          <a:p>
            <a:endParaRPr lang="en-US" sz="2400" dirty="0"/>
          </a:p>
          <a:p>
            <a:r>
              <a:rPr lang="en-IN" sz="2400" b="1" i="0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</a:rPr>
              <a:t>The Target Attribute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en-US" sz="2400" dirty="0"/>
              <a:t>specifies if the submitted result will open in a new browser tab, a frame, or in the current window.</a:t>
            </a:r>
          </a:p>
          <a:p>
            <a:r>
              <a:rPr lang="en-US" sz="2400" dirty="0"/>
              <a:t>The default value is </a:t>
            </a:r>
            <a:r>
              <a:rPr lang="en-US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"_self" </a:t>
            </a:r>
            <a:r>
              <a:rPr lang="en-US" sz="2400" dirty="0"/>
              <a:t>which means the form will be submitted in the current window.</a:t>
            </a:r>
          </a:p>
          <a:p>
            <a:r>
              <a:rPr lang="en-US" sz="2400" dirty="0"/>
              <a:t>To make the form result open in a new browser tab, use the value </a:t>
            </a:r>
            <a:r>
              <a:rPr lang="en-US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"_blank": </a:t>
            </a:r>
            <a:r>
              <a:rPr lang="en-US" sz="2400" dirty="0"/>
              <a:t>Other legal values are </a:t>
            </a:r>
            <a:r>
              <a:rPr lang="en-US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"_parent", "_top”.</a:t>
            </a:r>
            <a:endParaRPr lang="en-IN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72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FORM TAG - ATTRIBUTES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3B01E-EB54-4939-BEB7-A2CEDCE21C19}"/>
              </a:ext>
            </a:extLst>
          </p:cNvPr>
          <p:cNvSpPr txBox="1"/>
          <p:nvPr/>
        </p:nvSpPr>
        <p:spPr>
          <a:xfrm>
            <a:off x="393111" y="1635760"/>
            <a:ext cx="8639129" cy="33239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Method Attribute </a:t>
            </a:r>
            <a:r>
              <a:rPr lang="en-IN" sz="2400" b="1" dirty="0"/>
              <a:t>- </a:t>
            </a:r>
            <a:r>
              <a:rPr lang="en-IN" sz="2400" dirty="0"/>
              <a:t>specifies the HTTP method (</a:t>
            </a:r>
            <a:r>
              <a:rPr lang="en-IN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GET or POST</a:t>
            </a:r>
            <a:r>
              <a:rPr lang="en-IN" sz="2400" dirty="0"/>
              <a:t>) to be used when submitting the form data.</a:t>
            </a:r>
          </a:p>
          <a:p>
            <a:pPr algn="just"/>
            <a:r>
              <a:rPr lang="en-IN" sz="2400" dirty="0"/>
              <a:t>The default method when submitting form data is GET.</a:t>
            </a:r>
          </a:p>
          <a:p>
            <a:pPr algn="just"/>
            <a:r>
              <a:rPr lang="en-IN" sz="2400" dirty="0"/>
              <a:t>However, when GET is used, the submitted form data will be visible in the page address field.</a:t>
            </a:r>
          </a:p>
          <a:p>
            <a:endParaRPr lang="en-IN" dirty="0"/>
          </a:p>
          <a:p>
            <a:r>
              <a:rPr lang="en-IN" sz="2400" dirty="0"/>
              <a:t>&lt;form </a:t>
            </a:r>
            <a:r>
              <a:rPr lang="en-IN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action</a:t>
            </a:r>
            <a:r>
              <a:rPr lang="en-IN" sz="2400" dirty="0"/>
              <a:t>=“</a:t>
            </a:r>
            <a:r>
              <a:rPr lang="en-IN" sz="2400" dirty="0" err="1"/>
              <a:t>update.php</a:t>
            </a:r>
            <a:r>
              <a:rPr lang="en-IN" sz="2400" dirty="0"/>
              <a:t>” </a:t>
            </a:r>
            <a:r>
              <a:rPr lang="en-IN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target</a:t>
            </a:r>
            <a:r>
              <a:rPr lang="en-IN" sz="2400" dirty="0"/>
              <a:t>=“_blank” </a:t>
            </a:r>
            <a:r>
              <a:rPr lang="en-IN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method</a:t>
            </a:r>
            <a:r>
              <a:rPr lang="en-IN" sz="2400" dirty="0"/>
              <a:t>=“POST”&gt;</a:t>
            </a:r>
          </a:p>
          <a:p>
            <a:r>
              <a:rPr lang="en-IN" sz="2400" dirty="0"/>
              <a:t>Form elements</a:t>
            </a:r>
          </a:p>
          <a:p>
            <a:r>
              <a:rPr lang="en-IN" sz="24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5473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FORMS 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7005091-E238-457F-9DA2-0A042CBB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316458"/>
            <a:ext cx="7511608" cy="554154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803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FORM Elements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62548-930F-4B0A-8341-BA212A6C489C}"/>
              </a:ext>
            </a:extLst>
          </p:cNvPr>
          <p:cNvSpPr txBox="1"/>
          <p:nvPr/>
        </p:nvSpPr>
        <p:spPr>
          <a:xfrm>
            <a:off x="393111" y="1534160"/>
            <a:ext cx="7785689" cy="48936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HTML &lt;form&gt; element can contain one or more of the following form elements: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&lt;input&gt;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&lt;label&gt;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&lt;select&gt;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sz="24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textarea</a:t>
            </a:r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&lt;button&gt;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sz="24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fieldset</a:t>
            </a:r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&lt;legend&gt;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sz="24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datalist</a:t>
            </a:r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&lt;output&gt;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&lt;option&gt;</a:t>
            </a:r>
          </a:p>
          <a:p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sz="24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optgroup</a:t>
            </a:r>
            <a:r>
              <a:rPr lang="en-US" sz="2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  <a:endParaRPr lang="en-IN" sz="24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36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701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Kundhavai K R</cp:lastModifiedBy>
  <cp:revision>56</cp:revision>
  <dcterms:created xsi:type="dcterms:W3CDTF">2020-06-03T14:19:11Z</dcterms:created>
  <dcterms:modified xsi:type="dcterms:W3CDTF">2020-08-13T00:17:43Z</dcterms:modified>
</cp:coreProperties>
</file>