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534" r:id="rId2"/>
    <p:sldId id="533" r:id="rId3"/>
    <p:sldId id="257" r:id="rId4"/>
    <p:sldId id="532" r:id="rId5"/>
    <p:sldId id="292" r:id="rId6"/>
    <p:sldId id="538" r:id="rId7"/>
    <p:sldId id="542" r:id="rId8"/>
    <p:sldId id="540" r:id="rId9"/>
    <p:sldId id="544" r:id="rId10"/>
    <p:sldId id="545" r:id="rId11"/>
    <p:sldId id="546" r:id="rId12"/>
    <p:sldId id="258" r:id="rId13"/>
    <p:sldId id="259" r:id="rId14"/>
    <p:sldId id="260" r:id="rId15"/>
    <p:sldId id="261" r:id="rId16"/>
    <p:sldId id="262" r:id="rId17"/>
    <p:sldId id="263" r:id="rId18"/>
    <p:sldId id="264" r:id="rId19"/>
    <p:sldId id="265" r:id="rId20"/>
    <p:sldId id="266" r:id="rId21"/>
    <p:sldId id="267" r:id="rId22"/>
    <p:sldId id="268" r:id="rId23"/>
    <p:sldId id="296" r:id="rId24"/>
    <p:sldId id="297" r:id="rId25"/>
    <p:sldId id="306" r:id="rId26"/>
    <p:sldId id="307" r:id="rId27"/>
    <p:sldId id="536" r:id="rId28"/>
    <p:sldId id="308" r:id="rId29"/>
    <p:sldId id="309" r:id="rId30"/>
    <p:sldId id="310" r:id="rId31"/>
    <p:sldId id="353" r:id="rId32"/>
    <p:sldId id="294" r:id="rId33"/>
    <p:sldId id="476" r:id="rId34"/>
    <p:sldId id="478" r:id="rId35"/>
    <p:sldId id="530" r:id="rId36"/>
    <p:sldId id="486" r:id="rId37"/>
    <p:sldId id="547" r:id="rId38"/>
    <p:sldId id="549" r:id="rId39"/>
    <p:sldId id="551" r:id="rId40"/>
    <p:sldId id="553" r:id="rId41"/>
    <p:sldId id="554" r:id="rId42"/>
    <p:sldId id="557" r:id="rId43"/>
    <p:sldId id="558" r:id="rId44"/>
    <p:sldId id="560" r:id="rId45"/>
    <p:sldId id="481" r:id="rId46"/>
    <p:sldId id="485" r:id="rId47"/>
    <p:sldId id="529" r:id="rId48"/>
    <p:sldId id="487" r:id="rId49"/>
    <p:sldId id="492" r:id="rId50"/>
    <p:sldId id="493" r:id="rId51"/>
    <p:sldId id="509" r:id="rId52"/>
    <p:sldId id="510" r:id="rId53"/>
    <p:sldId id="511" r:id="rId54"/>
    <p:sldId id="53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74" autoAdjust="0"/>
  </p:normalViewPr>
  <p:slideViewPr>
    <p:cSldViewPr snapToGrid="0">
      <p:cViewPr varScale="1">
        <p:scale>
          <a:sx n="58" d="100"/>
          <a:sy n="58" d="100"/>
        </p:scale>
        <p:origin x="9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CFA4-5C4E-444A-92EF-2498E545FA53}" type="datetimeFigureOut">
              <a:rPr lang="en-US" smtClean="0"/>
              <a:pPr/>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32747-27ED-48DD-8CFA-17A1ACF26A71}" type="slidenum">
              <a:rPr lang="en-US" smtClean="0"/>
              <a:pPr/>
              <a:t>‹#›</a:t>
            </a:fld>
            <a:endParaRPr lang="en-US"/>
          </a:p>
        </p:txBody>
      </p:sp>
    </p:spTree>
    <p:extLst>
      <p:ext uri="{BB962C8B-B14F-4D97-AF65-F5344CB8AC3E}">
        <p14:creationId xmlns:p14="http://schemas.microsoft.com/office/powerpoint/2010/main" val="256001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32747-27ED-48DD-8CFA-17A1ACF26A71}" type="slidenum">
              <a:rPr lang="en-US" smtClean="0"/>
              <a:pPr/>
              <a:t>18</a:t>
            </a:fld>
            <a:endParaRPr lang="en-US"/>
          </a:p>
        </p:txBody>
      </p:sp>
    </p:spTree>
    <p:extLst>
      <p:ext uri="{BB962C8B-B14F-4D97-AF65-F5344CB8AC3E}">
        <p14:creationId xmlns:p14="http://schemas.microsoft.com/office/powerpoint/2010/main" val="3787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06681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2D17275-04CD-4FDB-AB6E-EF06D22B138D}"/>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8CA64DD-E829-40AA-9437-D697360FDD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730457C-8FC9-4457-840E-36685A8B1F3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FBC3E1C-134F-4A9A-BCFC-79A1E98410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7FCB3F-6279-4EE7-8663-4E6340C729F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B081604-9141-4A44-9138-BEEB58E1ABE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031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AB43636-FE44-47BE-999D-337347B84C17}"/>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E5CF9A2-E8AC-4A2E-BCA3-032AA04384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D79EEF7-FB54-4235-85C1-2A861C62CD51}"/>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D65D039-DF2D-45E2-A0A4-D141C9BB9E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3B5C36-C33D-466F-82E4-20C6DE9EEDFE}"/>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D4D57C9-0C33-41E7-B53E-A2E0D38981B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638569-1EE3-4BA9-A5B8-0322B6413F38}"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63025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130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39719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345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38569-1EE3-4BA9-A5B8-0322B6413F38}"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725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638569-1EE3-4BA9-A5B8-0322B6413F38}"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9197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638569-1EE3-4BA9-A5B8-0322B6413F38}"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7213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638569-1EE3-4BA9-A5B8-0322B6413F38}"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82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38569-1EE3-4BA9-A5B8-0322B6413F38}"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147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25706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319088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8569-1EE3-4BA9-A5B8-0322B6413F38}" type="datetimeFigureOut">
              <a:rPr lang="en-US" smtClean="0"/>
              <a:pPr/>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753E5-171E-4560-8A13-5D80D8707141}" type="slidenum">
              <a:rPr lang="en-US" smtClean="0"/>
              <a:pPr/>
              <a:t>‹#›</a:t>
            </a:fld>
            <a:endParaRPr lang="en-US"/>
          </a:p>
        </p:txBody>
      </p:sp>
    </p:spTree>
    <p:extLst>
      <p:ext uri="{BB962C8B-B14F-4D97-AF65-F5344CB8AC3E}">
        <p14:creationId xmlns:p14="http://schemas.microsoft.com/office/powerpoint/2010/main" val="10138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jpeg"/><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GB" sz="3600" b="1" dirty="0">
                <a:solidFill>
                  <a:schemeClr val="accent1">
                    <a:lumMod val="75000"/>
                  </a:schemeClr>
                </a:solidFill>
              </a:rPr>
              <a:t>CSS – Cascading Style Sheet </a:t>
            </a:r>
          </a:p>
          <a:p>
            <a:r>
              <a:rPr lang="en-GB" sz="3600" b="1" dirty="0">
                <a:solidFill>
                  <a:schemeClr val="accent1">
                    <a:lumMod val="75000"/>
                  </a:schemeClr>
                </a:solidFill>
              </a:rPr>
              <a:t>	  and Selectors</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900" b="1" dirty="0"/>
              <a:t>Compiled by </a:t>
            </a:r>
            <a:r>
              <a:rPr lang="en-US" sz="2400" b="1" dirty="0"/>
              <a:t>Kundhavai K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r>
              <a:rPr lang="en-IN" sz="2800" dirty="0"/>
              <a:t>Some property values are from a </a:t>
            </a:r>
            <a:r>
              <a:rPr lang="en-IN" sz="2800" dirty="0">
                <a:effectLst>
                  <a:glow rad="228600">
                    <a:schemeClr val="accent4">
                      <a:satMod val="175000"/>
                      <a:alpha val="40000"/>
                    </a:schemeClr>
                  </a:glow>
                </a:effectLst>
              </a:rPr>
              <a:t>predefined list of keywords</a:t>
            </a:r>
            <a:r>
              <a:rPr lang="en-IN" sz="2800" dirty="0"/>
              <a:t>.</a:t>
            </a:r>
          </a:p>
          <a:p>
            <a:r>
              <a:rPr lang="en-IN" sz="2800" dirty="0"/>
              <a:t>Others are values such as length measurements, percentages, numbers without units, </a:t>
            </a:r>
            <a:r>
              <a:rPr lang="en-IN" sz="2800" dirty="0" err="1"/>
              <a:t>color</a:t>
            </a:r>
            <a:r>
              <a:rPr lang="en-IN" sz="2800" dirty="0"/>
              <a:t> values, and URLs.</a:t>
            </a:r>
          </a:p>
          <a:p>
            <a:endParaRPr lang="en-IN" dirty="0"/>
          </a:p>
        </p:txBody>
      </p:sp>
    </p:spTree>
    <p:extLst>
      <p:ext uri="{BB962C8B-B14F-4D97-AF65-F5344CB8AC3E}">
        <p14:creationId xmlns:p14="http://schemas.microsoft.com/office/powerpoint/2010/main" val="150555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err="1">
                <a:solidFill>
                  <a:schemeClr val="accent2">
                    <a:lumMod val="75000"/>
                  </a:schemeClr>
                </a:solidFill>
              </a:rPr>
              <a:t>Color</a:t>
            </a:r>
            <a:r>
              <a:rPr lang="en-GB" sz="2400" b="1" dirty="0">
                <a:solidFill>
                  <a:schemeClr val="accent2">
                    <a:lumMod val="75000"/>
                  </a:schemeClr>
                </a:solidFill>
              </a:rPr>
              <a:t> values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endParaRPr lang="en-IN" dirty="0"/>
          </a:p>
        </p:txBody>
      </p:sp>
      <p:pic>
        <p:nvPicPr>
          <p:cNvPr id="2" name="Picture 1">
            <a:extLst>
              <a:ext uri="{FF2B5EF4-FFF2-40B4-BE49-F238E27FC236}">
                <a16:creationId xmlns:a16="http://schemas.microsoft.com/office/drawing/2014/main" id="{4F84D078-9D6B-4AC5-AA73-F5FBEC7ECCEF}"/>
              </a:ext>
            </a:extLst>
          </p:cNvPr>
          <p:cNvPicPr>
            <a:picLocks noChangeAspect="1"/>
          </p:cNvPicPr>
          <p:nvPr/>
        </p:nvPicPr>
        <p:blipFill>
          <a:blip r:embed="rId3"/>
          <a:stretch>
            <a:fillRect/>
          </a:stretch>
        </p:blipFill>
        <p:spPr>
          <a:xfrm>
            <a:off x="141683" y="3086013"/>
            <a:ext cx="10698914" cy="3055921"/>
          </a:xfrm>
          <a:prstGeom prst="rect">
            <a:avLst/>
          </a:prstGeom>
          <a:ln>
            <a:solidFill>
              <a:schemeClr val="accent5"/>
            </a:solidFill>
          </a:ln>
        </p:spPr>
      </p:pic>
      <p:pic>
        <p:nvPicPr>
          <p:cNvPr id="5" name="Picture 4">
            <a:extLst>
              <a:ext uri="{FF2B5EF4-FFF2-40B4-BE49-F238E27FC236}">
                <a16:creationId xmlns:a16="http://schemas.microsoft.com/office/drawing/2014/main" id="{C119AF9B-1C6F-413F-B96F-421156E42284}"/>
              </a:ext>
            </a:extLst>
          </p:cNvPr>
          <p:cNvPicPr>
            <a:picLocks noChangeAspect="1"/>
          </p:cNvPicPr>
          <p:nvPr/>
        </p:nvPicPr>
        <p:blipFill>
          <a:blip r:embed="rId4"/>
          <a:stretch>
            <a:fillRect/>
          </a:stretch>
        </p:blipFill>
        <p:spPr>
          <a:xfrm>
            <a:off x="141682" y="1369872"/>
            <a:ext cx="10698915" cy="1524000"/>
          </a:xfrm>
          <a:prstGeom prst="rect">
            <a:avLst/>
          </a:prstGeom>
        </p:spPr>
      </p:pic>
    </p:spTree>
    <p:extLst>
      <p:ext uri="{BB962C8B-B14F-4D97-AF65-F5344CB8AC3E}">
        <p14:creationId xmlns:p14="http://schemas.microsoft.com/office/powerpoint/2010/main" val="17278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160409"/>
            <a:ext cx="10515600" cy="617513"/>
          </a:xfrm>
        </p:spPr>
        <p:txBody>
          <a:bodyPr>
            <a:normAutofit fontScale="90000"/>
          </a:bodyPr>
          <a:lstStyle/>
          <a:p>
            <a:r>
              <a:rPr lang="en-US" b="1" dirty="0">
                <a:solidFill>
                  <a:srgbClr val="0070C0"/>
                </a:solidFill>
              </a:rPr>
              <a:t>Inline Styles</a:t>
            </a:r>
            <a:endParaRPr lang="en-US" dirty="0">
              <a:solidFill>
                <a:srgbClr val="0070C0"/>
              </a:solidFill>
            </a:endParaRPr>
          </a:p>
        </p:txBody>
      </p:sp>
      <p:sp>
        <p:nvSpPr>
          <p:cNvPr id="3" name="Content Placeholder 2"/>
          <p:cNvSpPr>
            <a:spLocks noGrp="1"/>
          </p:cNvSpPr>
          <p:nvPr>
            <p:ph idx="1"/>
          </p:nvPr>
        </p:nvSpPr>
        <p:spPr>
          <a:xfrm>
            <a:off x="660779" y="777921"/>
            <a:ext cx="5153167" cy="5540991"/>
          </a:xfrm>
        </p:spPr>
        <p:txBody>
          <a:bodyPr>
            <a:normAutofit/>
          </a:bodyPr>
          <a:lstStyle/>
          <a:p>
            <a:r>
              <a:rPr lang="en-US" b="1" dirty="0">
                <a:solidFill>
                  <a:srgbClr val="FF0000"/>
                </a:solidFill>
              </a:rPr>
              <a:t>Inline styles </a:t>
            </a:r>
            <a:r>
              <a:rPr lang="en-US" dirty="0"/>
              <a:t>declare an individual element’s format using theHTML5 attribute </a:t>
            </a:r>
            <a:r>
              <a:rPr lang="en-US" b="1" dirty="0">
                <a:solidFill>
                  <a:srgbClr val="FF0000"/>
                </a:solidFill>
              </a:rPr>
              <a:t>style</a:t>
            </a:r>
            <a:r>
              <a:rPr lang="en-US" dirty="0"/>
              <a:t>.</a:t>
            </a:r>
          </a:p>
          <a:p>
            <a:r>
              <a:rPr lang="en-US" dirty="0"/>
              <a:t>Inline styles </a:t>
            </a:r>
            <a:r>
              <a:rPr lang="en-US" i="1" dirty="0"/>
              <a:t>override </a:t>
            </a:r>
            <a:r>
              <a:rPr lang="en-US" dirty="0"/>
              <a:t>any other styles applied.</a:t>
            </a:r>
          </a:p>
          <a:p>
            <a:r>
              <a:rPr lang="en-US" dirty="0"/>
              <a:t>Figure contains the HTML standard color set.</a:t>
            </a:r>
          </a:p>
          <a:p>
            <a:endParaRPr lang="en-US" dirty="0"/>
          </a:p>
        </p:txBody>
      </p:sp>
      <p:pic>
        <p:nvPicPr>
          <p:cNvPr id="4" name="Picture 3"/>
          <p:cNvPicPr>
            <a:picLocks noChangeAspect="1"/>
          </p:cNvPicPr>
          <p:nvPr/>
        </p:nvPicPr>
        <p:blipFill>
          <a:blip r:embed="rId2"/>
          <a:stretch>
            <a:fillRect/>
          </a:stretch>
        </p:blipFill>
        <p:spPr>
          <a:xfrm>
            <a:off x="5816221" y="2002279"/>
            <a:ext cx="5715000" cy="4421874"/>
          </a:xfrm>
          <a:prstGeom prst="rect">
            <a:avLst/>
          </a:prstGeom>
        </p:spPr>
      </p:pic>
      <p:pic>
        <p:nvPicPr>
          <p:cNvPr id="5" name="Picture 4" descr="A close up of a logo&#10;&#10;Description automatically generated">
            <a:extLst>
              <a:ext uri="{FF2B5EF4-FFF2-40B4-BE49-F238E27FC236}">
                <a16:creationId xmlns:a16="http://schemas.microsoft.com/office/drawing/2014/main" id="{220655AA-F76A-4155-BBF8-A01F552CBD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6118" y="0"/>
            <a:ext cx="933598" cy="1398963"/>
          </a:xfrm>
          <a:prstGeom prst="rect">
            <a:avLst/>
          </a:prstGeom>
        </p:spPr>
      </p:pic>
      <p:cxnSp>
        <p:nvCxnSpPr>
          <p:cNvPr id="6" name="Straight Connector 5">
            <a:extLst>
              <a:ext uri="{FF2B5EF4-FFF2-40B4-BE49-F238E27FC236}">
                <a16:creationId xmlns:a16="http://schemas.microsoft.com/office/drawing/2014/main" id="{FA7DB3C0-3577-4A47-8062-34565B4BF749}"/>
              </a:ext>
            </a:extLst>
          </p:cNvPr>
          <p:cNvCxnSpPr>
            <a:cxnSpLocks/>
          </p:cNvCxnSpPr>
          <p:nvPr/>
        </p:nvCxnSpPr>
        <p:spPr>
          <a:xfrm flipV="1">
            <a:off x="0" y="719697"/>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627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417" y="282125"/>
            <a:ext cx="6924675" cy="5229225"/>
          </a:xfrm>
          <a:prstGeom prst="rect">
            <a:avLst/>
          </a:prstGeom>
        </p:spPr>
      </p:pic>
      <p:pic>
        <p:nvPicPr>
          <p:cNvPr id="5" name="Picture 4"/>
          <p:cNvPicPr>
            <a:picLocks noChangeAspect="1"/>
          </p:cNvPicPr>
          <p:nvPr/>
        </p:nvPicPr>
        <p:blipFill>
          <a:blip r:embed="rId3"/>
          <a:stretch>
            <a:fillRect/>
          </a:stretch>
        </p:blipFill>
        <p:spPr>
          <a:xfrm>
            <a:off x="6468332" y="2367280"/>
            <a:ext cx="5103908" cy="3810000"/>
          </a:xfrm>
          <a:prstGeom prst="rect">
            <a:avLst/>
          </a:prstGeom>
        </p:spPr>
      </p:pic>
      <p:pic>
        <p:nvPicPr>
          <p:cNvPr id="6" name="Picture 5" descr="A close up of a logo&#10;&#10;Description automatically generated">
            <a:extLst>
              <a:ext uri="{FF2B5EF4-FFF2-40B4-BE49-F238E27FC236}">
                <a16:creationId xmlns:a16="http://schemas.microsoft.com/office/drawing/2014/main" id="{298AB751-D2E7-4BD2-8262-A4311337E8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17941056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7698" y="0"/>
            <a:ext cx="10515600" cy="1325563"/>
          </a:xfrm>
        </p:spPr>
        <p:txBody>
          <a:bodyPr/>
          <a:lstStyle/>
          <a:p>
            <a:r>
              <a:rPr lang="en-US" b="1" dirty="0">
                <a:solidFill>
                  <a:srgbClr val="0070C0"/>
                </a:solidFill>
              </a:rPr>
              <a:t>Embedded Style Sheets</a:t>
            </a:r>
            <a:endParaRPr lang="en-US" dirty="0">
              <a:solidFill>
                <a:srgbClr val="0070C0"/>
              </a:solidFill>
            </a:endParaRPr>
          </a:p>
        </p:txBody>
      </p:sp>
      <p:sp>
        <p:nvSpPr>
          <p:cNvPr id="3" name="Content Placeholder 2"/>
          <p:cNvSpPr>
            <a:spLocks noGrp="1"/>
          </p:cNvSpPr>
          <p:nvPr>
            <p:ph idx="1"/>
          </p:nvPr>
        </p:nvSpPr>
        <p:spPr>
          <a:xfrm>
            <a:off x="906439" y="965817"/>
            <a:ext cx="10515600" cy="1231474"/>
          </a:xfrm>
        </p:spPr>
        <p:txBody>
          <a:bodyPr>
            <a:normAutofit fontScale="92500" lnSpcReduction="10000"/>
          </a:bodyPr>
          <a:lstStyle/>
          <a:p>
            <a:r>
              <a:rPr lang="en-US" dirty="0"/>
              <a:t>A second technique for using style sheets is </a:t>
            </a:r>
            <a:r>
              <a:rPr lang="en-US" b="1" dirty="0"/>
              <a:t>embedded style sheets.</a:t>
            </a:r>
          </a:p>
          <a:p>
            <a:r>
              <a:rPr lang="en-US" dirty="0"/>
              <a:t>enable you to </a:t>
            </a:r>
            <a:r>
              <a:rPr lang="en-US" i="1" dirty="0"/>
              <a:t>embed </a:t>
            </a:r>
            <a:r>
              <a:rPr lang="en-US" dirty="0"/>
              <a:t>a CSS3 document in an HTML5 document’s head section.</a:t>
            </a:r>
          </a:p>
          <a:p>
            <a:endParaRPr lang="en-US" dirty="0"/>
          </a:p>
        </p:txBody>
      </p:sp>
      <p:pic>
        <p:nvPicPr>
          <p:cNvPr id="4" name="Picture 3"/>
          <p:cNvPicPr>
            <a:picLocks noChangeAspect="1"/>
          </p:cNvPicPr>
          <p:nvPr/>
        </p:nvPicPr>
        <p:blipFill>
          <a:blip r:embed="rId2"/>
          <a:stretch>
            <a:fillRect/>
          </a:stretch>
        </p:blipFill>
        <p:spPr>
          <a:xfrm>
            <a:off x="1093028" y="2197291"/>
            <a:ext cx="7464118" cy="4367282"/>
          </a:xfrm>
          <a:prstGeom prst="rect">
            <a:avLst/>
          </a:prstGeom>
        </p:spPr>
      </p:pic>
      <p:pic>
        <p:nvPicPr>
          <p:cNvPr id="5" name="Picture 4" descr="A close up of a logo&#10;&#10;Description automatically generated">
            <a:extLst>
              <a:ext uri="{FF2B5EF4-FFF2-40B4-BE49-F238E27FC236}">
                <a16:creationId xmlns:a16="http://schemas.microsoft.com/office/drawing/2014/main" id="{949DD88D-1D40-4817-BDCD-0ACA0D307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73650"/>
            <a:ext cx="933598" cy="1398963"/>
          </a:xfrm>
          <a:prstGeom prst="rect">
            <a:avLst/>
          </a:prstGeom>
        </p:spPr>
      </p:pic>
      <p:cxnSp>
        <p:nvCxnSpPr>
          <p:cNvPr id="6" name="Straight Connector 5">
            <a:extLst>
              <a:ext uri="{FF2B5EF4-FFF2-40B4-BE49-F238E27FC236}">
                <a16:creationId xmlns:a16="http://schemas.microsoft.com/office/drawing/2014/main" id="{EA5E9FD7-2E1D-4F4D-8CB9-81941940FDDF}"/>
              </a:ext>
            </a:extLst>
          </p:cNvPr>
          <p:cNvCxnSpPr>
            <a:cxnSpLocks/>
          </p:cNvCxnSpPr>
          <p:nvPr/>
        </p:nvCxnSpPr>
        <p:spPr>
          <a:xfrm flipV="1">
            <a:off x="0" y="897280"/>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3878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5851" y="1891613"/>
            <a:ext cx="8407106" cy="5108891"/>
          </a:xfrm>
          <a:prstGeom prst="rect">
            <a:avLst/>
          </a:prstGeom>
        </p:spPr>
      </p:pic>
      <p:pic>
        <p:nvPicPr>
          <p:cNvPr id="5" name="Picture 4"/>
          <p:cNvPicPr>
            <a:picLocks noChangeAspect="1"/>
          </p:cNvPicPr>
          <p:nvPr/>
        </p:nvPicPr>
        <p:blipFill>
          <a:blip r:embed="rId3"/>
          <a:stretch>
            <a:fillRect/>
          </a:stretch>
        </p:blipFill>
        <p:spPr>
          <a:xfrm>
            <a:off x="1628157" y="639065"/>
            <a:ext cx="8116344" cy="1286367"/>
          </a:xfrm>
          <a:prstGeom prst="rect">
            <a:avLst/>
          </a:prstGeom>
        </p:spPr>
      </p:pic>
      <p:pic>
        <p:nvPicPr>
          <p:cNvPr id="6" name="Picture 5" descr="A close up of a logo&#10;&#10;Description automatically generated">
            <a:extLst>
              <a:ext uri="{FF2B5EF4-FFF2-40B4-BE49-F238E27FC236}">
                <a16:creationId xmlns:a16="http://schemas.microsoft.com/office/drawing/2014/main" id="{ADA1213E-3B7E-4589-9ECA-BB7EBF525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15825393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5" y="119466"/>
            <a:ext cx="10515600" cy="603865"/>
          </a:xfrm>
        </p:spPr>
        <p:txBody>
          <a:bodyPr>
            <a:normAutofit fontScale="90000"/>
          </a:bodyPr>
          <a:lstStyle/>
          <a:p>
            <a:r>
              <a:rPr lang="en-US" dirty="0">
                <a:solidFill>
                  <a:srgbClr val="0070C0"/>
                </a:solidFill>
              </a:rPr>
              <a:t>The style Element and MIME Types</a:t>
            </a:r>
          </a:p>
        </p:txBody>
      </p:sp>
      <p:sp>
        <p:nvSpPr>
          <p:cNvPr id="3" name="Content Placeholder 2"/>
          <p:cNvSpPr>
            <a:spLocks noGrp="1"/>
          </p:cNvSpPr>
          <p:nvPr>
            <p:ph idx="1"/>
          </p:nvPr>
        </p:nvSpPr>
        <p:spPr>
          <a:xfrm>
            <a:off x="688075" y="802043"/>
            <a:ext cx="10515600" cy="2514363"/>
          </a:xfrm>
        </p:spPr>
        <p:txBody>
          <a:bodyPr>
            <a:normAutofit fontScale="92500" lnSpcReduction="10000"/>
          </a:bodyPr>
          <a:lstStyle/>
          <a:p>
            <a:r>
              <a:rPr lang="en-US" dirty="0"/>
              <a:t>The style element defines the </a:t>
            </a:r>
            <a:r>
              <a:rPr lang="en-US" i="1" dirty="0"/>
              <a:t>embedded style sheet</a:t>
            </a:r>
            <a:r>
              <a:rPr lang="en-US" dirty="0"/>
              <a:t>.</a:t>
            </a:r>
          </a:p>
          <a:p>
            <a:r>
              <a:rPr lang="en-US" dirty="0"/>
              <a:t>Styles placed in the head apply to matching elements wherever they appear in the body.</a:t>
            </a:r>
          </a:p>
          <a:p>
            <a:r>
              <a:rPr lang="en-US" dirty="0"/>
              <a:t>The style element’s type attribute specifies the </a:t>
            </a:r>
            <a:r>
              <a:rPr lang="en-US" b="1" dirty="0"/>
              <a:t>MIME </a:t>
            </a:r>
            <a:r>
              <a:rPr lang="en-US" dirty="0"/>
              <a:t>(</a:t>
            </a:r>
            <a:r>
              <a:rPr lang="en-US" b="1" dirty="0"/>
              <a:t>Multipurpose Internet Mail Extensions) type </a:t>
            </a:r>
            <a:r>
              <a:rPr lang="en-US" dirty="0"/>
              <a:t>that describes the style element’s content.</a:t>
            </a:r>
          </a:p>
          <a:p>
            <a:r>
              <a:rPr lang="en-US" dirty="0"/>
              <a:t>Figure 4.4 lists some common MIME types used.</a:t>
            </a:r>
          </a:p>
          <a:p>
            <a:endParaRPr lang="en-US" dirty="0"/>
          </a:p>
          <a:p>
            <a:endParaRPr lang="en-US" dirty="0"/>
          </a:p>
        </p:txBody>
      </p:sp>
      <p:pic>
        <p:nvPicPr>
          <p:cNvPr id="4" name="Picture 3"/>
          <p:cNvPicPr>
            <a:picLocks noChangeAspect="1"/>
          </p:cNvPicPr>
          <p:nvPr/>
        </p:nvPicPr>
        <p:blipFill>
          <a:blip r:embed="rId2"/>
          <a:stretch>
            <a:fillRect/>
          </a:stretch>
        </p:blipFill>
        <p:spPr>
          <a:xfrm>
            <a:off x="3188813" y="3316406"/>
            <a:ext cx="4886325" cy="2981325"/>
          </a:xfrm>
          <a:prstGeom prst="rect">
            <a:avLst/>
          </a:prstGeom>
        </p:spPr>
      </p:pic>
      <p:pic>
        <p:nvPicPr>
          <p:cNvPr id="5" name="Picture 4" descr="A close up of a logo&#10;&#10;Description automatically generated">
            <a:extLst>
              <a:ext uri="{FF2B5EF4-FFF2-40B4-BE49-F238E27FC236}">
                <a16:creationId xmlns:a16="http://schemas.microsoft.com/office/drawing/2014/main" id="{D8E6DA33-57C8-49F3-8536-2BA102EFF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78ED3006-720D-427D-861D-EDBB904113E8}"/>
              </a:ext>
            </a:extLst>
          </p:cNvPr>
          <p:cNvCxnSpPr>
            <a:cxnSpLocks/>
          </p:cNvCxnSpPr>
          <p:nvPr/>
        </p:nvCxnSpPr>
        <p:spPr>
          <a:xfrm flipV="1">
            <a:off x="171084" y="723331"/>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666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06" y="1006759"/>
            <a:ext cx="10515600" cy="4351338"/>
          </a:xfrm>
        </p:spPr>
        <p:txBody>
          <a:bodyPr>
            <a:normAutofit lnSpcReduction="10000"/>
          </a:bodyPr>
          <a:lstStyle/>
          <a:p>
            <a:r>
              <a:rPr lang="en-US" dirty="0"/>
              <a:t>first rule begins with the selector </a:t>
            </a:r>
            <a:r>
              <a:rPr lang="en-US" dirty="0" err="1"/>
              <a:t>em</a:t>
            </a:r>
            <a:r>
              <a:rPr lang="en-US" dirty="0"/>
              <a:t>, which selects all </a:t>
            </a:r>
            <a:r>
              <a:rPr lang="en-US" b="1" dirty="0" err="1"/>
              <a:t>em</a:t>
            </a:r>
            <a:r>
              <a:rPr lang="en-US" b="1" dirty="0"/>
              <a:t> elements </a:t>
            </a:r>
            <a:r>
              <a:rPr lang="en-US" dirty="0"/>
              <a:t>in the document.</a:t>
            </a:r>
          </a:p>
          <a:p>
            <a:r>
              <a:rPr lang="en-US" dirty="0"/>
              <a:t>An </a:t>
            </a:r>
            <a:r>
              <a:rPr lang="en-US" b="1" dirty="0" err="1"/>
              <a:t>em</a:t>
            </a:r>
            <a:r>
              <a:rPr lang="en-US" b="1" dirty="0"/>
              <a:t> element </a:t>
            </a:r>
            <a:r>
              <a:rPr lang="en-US" dirty="0"/>
              <a:t>indicates that its contents should be </a:t>
            </a:r>
            <a:r>
              <a:rPr lang="en-US" i="1" dirty="0"/>
              <a:t>emphasized</a:t>
            </a:r>
            <a:r>
              <a:rPr lang="en-US" dirty="0"/>
              <a:t>.</a:t>
            </a:r>
          </a:p>
          <a:p>
            <a:r>
              <a:rPr lang="en-US" dirty="0"/>
              <a:t>Browsers usually render </a:t>
            </a:r>
            <a:r>
              <a:rPr lang="en-US" dirty="0" err="1"/>
              <a:t>em</a:t>
            </a:r>
            <a:r>
              <a:rPr lang="en-US" dirty="0"/>
              <a:t> elements in an </a:t>
            </a:r>
            <a:r>
              <a:rPr lang="en-US" i="1" dirty="0">
                <a:solidFill>
                  <a:srgbClr val="0070C0"/>
                </a:solidFill>
              </a:rPr>
              <a:t>italic </a:t>
            </a:r>
            <a:r>
              <a:rPr lang="en-US" dirty="0">
                <a:solidFill>
                  <a:srgbClr val="0070C0"/>
                </a:solidFill>
              </a:rPr>
              <a:t>font</a:t>
            </a:r>
            <a:r>
              <a:rPr lang="en-US" dirty="0"/>
              <a:t>.</a:t>
            </a:r>
          </a:p>
          <a:p>
            <a:r>
              <a:rPr lang="en-US" dirty="0"/>
              <a:t>Each rule’s body is enclosed in </a:t>
            </a:r>
            <a:r>
              <a:rPr lang="en-US" i="1" dirty="0"/>
              <a:t>curly braces </a:t>
            </a:r>
            <a:r>
              <a:rPr lang="en-US" dirty="0"/>
              <a:t>({ and }).</a:t>
            </a:r>
          </a:p>
          <a:p>
            <a:r>
              <a:rPr lang="en-US" dirty="0"/>
              <a:t>The property name is followed by a colon (:) and the property value. Multiple properties are separated by semicolons (;).</a:t>
            </a:r>
          </a:p>
          <a:p>
            <a:r>
              <a:rPr lang="en-US" dirty="0"/>
              <a:t>The </a:t>
            </a:r>
            <a:r>
              <a:rPr lang="en-US" b="1" dirty="0"/>
              <a:t>font-weight </a:t>
            </a:r>
            <a:r>
              <a:rPr lang="en-US" dirty="0"/>
              <a:t>property possible values are bold, normal (the default), bolder (bolder than bold text) and lighter (lighter than normal text).</a:t>
            </a:r>
          </a:p>
          <a:p>
            <a:endParaRPr lang="en-US" dirty="0"/>
          </a:p>
          <a:p>
            <a:endParaRPr lang="en-US" dirty="0"/>
          </a:p>
          <a:p>
            <a:endParaRPr lang="en-US" dirty="0"/>
          </a:p>
        </p:txBody>
      </p:sp>
      <p:pic>
        <p:nvPicPr>
          <p:cNvPr id="4" name="Picture 3" descr="A close up of a logo&#10;&#10;Description automatically generated">
            <a:extLst>
              <a:ext uri="{FF2B5EF4-FFF2-40B4-BE49-F238E27FC236}">
                <a16:creationId xmlns:a16="http://schemas.microsoft.com/office/drawing/2014/main" id="{B8B95475-27C6-4D09-B65D-E8A07D9418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41698927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6756" y="105818"/>
            <a:ext cx="10515600" cy="876821"/>
          </a:xfrm>
        </p:spPr>
        <p:txBody>
          <a:bodyPr/>
          <a:lstStyle/>
          <a:p>
            <a:r>
              <a:rPr lang="en-US" b="1" i="1" dirty="0">
                <a:solidFill>
                  <a:srgbClr val="0070C0"/>
                </a:solidFill>
              </a:rPr>
              <a:t>Style Classes</a:t>
            </a:r>
            <a:endParaRPr lang="en-US" dirty="0">
              <a:solidFill>
                <a:srgbClr val="0070C0"/>
              </a:solidFill>
            </a:endParaRPr>
          </a:p>
        </p:txBody>
      </p:sp>
      <p:sp>
        <p:nvSpPr>
          <p:cNvPr id="3" name="Content Placeholder 2"/>
          <p:cNvSpPr>
            <a:spLocks noGrp="1"/>
          </p:cNvSpPr>
          <p:nvPr>
            <p:ph idx="1"/>
          </p:nvPr>
        </p:nvSpPr>
        <p:spPr>
          <a:xfrm>
            <a:off x="824552" y="982639"/>
            <a:ext cx="10515600" cy="1201003"/>
          </a:xfrm>
        </p:spPr>
        <p:txBody>
          <a:bodyPr/>
          <a:lstStyle/>
          <a:p>
            <a:r>
              <a:rPr lang="en-US" dirty="0"/>
              <a:t>Line 17 declares a selector for a </a:t>
            </a:r>
            <a:r>
              <a:rPr lang="en-US" b="1" dirty="0"/>
              <a:t>style class </a:t>
            </a:r>
            <a:r>
              <a:rPr lang="en-US" dirty="0"/>
              <a:t>named special.</a:t>
            </a:r>
          </a:p>
          <a:p>
            <a:r>
              <a:rPr lang="en-US" dirty="0"/>
              <a:t>Style-class declarations are preceded by a period (.).</a:t>
            </a:r>
          </a:p>
          <a:p>
            <a:endParaRPr lang="en-US" dirty="0"/>
          </a:p>
        </p:txBody>
      </p:sp>
      <p:sp>
        <p:nvSpPr>
          <p:cNvPr id="4" name="Title 1"/>
          <p:cNvSpPr txBox="1">
            <a:spLocks/>
          </p:cNvSpPr>
          <p:nvPr/>
        </p:nvSpPr>
        <p:spPr>
          <a:xfrm>
            <a:off x="308213" y="1745231"/>
            <a:ext cx="10515600" cy="876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70C0"/>
                </a:solidFill>
              </a:rPr>
              <a:t>font-family Property</a:t>
            </a:r>
            <a:endParaRPr lang="en-US" dirty="0">
              <a:solidFill>
                <a:srgbClr val="0070C0"/>
              </a:solidFill>
            </a:endParaRPr>
          </a:p>
        </p:txBody>
      </p:sp>
      <p:sp>
        <p:nvSpPr>
          <p:cNvPr id="5" name="Content Placeholder 2"/>
          <p:cNvSpPr txBox="1">
            <a:spLocks/>
          </p:cNvSpPr>
          <p:nvPr/>
        </p:nvSpPr>
        <p:spPr>
          <a:xfrm>
            <a:off x="824552" y="2459961"/>
            <a:ext cx="10515600" cy="295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t>font-family </a:t>
            </a:r>
            <a:r>
              <a:rPr lang="en-US" dirty="0"/>
              <a:t>property (line 14) specifies the name of the font to use.</a:t>
            </a:r>
          </a:p>
          <a:p>
            <a:r>
              <a:rPr lang="en-US" dirty="0"/>
              <a:t>CSS allows you to specify a comma-separated list of fonts to use for a particular style.</a:t>
            </a:r>
          </a:p>
          <a:p>
            <a:endParaRPr lang="en-US" dirty="0"/>
          </a:p>
        </p:txBody>
      </p:sp>
      <p:pic>
        <p:nvPicPr>
          <p:cNvPr id="6" name="Picture 5"/>
          <p:cNvPicPr>
            <a:picLocks noChangeAspect="1"/>
          </p:cNvPicPr>
          <p:nvPr/>
        </p:nvPicPr>
        <p:blipFill>
          <a:blip r:embed="rId3"/>
          <a:stretch>
            <a:fillRect/>
          </a:stretch>
        </p:blipFill>
        <p:spPr>
          <a:xfrm>
            <a:off x="3605852" y="3939061"/>
            <a:ext cx="5633682" cy="2676525"/>
          </a:xfrm>
          <a:prstGeom prst="rect">
            <a:avLst/>
          </a:prstGeom>
        </p:spPr>
      </p:pic>
      <p:pic>
        <p:nvPicPr>
          <p:cNvPr id="7" name="Picture 6" descr="A close up of a logo&#10;&#10;Description automatically generated">
            <a:extLst>
              <a:ext uri="{FF2B5EF4-FFF2-40B4-BE49-F238E27FC236}">
                <a16:creationId xmlns:a16="http://schemas.microsoft.com/office/drawing/2014/main" id="{DB31B234-CA5E-4651-98E2-042952B5DE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4557774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6756" y="119465"/>
            <a:ext cx="10515600" cy="1325563"/>
          </a:xfrm>
        </p:spPr>
        <p:txBody>
          <a:bodyPr/>
          <a:lstStyle/>
          <a:p>
            <a:r>
              <a:rPr lang="en-US" b="1" i="1" dirty="0">
                <a:solidFill>
                  <a:srgbClr val="0070C0"/>
                </a:solidFill>
              </a:rPr>
              <a:t>font-size Property</a:t>
            </a:r>
            <a:endParaRPr lang="en-US" dirty="0">
              <a:solidFill>
                <a:srgbClr val="0070C0"/>
              </a:solidFill>
            </a:endParaRPr>
          </a:p>
        </p:txBody>
      </p:sp>
      <p:sp>
        <p:nvSpPr>
          <p:cNvPr id="3" name="Content Placeholder 2"/>
          <p:cNvSpPr>
            <a:spLocks noGrp="1"/>
          </p:cNvSpPr>
          <p:nvPr>
            <p:ph idx="1"/>
          </p:nvPr>
        </p:nvSpPr>
        <p:spPr>
          <a:xfrm>
            <a:off x="783608" y="1293362"/>
            <a:ext cx="10515600" cy="4351338"/>
          </a:xfrm>
        </p:spPr>
        <p:txBody>
          <a:bodyPr/>
          <a:lstStyle/>
          <a:p>
            <a:r>
              <a:rPr lang="en-US" dirty="0"/>
              <a:t>Property </a:t>
            </a:r>
            <a:r>
              <a:rPr lang="en-US" b="1" dirty="0"/>
              <a:t>font-size </a:t>
            </a:r>
            <a:r>
              <a:rPr lang="en-US" dirty="0"/>
              <a:t>(line 15) specifies a 12-point font.</a:t>
            </a:r>
          </a:p>
          <a:p>
            <a:r>
              <a:rPr lang="en-US" dirty="0"/>
              <a:t>Generally, </a:t>
            </a:r>
            <a:r>
              <a:rPr lang="en-US" i="1" dirty="0"/>
              <a:t>relative font-size values are preferred over points, because an author does not know the specific measurements of each client’s display</a:t>
            </a:r>
            <a:r>
              <a:rPr lang="en-US" dirty="0"/>
              <a:t>.</a:t>
            </a:r>
          </a:p>
          <a:p>
            <a:r>
              <a:rPr lang="en-US" dirty="0"/>
              <a:t>Relative values permit more flexible viewing of web pages.</a:t>
            </a:r>
          </a:p>
          <a:p>
            <a:r>
              <a:rPr lang="en-US" dirty="0"/>
              <a:t>A user may view a web page on a handheld device with a small screen.</a:t>
            </a:r>
          </a:p>
          <a:p>
            <a:endParaRPr lang="en-US" dirty="0"/>
          </a:p>
        </p:txBody>
      </p:sp>
      <p:pic>
        <p:nvPicPr>
          <p:cNvPr id="4" name="Picture 3" descr="A close up of a logo&#10;&#10;Description automatically generated">
            <a:extLst>
              <a:ext uri="{FF2B5EF4-FFF2-40B4-BE49-F238E27FC236}">
                <a16:creationId xmlns:a16="http://schemas.microsoft.com/office/drawing/2014/main" id="{6492B300-A429-4464-8211-B83F9E9EC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5" name="Straight Connector 4">
            <a:extLst>
              <a:ext uri="{FF2B5EF4-FFF2-40B4-BE49-F238E27FC236}">
                <a16:creationId xmlns:a16="http://schemas.microsoft.com/office/drawing/2014/main" id="{947ECC21-931E-4A1D-9922-4944120039DC}"/>
              </a:ext>
            </a:extLst>
          </p:cNvPr>
          <p:cNvCxnSpPr>
            <a:cxnSpLocks/>
          </p:cNvCxnSpPr>
          <p:nvPr/>
        </p:nvCxnSpPr>
        <p:spPr>
          <a:xfrm>
            <a:off x="0" y="1238426"/>
            <a:ext cx="745701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689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5233" y="1471218"/>
            <a:ext cx="4056147" cy="4940586"/>
          </a:xfrm>
          <a:prstGeom prst="rect">
            <a:avLst/>
          </a:prstGeom>
          <a:noFill/>
          <a:ln w="38100">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2171" y="1471229"/>
            <a:ext cx="4144963" cy="4940586"/>
          </a:xfrm>
          <a:prstGeom prst="rect">
            <a:avLst/>
          </a:prstGeom>
          <a:noFill/>
          <a:ln w="38100">
            <a:solidFill>
              <a:schemeClr val="accent1"/>
            </a:solidFill>
            <a:miter lim="800000"/>
            <a:headEnd/>
            <a:tailEnd/>
          </a:ln>
          <a:effectLst/>
        </p:spPr>
      </p:pic>
      <p:sp>
        <p:nvSpPr>
          <p:cNvPr id="6" name="Rectangle 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547"/>
            <a:ext cx="10515600" cy="1325563"/>
          </a:xfrm>
        </p:spPr>
        <p:txBody>
          <a:bodyPr/>
          <a:lstStyle/>
          <a:p>
            <a:r>
              <a:rPr lang="en-US" b="1" i="1" dirty="0">
                <a:solidFill>
                  <a:srgbClr val="0070C0"/>
                </a:solidFill>
              </a:rPr>
              <a:t>Applying a Style Class</a:t>
            </a:r>
            <a:endParaRPr lang="en-US" dirty="0">
              <a:solidFill>
                <a:srgbClr val="0070C0"/>
              </a:solidFill>
            </a:endParaRPr>
          </a:p>
        </p:txBody>
      </p:sp>
      <p:sp>
        <p:nvSpPr>
          <p:cNvPr id="3" name="Content Placeholder 2"/>
          <p:cNvSpPr>
            <a:spLocks noGrp="1"/>
          </p:cNvSpPr>
          <p:nvPr>
            <p:ph idx="1"/>
          </p:nvPr>
        </p:nvSpPr>
        <p:spPr>
          <a:xfrm>
            <a:off x="592541" y="938520"/>
            <a:ext cx="10515600" cy="4351338"/>
          </a:xfrm>
        </p:spPr>
        <p:txBody>
          <a:bodyPr/>
          <a:lstStyle/>
          <a:p>
            <a:r>
              <a:rPr lang="en-US" dirty="0"/>
              <a:t>Line 22 uses the HTML5 attribute </a:t>
            </a:r>
            <a:r>
              <a:rPr lang="en-US" b="1" dirty="0"/>
              <a:t>class </a:t>
            </a:r>
            <a:r>
              <a:rPr lang="en-US" dirty="0"/>
              <a:t>in an h1 element to apply a style class.</a:t>
            </a:r>
          </a:p>
          <a:p>
            <a:r>
              <a:rPr lang="en-US" dirty="0"/>
              <a:t>When the browser renders the h1 element, the text appears on screen with the properties of both an h1 element and the .special style class applied.</a:t>
            </a:r>
          </a:p>
          <a:p>
            <a:endParaRPr lang="en-US" dirty="0"/>
          </a:p>
        </p:txBody>
      </p:sp>
      <p:pic>
        <p:nvPicPr>
          <p:cNvPr id="4" name="Picture 3" descr="A close up of a logo&#10;&#10;Description automatically generated">
            <a:extLst>
              <a:ext uri="{FF2B5EF4-FFF2-40B4-BE49-F238E27FC236}">
                <a16:creationId xmlns:a16="http://schemas.microsoft.com/office/drawing/2014/main" id="{5186E1DE-FDC6-4FD6-B3B1-98D79BB38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5" name="Straight Connector 4">
            <a:extLst>
              <a:ext uri="{FF2B5EF4-FFF2-40B4-BE49-F238E27FC236}">
                <a16:creationId xmlns:a16="http://schemas.microsoft.com/office/drawing/2014/main" id="{EEC81F2E-6616-4288-9876-52901CDF5B95}"/>
              </a:ext>
            </a:extLst>
          </p:cNvPr>
          <p:cNvCxnSpPr>
            <a:cxnSpLocks/>
          </p:cNvCxnSpPr>
          <p:nvPr/>
        </p:nvCxnSpPr>
        <p:spPr>
          <a:xfrm flipV="1">
            <a:off x="0" y="86998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2739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232" y="1339139"/>
            <a:ext cx="10525267" cy="3294110"/>
          </a:xfrm>
        </p:spPr>
        <p:txBody>
          <a:bodyPr>
            <a:normAutofit/>
          </a:bodyPr>
          <a:lstStyle/>
          <a:p>
            <a:r>
              <a:rPr lang="en-US" sz="2400" dirty="0"/>
              <a:t>With </a:t>
            </a:r>
            <a:r>
              <a:rPr lang="en-US" sz="2400" b="1" dirty="0"/>
              <a:t>external style sheets </a:t>
            </a:r>
            <a:r>
              <a:rPr lang="en-US" sz="2400" dirty="0"/>
              <a:t>(i.e., </a:t>
            </a:r>
            <a:r>
              <a:rPr lang="en-US" sz="2400" i="1" dirty="0"/>
              <a:t>separate </a:t>
            </a:r>
            <a:r>
              <a:rPr lang="en-US" sz="2400" dirty="0"/>
              <a:t>documents that contain only CSS rules), you can provide a </a:t>
            </a:r>
            <a:r>
              <a:rPr lang="en-US" sz="2400" i="1" dirty="0"/>
              <a:t>uniform look and feel </a:t>
            </a:r>
            <a:r>
              <a:rPr lang="en-US" sz="2400" dirty="0"/>
              <a:t>to all pages in the website (or to a portion of it).</a:t>
            </a:r>
          </a:p>
          <a:p>
            <a:r>
              <a:rPr lang="en-US" sz="2400" dirty="0"/>
              <a:t>You can also </a:t>
            </a:r>
            <a:r>
              <a:rPr lang="en-US" sz="2400" i="1" u="sng" dirty="0"/>
              <a:t>reuse</a:t>
            </a:r>
            <a:r>
              <a:rPr lang="en-US" sz="2400" i="1" dirty="0"/>
              <a:t> </a:t>
            </a:r>
            <a:r>
              <a:rPr lang="en-US" sz="2400" dirty="0"/>
              <a:t>the same external style sheet across multiple websites.</a:t>
            </a:r>
          </a:p>
          <a:p>
            <a:r>
              <a:rPr lang="en-US" sz="2400" dirty="0"/>
              <a:t>When changes to the styles are required, you need to modify only a single CSS file to make style changes across </a:t>
            </a:r>
            <a:r>
              <a:rPr lang="en-US" sz="2400" i="1" dirty="0"/>
              <a:t>all </a:t>
            </a:r>
            <a:r>
              <a:rPr lang="en-US" sz="2400" dirty="0"/>
              <a:t>the pages that use those styles.</a:t>
            </a:r>
          </a:p>
          <a:p>
            <a:r>
              <a:rPr lang="en-US" sz="2400" dirty="0"/>
              <a:t>Linking done using &lt;link </a:t>
            </a:r>
            <a:r>
              <a:rPr lang="en-US" sz="2400" dirty="0" err="1"/>
              <a:t>rel</a:t>
            </a:r>
            <a:r>
              <a:rPr lang="en-US" sz="2400" dirty="0"/>
              <a:t>=“</a:t>
            </a:r>
            <a:r>
              <a:rPr lang="en-US" sz="2400" dirty="0" err="1"/>
              <a:t>stylesheet</a:t>
            </a:r>
            <a:r>
              <a:rPr lang="en-US" sz="2400" dirty="0"/>
              <a:t>” type=“text/</a:t>
            </a:r>
            <a:r>
              <a:rPr lang="en-US" sz="2400" dirty="0" err="1"/>
              <a:t>css</a:t>
            </a:r>
            <a:r>
              <a:rPr lang="en-US" sz="2400" dirty="0"/>
              <a:t>” </a:t>
            </a:r>
            <a:r>
              <a:rPr lang="en-US" sz="2400" dirty="0" err="1"/>
              <a:t>href</a:t>
            </a:r>
            <a:r>
              <a:rPr lang="en-US" sz="2400" dirty="0"/>
              <a:t>=“styles.css” /&gt;</a:t>
            </a:r>
          </a:p>
        </p:txBody>
      </p:sp>
      <p:pic>
        <p:nvPicPr>
          <p:cNvPr id="5" name="Picture 4" descr="A close up of a logo&#10;&#10;Description automatically generated">
            <a:extLst>
              <a:ext uri="{FF2B5EF4-FFF2-40B4-BE49-F238E27FC236}">
                <a16:creationId xmlns:a16="http://schemas.microsoft.com/office/drawing/2014/main" id="{5B236C98-899A-4A9D-89D5-42E85CCD30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External Style Sheets</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26" name="Picture 2"/>
          <p:cNvPicPr>
            <a:picLocks noChangeAspect="1" noChangeArrowheads="1"/>
          </p:cNvPicPr>
          <p:nvPr/>
        </p:nvPicPr>
        <p:blipFill>
          <a:blip r:embed="rId3"/>
          <a:srcRect/>
          <a:stretch>
            <a:fillRect/>
          </a:stretch>
        </p:blipFill>
        <p:spPr bwMode="auto">
          <a:xfrm>
            <a:off x="623888" y="4576763"/>
            <a:ext cx="6486525" cy="1933575"/>
          </a:xfrm>
          <a:prstGeom prst="rect">
            <a:avLst/>
          </a:prstGeom>
          <a:noFill/>
          <a:ln w="9525">
            <a:noFill/>
            <a:miter lim="800000"/>
            <a:headEnd/>
            <a:tailEnd/>
          </a:ln>
          <a:effectLst/>
        </p:spPr>
      </p:pic>
    </p:spTree>
    <p:extLst>
      <p:ext uri="{BB962C8B-B14F-4D97-AF65-F5344CB8AC3E}">
        <p14:creationId xmlns:p14="http://schemas.microsoft.com/office/powerpoint/2010/main" val="96404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2931" y="576404"/>
            <a:ext cx="5657850" cy="5606032"/>
          </a:xfrm>
          <a:prstGeom prst="rect">
            <a:avLst/>
          </a:prstGeom>
        </p:spPr>
      </p:pic>
      <p:pic>
        <p:nvPicPr>
          <p:cNvPr id="5" name="Picture 4"/>
          <p:cNvPicPr>
            <a:picLocks noChangeAspect="1"/>
          </p:cNvPicPr>
          <p:nvPr/>
        </p:nvPicPr>
        <p:blipFill>
          <a:blip r:embed="rId3"/>
          <a:stretch>
            <a:fillRect/>
          </a:stretch>
        </p:blipFill>
        <p:spPr>
          <a:xfrm>
            <a:off x="5932369" y="130577"/>
            <a:ext cx="6259631" cy="2447925"/>
          </a:xfrm>
          <a:prstGeom prst="rect">
            <a:avLst/>
          </a:prstGeom>
        </p:spPr>
      </p:pic>
      <p:pic>
        <p:nvPicPr>
          <p:cNvPr id="6" name="Picture 5"/>
          <p:cNvPicPr>
            <a:picLocks noChangeAspect="1"/>
          </p:cNvPicPr>
          <p:nvPr/>
        </p:nvPicPr>
        <p:blipFill>
          <a:blip r:embed="rId4"/>
          <a:stretch>
            <a:fillRect/>
          </a:stretch>
        </p:blipFill>
        <p:spPr>
          <a:xfrm>
            <a:off x="9156084" y="1810673"/>
            <a:ext cx="3035916" cy="2283655"/>
          </a:xfrm>
          <a:prstGeom prst="rect">
            <a:avLst/>
          </a:prstGeom>
        </p:spPr>
      </p:pic>
      <p:pic>
        <p:nvPicPr>
          <p:cNvPr id="7" name="Picture 6"/>
          <p:cNvPicPr>
            <a:picLocks noChangeAspect="1"/>
          </p:cNvPicPr>
          <p:nvPr/>
        </p:nvPicPr>
        <p:blipFill>
          <a:blip r:embed="rId5"/>
          <a:stretch>
            <a:fillRect/>
          </a:stretch>
        </p:blipFill>
        <p:spPr>
          <a:xfrm>
            <a:off x="5717843" y="4094328"/>
            <a:ext cx="4486275" cy="2763672"/>
          </a:xfrm>
          <a:prstGeom prst="rect">
            <a:avLst/>
          </a:prstGeom>
        </p:spPr>
      </p:pic>
    </p:spTree>
    <p:extLst>
      <p:ext uri="{BB962C8B-B14F-4D97-AF65-F5344CB8AC3E}">
        <p14:creationId xmlns:p14="http://schemas.microsoft.com/office/powerpoint/2010/main" val="17982633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2D52FE-B8E1-4FFB-9D33-F42816FE9757}"/>
              </a:ext>
            </a:extLst>
          </p:cNvPr>
          <p:cNvCxnSpPr>
            <a:cxnSpLocks noChangeShapeType="1"/>
          </p:cNvCxnSpPr>
          <p:nvPr/>
        </p:nvCxnSpPr>
        <p:spPr bwMode="auto">
          <a:xfrm>
            <a:off x="1524000" y="1793634"/>
            <a:ext cx="9144000" cy="0"/>
          </a:xfrm>
          <a:prstGeom prst="line">
            <a:avLst/>
          </a:prstGeom>
          <a:noFill/>
          <a:ln w="15875" algn="ctr">
            <a:solidFill>
              <a:schemeClr val="bg2"/>
            </a:solidFill>
            <a:round/>
            <a:headEnd/>
            <a:tailEnd/>
          </a:ln>
        </p:spPr>
      </p:cxnSp>
      <p:sp>
        <p:nvSpPr>
          <p:cNvPr id="70660" name="Text Box 4">
            <a:extLst>
              <a:ext uri="{FF2B5EF4-FFF2-40B4-BE49-F238E27FC236}">
                <a16:creationId xmlns:a16="http://schemas.microsoft.com/office/drawing/2014/main" id="{49298547-900C-4B54-848A-476CBE4AF6A1}"/>
              </a:ext>
            </a:extLst>
          </p:cNvPr>
          <p:cNvSpPr txBox="1">
            <a:spLocks noChangeArrowheads="1"/>
          </p:cNvSpPr>
          <p:nvPr/>
        </p:nvSpPr>
        <p:spPr bwMode="auto">
          <a:xfrm>
            <a:off x="1905000" y="1793634"/>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The real power of using an external style sheet is that multiple web pages on our site can link to the same style sheet:</a:t>
            </a:r>
          </a:p>
        </p:txBody>
      </p:sp>
      <p:grpSp>
        <p:nvGrpSpPr>
          <p:cNvPr id="24" name="Group 23"/>
          <p:cNvGrpSpPr/>
          <p:nvPr/>
        </p:nvGrpSpPr>
        <p:grpSpPr>
          <a:xfrm>
            <a:off x="257176" y="2517534"/>
            <a:ext cx="8162924" cy="4321416"/>
            <a:chOff x="1952626" y="2536584"/>
            <a:chExt cx="8162924" cy="4321416"/>
          </a:xfrm>
        </p:grpSpPr>
        <p:sp>
          <p:nvSpPr>
            <p:cNvPr id="70663" name="Text Box 7">
              <a:extLst>
                <a:ext uri="{FF2B5EF4-FFF2-40B4-BE49-F238E27FC236}">
                  <a16:creationId xmlns:a16="http://schemas.microsoft.com/office/drawing/2014/main" id="{68ECB32E-B584-4521-B0C4-8F84CDB0F576}"/>
                </a:ext>
              </a:extLst>
            </p:cNvPr>
            <p:cNvSpPr txBox="1">
              <a:spLocks noChangeArrowheads="1"/>
            </p:cNvSpPr>
            <p:nvPr/>
          </p:nvSpPr>
          <p:spPr bwMode="auto">
            <a:xfrm>
              <a:off x="4191000" y="2536584"/>
              <a:ext cx="365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style.css :</a:t>
              </a:r>
            </a:p>
          </p:txBody>
        </p:sp>
        <p:sp>
          <p:nvSpPr>
            <p:cNvPr id="70671" name="Line 15">
              <a:extLst>
                <a:ext uri="{FF2B5EF4-FFF2-40B4-BE49-F238E27FC236}">
                  <a16:creationId xmlns:a16="http://schemas.microsoft.com/office/drawing/2014/main" id="{B83734A9-A395-471F-B8DB-6974FCD2FE8C}"/>
                </a:ext>
              </a:extLst>
            </p:cNvPr>
            <p:cNvSpPr>
              <a:spLocks noChangeShapeType="1"/>
            </p:cNvSpPr>
            <p:nvPr/>
          </p:nvSpPr>
          <p:spPr bwMode="auto">
            <a:xfrm flipV="1">
              <a:off x="62484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3" name="Group 22"/>
            <p:cNvGrpSpPr/>
            <p:nvPr/>
          </p:nvGrpSpPr>
          <p:grpSpPr>
            <a:xfrm>
              <a:off x="1952626" y="2555634"/>
              <a:ext cx="8162924" cy="4302366"/>
              <a:chOff x="2047876" y="2555634"/>
              <a:chExt cx="8162924" cy="4302366"/>
            </a:xfrm>
          </p:grpSpPr>
          <p:sp>
            <p:nvSpPr>
              <p:cNvPr id="70665" name="Text Box 9">
                <a:extLst>
                  <a:ext uri="{FF2B5EF4-FFF2-40B4-BE49-F238E27FC236}">
                    <a16:creationId xmlns:a16="http://schemas.microsoft.com/office/drawing/2014/main" id="{234FECE9-FEFC-4848-9143-5D0652BBC857}"/>
                  </a:ext>
                </a:extLst>
              </p:cNvPr>
              <p:cNvSpPr txBox="1">
                <a:spLocks noChangeArrowheads="1"/>
              </p:cNvSpPr>
              <p:nvPr/>
            </p:nvSpPr>
            <p:spPr bwMode="auto">
              <a:xfrm>
                <a:off x="41910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page1.html</a:t>
                </a:r>
              </a:p>
            </p:txBody>
          </p:sp>
          <p:sp>
            <p:nvSpPr>
              <p:cNvPr id="70662" name="Rectangle 3">
                <a:extLst>
                  <a:ext uri="{FF2B5EF4-FFF2-40B4-BE49-F238E27FC236}">
                    <a16:creationId xmlns:a16="http://schemas.microsoft.com/office/drawing/2014/main" id="{0BF5C44B-39AF-4AB6-80B7-766ED76CA018}"/>
                  </a:ext>
                </a:extLst>
              </p:cNvPr>
              <p:cNvSpPr>
                <a:spLocks noChangeArrowheads="1"/>
              </p:cNvSpPr>
              <p:nvPr/>
            </p:nvSpPr>
            <p:spPr bwMode="auto">
              <a:xfrm>
                <a:off x="4267200" y="2873134"/>
                <a:ext cx="4191000" cy="30480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h2 {color:red;}</a:t>
                </a:r>
              </a:p>
            </p:txBody>
          </p:sp>
          <p:sp>
            <p:nvSpPr>
              <p:cNvPr id="70667" name="Text Box 11">
                <a:extLst>
                  <a:ext uri="{FF2B5EF4-FFF2-40B4-BE49-F238E27FC236}">
                    <a16:creationId xmlns:a16="http://schemas.microsoft.com/office/drawing/2014/main" id="{81F55DFB-5306-439A-BE54-75E96CB2A46D}"/>
                  </a:ext>
                </a:extLst>
              </p:cNvPr>
              <p:cNvSpPr txBox="1">
                <a:spLocks noChangeArrowheads="1"/>
              </p:cNvSpPr>
              <p:nvPr/>
            </p:nvSpPr>
            <p:spPr bwMode="auto">
              <a:xfrm>
                <a:off x="2057400" y="5916613"/>
                <a:ext cx="8077200" cy="941387"/>
              </a:xfrm>
              <a:prstGeom prst="rect">
                <a:avLst/>
              </a:prstGeom>
              <a:solidFill>
                <a:schemeClr val="accent2">
                  <a:lumMod val="20000"/>
                  <a:lumOff val="8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dirty="0"/>
                  <a:t>Styles declared in an external style sheet will affect all matching elements on </a:t>
                </a:r>
                <a:r>
                  <a:rPr lang="en-US" altLang="en-US" u="sng" dirty="0"/>
                  <a:t>all web pages that link to the style sheet</a:t>
                </a:r>
                <a:r>
                  <a:rPr lang="en-US" altLang="en-US" dirty="0"/>
                  <a:t>.  By editing the external style sheet, we can make site-wide changes (even to hundreds of pages) instantly.</a:t>
                </a:r>
              </a:p>
            </p:txBody>
          </p:sp>
          <p:sp>
            <p:nvSpPr>
              <p:cNvPr id="70668" name="Text Box 12">
                <a:extLst>
                  <a:ext uri="{FF2B5EF4-FFF2-40B4-BE49-F238E27FC236}">
                    <a16:creationId xmlns:a16="http://schemas.microsoft.com/office/drawing/2014/main" id="{B2F074D6-E2C3-4AC9-A667-1AE0FDD77F91}"/>
                  </a:ext>
                </a:extLst>
              </p:cNvPr>
              <p:cNvSpPr txBox="1">
                <a:spLocks noChangeArrowheads="1"/>
              </p:cNvSpPr>
              <p:nvPr/>
            </p:nvSpPr>
            <p:spPr bwMode="auto">
              <a:xfrm>
                <a:off x="56388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page2.html</a:t>
                </a:r>
              </a:p>
            </p:txBody>
          </p:sp>
          <p:sp>
            <p:nvSpPr>
              <p:cNvPr id="70670" name="Rectangle 14">
                <a:extLst>
                  <a:ext uri="{FF2B5EF4-FFF2-40B4-BE49-F238E27FC236}">
                    <a16:creationId xmlns:a16="http://schemas.microsoft.com/office/drawing/2014/main" id="{7347E383-4C7D-43E6-960C-E9495D272F67}"/>
                  </a:ext>
                </a:extLst>
              </p:cNvPr>
              <p:cNvSpPr>
                <a:spLocks noChangeArrowheads="1"/>
              </p:cNvSpPr>
              <p:nvPr/>
            </p:nvSpPr>
            <p:spPr bwMode="auto">
              <a:xfrm>
                <a:off x="4038600" y="2555634"/>
                <a:ext cx="4572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9" name="Text Box 13">
                <a:extLst>
                  <a:ext uri="{FF2B5EF4-FFF2-40B4-BE49-F238E27FC236}">
                    <a16:creationId xmlns:a16="http://schemas.microsoft.com/office/drawing/2014/main" id="{CBEBCCA9-432F-41F3-BFE5-734600604614}"/>
                  </a:ext>
                </a:extLst>
              </p:cNvPr>
              <p:cNvSpPr txBox="1">
                <a:spLocks noChangeArrowheads="1"/>
              </p:cNvSpPr>
              <p:nvPr/>
            </p:nvSpPr>
            <p:spPr bwMode="auto">
              <a:xfrm>
                <a:off x="70866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page3.html</a:t>
                </a:r>
              </a:p>
            </p:txBody>
          </p:sp>
          <p:pic>
            <p:nvPicPr>
              <p:cNvPr id="70673" name="Picture 17" descr="CSS4a">
                <a:extLst>
                  <a:ext uri="{FF2B5EF4-FFF2-40B4-BE49-F238E27FC236}">
                    <a16:creationId xmlns:a16="http://schemas.microsoft.com/office/drawing/2014/main" id="{90E0CDDC-7CAE-47B6-81AA-2883845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6" y="4314584"/>
                <a:ext cx="2600325" cy="1517650"/>
              </a:xfrm>
              <a:prstGeom prst="rect">
                <a:avLst/>
              </a:prstGeom>
              <a:noFill/>
              <a:extLst>
                <a:ext uri="{909E8E84-426E-40DD-AFC4-6F175D3DCCD1}">
                  <a14:hiddenFill xmlns:a14="http://schemas.microsoft.com/office/drawing/2010/main">
                    <a:solidFill>
                      <a:srgbClr val="FFFFFF"/>
                    </a:solidFill>
                  </a14:hiddenFill>
                </a:ext>
              </a:extLst>
            </p:spPr>
          </p:pic>
          <p:pic>
            <p:nvPicPr>
              <p:cNvPr id="70674" name="Picture 18" descr="CSS4b">
                <a:extLst>
                  <a:ext uri="{FF2B5EF4-FFF2-40B4-BE49-F238E27FC236}">
                    <a16:creationId xmlns:a16="http://schemas.microsoft.com/office/drawing/2014/main" id="{12B77749-E98D-4884-A4C5-AF6B4476C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08235"/>
                <a:ext cx="2514600" cy="1427163"/>
              </a:xfrm>
              <a:prstGeom prst="rect">
                <a:avLst/>
              </a:prstGeom>
              <a:noFill/>
              <a:extLst>
                <a:ext uri="{909E8E84-426E-40DD-AFC4-6F175D3DCCD1}">
                  <a14:hiddenFill xmlns:a14="http://schemas.microsoft.com/office/drawing/2010/main">
                    <a:solidFill>
                      <a:srgbClr val="FFFFFF"/>
                    </a:solidFill>
                  </a14:hiddenFill>
                </a:ext>
              </a:extLst>
            </p:spPr>
          </p:pic>
          <p:pic>
            <p:nvPicPr>
              <p:cNvPr id="70675" name="Picture 19" descr="CSS4c">
                <a:extLst>
                  <a:ext uri="{FF2B5EF4-FFF2-40B4-BE49-F238E27FC236}">
                    <a16:creationId xmlns:a16="http://schemas.microsoft.com/office/drawing/2014/main" id="{FFB87967-5782-48E0-A098-3F8C16B5B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308234"/>
                <a:ext cx="2590800" cy="1511300"/>
              </a:xfrm>
              <a:prstGeom prst="rect">
                <a:avLst/>
              </a:prstGeom>
              <a:noFill/>
              <a:extLst>
                <a:ext uri="{909E8E84-426E-40DD-AFC4-6F175D3DCCD1}">
                  <a14:hiddenFill xmlns:a14="http://schemas.microsoft.com/office/drawing/2010/main">
                    <a:solidFill>
                      <a:srgbClr val="FFFFFF"/>
                    </a:solidFill>
                  </a14:hiddenFill>
                </a:ext>
              </a:extLst>
            </p:spPr>
          </p:pic>
          <p:sp>
            <p:nvSpPr>
              <p:cNvPr id="70676" name="Line 20">
                <a:extLst>
                  <a:ext uri="{FF2B5EF4-FFF2-40B4-BE49-F238E27FC236}">
                    <a16:creationId xmlns:a16="http://schemas.microsoft.com/office/drawing/2014/main" id="{79E27E9E-7D52-4726-9C8F-22DC0E6BEAA5}"/>
                  </a:ext>
                </a:extLst>
              </p:cNvPr>
              <p:cNvSpPr>
                <a:spLocks noChangeShapeType="1"/>
              </p:cNvSpPr>
              <p:nvPr/>
            </p:nvSpPr>
            <p:spPr bwMode="auto">
              <a:xfrm flipH="1">
                <a:off x="3657600" y="3927234"/>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7" name="Line 21">
                <a:extLst>
                  <a:ext uri="{FF2B5EF4-FFF2-40B4-BE49-F238E27FC236}">
                    <a16:creationId xmlns:a16="http://schemas.microsoft.com/office/drawing/2014/main" id="{35CA598C-E4BE-4BA7-A4B9-CF25DC60E634}"/>
                  </a:ext>
                </a:extLst>
              </p:cNvPr>
              <p:cNvSpPr>
                <a:spLocks noChangeShapeType="1"/>
              </p:cNvSpPr>
              <p:nvPr/>
            </p:nvSpPr>
            <p:spPr bwMode="auto">
              <a:xfrm>
                <a:off x="8305800" y="3927234"/>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8" name="Line 22">
                <a:extLst>
                  <a:ext uri="{FF2B5EF4-FFF2-40B4-BE49-F238E27FC236}">
                    <a16:creationId xmlns:a16="http://schemas.microsoft.com/office/drawing/2014/main" id="{39E572AA-DBF3-4EE5-AA12-E5B37E46FAFD}"/>
                  </a:ext>
                </a:extLst>
              </p:cNvPr>
              <p:cNvSpPr>
                <a:spLocks noChangeShapeType="1"/>
              </p:cNvSpPr>
              <p:nvPr/>
            </p:nvSpPr>
            <p:spPr bwMode="auto">
              <a:xfrm>
                <a:off x="6248400" y="393675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679" name="Line 23">
              <a:extLst>
                <a:ext uri="{FF2B5EF4-FFF2-40B4-BE49-F238E27FC236}">
                  <a16:creationId xmlns:a16="http://schemas.microsoft.com/office/drawing/2014/main" id="{56FE6EB6-BA43-4437-B8E5-FDB647E9A4F7}"/>
                </a:ext>
              </a:extLst>
            </p:cNvPr>
            <p:cNvSpPr>
              <a:spLocks noChangeShapeType="1"/>
            </p:cNvSpPr>
            <p:nvPr/>
          </p:nvSpPr>
          <p:spPr bwMode="auto">
            <a:xfrm flipV="1">
              <a:off x="76962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80" name="Line 24">
              <a:extLst>
                <a:ext uri="{FF2B5EF4-FFF2-40B4-BE49-F238E27FC236}">
                  <a16:creationId xmlns:a16="http://schemas.microsoft.com/office/drawing/2014/main" id="{89F9A795-02D6-447C-977C-7FA5E4FE7F66}"/>
                </a:ext>
              </a:extLst>
            </p:cNvPr>
            <p:cNvSpPr>
              <a:spLocks noChangeShapeType="1"/>
            </p:cNvSpPr>
            <p:nvPr/>
          </p:nvSpPr>
          <p:spPr bwMode="auto">
            <a:xfrm flipV="1">
              <a:off x="48006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pic>
        <p:nvPicPr>
          <p:cNvPr id="21" name="Picture 20" descr="A close up of a logo&#10;&#10;Description automatically generated">
            <a:extLst>
              <a:ext uri="{FF2B5EF4-FFF2-40B4-BE49-F238E27FC236}">
                <a16:creationId xmlns:a16="http://schemas.microsoft.com/office/drawing/2014/main" id="{E767089A-78E8-43CD-B87E-9D55414842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26" name="Rectangle 2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Benefits of External Style Sheets</a:t>
            </a:r>
          </a:p>
        </p:txBody>
      </p:sp>
      <p:cxnSp>
        <p:nvCxnSpPr>
          <p:cNvPr id="27" name="Straight Connector 2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8E3E6F4A-F0ED-465C-9BB9-467ADCEC29FF}"/>
              </a:ext>
            </a:extLst>
          </p:cNvPr>
          <p:cNvSpPr>
            <a:spLocks noGrp="1" noChangeArrowheads="1"/>
          </p:cNvSpPr>
          <p:nvPr>
            <p:ph type="body" idx="1"/>
          </p:nvPr>
        </p:nvSpPr>
        <p:spPr>
          <a:xfrm>
            <a:off x="354037" y="1842400"/>
            <a:ext cx="9704361" cy="1752600"/>
          </a:xfrm>
        </p:spPr>
        <p:txBody>
          <a:bodyPr/>
          <a:lstStyle/>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are appropriate for very small sites, especially those that have just a single page.</a:t>
            </a:r>
          </a:p>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might also make sense when each page of a site needs to have a completely different look.</a:t>
            </a:r>
          </a:p>
        </p:txBody>
      </p:sp>
      <p:sp>
        <p:nvSpPr>
          <p:cNvPr id="72709" name="Text Box 5">
            <a:extLst>
              <a:ext uri="{FF2B5EF4-FFF2-40B4-BE49-F238E27FC236}">
                <a16:creationId xmlns:a16="http://schemas.microsoft.com/office/drawing/2014/main" id="{0B0AC3C5-D8CA-4E29-8C9E-7D7EC1F4BA0F}"/>
              </a:ext>
            </a:extLst>
          </p:cNvPr>
          <p:cNvSpPr txBox="1">
            <a:spLocks noChangeArrowheads="1"/>
          </p:cNvSpPr>
          <p:nvPr/>
        </p:nvSpPr>
        <p:spPr bwMode="auto">
          <a:xfrm>
            <a:off x="345831" y="1470130"/>
            <a:ext cx="32004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Internal Style Sheets</a:t>
            </a:r>
          </a:p>
        </p:txBody>
      </p:sp>
      <p:sp>
        <p:nvSpPr>
          <p:cNvPr id="72710" name="Rectangle 6">
            <a:extLst>
              <a:ext uri="{FF2B5EF4-FFF2-40B4-BE49-F238E27FC236}">
                <a16:creationId xmlns:a16="http://schemas.microsoft.com/office/drawing/2014/main" id="{52397AE4-197A-4FD2-8C53-1B016DCE4D6E}"/>
              </a:ext>
            </a:extLst>
          </p:cNvPr>
          <p:cNvSpPr>
            <a:spLocks noChangeArrowheads="1"/>
          </p:cNvSpPr>
          <p:nvPr/>
        </p:nvSpPr>
        <p:spPr bwMode="auto">
          <a:xfrm>
            <a:off x="457200" y="3988514"/>
            <a:ext cx="9029700" cy="13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0"/>
              </a:spcBef>
              <a:buClr>
                <a:schemeClr val="tx1"/>
              </a:buClr>
            </a:pPr>
            <a:r>
              <a:rPr lang="en-US" altLang="en-US" sz="2400" dirty="0">
                <a:latin typeface="+mn-lt"/>
              </a:rPr>
              <a:t>are better for multi-page websites that need to have a uniform look and feel to all pages.</a:t>
            </a:r>
          </a:p>
          <a:p>
            <a:pPr>
              <a:spcBef>
                <a:spcPts val="0"/>
              </a:spcBef>
              <a:buClr>
                <a:schemeClr val="tx1"/>
              </a:buClr>
            </a:pPr>
            <a:r>
              <a:rPr lang="en-US" altLang="en-US" sz="2400" dirty="0">
                <a:latin typeface="+mn-lt"/>
              </a:rPr>
              <a:t>make for faster-loading sites (less redundant code).</a:t>
            </a:r>
          </a:p>
          <a:p>
            <a:pPr>
              <a:spcBef>
                <a:spcPts val="0"/>
              </a:spcBef>
              <a:buClr>
                <a:schemeClr val="tx1"/>
              </a:buClr>
            </a:pPr>
            <a:r>
              <a:rPr lang="en-US" altLang="en-US" sz="2400" dirty="0">
                <a:latin typeface="+mn-lt"/>
              </a:rPr>
              <a:t>allow designers to make site-wide changes quickly and easily.</a:t>
            </a:r>
          </a:p>
        </p:txBody>
      </p:sp>
      <p:sp>
        <p:nvSpPr>
          <p:cNvPr id="72711" name="Text Box 7">
            <a:extLst>
              <a:ext uri="{FF2B5EF4-FFF2-40B4-BE49-F238E27FC236}">
                <a16:creationId xmlns:a16="http://schemas.microsoft.com/office/drawing/2014/main" id="{A71B3933-4E32-445F-BB06-A6E97958AE34}"/>
              </a:ext>
            </a:extLst>
          </p:cNvPr>
          <p:cNvSpPr txBox="1">
            <a:spLocks noChangeArrowheads="1"/>
          </p:cNvSpPr>
          <p:nvPr/>
        </p:nvSpPr>
        <p:spPr bwMode="auto">
          <a:xfrm>
            <a:off x="345831" y="3554613"/>
            <a:ext cx="32004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External Style Sheets:</a:t>
            </a:r>
          </a:p>
        </p:txBody>
      </p:sp>
      <p:sp>
        <p:nvSpPr>
          <p:cNvPr id="72712" name="Text Box 8">
            <a:extLst>
              <a:ext uri="{FF2B5EF4-FFF2-40B4-BE49-F238E27FC236}">
                <a16:creationId xmlns:a16="http://schemas.microsoft.com/office/drawing/2014/main" id="{29EA8D48-32DC-4D12-A61B-D23DCAC1CC0D}"/>
              </a:ext>
            </a:extLst>
          </p:cNvPr>
          <p:cNvSpPr txBox="1">
            <a:spLocks noChangeArrowheads="1"/>
          </p:cNvSpPr>
          <p:nvPr/>
        </p:nvSpPr>
        <p:spPr bwMode="auto">
          <a:xfrm>
            <a:off x="342900" y="5653103"/>
            <a:ext cx="8877300" cy="830997"/>
          </a:xfrm>
          <a:prstGeom prst="rect">
            <a:avLst/>
          </a:prstGeom>
          <a:solidFill>
            <a:schemeClr val="accent2">
              <a:lumMod val="60000"/>
              <a:lumOff val="40000"/>
            </a:schemeClr>
          </a:solidFill>
          <a:ln w="25400">
            <a:solidFill>
              <a:schemeClr val="tx1"/>
            </a:solidFill>
            <a:miter lim="800000"/>
            <a:headEnd/>
            <a:tailEnd/>
          </a:ln>
          <a:effectLst/>
        </p:spPr>
        <p:txBody>
          <a:bodyPr wrap="square">
            <a:spAutoFit/>
          </a:bodyPr>
          <a:lstStyle/>
          <a:p>
            <a:pPr>
              <a:spcBef>
                <a:spcPts val="600"/>
              </a:spcBef>
              <a:spcAft>
                <a:spcPts val="600"/>
              </a:spcAft>
            </a:pPr>
            <a:r>
              <a:rPr lang="en-US" altLang="en-US" sz="2400" dirty="0"/>
              <a:t>External style sheets create the furthest separation between content and presentation.  Hence, the best option when creating a new site.</a:t>
            </a:r>
          </a:p>
        </p:txBody>
      </p:sp>
      <p:pic>
        <p:nvPicPr>
          <p:cNvPr id="9" name="Picture 8" descr="A close up of a logo&#10;&#10;Description automatically generated">
            <a:extLst>
              <a:ext uri="{FF2B5EF4-FFF2-40B4-BE49-F238E27FC236}">
                <a16:creationId xmlns:a16="http://schemas.microsoft.com/office/drawing/2014/main" id="{13AD2D2E-9D27-48E2-A95B-3A93263D04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Internal vs. External Style Sheets</a:t>
            </a:r>
          </a:p>
        </p:txBody>
      </p:sp>
      <p:cxnSp>
        <p:nvCxnSpPr>
          <p:cNvPr id="13" name="Straight Connector 12">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7B1DA7EB-87F5-47A4-BF75-158D94D3B7E1}"/>
              </a:ext>
            </a:extLst>
          </p:cNvPr>
          <p:cNvSpPr>
            <a:spLocks noGrp="1" noChangeArrowheads="1"/>
          </p:cNvSpPr>
          <p:nvPr>
            <p:ph type="body" idx="1"/>
          </p:nvPr>
        </p:nvSpPr>
        <p:spPr>
          <a:xfrm>
            <a:off x="514350" y="1600200"/>
            <a:ext cx="8610600" cy="4648200"/>
          </a:xfrm>
        </p:spPr>
        <p:txBody>
          <a:bodyPr>
            <a:normAutofit lnSpcReduction="10000"/>
          </a:bodyPr>
          <a:lstStyle/>
          <a:p>
            <a:pPr>
              <a:lnSpc>
                <a:spcPct val="150000"/>
              </a:lnSpc>
            </a:pPr>
            <a:r>
              <a:rPr lang="en-US" altLang="en-US" sz="2400" dirty="0"/>
              <a:t>Same formatting  rules can be defined in all three locations at the same time.  </a:t>
            </a:r>
          </a:p>
          <a:p>
            <a:pPr>
              <a:lnSpc>
                <a:spcPct val="150000"/>
              </a:lnSpc>
            </a:pPr>
            <a:r>
              <a:rPr lang="en-US" altLang="en-US" sz="2400" dirty="0"/>
              <a:t>For example, a paragraph element could contain an inline style (</a:t>
            </a:r>
            <a:r>
              <a:rPr lang="en-US" altLang="en-US" sz="2400" dirty="0" err="1"/>
              <a:t>color:red</a:t>
            </a:r>
            <a:r>
              <a:rPr lang="en-US" altLang="en-US" sz="2400" dirty="0"/>
              <a:t>) but the internal style sheet (</a:t>
            </a:r>
            <a:r>
              <a:rPr lang="en-US" altLang="en-US" sz="2400" dirty="0" err="1"/>
              <a:t>color:blue</a:t>
            </a:r>
            <a:r>
              <a:rPr lang="en-US" altLang="en-US" sz="2400" dirty="0"/>
              <a:t>) and the external style sheet (</a:t>
            </a:r>
            <a:r>
              <a:rPr lang="en-US" altLang="en-US" sz="2400" dirty="0" err="1"/>
              <a:t>color:green</a:t>
            </a:r>
            <a:r>
              <a:rPr lang="en-US" altLang="en-US" sz="2400" dirty="0"/>
              <a:t>) give conflicting instructions to the web browser.</a:t>
            </a:r>
          </a:p>
          <a:p>
            <a:pPr>
              <a:lnSpc>
                <a:spcPct val="150000"/>
              </a:lnSpc>
            </a:pPr>
            <a:r>
              <a:rPr lang="en-US" altLang="en-US" sz="2400" dirty="0"/>
              <a:t>Web browsers need a consistent way of "settling" this disagreement.</a:t>
            </a:r>
          </a:p>
        </p:txBody>
      </p:sp>
      <p:pic>
        <p:nvPicPr>
          <p:cNvPr id="4" name="Picture 3" descr="A close up of a logo&#10;&#10;Description automatically generated">
            <a:extLst>
              <a:ext uri="{FF2B5EF4-FFF2-40B4-BE49-F238E27FC236}">
                <a16:creationId xmlns:a16="http://schemas.microsoft.com/office/drawing/2014/main" id="{8F69DFEF-668E-432B-B12D-03D4B25DE8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Conflicts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88740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535420"/>
            <a:ext cx="7543800" cy="1216025"/>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check to see which inline styles are defined, then those styles in the internal style sheet, and finally those styles in the external sheet.  For all conflicts, it will use this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764020"/>
            <a:ext cx="7543800" cy="92333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combine all the styles defined at different levels.  For all conflicts, it will use the above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Group 21"/>
          <p:cNvGrpSpPr/>
          <p:nvPr/>
        </p:nvGrpSpPr>
        <p:grpSpPr>
          <a:xfrm>
            <a:off x="495300" y="2008164"/>
            <a:ext cx="8305800" cy="4073526"/>
            <a:chOff x="1905000" y="2008164"/>
            <a:chExt cx="8305800" cy="4073526"/>
          </a:xfrm>
        </p:grpSpPr>
        <p:sp>
          <p:nvSpPr>
            <p:cNvPr id="74762" name="Rectangle 3">
              <a:extLst>
                <a:ext uri="{FF2B5EF4-FFF2-40B4-BE49-F238E27FC236}">
                  <a16:creationId xmlns:a16="http://schemas.microsoft.com/office/drawing/2014/main" id="{BB0C7057-EC67-4AB4-A04A-B48EB77177D2}"/>
                </a:ext>
              </a:extLst>
            </p:cNvPr>
            <p:cNvSpPr>
              <a:spLocks noChangeArrowheads="1"/>
            </p:cNvSpPr>
            <p:nvPr/>
          </p:nvSpPr>
          <p:spPr bwMode="auto">
            <a:xfrm>
              <a:off x="3886200" y="2922564"/>
              <a:ext cx="4191000" cy="30480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{color:red;}</a:t>
              </a:r>
            </a:p>
          </p:txBody>
        </p:sp>
        <p:sp>
          <p:nvSpPr>
            <p:cNvPr id="74756" name="Text Box 4">
              <a:extLst>
                <a:ext uri="{FF2B5EF4-FFF2-40B4-BE49-F238E27FC236}">
                  <a16:creationId xmlns:a16="http://schemas.microsoft.com/office/drawing/2014/main" id="{7DFFEACD-9D1D-4EAE-8DE2-E5E6E78F8148}"/>
                </a:ext>
              </a:extLst>
            </p:cNvPr>
            <p:cNvSpPr txBox="1">
              <a:spLocks noChangeArrowheads="1"/>
            </p:cNvSpPr>
            <p:nvPr/>
          </p:nvSpPr>
          <p:spPr bwMode="auto">
            <a:xfrm>
              <a:off x="1905000" y="2008164"/>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The correct syntax of a CSS declaration is:   </a:t>
              </a:r>
              <a:r>
                <a:rPr lang="en-US" altLang="en-US" sz="2000" b="1" dirty="0"/>
                <a:t>selector {</a:t>
              </a:r>
              <a:r>
                <a:rPr lang="en-US" altLang="en-US" sz="2000" b="1" dirty="0" err="1"/>
                <a:t>property:value</a:t>
              </a:r>
              <a:r>
                <a:rPr lang="en-US" altLang="en-US" sz="2000" b="1" dirty="0"/>
                <a:t>;}</a:t>
              </a:r>
            </a:p>
          </p:txBody>
        </p:sp>
        <p:sp>
          <p:nvSpPr>
            <p:cNvPr id="74759" name="Text Box 7">
              <a:extLst>
                <a:ext uri="{FF2B5EF4-FFF2-40B4-BE49-F238E27FC236}">
                  <a16:creationId xmlns:a16="http://schemas.microsoft.com/office/drawing/2014/main" id="{4FE1303D-090D-4729-8803-99CB3D441105}"/>
                </a:ext>
              </a:extLst>
            </p:cNvPr>
            <p:cNvSpPr txBox="1">
              <a:spLocks noChangeArrowheads="1"/>
            </p:cNvSpPr>
            <p:nvPr/>
          </p:nvSpPr>
          <p:spPr bwMode="auto">
            <a:xfrm>
              <a:off x="1924050" y="5475265"/>
              <a:ext cx="8077200" cy="606425"/>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sz="1600"/>
                <a:t>A semicolon must be placed after each CSS declaration.  Omitting this semicolon is the single most common mistake made by those learning CSS.</a:t>
              </a:r>
            </a:p>
          </p:txBody>
        </p:sp>
        <p:sp>
          <p:nvSpPr>
            <p:cNvPr id="74760" name="Line 8">
              <a:extLst>
                <a:ext uri="{FF2B5EF4-FFF2-40B4-BE49-F238E27FC236}">
                  <a16:creationId xmlns:a16="http://schemas.microsoft.com/office/drawing/2014/main" id="{79251EFA-1E9E-429C-B7CE-BAC8A6ECF9F8}"/>
                </a:ext>
              </a:extLst>
            </p:cNvPr>
            <p:cNvSpPr>
              <a:spLocks noChangeShapeType="1"/>
            </p:cNvSpPr>
            <p:nvPr/>
          </p:nvSpPr>
          <p:spPr bwMode="auto">
            <a:xfrm flipV="1">
              <a:off x="4038600" y="3151164"/>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63" name="Text Box 11">
              <a:extLst>
                <a:ext uri="{FF2B5EF4-FFF2-40B4-BE49-F238E27FC236}">
                  <a16:creationId xmlns:a16="http://schemas.microsoft.com/office/drawing/2014/main" id="{ABA97DB7-3F44-48C0-B81C-EA197264E065}"/>
                </a:ext>
              </a:extLst>
            </p:cNvPr>
            <p:cNvSpPr txBox="1">
              <a:spLocks noChangeArrowheads="1"/>
            </p:cNvSpPr>
            <p:nvPr/>
          </p:nvSpPr>
          <p:spPr bwMode="auto">
            <a:xfrm>
              <a:off x="3429000" y="35702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selector</a:t>
              </a:r>
            </a:p>
          </p:txBody>
        </p:sp>
        <p:sp>
          <p:nvSpPr>
            <p:cNvPr id="74764" name="Text Box 12">
              <a:extLst>
                <a:ext uri="{FF2B5EF4-FFF2-40B4-BE49-F238E27FC236}">
                  <a16:creationId xmlns:a16="http://schemas.microsoft.com/office/drawing/2014/main" id="{73B27AE3-966B-4E13-9F43-6B1D41138F30}"/>
                </a:ext>
              </a:extLst>
            </p:cNvPr>
            <p:cNvSpPr txBox="1">
              <a:spLocks noChangeArrowheads="1"/>
            </p:cNvSpPr>
            <p:nvPr/>
          </p:nvSpPr>
          <p:spPr bwMode="auto">
            <a:xfrm>
              <a:off x="3962400" y="3927452"/>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property</a:t>
              </a:r>
            </a:p>
          </p:txBody>
        </p:sp>
        <p:sp>
          <p:nvSpPr>
            <p:cNvPr id="74765" name="Text Box 13">
              <a:extLst>
                <a:ext uri="{FF2B5EF4-FFF2-40B4-BE49-F238E27FC236}">
                  <a16:creationId xmlns:a16="http://schemas.microsoft.com/office/drawing/2014/main" id="{7B78D9BD-D996-4737-9D36-787DF633BE30}"/>
                </a:ext>
              </a:extLst>
            </p:cNvPr>
            <p:cNvSpPr txBox="1">
              <a:spLocks noChangeArrowheads="1"/>
            </p:cNvSpPr>
            <p:nvPr/>
          </p:nvSpPr>
          <p:spPr bwMode="auto">
            <a:xfrm>
              <a:off x="4724400" y="4308452"/>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value</a:t>
              </a:r>
            </a:p>
          </p:txBody>
        </p:sp>
        <p:sp>
          <p:nvSpPr>
            <p:cNvPr id="74766" name="Line 14">
              <a:extLst>
                <a:ext uri="{FF2B5EF4-FFF2-40B4-BE49-F238E27FC236}">
                  <a16:creationId xmlns:a16="http://schemas.microsoft.com/office/drawing/2014/main" id="{10FD151D-B13A-469A-A905-D7B272FCBF1B}"/>
                </a:ext>
              </a:extLst>
            </p:cNvPr>
            <p:cNvSpPr>
              <a:spLocks noChangeShapeType="1"/>
            </p:cNvSpPr>
            <p:nvPr/>
          </p:nvSpPr>
          <p:spPr bwMode="auto">
            <a:xfrm flipV="1">
              <a:off x="5105400" y="3151164"/>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67" name="Line 15">
              <a:extLst>
                <a:ext uri="{FF2B5EF4-FFF2-40B4-BE49-F238E27FC236}">
                  <a16:creationId xmlns:a16="http://schemas.microsoft.com/office/drawing/2014/main" id="{A61071BA-2548-4111-BCB5-34C6519BEE44}"/>
                </a:ext>
              </a:extLst>
            </p:cNvPr>
            <p:cNvSpPr>
              <a:spLocks noChangeShapeType="1"/>
            </p:cNvSpPr>
            <p:nvPr/>
          </p:nvSpPr>
          <p:spPr bwMode="auto">
            <a:xfrm flipV="1">
              <a:off x="4495800" y="3151164"/>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pic>
        <p:nvPicPr>
          <p:cNvPr id="14" name="Picture 13" descr="A close up of a logo&#10;&#10;Description automatically generated">
            <a:extLst>
              <a:ext uri="{FF2B5EF4-FFF2-40B4-BE49-F238E27FC236}">
                <a16:creationId xmlns:a16="http://schemas.microsoft.com/office/drawing/2014/main" id="{416DB970-9312-401D-BC61-2FAA03F84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9" name="Rectangle 18">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CSS Terminologies</a:t>
            </a:r>
          </a:p>
        </p:txBody>
      </p:sp>
      <p:cxnSp>
        <p:nvCxnSpPr>
          <p:cNvPr id="20" name="Straight Connector 19">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C41B3741-12F2-4594-8C71-A1F95F935F6E}"/>
              </a:ext>
            </a:extLst>
          </p:cNvPr>
          <p:cNvSpPr>
            <a:spLocks noGrp="1" noChangeArrowheads="1"/>
          </p:cNvSpPr>
          <p:nvPr>
            <p:ph type="title"/>
          </p:nvPr>
        </p:nvSpPr>
        <p:spPr>
          <a:xfrm>
            <a:off x="1981200" y="760829"/>
            <a:ext cx="8229600" cy="990600"/>
          </a:xfrm>
        </p:spPr>
        <p:txBody>
          <a:bodyPr/>
          <a:lstStyle/>
          <a:p>
            <a:pPr algn="ctr"/>
            <a:r>
              <a:rPr lang="en-US" altLang="en-US" sz="4000"/>
              <a:t>Setting Multiple Properties</a:t>
            </a:r>
          </a:p>
        </p:txBody>
      </p:sp>
      <p:cxnSp>
        <p:nvCxnSpPr>
          <p:cNvPr id="5" name="Straight Connector 4">
            <a:extLst>
              <a:ext uri="{FF2B5EF4-FFF2-40B4-BE49-F238E27FC236}">
                <a16:creationId xmlns:a16="http://schemas.microsoft.com/office/drawing/2014/main" id="{60648C95-7A12-4B3F-A330-D9666DA9E679}"/>
              </a:ext>
            </a:extLst>
          </p:cNvPr>
          <p:cNvCxnSpPr>
            <a:cxnSpLocks noChangeShapeType="1"/>
          </p:cNvCxnSpPr>
          <p:nvPr/>
        </p:nvCxnSpPr>
        <p:spPr bwMode="auto">
          <a:xfrm>
            <a:off x="1524000" y="1751429"/>
            <a:ext cx="9144000" cy="0"/>
          </a:xfrm>
          <a:prstGeom prst="line">
            <a:avLst/>
          </a:prstGeom>
          <a:noFill/>
          <a:ln w="15875" algn="ctr">
            <a:solidFill>
              <a:schemeClr val="bg2"/>
            </a:solidFill>
            <a:round/>
            <a:headEnd/>
            <a:tailEnd/>
          </a:ln>
        </p:spPr>
      </p:cxnSp>
      <p:sp>
        <p:nvSpPr>
          <p:cNvPr id="76805" name="Text Box 5">
            <a:extLst>
              <a:ext uri="{FF2B5EF4-FFF2-40B4-BE49-F238E27FC236}">
                <a16:creationId xmlns:a16="http://schemas.microsoft.com/office/drawing/2014/main" id="{92AA6614-55B2-4432-9022-121EDBE9201E}"/>
              </a:ext>
            </a:extLst>
          </p:cNvPr>
          <p:cNvSpPr txBox="1">
            <a:spLocks noChangeArrowheads="1"/>
          </p:cNvSpPr>
          <p:nvPr/>
        </p:nvSpPr>
        <p:spPr bwMode="auto">
          <a:xfrm>
            <a:off x="1905000" y="1827629"/>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We can define as many properties as we wish for a selector:</a:t>
            </a:r>
            <a:endParaRPr lang="en-US" altLang="en-US" sz="2000" b="1"/>
          </a:p>
        </p:txBody>
      </p:sp>
      <p:sp>
        <p:nvSpPr>
          <p:cNvPr id="76806" name="Text Box 6">
            <a:extLst>
              <a:ext uri="{FF2B5EF4-FFF2-40B4-BE49-F238E27FC236}">
                <a16:creationId xmlns:a16="http://schemas.microsoft.com/office/drawing/2014/main" id="{39DA8ABC-AB10-4A9C-BC97-AD4DE09CC824}"/>
              </a:ext>
            </a:extLst>
          </p:cNvPr>
          <p:cNvSpPr txBox="1">
            <a:spLocks noChangeArrowheads="1"/>
          </p:cNvSpPr>
          <p:nvPr/>
        </p:nvSpPr>
        <p:spPr bwMode="auto">
          <a:xfrm>
            <a:off x="2057400" y="2913479"/>
            <a:ext cx="8077200" cy="666750"/>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In this example, all text within paragraph elements will show in red italics that  is centered on the page.</a:t>
            </a:r>
          </a:p>
        </p:txBody>
      </p:sp>
      <p:sp>
        <p:nvSpPr>
          <p:cNvPr id="76814" name="Rectangle 3">
            <a:extLst>
              <a:ext uri="{FF2B5EF4-FFF2-40B4-BE49-F238E27FC236}">
                <a16:creationId xmlns:a16="http://schemas.microsoft.com/office/drawing/2014/main" id="{F106E540-877A-4858-86EB-D0BE7B536263}"/>
              </a:ext>
            </a:extLst>
          </p:cNvPr>
          <p:cNvSpPr>
            <a:spLocks noChangeArrowheads="1"/>
          </p:cNvSpPr>
          <p:nvPr/>
        </p:nvSpPr>
        <p:spPr bwMode="auto">
          <a:xfrm>
            <a:off x="2057400" y="2284829"/>
            <a:ext cx="8077200" cy="3238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{color:red;font-style:italic;text-align:center;}</a:t>
            </a:r>
          </a:p>
        </p:txBody>
      </p:sp>
      <p:sp>
        <p:nvSpPr>
          <p:cNvPr id="76815" name="Rectangle 3">
            <a:extLst>
              <a:ext uri="{FF2B5EF4-FFF2-40B4-BE49-F238E27FC236}">
                <a16:creationId xmlns:a16="http://schemas.microsoft.com/office/drawing/2014/main" id="{8C15B854-A420-4524-A7F7-BA90217144CD}"/>
              </a:ext>
            </a:extLst>
          </p:cNvPr>
          <p:cNvSpPr>
            <a:spLocks noChangeArrowheads="1"/>
          </p:cNvSpPr>
          <p:nvPr/>
        </p:nvSpPr>
        <p:spPr bwMode="auto">
          <a:xfrm>
            <a:off x="2057400" y="3808829"/>
            <a:ext cx="8077200" cy="13144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a:t>
            </a:r>
          </a:p>
          <a:p>
            <a:pPr eaLnBrk="1" hangingPunct="1">
              <a:buFont typeface="Wingdings" panose="05000000000000000000" pitchFamily="2" charset="2"/>
              <a:buNone/>
            </a:pPr>
            <a:r>
              <a:rPr lang="en-US" altLang="en-US" sz="1400" b="1">
                <a:latin typeface="Courier New" panose="02070309020205020404" pitchFamily="49" charset="0"/>
              </a:rPr>
              <a:t>  color: red;</a:t>
            </a:r>
          </a:p>
          <a:p>
            <a:pPr eaLnBrk="1" hangingPunct="1">
              <a:buFont typeface="Wingdings" panose="05000000000000000000" pitchFamily="2" charset="2"/>
              <a:buNone/>
            </a:pPr>
            <a:r>
              <a:rPr lang="en-US" altLang="en-US" sz="1400" b="1">
                <a:latin typeface="Courier New" panose="02070309020205020404" pitchFamily="49" charset="0"/>
              </a:rPr>
              <a:t>  font-style: italic;</a:t>
            </a:r>
          </a:p>
          <a:p>
            <a:pPr eaLnBrk="1" hangingPunct="1">
              <a:buFont typeface="Wingdings" panose="05000000000000000000" pitchFamily="2" charset="2"/>
              <a:buNone/>
            </a:pPr>
            <a:r>
              <a:rPr lang="en-US" altLang="en-US" sz="1400" b="1">
                <a:latin typeface="Courier New" panose="02070309020205020404" pitchFamily="49" charset="0"/>
              </a:rPr>
              <a:t>  text-align: center;</a:t>
            </a:r>
          </a:p>
          <a:p>
            <a:pPr eaLnBrk="1" hangingPunct="1">
              <a:buFont typeface="Wingdings" panose="05000000000000000000" pitchFamily="2" charset="2"/>
              <a:buNone/>
            </a:pPr>
            <a:r>
              <a:rPr lang="en-US" altLang="en-US" sz="1400" b="1">
                <a:latin typeface="Courier New" panose="02070309020205020404" pitchFamily="49" charset="0"/>
              </a:rPr>
              <a:t>}</a:t>
            </a:r>
          </a:p>
          <a:p>
            <a:pPr eaLnBrk="1" hangingPunct="1">
              <a:buFont typeface="Wingdings" panose="05000000000000000000" pitchFamily="2" charset="2"/>
              <a:buNone/>
            </a:pPr>
            <a:endParaRPr lang="en-US" altLang="en-US" sz="1400" b="1">
              <a:latin typeface="Courier New" panose="02070309020205020404" pitchFamily="49" charset="0"/>
            </a:endParaRPr>
          </a:p>
        </p:txBody>
      </p:sp>
      <p:sp>
        <p:nvSpPr>
          <p:cNvPr id="76816" name="Line 16">
            <a:extLst>
              <a:ext uri="{FF2B5EF4-FFF2-40B4-BE49-F238E27FC236}">
                <a16:creationId xmlns:a16="http://schemas.microsoft.com/office/drawing/2014/main" id="{7252900B-4AD8-41E5-BD9A-21C5DC51D0CB}"/>
              </a:ext>
            </a:extLst>
          </p:cNvPr>
          <p:cNvSpPr>
            <a:spLocks noChangeShapeType="1"/>
          </p:cNvSpPr>
          <p:nvPr/>
        </p:nvSpPr>
        <p:spPr bwMode="auto">
          <a:xfrm flipV="1">
            <a:off x="4038600" y="25896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7" name="Text Box 17">
            <a:extLst>
              <a:ext uri="{FF2B5EF4-FFF2-40B4-BE49-F238E27FC236}">
                <a16:creationId xmlns:a16="http://schemas.microsoft.com/office/drawing/2014/main" id="{2252FF87-0C85-4115-B202-44460AAA7A47}"/>
              </a:ext>
            </a:extLst>
          </p:cNvPr>
          <p:cNvSpPr txBox="1">
            <a:spLocks noChangeArrowheads="1"/>
          </p:cNvSpPr>
          <p:nvPr/>
        </p:nvSpPr>
        <p:spPr bwMode="auto">
          <a:xfrm>
            <a:off x="2057400" y="5409030"/>
            <a:ext cx="8077200" cy="1200329"/>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Just as with HTML, browsers ignore space characters in CSS code.  Many designers take advantage of this fact by placing the opening and closing curly brackets on their own dedicated lines.  Each of the property and value pairings are placed on their own indented line, with a space after the colon.  This makes the code far easier to read.</a:t>
            </a:r>
          </a:p>
        </p:txBody>
      </p:sp>
      <p:sp>
        <p:nvSpPr>
          <p:cNvPr id="76818" name="Line 18">
            <a:extLst>
              <a:ext uri="{FF2B5EF4-FFF2-40B4-BE49-F238E27FC236}">
                <a16:creationId xmlns:a16="http://schemas.microsoft.com/office/drawing/2014/main" id="{B2537ED8-2953-4732-A8FC-911EEF2A085A}"/>
              </a:ext>
            </a:extLst>
          </p:cNvPr>
          <p:cNvSpPr>
            <a:spLocks noChangeShapeType="1"/>
          </p:cNvSpPr>
          <p:nvPr/>
        </p:nvSpPr>
        <p:spPr bwMode="auto">
          <a:xfrm flipV="1">
            <a:off x="4038600" y="51042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 name="Picture 10" descr="A close up of a logo&#10;&#10;Description automatically generated">
            <a:extLst>
              <a:ext uri="{FF2B5EF4-FFF2-40B4-BE49-F238E27FC236}">
                <a16:creationId xmlns:a16="http://schemas.microsoft.com/office/drawing/2014/main" id="{7C5CE9B0-CFB5-432D-935F-AA4469202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0EE621F-F776-46D3-A010-B742E286D3F4}"/>
              </a:ext>
            </a:extLst>
          </p:cNvPr>
          <p:cNvCxnSpPr>
            <a:cxnSpLocks/>
          </p:cNvCxnSpPr>
          <p:nvPr/>
        </p:nvCxnSpPr>
        <p:spPr>
          <a:xfrm flipV="1">
            <a:off x="2230546" y="1759091"/>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Cascading Style Sheets</a:t>
            </a:r>
          </a:p>
        </p:txBody>
      </p:sp>
      <p:sp>
        <p:nvSpPr>
          <p:cNvPr id="3" name="Content Placeholder 2"/>
          <p:cNvSpPr>
            <a:spLocks noGrp="1"/>
          </p:cNvSpPr>
          <p:nvPr>
            <p:ph idx="1"/>
          </p:nvPr>
        </p:nvSpPr>
        <p:spPr/>
        <p:txBody>
          <a:bodyPr>
            <a:normAutofit/>
          </a:bodyPr>
          <a:lstStyle/>
          <a:p>
            <a:r>
              <a:rPr lang="en-US" altLang="en-US" sz="2400" dirty="0"/>
              <a:t>The CSS1 specification was developed in 1996</a:t>
            </a:r>
          </a:p>
          <a:p>
            <a:r>
              <a:rPr lang="en-US" altLang="en-US" sz="2400" dirty="0"/>
              <a:t>CSS2 was released in 1998 </a:t>
            </a:r>
          </a:p>
          <a:p>
            <a:r>
              <a:rPr lang="en-US" sz="2400" dirty="0"/>
              <a:t>CSS3 was released in 1999 and presentation-style properties were added in it that allows you to build a presentation from documents.</a:t>
            </a:r>
          </a:p>
          <a:p>
            <a:r>
              <a:rPr lang="en-US" sz="2400" dirty="0"/>
              <a:t>Allows you to specify the </a:t>
            </a:r>
            <a:r>
              <a:rPr lang="en-US" sz="2400" i="1" dirty="0"/>
              <a:t>presentation </a:t>
            </a:r>
            <a:r>
              <a:rPr lang="en-US" sz="2400" dirty="0"/>
              <a:t>of elements on a web page (e.g., fonts, spacing, sizes, colors, positioning) </a:t>
            </a:r>
            <a:r>
              <a:rPr lang="en-US" sz="2400" i="1" dirty="0"/>
              <a:t>separately </a:t>
            </a:r>
            <a:r>
              <a:rPr lang="en-US" sz="2400" dirty="0"/>
              <a:t>from the document’s </a:t>
            </a:r>
            <a:r>
              <a:rPr lang="en-US" sz="2400" i="1" dirty="0"/>
              <a:t>structure and content </a:t>
            </a:r>
            <a:r>
              <a:rPr lang="en-US" sz="2400" dirty="0"/>
              <a:t>(section headers, body text, links, etc.).</a:t>
            </a:r>
          </a:p>
          <a:p>
            <a:r>
              <a:rPr lang="en-US" sz="2400" dirty="0"/>
              <a:t>Simplifies maintaining and modifying web pages, especially on large-scale websites.</a:t>
            </a:r>
          </a:p>
          <a:p>
            <a:endParaRPr lang="en-US" sz="2400" dirty="0"/>
          </a:p>
        </p:txBody>
      </p:sp>
      <p:pic>
        <p:nvPicPr>
          <p:cNvPr id="4" name="Picture 3" descr="A close up of a logo&#10;&#10;Description automatically generated">
            <a:extLst>
              <a:ext uri="{FF2B5EF4-FFF2-40B4-BE49-F238E27FC236}">
                <a16:creationId xmlns:a16="http://schemas.microsoft.com/office/drawing/2014/main" id="{E8B61920-9EB5-43D5-8D07-A73156F31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cxnSp>
        <p:nvCxnSpPr>
          <p:cNvPr id="5" name="Straight Connector 4">
            <a:extLst>
              <a:ext uri="{FF2B5EF4-FFF2-40B4-BE49-F238E27FC236}">
                <a16:creationId xmlns:a16="http://schemas.microsoft.com/office/drawing/2014/main" id="{040E6711-7A86-4EF4-8ADB-15514521A11F}"/>
              </a:ext>
            </a:extLst>
          </p:cNvPr>
          <p:cNvCxnSpPr>
            <a:cxnSpLocks/>
          </p:cNvCxnSpPr>
          <p:nvPr/>
        </p:nvCxnSpPr>
        <p:spPr>
          <a:xfrm flipV="1">
            <a:off x="162003" y="1330426"/>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816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62DF7CF-BCC1-4F29-AFDC-DE3CE13D61F9}"/>
              </a:ext>
            </a:extLst>
          </p:cNvPr>
          <p:cNvSpPr>
            <a:spLocks noGrp="1" noChangeArrowheads="1"/>
          </p:cNvSpPr>
          <p:nvPr>
            <p:ph type="body" idx="1"/>
          </p:nvPr>
        </p:nvSpPr>
        <p:spPr>
          <a:xfrm>
            <a:off x="419100" y="1752600"/>
            <a:ext cx="8229600" cy="3733800"/>
          </a:xfrm>
        </p:spPr>
        <p:txBody>
          <a:bodyPr/>
          <a:lstStyle/>
          <a:p>
            <a:pPr>
              <a:lnSpc>
                <a:spcPts val="3000"/>
              </a:lnSpc>
            </a:pPr>
            <a:r>
              <a:rPr lang="en-US" altLang="en-US" sz="2000" dirty="0"/>
              <a:t>A web browser will process all CSS code it encounters, even if it is from all three methods. </a:t>
            </a:r>
          </a:p>
          <a:p>
            <a:pPr>
              <a:lnSpc>
                <a:spcPts val="3000"/>
              </a:lnSpc>
            </a:pPr>
            <a:r>
              <a:rPr lang="en-US" altLang="en-US" sz="2000" dirty="0"/>
              <a:t>For example, an external style sheet could define the font of a heading, an internal style sheet could specify the font size of the heading, and an inline style could italicize the heading.  All three would be applied.</a:t>
            </a:r>
          </a:p>
          <a:p>
            <a:pPr>
              <a:lnSpc>
                <a:spcPts val="3000"/>
              </a:lnSpc>
            </a:pPr>
            <a:r>
              <a:rPr lang="en-US" altLang="en-US" sz="2000" dirty="0"/>
              <a:t>Sometimes a browser will receive conflicting instructions from the CSS code.  For example, what if each of the above CSS sources specified a different color for the heading text?</a:t>
            </a:r>
          </a:p>
        </p:txBody>
      </p:sp>
      <p:sp>
        <p:nvSpPr>
          <p:cNvPr id="80901" name="Text Box 5">
            <a:extLst>
              <a:ext uri="{FF2B5EF4-FFF2-40B4-BE49-F238E27FC236}">
                <a16:creationId xmlns:a16="http://schemas.microsoft.com/office/drawing/2014/main" id="{CEBC70E0-A61F-48FC-B8BE-9F123AFDF412}"/>
              </a:ext>
            </a:extLst>
          </p:cNvPr>
          <p:cNvSpPr txBox="1">
            <a:spLocks noChangeArrowheads="1"/>
          </p:cNvSpPr>
          <p:nvPr/>
        </p:nvSpPr>
        <p:spPr bwMode="auto">
          <a:xfrm>
            <a:off x="495300" y="5688014"/>
            <a:ext cx="8077200" cy="646331"/>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Browsers need a consistent way of settling these formatting conflicts in a consistent fashion.  That is where the "cascade" of cascading style sheets comes into effect.</a:t>
            </a:r>
            <a:endParaRPr lang="en-IN" altLang="en-US"/>
          </a:p>
        </p:txBody>
      </p:sp>
      <p:pic>
        <p:nvPicPr>
          <p:cNvPr id="5" name="Picture 4" descr="A close up of a logo&#10;&#10;Description automatically generated">
            <a:extLst>
              <a:ext uri="{FF2B5EF4-FFF2-40B4-BE49-F238E27FC236}">
                <a16:creationId xmlns:a16="http://schemas.microsoft.com/office/drawing/2014/main" id="{57921AFA-C678-4FA0-89FB-ED202E6145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grpSp>
        <p:nvGrpSpPr>
          <p:cNvPr id="11" name="Group 10"/>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How the browser handles styling?</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980" y="4888200"/>
            <a:ext cx="10226040" cy="774883"/>
          </a:xfrm>
        </p:spPr>
        <p:txBody>
          <a:bodyPr>
            <a:normAutofit fontScale="90000"/>
          </a:bodyPr>
          <a:lstStyle/>
          <a:p>
            <a:pPr>
              <a:lnSpc>
                <a:spcPts val="5400"/>
              </a:lnSpc>
            </a:pPr>
            <a:r>
              <a:rPr lang="en-US" dirty="0"/>
              <a:t>CSS Selectors</a:t>
            </a:r>
          </a:p>
        </p:txBody>
      </p:sp>
      <p:sp>
        <p:nvSpPr>
          <p:cNvPr id="5" name="Subtitle 2"/>
          <p:cNvSpPr>
            <a:spLocks noGrp="1"/>
          </p:cNvSpPr>
          <p:nvPr>
            <p:ph type="body" idx="1"/>
          </p:nvPr>
        </p:nvSpPr>
        <p:spPr>
          <a:xfrm>
            <a:off x="982980" y="5707927"/>
            <a:ext cx="10226040" cy="719034"/>
          </a:xfrm>
        </p:spPr>
        <p:txBody>
          <a:bodyPr/>
          <a:lstStyle/>
          <a:p>
            <a:r>
              <a:rPr lang="en-US" dirty="0"/>
              <a:t>Select the Elements to Apply CSS Rules</a:t>
            </a:r>
          </a:p>
        </p:txBody>
      </p:sp>
      <p:pic>
        <p:nvPicPr>
          <p:cNvPr id="1026" name="Picture 2" descr="Резултат с изображение за CSS sele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1442" y="680976"/>
            <a:ext cx="3777988" cy="2362647"/>
          </a:xfrm>
          <a:prstGeom prst="roundRect">
            <a:avLst>
              <a:gd name="adj" fmla="val 863"/>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80D0958B-7A67-4B1D-82E6-C59935FD94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7" name="Straight Connector 6">
            <a:extLst>
              <a:ext uri="{FF2B5EF4-FFF2-40B4-BE49-F238E27FC236}">
                <a16:creationId xmlns:a16="http://schemas.microsoft.com/office/drawing/2014/main" id="{97562F58-F461-45F5-89EE-F865A360092C}"/>
              </a:ext>
            </a:extLst>
          </p:cNvPr>
          <p:cNvCxnSpPr>
            <a:cxnSpLocks/>
          </p:cNvCxnSpPr>
          <p:nvPr/>
        </p:nvCxnSpPr>
        <p:spPr>
          <a:xfrm flipV="1">
            <a:off x="2550160" y="393164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44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E79EE-5B91-44EA-88F8-1CCF0980B2C7}"/>
              </a:ext>
            </a:extLst>
          </p:cNvPr>
          <p:cNvSpPr>
            <a:spLocks noGrp="1"/>
          </p:cNvSpPr>
          <p:nvPr>
            <p:ph idx="1"/>
          </p:nvPr>
        </p:nvSpPr>
        <p:spPr/>
        <p:txBody>
          <a:bodyPr/>
          <a:lstStyle/>
          <a:p>
            <a:r>
              <a:rPr lang="en-US" dirty="0"/>
              <a:t>Class Selectors</a:t>
            </a:r>
          </a:p>
          <a:p>
            <a:r>
              <a:rPr lang="en-US" dirty="0"/>
              <a:t>ID selectors</a:t>
            </a:r>
          </a:p>
          <a:p>
            <a:r>
              <a:rPr lang="en-US" dirty="0"/>
              <a:t>Element selector</a:t>
            </a:r>
          </a:p>
          <a:p>
            <a:r>
              <a:rPr lang="en-US" dirty="0"/>
              <a:t>Attribute selector</a:t>
            </a:r>
          </a:p>
          <a:p>
            <a:r>
              <a:rPr lang="en-US" dirty="0"/>
              <a:t>Pseudo-class/element Selectors</a:t>
            </a:r>
          </a:p>
          <a:p>
            <a:r>
              <a:rPr lang="en-US" dirty="0" err="1"/>
              <a:t>Contexual</a:t>
            </a:r>
            <a:r>
              <a:rPr lang="en-US" dirty="0"/>
              <a:t> selector</a:t>
            </a:r>
          </a:p>
        </p:txBody>
      </p:sp>
      <p:pic>
        <p:nvPicPr>
          <p:cNvPr id="4" name="Picture 3" descr="A close up of a logo&#10;&#10;Description automatically generated">
            <a:extLst>
              <a:ext uri="{FF2B5EF4-FFF2-40B4-BE49-F238E27FC236}">
                <a16:creationId xmlns:a16="http://schemas.microsoft.com/office/drawing/2014/main" id="{2E399837-2EBC-4714-97DF-7D7F1B53A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grpSp>
        <p:nvGrpSpPr>
          <p:cNvPr id="7" name="Group 6"/>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Selectors</a:t>
              </a:r>
              <a:endParaRPr lang="en-GB" sz="2400" b="1" dirty="0">
                <a:solidFill>
                  <a:schemeClr val="accent2">
                    <a:lumMod val="75000"/>
                  </a:schemeClr>
                </a:solidFill>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pSp>
    </p:spTree>
    <p:extLst>
      <p:ext uri="{BB962C8B-B14F-4D97-AF65-F5344CB8AC3E}">
        <p14:creationId xmlns:p14="http://schemas.microsoft.com/office/powerpoint/2010/main" val="3938931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7412898"/>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33</a:t>
            </a:fld>
            <a:endParaRPr lang="en-US" dirty="0"/>
          </a:p>
        </p:txBody>
      </p:sp>
      <p:sp>
        <p:nvSpPr>
          <p:cNvPr id="1002499" name="Rectangle 3"/>
          <p:cNvSpPr>
            <a:spLocks noGrp="1" noChangeArrowheads="1"/>
          </p:cNvSpPr>
          <p:nvPr>
            <p:ph idx="1"/>
          </p:nvPr>
        </p:nvSpPr>
        <p:spPr>
          <a:xfrm>
            <a:off x="581192" y="3068392"/>
            <a:ext cx="11029615" cy="3678303"/>
          </a:xfrm>
        </p:spPr>
        <p:txBody>
          <a:bodyPr>
            <a:noAutofit/>
          </a:bodyPr>
          <a:lstStyle/>
          <a:p>
            <a:pPr marL="0" indent="0">
              <a:lnSpc>
                <a:spcPct val="95000"/>
              </a:lnSpc>
              <a:buNone/>
              <a:defRPr/>
            </a:pPr>
            <a:endParaRPr lang="en-US" dirty="0">
              <a:latin typeface="Courier New" pitchFamily="49" charset="0"/>
            </a:endParaRPr>
          </a:p>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a:xfrm>
            <a:off x="581192" y="556382"/>
            <a:ext cx="10229048" cy="1013800"/>
          </a:xfrm>
        </p:spPr>
        <p:txBody>
          <a:bodyPr>
            <a:normAutofit/>
          </a:bodyPr>
          <a:lstStyle/>
          <a:p>
            <a:pPr>
              <a:defRPr/>
            </a:pPr>
            <a:r>
              <a:rPr lang="en-US" sz="3200" dirty="0"/>
              <a:t>Primary Selectors: Select by Tag – ELEMENT SELECTORS</a:t>
            </a:r>
            <a:endParaRPr lang="bg-BG" sz="3200" dirty="0"/>
          </a:p>
        </p:txBody>
      </p:sp>
      <p:sp>
        <p:nvSpPr>
          <p:cNvPr id="13316" name="Rectangle 4"/>
          <p:cNvSpPr>
            <a:spLocks noChangeArrowheads="1"/>
          </p:cNvSpPr>
          <p:nvPr/>
        </p:nvSpPr>
        <p:spPr bwMode="auto">
          <a:xfrm>
            <a:off x="688625" y="2130588"/>
            <a:ext cx="1081986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Here's a span with some text.</a:t>
            </a: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&lt;p&gt;Here's a p with some text.&lt;/p&gt;</a:t>
            </a:r>
          </a:p>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Here's a span with more text.</a:t>
            </a: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endPar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254402" y="4872875"/>
            <a:ext cx="5251799"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span</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color: #ffffff;</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7"/>
          <p:cNvSpPr>
            <a:spLocks noChangeArrowheads="1"/>
          </p:cNvSpPr>
          <p:nvPr/>
        </p:nvSpPr>
        <p:spPr bwMode="auto">
          <a:xfrm>
            <a:off x="7372543" y="3633732"/>
            <a:ext cx="3015514" cy="1142158"/>
          </a:xfrm>
          <a:prstGeom prst="wedgeRoundRectCallout">
            <a:avLst>
              <a:gd name="adj1" fmla="val -65351"/>
              <a:gd name="adj2" fmla="val 6314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Select all</a:t>
            </a:r>
            <a:br>
              <a:rPr lang="en-US" sz="2800" b="1" noProof="1">
                <a:solidFill>
                  <a:schemeClr val="tx2"/>
                </a:solidFill>
                <a:effectLst>
                  <a:outerShdw blurRad="38100" dist="38100" dir="2700000" algn="tl">
                    <a:srgbClr val="000000">
                      <a:alpha val="43137"/>
                    </a:srgbClr>
                  </a:outerShdw>
                </a:effectLst>
                <a:cs typeface="Consolas" pitchFamily="49" charset="0"/>
              </a:rPr>
            </a:b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elements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45" y="4018640"/>
            <a:ext cx="4869243" cy="2849127"/>
          </a:xfrm>
          <a:prstGeom prst="rect">
            <a:avLst/>
          </a:prstGeom>
        </p:spPr>
      </p:pic>
      <p:pic>
        <p:nvPicPr>
          <p:cNvPr id="11" name="Picture 10" descr="A close up of a logo&#10;&#10;Description automatically generated">
            <a:extLst>
              <a:ext uri="{FF2B5EF4-FFF2-40B4-BE49-F238E27FC236}">
                <a16:creationId xmlns:a16="http://schemas.microsoft.com/office/drawing/2014/main" id="{6A66F36F-2C86-49BF-B47E-948859198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F5A14700-F12E-4A3E-9763-2F9AA9FD7FC3}"/>
              </a:ext>
            </a:extLst>
          </p:cNvPr>
          <p:cNvCxnSpPr>
            <a:cxnSpLocks/>
          </p:cNvCxnSpPr>
          <p:nvPr/>
        </p:nvCxnSpPr>
        <p:spPr>
          <a:xfrm flipV="1">
            <a:off x="1098166" y="148886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04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34</a:t>
            </a:fld>
            <a:endParaRPr lang="en-US" dirty="0"/>
          </a:p>
        </p:txBody>
      </p:sp>
      <p:sp>
        <p:nvSpPr>
          <p:cNvPr id="1002499" name="Rectangle 3"/>
          <p:cNvSpPr>
            <a:spLocks noGrp="1" noChangeArrowheads="1"/>
          </p:cNvSpPr>
          <p:nvPr>
            <p:ph idx="1"/>
          </p:nvPr>
        </p:nvSpPr>
        <p:spPr/>
        <p:txBody>
          <a:bodyPr>
            <a:noAutofit/>
          </a:bodyPr>
          <a:lstStyle/>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p:txBody>
          <a:bodyPr/>
          <a:lstStyle/>
          <a:p>
            <a:pPr>
              <a:defRPr/>
            </a:pPr>
            <a:r>
              <a:rPr lang="en-US" dirty="0"/>
              <a:t>Primary Selectors: Select by ID</a:t>
            </a:r>
            <a:endParaRPr lang="bg-BG" dirty="0"/>
          </a:p>
        </p:txBody>
      </p:sp>
      <p:sp>
        <p:nvSpPr>
          <p:cNvPr id="13316" name="Rectangle 4"/>
          <p:cNvSpPr>
            <a:spLocks noChangeArrowheads="1"/>
          </p:cNvSpPr>
          <p:nvPr/>
        </p:nvSpPr>
        <p:spPr bwMode="auto">
          <a:xfrm>
            <a:off x="654899" y="1973619"/>
            <a:ext cx="10882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rPr>
              <a:t>&lt;span id="top"&gt;</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Here's</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span</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with</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some</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text.&lt;/span&gt;</a:t>
            </a:r>
          </a:p>
          <a:p>
            <a:pPr eaLnBrk="0" hangingPunct="0">
              <a:buClr>
                <a:schemeClr val="accent5">
                  <a:lumMod val="40000"/>
                  <a:lumOff val="60000"/>
                </a:schemeClr>
              </a:buClr>
              <a:buSzPct val="70000"/>
              <a:defRPr/>
            </a:pP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&lt;span&gt;Here's another.&lt;/span&gt;</a:t>
            </a:r>
            <a:endParaRPr lang="en-US"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4"/>
          <p:cNvSpPr>
            <a:spLocks noChangeArrowheads="1"/>
          </p:cNvSpPr>
          <p:nvPr/>
        </p:nvSpPr>
        <p:spPr bwMode="auto">
          <a:xfrm>
            <a:off x="6019800" y="4613826"/>
            <a:ext cx="55482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span#top</a:t>
            </a:r>
            <a:r>
              <a:rPr lang="en-GB" sz="2800" b="1" noProof="1">
                <a:effectLst>
                  <a:outerShdw blurRad="38100" dist="38100" dir="2700000" algn="tl">
                    <a:srgbClr val="000000">
                      <a:alpha val="43137"/>
                    </a:srgbClr>
                  </a:outerShdw>
                </a:effectLst>
                <a:latin typeface="Consolas" pitchFamily="49" charset="0"/>
                <a:cs typeface="Consolas" pitchFamily="49" charset="0"/>
              </a:rPr>
              <a:t> </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7"/>
          <p:cNvSpPr>
            <a:spLocks noChangeArrowheads="1"/>
          </p:cNvSpPr>
          <p:nvPr/>
        </p:nvSpPr>
        <p:spPr bwMode="auto">
          <a:xfrm>
            <a:off x="7733144" y="3379494"/>
            <a:ext cx="2819400" cy="1155563"/>
          </a:xfrm>
          <a:prstGeom prst="wedgeRoundRectCallout">
            <a:avLst>
              <a:gd name="adj1" fmla="val -64393"/>
              <a:gd name="adj2" fmla="val 63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Select</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id="top"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2" y="3221552"/>
            <a:ext cx="4945474" cy="3001588"/>
          </a:xfrm>
          <a:prstGeom prst="rect">
            <a:avLst/>
          </a:prstGeom>
        </p:spPr>
      </p:pic>
      <p:pic>
        <p:nvPicPr>
          <p:cNvPr id="10" name="Picture 9" descr="A close up of a logo&#10;&#10;Description automatically generated">
            <a:extLst>
              <a:ext uri="{FF2B5EF4-FFF2-40B4-BE49-F238E27FC236}">
                <a16:creationId xmlns:a16="http://schemas.microsoft.com/office/drawing/2014/main" id="{9347B3F1-CAD8-4B95-B20F-19455C35C3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37A800EF-7DDB-4B97-878C-9ECD740CEFDC}"/>
              </a:ext>
            </a:extLst>
          </p:cNvPr>
          <p:cNvCxnSpPr>
            <a:cxnSpLocks/>
          </p:cNvCxnSpPr>
          <p:nvPr/>
        </p:nvCxnSpPr>
        <p:spPr>
          <a:xfrm flipV="1">
            <a:off x="525578" y="141316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05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1013-824F-4504-895D-3B34FA58F500}"/>
              </a:ext>
            </a:extLst>
          </p:cNvPr>
          <p:cNvSpPr>
            <a:spLocks noGrp="1"/>
          </p:cNvSpPr>
          <p:nvPr>
            <p:ph type="title"/>
          </p:nvPr>
        </p:nvSpPr>
        <p:spPr/>
        <p:txBody>
          <a:bodyPr/>
          <a:lstStyle/>
          <a:p>
            <a:r>
              <a:rPr lang="en-US" dirty="0"/>
              <a:t>Primary Selectors: Select by Class</a:t>
            </a:r>
          </a:p>
        </p:txBody>
      </p:sp>
      <p:sp>
        <p:nvSpPr>
          <p:cNvPr id="4" name="Rectangle 1">
            <a:extLst>
              <a:ext uri="{FF2B5EF4-FFF2-40B4-BE49-F238E27FC236}">
                <a16:creationId xmlns:a16="http://schemas.microsoft.com/office/drawing/2014/main" id="{7D8F38F8-3A65-4AA5-9CD0-4D7AFEB9EE6E}"/>
              </a:ext>
            </a:extLst>
          </p:cNvPr>
          <p:cNvSpPr>
            <a:spLocks noGrp="1" noChangeArrowheads="1"/>
          </p:cNvSpPr>
          <p:nvPr>
            <p:ph idx="1"/>
          </p:nvPr>
        </p:nvSpPr>
        <p:spPr bwMode="auto">
          <a:xfrm>
            <a:off x="581192" y="3198774"/>
            <a:ext cx="10036501" cy="16927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3200" b="0" i="1"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selector selects elements with a specific class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select elements with a specific class, write a period (.)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followed by the name of the class.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close up of a logo&#10;&#10;Description automatically generated">
            <a:extLst>
              <a:ext uri="{FF2B5EF4-FFF2-40B4-BE49-F238E27FC236}">
                <a16:creationId xmlns:a16="http://schemas.microsoft.com/office/drawing/2014/main" id="{8FEC7DDB-4A21-4202-9FEB-7CCEDCA508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D7987194-41FF-46B9-8C31-578B940C0C78}"/>
              </a:ext>
            </a:extLst>
          </p:cNvPr>
          <p:cNvCxnSpPr>
            <a:cxnSpLocks/>
          </p:cNvCxnSpPr>
          <p:nvPr/>
        </p:nvCxnSpPr>
        <p:spPr>
          <a:xfrm flipV="1">
            <a:off x="83820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2734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7041833"/>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36</a:t>
            </a:fld>
            <a:endParaRPr lang="en-US" dirty="0"/>
          </a:p>
        </p:txBody>
      </p:sp>
      <p:sp>
        <p:nvSpPr>
          <p:cNvPr id="1002499" name="Rectangle 3"/>
          <p:cNvSpPr>
            <a:spLocks noGrp="1" noChangeArrowheads="1"/>
          </p:cNvSpPr>
          <p:nvPr>
            <p:ph idx="1"/>
          </p:nvPr>
        </p:nvSpPr>
        <p:spPr>
          <a:xfrm>
            <a:off x="581192" y="2697327"/>
            <a:ext cx="11029615" cy="3678303"/>
          </a:xfrm>
        </p:spPr>
        <p:txBody>
          <a:bodyPr>
            <a:noAutofit/>
          </a:bodyPr>
          <a:lstStyle/>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a:xfrm>
            <a:off x="581192" y="662396"/>
            <a:ext cx="11029616" cy="1013800"/>
          </a:xfrm>
        </p:spPr>
        <p:txBody>
          <a:bodyPr/>
          <a:lstStyle/>
          <a:p>
            <a:pPr>
              <a:defRPr/>
            </a:pPr>
            <a:r>
              <a:rPr lang="en-US" dirty="0"/>
              <a:t>Primary Selectors: Select by Class</a:t>
            </a:r>
            <a:endParaRPr lang="bg-BG" dirty="0"/>
          </a:p>
        </p:txBody>
      </p:sp>
      <p:sp>
        <p:nvSpPr>
          <p:cNvPr id="11" name="Rectangle 4"/>
          <p:cNvSpPr>
            <a:spLocks noChangeArrowheads="1"/>
          </p:cNvSpPr>
          <p:nvPr/>
        </p:nvSpPr>
        <p:spPr bwMode="auto">
          <a:xfrm>
            <a:off x="624001" y="1736031"/>
            <a:ext cx="10944000"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 class="sky"&gt;Here's a span with some text.&lt;/span&gt;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Another &lt;span class="code"&gt;&amp;lt;span&amp;gt;&lt;/span&gt;.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a:t>
            </a:r>
          </a:p>
        </p:txBody>
      </p:sp>
      <p:sp>
        <p:nvSpPr>
          <p:cNvPr id="12" name="Rectangle 4"/>
          <p:cNvSpPr>
            <a:spLocks noChangeArrowheads="1"/>
          </p:cNvSpPr>
          <p:nvPr/>
        </p:nvSpPr>
        <p:spPr bwMode="auto">
          <a:xfrm>
            <a:off x="6008346" y="3945310"/>
            <a:ext cx="5559655"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span.sky {</a:t>
            </a:r>
          </a:p>
          <a:p>
            <a:pPr eaLnBrk="0" hangingPunct="0">
              <a:buClr>
                <a:schemeClr val="accent5">
                  <a:lumMod val="40000"/>
                  <a:lumOff val="60000"/>
                </a:schemeClr>
              </a:buClr>
              <a:buSzPct val="70000"/>
              <a:defRPr/>
            </a:pPr>
            <a:r>
              <a:rPr lang="en-GB" sz="2600"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background: DodgerBlue;</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en-US"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.code {</a:t>
            </a:r>
          </a:p>
          <a:p>
            <a:pPr eaLnBrk="0" hangingPunct="0">
              <a:buClr>
                <a:schemeClr val="accent5">
                  <a:lumMod val="40000"/>
                  <a:lumOff val="60000"/>
                </a:schemeClr>
              </a:buClr>
              <a:buSzPct val="70000"/>
              <a:defRPr/>
            </a:pPr>
            <a:r>
              <a:rPr lang="en-GB" sz="2600"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font-family:</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Consolas;</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p:txBody>
      </p:sp>
      <p:sp>
        <p:nvSpPr>
          <p:cNvPr id="9" name="AutoShape 7"/>
          <p:cNvSpPr>
            <a:spLocks noChangeArrowheads="1"/>
          </p:cNvSpPr>
          <p:nvPr/>
        </p:nvSpPr>
        <p:spPr bwMode="auto">
          <a:xfrm>
            <a:off x="8658226" y="3220775"/>
            <a:ext cx="2543175" cy="1078934"/>
          </a:xfrm>
          <a:prstGeom prst="wedgeRoundRectCallout">
            <a:avLst>
              <a:gd name="adj1" fmla="val -68280"/>
              <a:gd name="adj2" fmla="val 329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class="sky"</a:t>
            </a:r>
          </a:p>
        </p:txBody>
      </p:sp>
      <p:sp>
        <p:nvSpPr>
          <p:cNvPr id="13" name="AutoShape 7"/>
          <p:cNvSpPr>
            <a:spLocks noChangeArrowheads="1"/>
          </p:cNvSpPr>
          <p:nvPr/>
        </p:nvSpPr>
        <p:spPr bwMode="auto">
          <a:xfrm>
            <a:off x="8799944" y="5042130"/>
            <a:ext cx="2858656" cy="1078934"/>
          </a:xfrm>
          <a:prstGeom prst="wedgeRoundRectCallout">
            <a:avLst>
              <a:gd name="adj1" fmla="val -82201"/>
              <a:gd name="adj2" fmla="val -14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Elements 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class="code"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01" y="3894316"/>
            <a:ext cx="4945474" cy="3001588"/>
          </a:xfrm>
          <a:prstGeom prst="rect">
            <a:avLst/>
          </a:prstGeom>
        </p:spPr>
      </p:pic>
      <p:pic>
        <p:nvPicPr>
          <p:cNvPr id="10" name="Picture 9" descr="A close up of a logo&#10;&#10;Description automatically generated">
            <a:extLst>
              <a:ext uri="{FF2B5EF4-FFF2-40B4-BE49-F238E27FC236}">
                <a16:creationId xmlns:a16="http://schemas.microsoft.com/office/drawing/2014/main" id="{523405F8-013C-4755-82C0-71EAE87E0A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4" name="Straight Connector 13">
            <a:extLst>
              <a:ext uri="{FF2B5EF4-FFF2-40B4-BE49-F238E27FC236}">
                <a16:creationId xmlns:a16="http://schemas.microsoft.com/office/drawing/2014/main" id="{C83A0E11-6CC9-47EC-90C8-A157CE7B38AE}"/>
              </a:ext>
            </a:extLst>
          </p:cNvPr>
          <p:cNvCxnSpPr>
            <a:cxnSpLocks/>
          </p:cNvCxnSpPr>
          <p:nvPr/>
        </p:nvCxnSpPr>
        <p:spPr>
          <a:xfrm flipV="1">
            <a:off x="581192" y="143292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1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F378-F206-4313-AC58-DDD2EBBB32C1}"/>
              </a:ext>
            </a:extLst>
          </p:cNvPr>
          <p:cNvSpPr>
            <a:spLocks noGrp="1"/>
          </p:cNvSpPr>
          <p:nvPr>
            <p:ph type="title"/>
          </p:nvPr>
        </p:nvSpPr>
        <p:spPr>
          <a:xfrm>
            <a:off x="838200" y="365126"/>
            <a:ext cx="10515600" cy="461140"/>
          </a:xfrm>
        </p:spPr>
        <p:txBody>
          <a:bodyPr>
            <a:noAutofit/>
          </a:bodyPr>
          <a:lstStyle/>
          <a:p>
            <a:r>
              <a:rPr lang="en-IN" sz="3600" dirty="0"/>
              <a:t>Attribute Selectors</a:t>
            </a:r>
          </a:p>
        </p:txBody>
      </p:sp>
      <p:sp>
        <p:nvSpPr>
          <p:cNvPr id="3" name="Content Placeholder 2">
            <a:extLst>
              <a:ext uri="{FF2B5EF4-FFF2-40B4-BE49-F238E27FC236}">
                <a16:creationId xmlns:a16="http://schemas.microsoft.com/office/drawing/2014/main" id="{DB71D78D-EDE3-403B-99BF-7986E5E3633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65FD58-28DE-49EE-9925-0357DF733232}"/>
              </a:ext>
            </a:extLst>
          </p:cNvPr>
          <p:cNvPicPr>
            <a:picLocks noChangeAspect="1"/>
          </p:cNvPicPr>
          <p:nvPr/>
        </p:nvPicPr>
        <p:blipFill>
          <a:blip r:embed="rId2"/>
          <a:stretch>
            <a:fillRect/>
          </a:stretch>
        </p:blipFill>
        <p:spPr>
          <a:xfrm>
            <a:off x="451693" y="969484"/>
            <a:ext cx="10515600" cy="5207479"/>
          </a:xfrm>
          <a:prstGeom prst="rect">
            <a:avLst/>
          </a:prstGeom>
        </p:spPr>
      </p:pic>
      <p:pic>
        <p:nvPicPr>
          <p:cNvPr id="7" name="Picture 6" descr="A close up of a logo&#10;&#10;Description automatically generated">
            <a:extLst>
              <a:ext uri="{FF2B5EF4-FFF2-40B4-BE49-F238E27FC236}">
                <a16:creationId xmlns:a16="http://schemas.microsoft.com/office/drawing/2014/main" id="{5610D311-8F77-43DA-87AD-4C3903CC5C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217941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38</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Pseudo-class selector</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Text Placeholder 2">
            <a:extLst>
              <a:ext uri="{FF2B5EF4-FFF2-40B4-BE49-F238E27FC236}">
                <a16:creationId xmlns:a16="http://schemas.microsoft.com/office/drawing/2014/main" id="{6F0D663A-EEDC-4855-824D-5F8A20104C55}"/>
              </a:ext>
            </a:extLst>
          </p:cNvPr>
          <p:cNvSpPr txBox="1">
            <a:spLocks/>
          </p:cNvSpPr>
          <p:nvPr/>
        </p:nvSpPr>
        <p:spPr>
          <a:xfrm>
            <a:off x="397074" y="1853269"/>
            <a:ext cx="8262184" cy="4668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What are Pseudo-classes?</a:t>
            </a:r>
          </a:p>
          <a:p>
            <a:r>
              <a:rPr lang="en-IN" sz="2400" dirty="0"/>
              <a:t>A pseudo-class is used to define a special state of an element.</a:t>
            </a:r>
          </a:p>
          <a:p>
            <a:pPr marL="0" indent="0">
              <a:buNone/>
            </a:pPr>
            <a:r>
              <a:rPr lang="en-IN" sz="2400" dirty="0"/>
              <a:t>For example, it can be used to:</a:t>
            </a:r>
          </a:p>
          <a:p>
            <a:r>
              <a:rPr lang="en-IN" sz="2400" dirty="0"/>
              <a:t>Style an element when a user hovers over it</a:t>
            </a:r>
          </a:p>
          <a:p>
            <a:r>
              <a:rPr lang="en-IN" sz="2400" dirty="0"/>
              <a:t>Style visited and unvisited links differently</a:t>
            </a:r>
          </a:p>
          <a:p>
            <a:r>
              <a:rPr lang="en-IN" sz="2400" dirty="0"/>
              <a:t>Style an element when it gets focus.</a:t>
            </a:r>
          </a:p>
          <a:p>
            <a:pPr marL="0" indent="0">
              <a:buNone/>
            </a:pPr>
            <a:r>
              <a:rPr lang="en-IN" sz="2400" dirty="0">
                <a:solidFill>
                  <a:srgbClr val="FF0000"/>
                </a:solidFill>
              </a:rPr>
              <a:t>Syntax:</a:t>
            </a:r>
          </a:p>
          <a:p>
            <a:pPr marL="0" indent="0">
              <a:buNone/>
            </a:pPr>
            <a:r>
              <a:rPr lang="en-IN" sz="2400" dirty="0" err="1">
                <a:solidFill>
                  <a:srgbClr val="FF0000"/>
                </a:solidFill>
                <a:effectLst>
                  <a:glow rad="228600">
                    <a:schemeClr val="accent4">
                      <a:satMod val="175000"/>
                      <a:alpha val="40000"/>
                    </a:schemeClr>
                  </a:glow>
                </a:effectLst>
              </a:rPr>
              <a:t>selector:pseudo-class</a:t>
            </a:r>
            <a:r>
              <a:rPr lang="en-IN" sz="2400" dirty="0">
                <a:solidFill>
                  <a:srgbClr val="FF0000"/>
                </a:solidFill>
                <a:effectLst>
                  <a:glow rad="228600">
                    <a:schemeClr val="accent4">
                      <a:satMod val="175000"/>
                      <a:alpha val="40000"/>
                    </a:schemeClr>
                  </a:glow>
                </a:effectLst>
              </a:rPr>
              <a:t> {   </a:t>
            </a:r>
            <a:r>
              <a:rPr lang="en-IN" sz="2400" dirty="0" err="1">
                <a:solidFill>
                  <a:srgbClr val="FF0000"/>
                </a:solidFill>
                <a:effectLst>
                  <a:glow rad="228600">
                    <a:schemeClr val="accent4">
                      <a:satMod val="175000"/>
                      <a:alpha val="40000"/>
                    </a:schemeClr>
                  </a:glow>
                </a:effectLst>
              </a:rPr>
              <a:t>property:value</a:t>
            </a:r>
            <a:r>
              <a:rPr lang="en-IN" sz="2400" dirty="0">
                <a:solidFill>
                  <a:srgbClr val="FF0000"/>
                </a:solidFill>
                <a:effectLst>
                  <a:glow rad="228600">
                    <a:schemeClr val="accent4">
                      <a:satMod val="175000"/>
                      <a:alpha val="40000"/>
                    </a:schemeClr>
                  </a:glow>
                </a:effectLst>
              </a:rPr>
              <a:t>; }</a:t>
            </a:r>
          </a:p>
          <a:p>
            <a:r>
              <a:rPr lang="en-IN" sz="2400" dirty="0"/>
              <a:t>The </a:t>
            </a:r>
            <a:r>
              <a:rPr lang="en-IN" sz="2400" b="1" dirty="0"/>
              <a:t>order</a:t>
            </a:r>
            <a:r>
              <a:rPr lang="en-IN" sz="2400" dirty="0"/>
              <a:t> of these pseudo-class elements is important.</a:t>
            </a:r>
          </a:p>
          <a:p>
            <a:r>
              <a:rPr lang="en-IN" sz="2400" b="1" dirty="0">
                <a:effectLst>
                  <a:glow rad="101600">
                    <a:schemeClr val="accent4">
                      <a:satMod val="175000"/>
                      <a:alpha val="40000"/>
                    </a:schemeClr>
                  </a:glow>
                </a:effectLst>
              </a:rPr>
              <a:t>The :Link, :Visited, :Focus, :Hover- </a:t>
            </a:r>
            <a:r>
              <a:rPr lang="en-IN" sz="2400" dirty="0"/>
              <a:t>Order of pseudo-classes.</a:t>
            </a:r>
          </a:p>
          <a:p>
            <a:pPr marL="0" indent="0">
              <a:buNone/>
            </a:pPr>
            <a:endParaRPr lang="en-IN" sz="2400" dirty="0">
              <a:solidFill>
                <a:srgbClr val="FF0000"/>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167255414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39</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Pseudo-Element selector</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03A562A1-97EF-4815-8931-9DDF5B2DCD35}"/>
              </a:ext>
            </a:extLst>
          </p:cNvPr>
          <p:cNvSpPr txBox="1">
            <a:spLocks/>
          </p:cNvSpPr>
          <p:nvPr/>
        </p:nvSpPr>
        <p:spPr>
          <a:xfrm>
            <a:off x="397074" y="1978017"/>
            <a:ext cx="8351520" cy="31162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 CSS pseudo-element is used to style specified parts of an element.</a:t>
            </a:r>
          </a:p>
          <a:p>
            <a:pPr marL="0" indent="0">
              <a:buNone/>
            </a:pPr>
            <a:r>
              <a:rPr lang="en-IN" dirty="0"/>
              <a:t>For example, it can be used to:</a:t>
            </a:r>
          </a:p>
          <a:p>
            <a:r>
              <a:rPr lang="en-IN" dirty="0"/>
              <a:t>Style the first letter, or line, of an element</a:t>
            </a:r>
          </a:p>
          <a:p>
            <a:r>
              <a:rPr lang="en-IN" dirty="0"/>
              <a:t>Insert content before, or after, the content of an element </a:t>
            </a:r>
          </a:p>
          <a:p>
            <a:r>
              <a:rPr lang="en-IN" dirty="0"/>
              <a:t>Syntax:</a:t>
            </a:r>
          </a:p>
          <a:p>
            <a:pPr marL="0" indent="0">
              <a:buNone/>
            </a:pPr>
            <a:r>
              <a:rPr lang="en-IN" dirty="0">
                <a:solidFill>
                  <a:srgbClr val="FF0000"/>
                </a:solidFill>
                <a:effectLst>
                  <a:glow rad="228600">
                    <a:schemeClr val="accent4">
                      <a:satMod val="175000"/>
                      <a:alpha val="40000"/>
                    </a:schemeClr>
                  </a:glow>
                </a:effectLst>
              </a:rPr>
              <a:t>selector</a:t>
            </a:r>
            <a:r>
              <a:rPr lang="en-IN" dirty="0">
                <a:effectLst>
                  <a:glow rad="228600">
                    <a:schemeClr val="accent4">
                      <a:satMod val="175000"/>
                      <a:alpha val="40000"/>
                    </a:schemeClr>
                  </a:glow>
                </a:effectLst>
              </a:rPr>
              <a:t>::</a:t>
            </a:r>
            <a:r>
              <a:rPr lang="en-IN" dirty="0">
                <a:solidFill>
                  <a:srgbClr val="FF0000"/>
                </a:solidFill>
                <a:effectLst>
                  <a:glow rad="228600">
                    <a:schemeClr val="accent4">
                      <a:satMod val="175000"/>
                      <a:alpha val="40000"/>
                    </a:schemeClr>
                  </a:glow>
                </a:effectLst>
              </a:rPr>
              <a:t>pseudo-element {   </a:t>
            </a:r>
            <a:r>
              <a:rPr lang="en-IN" dirty="0" err="1">
                <a:solidFill>
                  <a:srgbClr val="FF0000"/>
                </a:solidFill>
                <a:effectLst>
                  <a:glow rad="228600">
                    <a:schemeClr val="accent4">
                      <a:satMod val="175000"/>
                      <a:alpha val="40000"/>
                    </a:schemeClr>
                  </a:glow>
                </a:effectLst>
              </a:rPr>
              <a:t>property:value</a:t>
            </a:r>
            <a:r>
              <a:rPr lang="en-IN" dirty="0">
                <a:solidFill>
                  <a:srgbClr val="FF0000"/>
                </a:solidFill>
                <a:effectLst>
                  <a:glow rad="228600">
                    <a:schemeClr val="accent4">
                      <a:satMod val="175000"/>
                      <a:alpha val="40000"/>
                    </a:schemeClr>
                  </a:glow>
                </a:effectLst>
              </a:rPr>
              <a:t>; }</a:t>
            </a:r>
          </a:p>
        </p:txBody>
      </p:sp>
    </p:spTree>
    <p:extLst>
      <p:ext uri="{BB962C8B-B14F-4D97-AF65-F5344CB8AC3E}">
        <p14:creationId xmlns:p14="http://schemas.microsoft.com/office/powerpoint/2010/main" val="30627436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D875759-F74B-4A2F-B0A4-6CC6C8A3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2" y="1482288"/>
            <a:ext cx="8723704" cy="4902468"/>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D2C99631-D821-4882-96E1-248FFA836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2602799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40</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Common Pseudo-element &amp; Pseudo-class selectors</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DDB4040-3BD2-484D-A050-DA37A3BE52B6}"/>
              </a:ext>
            </a:extLst>
          </p:cNvPr>
          <p:cNvPicPr>
            <a:picLocks noChangeAspect="1"/>
          </p:cNvPicPr>
          <p:nvPr/>
        </p:nvPicPr>
        <p:blipFill>
          <a:blip r:embed="rId3"/>
          <a:stretch>
            <a:fillRect/>
          </a:stretch>
        </p:blipFill>
        <p:spPr>
          <a:xfrm>
            <a:off x="581192" y="1652530"/>
            <a:ext cx="8442959" cy="4450815"/>
          </a:xfrm>
          <a:prstGeom prst="rect">
            <a:avLst/>
          </a:prstGeom>
        </p:spPr>
      </p:pic>
    </p:spTree>
    <p:extLst>
      <p:ext uri="{BB962C8B-B14F-4D97-AF65-F5344CB8AC3E}">
        <p14:creationId xmlns:p14="http://schemas.microsoft.com/office/powerpoint/2010/main" val="22627921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41</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Common Pseudo-element &amp; Pseudo-class selectors</a:t>
            </a:r>
            <a:endParaRPr lang="bg-BG" sz="3600" b="1" dirty="0">
              <a:solidFill>
                <a:schemeClr val="accent2">
                  <a:lumMod val="75000"/>
                </a:schemeClr>
              </a:solidFill>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968A8FA-0A73-4AAB-A533-6DC14C920D03}"/>
              </a:ext>
            </a:extLst>
          </p:cNvPr>
          <p:cNvPicPr>
            <a:picLocks noChangeAspect="1"/>
          </p:cNvPicPr>
          <p:nvPr/>
        </p:nvPicPr>
        <p:blipFill>
          <a:blip r:embed="rId3"/>
          <a:stretch>
            <a:fillRect/>
          </a:stretch>
        </p:blipFill>
        <p:spPr>
          <a:xfrm>
            <a:off x="581191" y="1983556"/>
            <a:ext cx="9190769" cy="3800299"/>
          </a:xfrm>
          <a:prstGeom prst="rect">
            <a:avLst/>
          </a:prstGeom>
        </p:spPr>
      </p:pic>
    </p:spTree>
    <p:extLst>
      <p:ext uri="{BB962C8B-B14F-4D97-AF65-F5344CB8AC3E}">
        <p14:creationId xmlns:p14="http://schemas.microsoft.com/office/powerpoint/2010/main" val="8609189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42</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Contextual Selectors</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E7F90BD-0B10-4D63-B536-8757225B57B5}"/>
              </a:ext>
            </a:extLst>
          </p:cNvPr>
          <p:cNvSpPr txBox="1">
            <a:spLocks/>
          </p:cNvSpPr>
          <p:nvPr/>
        </p:nvSpPr>
        <p:spPr>
          <a:xfrm>
            <a:off x="397073" y="1731733"/>
            <a:ext cx="9286753" cy="1923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t>A </a:t>
            </a:r>
            <a:r>
              <a:rPr lang="en-IN" sz="2400" b="1" dirty="0"/>
              <a:t>contextual selector </a:t>
            </a:r>
            <a:r>
              <a:rPr lang="en-IN" sz="2400" dirty="0"/>
              <a:t>(in CSS3 also called </a:t>
            </a:r>
            <a:r>
              <a:rPr lang="en-IN" sz="2400" b="1" dirty="0"/>
              <a:t>combinators</a:t>
            </a:r>
            <a:r>
              <a:rPr lang="en-IN" sz="2400" dirty="0"/>
              <a:t>) allows you to select elements based on their </a:t>
            </a:r>
            <a:r>
              <a:rPr lang="en-IN" sz="2400" i="1" dirty="0"/>
              <a:t>ancestors</a:t>
            </a:r>
            <a:r>
              <a:rPr lang="en-IN" sz="2400" dirty="0"/>
              <a:t>, </a:t>
            </a:r>
            <a:r>
              <a:rPr lang="en-IN" sz="2400" i="1" dirty="0"/>
              <a:t>descendants</a:t>
            </a:r>
            <a:r>
              <a:rPr lang="en-IN" sz="2400" dirty="0"/>
              <a:t>, or </a:t>
            </a:r>
            <a:r>
              <a:rPr lang="en-IN" sz="2400" i="1" dirty="0"/>
              <a:t>siblings</a:t>
            </a:r>
            <a:r>
              <a:rPr lang="en-IN" sz="2400" dirty="0"/>
              <a:t>.</a:t>
            </a:r>
          </a:p>
          <a:p>
            <a:pPr algn="just"/>
            <a:r>
              <a:rPr lang="en-IN" sz="2400" dirty="0"/>
              <a:t>A </a:t>
            </a:r>
            <a:r>
              <a:rPr lang="en-IN" sz="2400" b="1" dirty="0"/>
              <a:t>descendant selector </a:t>
            </a:r>
            <a:r>
              <a:rPr lang="en-IN" sz="2400" dirty="0"/>
              <a:t>matches all elements that are contained within another element</a:t>
            </a:r>
          </a:p>
          <a:p>
            <a:endParaRPr lang="en-IN" dirty="0"/>
          </a:p>
          <a:p>
            <a:endParaRPr lang="en-IN" dirty="0"/>
          </a:p>
        </p:txBody>
      </p:sp>
      <p:pic>
        <p:nvPicPr>
          <p:cNvPr id="2" name="Picture 1">
            <a:extLst>
              <a:ext uri="{FF2B5EF4-FFF2-40B4-BE49-F238E27FC236}">
                <a16:creationId xmlns:a16="http://schemas.microsoft.com/office/drawing/2014/main" id="{B310ED2F-6B59-4CB8-AD92-E900CF1CB110}"/>
              </a:ext>
            </a:extLst>
          </p:cNvPr>
          <p:cNvPicPr>
            <a:picLocks noChangeAspect="1"/>
          </p:cNvPicPr>
          <p:nvPr/>
        </p:nvPicPr>
        <p:blipFill>
          <a:blip r:embed="rId3"/>
          <a:stretch>
            <a:fillRect/>
          </a:stretch>
        </p:blipFill>
        <p:spPr>
          <a:xfrm>
            <a:off x="1611449" y="3194892"/>
            <a:ext cx="6857999" cy="3146485"/>
          </a:xfrm>
          <a:prstGeom prst="rect">
            <a:avLst/>
          </a:prstGeom>
        </p:spPr>
      </p:pic>
    </p:spTree>
    <p:extLst>
      <p:ext uri="{BB962C8B-B14F-4D97-AF65-F5344CB8AC3E}">
        <p14:creationId xmlns:p14="http://schemas.microsoft.com/office/powerpoint/2010/main" val="3086665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43</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Contextual Selectors</a:t>
            </a:r>
            <a:endParaRPr lang="bg-BG" sz="3600" b="1" dirty="0">
              <a:solidFill>
                <a:schemeClr val="accent2">
                  <a:lumMod val="75000"/>
                </a:schemeClr>
              </a:solidFill>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7AF670F-3607-4FB6-88EC-4EC18C707B3B}"/>
              </a:ext>
            </a:extLst>
          </p:cNvPr>
          <p:cNvPicPr>
            <a:picLocks noChangeAspect="1"/>
          </p:cNvPicPr>
          <p:nvPr/>
        </p:nvPicPr>
        <p:blipFill>
          <a:blip r:embed="rId3"/>
          <a:stretch>
            <a:fillRect/>
          </a:stretch>
        </p:blipFill>
        <p:spPr>
          <a:xfrm>
            <a:off x="504074" y="1629574"/>
            <a:ext cx="10017035" cy="4810954"/>
          </a:xfrm>
          <a:prstGeom prst="rect">
            <a:avLst/>
          </a:prstGeom>
        </p:spPr>
      </p:pic>
    </p:spTree>
    <p:extLst>
      <p:ext uri="{BB962C8B-B14F-4D97-AF65-F5344CB8AC3E}">
        <p14:creationId xmlns:p14="http://schemas.microsoft.com/office/powerpoint/2010/main" val="287721854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44</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Contextual Selectors</a:t>
            </a:r>
            <a:endParaRPr lang="bg-BG" sz="3600" b="1" dirty="0">
              <a:solidFill>
                <a:schemeClr val="accent2">
                  <a:lumMod val="75000"/>
                </a:schemeClr>
              </a:solidFill>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045525C-0CC0-431B-A7E3-C39C542944DE}"/>
              </a:ext>
            </a:extLst>
          </p:cNvPr>
          <p:cNvPicPr>
            <a:picLocks noChangeAspect="1"/>
          </p:cNvPicPr>
          <p:nvPr/>
        </p:nvPicPr>
        <p:blipFill>
          <a:blip r:embed="rId3"/>
          <a:stretch>
            <a:fillRect/>
          </a:stretch>
        </p:blipFill>
        <p:spPr>
          <a:xfrm>
            <a:off x="784033" y="1983556"/>
            <a:ext cx="7985759" cy="3712163"/>
          </a:xfrm>
          <a:prstGeom prst="rect">
            <a:avLst/>
          </a:prstGeom>
        </p:spPr>
      </p:pic>
    </p:spTree>
    <p:extLst>
      <p:ext uri="{BB962C8B-B14F-4D97-AF65-F5344CB8AC3E}">
        <p14:creationId xmlns:p14="http://schemas.microsoft.com/office/powerpoint/2010/main" val="3710423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45</a:t>
            </a:fld>
            <a:endParaRPr lang="en-US" dirty="0"/>
          </a:p>
        </p:txBody>
      </p:sp>
      <p:sp>
        <p:nvSpPr>
          <p:cNvPr id="1005570" name="Rectangle 2"/>
          <p:cNvSpPr>
            <a:spLocks noGrp="1" noChangeArrowheads="1"/>
          </p:cNvSpPr>
          <p:nvPr>
            <p:ph type="title"/>
          </p:nvPr>
        </p:nvSpPr>
        <p:spPr>
          <a:xfrm>
            <a:off x="581192" y="516623"/>
            <a:ext cx="11029616" cy="1013800"/>
          </a:xfrm>
        </p:spPr>
        <p:txBody>
          <a:bodyPr/>
          <a:lstStyle/>
          <a:p>
            <a:pPr>
              <a:defRPr/>
            </a:pPr>
            <a:r>
              <a:rPr lang="en-US" dirty="0"/>
              <a:t>Nested Selectors: Descendant</a:t>
            </a:r>
            <a:endParaRPr lang="bg-BG" dirty="0"/>
          </a:p>
        </p:txBody>
      </p:sp>
      <p:sp>
        <p:nvSpPr>
          <p:cNvPr id="9" name="Rectangle 4"/>
          <p:cNvSpPr>
            <a:spLocks noChangeArrowheads="1"/>
          </p:cNvSpPr>
          <p:nvPr/>
        </p:nvSpPr>
        <p:spPr bwMode="auto">
          <a:xfrm>
            <a:off x="4953000" y="2869314"/>
            <a:ext cx="65388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rPr>
              <a:t>&lt;div class="items"&gt;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href="#"&gt;Item1&lt;/a&gt;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href="#"&gt;Item2&lt;/a&gt;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href="#"&gt;Item3&lt;/a&gt;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&lt;ul&gt;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href="#"&gt;Item4&lt;/a&gt;&lt;/li&gt;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href="#"&gt;Item5&lt;/a&gt;&lt;/li&gt;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href="#"&gt;Item6&lt;/a&gt;&lt;/li&gt;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&lt;/ul&gt;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rPr>
              <a:t>&lt;/div&gt;</a:t>
            </a:r>
            <a:endParaRPr lang="en-US" sz="2600" b="1" noProof="1">
              <a:solidFill>
                <a:srgbClr val="CC9900"/>
              </a:solidFill>
              <a:effectLst>
                <a:outerShdw blurRad="38100" dist="38100" dir="2700000" algn="tl">
                  <a:srgbClr val="000000">
                    <a:alpha val="43137"/>
                  </a:srgbClr>
                </a:outerShdw>
              </a:effectLst>
              <a:latin typeface="Consolas" pitchFamily="49" charset="0"/>
            </a:endParaRPr>
          </a:p>
        </p:txBody>
      </p:sp>
      <p:sp>
        <p:nvSpPr>
          <p:cNvPr id="10" name="Rectangle 4"/>
          <p:cNvSpPr>
            <a:spLocks noChangeArrowheads="1"/>
          </p:cNvSpPr>
          <p:nvPr/>
        </p:nvSpPr>
        <p:spPr bwMode="auto">
          <a:xfrm>
            <a:off x="685800" y="2163418"/>
            <a:ext cx="39624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div.items a { </a:t>
            </a:r>
          </a:p>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 green;</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font-weight: bold;</a:t>
            </a:r>
          </a:p>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7"/>
          <p:cNvSpPr>
            <a:spLocks noChangeArrowheads="1"/>
          </p:cNvSpPr>
          <p:nvPr/>
        </p:nvSpPr>
        <p:spPr bwMode="auto">
          <a:xfrm>
            <a:off x="4038601" y="1925783"/>
            <a:ext cx="6257763" cy="628381"/>
          </a:xfrm>
          <a:prstGeom prst="wedgeRoundRectCallout">
            <a:avLst>
              <a:gd name="adj1" fmla="val -61072"/>
              <a:gd name="adj2" fmla="val 301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r>
              <a:rPr lang="en-US" sz="3000" noProof="1"/>
              <a:t> </a:t>
            </a:r>
            <a:r>
              <a:rPr lang="en-US" sz="3000" b="1" noProof="1">
                <a:solidFill>
                  <a:srgbClr val="FBEEDC"/>
                </a:solidFill>
                <a:effectLst>
                  <a:outerShdw blurRad="38100" dist="38100" dir="2700000" algn="tl">
                    <a:srgbClr val="000000">
                      <a:alpha val="43137"/>
                    </a:srgbClr>
                  </a:outerShdw>
                </a:effectLst>
                <a:cs typeface="Consolas" panose="020B0609020204030204" pitchFamily="49" charset="0"/>
              </a:rPr>
              <a:t>inside</a:t>
            </a:r>
            <a:r>
              <a:rPr lang="en-US" sz="3000" noProof="1"/>
              <a:t> </a:t>
            </a:r>
            <a:r>
              <a:rPr lang="en-US" sz="30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&lt;div class="items"&gt;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65" y="3970810"/>
            <a:ext cx="3545671" cy="2859412"/>
          </a:xfrm>
          <a:prstGeom prst="rect">
            <a:avLst/>
          </a:prstGeom>
        </p:spPr>
      </p:pic>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675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xfrm>
            <a:off x="11566412" y="7240623"/>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46</a:t>
            </a:fld>
            <a:endParaRPr lang="en-US" dirty="0"/>
          </a:p>
        </p:txBody>
      </p:sp>
      <p:sp>
        <p:nvSpPr>
          <p:cNvPr id="1008642" name="Rectangle 2"/>
          <p:cNvSpPr>
            <a:spLocks noGrp="1" noChangeArrowheads="1"/>
          </p:cNvSpPr>
          <p:nvPr>
            <p:ph type="title"/>
          </p:nvPr>
        </p:nvSpPr>
        <p:spPr>
          <a:xfrm>
            <a:off x="581192" y="569637"/>
            <a:ext cx="11029616" cy="1013800"/>
          </a:xfrm>
        </p:spPr>
        <p:txBody>
          <a:bodyPr/>
          <a:lstStyle/>
          <a:p>
            <a:pPr>
              <a:defRPr/>
            </a:pPr>
            <a:r>
              <a:rPr lang="en-US" dirty="0"/>
              <a:t>Nested Selectors: Direct Child</a:t>
            </a:r>
            <a:endParaRPr lang="bg-BG" dirty="0"/>
          </a:p>
        </p:txBody>
      </p:sp>
      <p:sp>
        <p:nvSpPr>
          <p:cNvPr id="12" name="Rectangle 4"/>
          <p:cNvSpPr>
            <a:spLocks noChangeArrowheads="1"/>
          </p:cNvSpPr>
          <p:nvPr/>
        </p:nvSpPr>
        <p:spPr bwMode="auto">
          <a:xfrm>
            <a:off x="1059297" y="4373221"/>
            <a:ext cx="10073409"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&lt;span&gt;Span #1, in the div.</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&lt;span&gt;Span #2, in the span that's…&lt;/span&gt;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&lt;span&gt;Span #3, not in the div at all.&lt;/span&gt;</a:t>
            </a:r>
            <a:endParaRPr lang="en-US"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4"/>
          <p:cNvSpPr>
            <a:spLocks noChangeArrowheads="1"/>
          </p:cNvSpPr>
          <p:nvPr/>
        </p:nvSpPr>
        <p:spPr bwMode="auto">
          <a:xfrm>
            <a:off x="1059295" y="2176339"/>
            <a:ext cx="10073410"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div &gt; span {</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span { background:</a:t>
            </a:r>
            <a:r>
              <a:rPr lang="en-GB" sz="2800" b="1" noProof="1">
                <a:solidFill>
                  <a:srgbClr val="CC9900"/>
                </a:solidFill>
                <a:effectLst>
                  <a:outerShdw blurRad="38100" dist="38100" dir="2700000" algn="tl">
                    <a:srgbClr val="000000">
                      <a:alpha val="43137"/>
                    </a:srgbClr>
                  </a:outerShdw>
                </a:effectLst>
                <a:cs typeface="Consolas" pitchFamily="49" charset="0"/>
              </a:rPr>
              <a:t> </a:t>
            </a: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#fff; }</a:t>
            </a:r>
          </a:p>
        </p:txBody>
      </p:sp>
      <p:sp>
        <p:nvSpPr>
          <p:cNvPr id="8" name="AutoShape 8"/>
          <p:cNvSpPr>
            <a:spLocks noChangeArrowheads="1"/>
          </p:cNvSpPr>
          <p:nvPr/>
        </p:nvSpPr>
        <p:spPr bwMode="auto">
          <a:xfrm>
            <a:off x="2667001" y="4144621"/>
            <a:ext cx="3684273" cy="609600"/>
          </a:xfrm>
          <a:prstGeom prst="wedgeRoundRectCallout">
            <a:avLst>
              <a:gd name="adj1" fmla="val -58344"/>
              <a:gd name="adj2" fmla="val 548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BEEDC"/>
                </a:solidFill>
                <a:effectLst>
                  <a:outerShdw blurRad="38100" dist="38100" dir="2700000" algn="tl">
                    <a:srgbClr val="000000">
                      <a:alpha val="43137"/>
                    </a:srgbClr>
                  </a:outerShdw>
                </a:effectLst>
              </a:rPr>
              <a:t>Direct child of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&lt;div&gt;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496" y="2849221"/>
            <a:ext cx="4480504" cy="2218916"/>
          </a:xfrm>
          <a:prstGeom prst="rect">
            <a:avLst/>
          </a:prstGeom>
        </p:spPr>
      </p:pic>
      <p:sp>
        <p:nvSpPr>
          <p:cNvPr id="10" name="AutoShape 7"/>
          <p:cNvSpPr>
            <a:spLocks noChangeArrowheads="1"/>
          </p:cNvSpPr>
          <p:nvPr/>
        </p:nvSpPr>
        <p:spPr bwMode="auto">
          <a:xfrm>
            <a:off x="4302760" y="1812901"/>
            <a:ext cx="5943600" cy="655320"/>
          </a:xfrm>
          <a:prstGeom prst="wedgeRoundRectCallout">
            <a:avLst>
              <a:gd name="adj1" fmla="val -60424"/>
              <a:gd name="adj2" fmla="val 449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&lt;span&gt;</a:t>
            </a:r>
            <a:r>
              <a:rPr lang="en-US" sz="2800" b="1" noProof="1"/>
              <a:t> </a:t>
            </a:r>
            <a:r>
              <a:rPr lang="en-US" sz="2800" b="1" noProof="1">
                <a:solidFill>
                  <a:srgbClr val="FBEEDC"/>
                </a:solidFill>
                <a:effectLst>
                  <a:outerShdw blurRad="38100" dist="38100" dir="2700000" algn="tl">
                    <a:srgbClr val="000000">
                      <a:alpha val="43137"/>
                    </a:srgbClr>
                  </a:outerShdw>
                </a:effectLst>
              </a:rPr>
              <a:t>directly contained in a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&lt;div&gt;</a:t>
            </a:r>
          </a:p>
        </p:txBody>
      </p:sp>
      <p:pic>
        <p:nvPicPr>
          <p:cNvPr id="9" name="Picture 8" descr="A close up of a logo&#10;&#10;Description automatically generated">
            <a:extLst>
              <a:ext uri="{FF2B5EF4-FFF2-40B4-BE49-F238E27FC236}">
                <a16:creationId xmlns:a16="http://schemas.microsoft.com/office/drawing/2014/main" id="{B99BF44E-3797-42CA-9766-E452C24A6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1" name="Straight Connector 10">
            <a:extLst>
              <a:ext uri="{FF2B5EF4-FFF2-40B4-BE49-F238E27FC236}">
                <a16:creationId xmlns:a16="http://schemas.microsoft.com/office/drawing/2014/main" id="{2F092A88-C8E8-4CB9-AC69-65113D3CA891}"/>
              </a:ext>
            </a:extLst>
          </p:cNvPr>
          <p:cNvCxnSpPr>
            <a:cxnSpLocks/>
          </p:cNvCxnSpPr>
          <p:nvPr/>
        </p:nvCxnSpPr>
        <p:spPr>
          <a:xfrm flipV="1">
            <a:off x="397074" y="140792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981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pPr/>
              <a:t>47</a:t>
            </a:fld>
            <a:endParaRPr lang="en-US" dirty="0"/>
          </a:p>
        </p:txBody>
      </p:sp>
      <p:sp>
        <p:nvSpPr>
          <p:cNvPr id="4" name="Title 3"/>
          <p:cNvSpPr>
            <a:spLocks noGrp="1"/>
          </p:cNvSpPr>
          <p:nvPr>
            <p:ph type="title"/>
          </p:nvPr>
        </p:nvSpPr>
        <p:spPr/>
        <p:txBody>
          <a:bodyPr/>
          <a:lstStyle/>
          <a:p>
            <a:r>
              <a:rPr lang="en-US" dirty="0"/>
              <a:t>Multiple Selectors (Element, Element)</a:t>
            </a:r>
            <a:endParaRPr lang="en-GB" dirty="0"/>
          </a:p>
        </p:txBody>
      </p:sp>
      <p:sp>
        <p:nvSpPr>
          <p:cNvPr id="6" name="Rectangle 4"/>
          <p:cNvSpPr>
            <a:spLocks noChangeArrowheads="1"/>
          </p:cNvSpPr>
          <p:nvPr/>
        </p:nvSpPr>
        <p:spPr bwMode="auto">
          <a:xfrm>
            <a:off x="6553200" y="5092006"/>
            <a:ext cx="48768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h1, h2, p {</a:t>
            </a: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 yellow;</a:t>
            </a:r>
            <a:endPar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Rectangle 4"/>
          <p:cNvSpPr>
            <a:spLocks noChangeArrowheads="1"/>
          </p:cNvSpPr>
          <p:nvPr/>
        </p:nvSpPr>
        <p:spPr bwMode="auto">
          <a:xfrm>
            <a:off x="762000" y="4661118"/>
            <a:ext cx="5365156"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&lt;h1&gt;Welcome…&lt;/h1&gt;</a:t>
            </a: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&lt;h2&gt;My name is…&lt;/h2&gt;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&lt;p&gt;I live in Duckburg.&lt;/p&gt;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&lt;p&gt;My best friend is…&lt;/p&gt;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849" y="1925998"/>
            <a:ext cx="4876800" cy="2597624"/>
          </a:xfrm>
          <a:prstGeom prst="rect">
            <a:avLst/>
          </a:prstGeom>
        </p:spPr>
      </p:pic>
      <p:pic>
        <p:nvPicPr>
          <p:cNvPr id="7" name="Picture 6" descr="A close up of a logo&#10;&#10;Description automatically generated">
            <a:extLst>
              <a:ext uri="{FF2B5EF4-FFF2-40B4-BE49-F238E27FC236}">
                <a16:creationId xmlns:a16="http://schemas.microsoft.com/office/drawing/2014/main" id="{1CD30CCD-2484-4F9C-9A11-ED26A5057D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9" name="Straight Connector 8">
            <a:extLst>
              <a:ext uri="{FF2B5EF4-FFF2-40B4-BE49-F238E27FC236}">
                <a16:creationId xmlns:a16="http://schemas.microsoft.com/office/drawing/2014/main" id="{292443C4-1DC5-4FB3-B080-EF4F1AD12491}"/>
              </a:ext>
            </a:extLst>
          </p:cNvPr>
          <p:cNvCxnSpPr>
            <a:cxnSpLocks/>
          </p:cNvCxnSpPr>
          <p:nvPr/>
        </p:nvCxnSpPr>
        <p:spPr>
          <a:xfrm flipV="1">
            <a:off x="955040" y="1323345"/>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89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78145" y="2319523"/>
            <a:ext cx="4934664" cy="28346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h1</a:t>
            </a:r>
            <a:r>
              <a:rPr lang="en-US" sz="34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header.intro</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text-decoration:</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underline;</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color: #C00;</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0" name="Rectangle 39"/>
          <p:cNvSpPr>
            <a:spLocks noChangeArrowheads="1"/>
          </p:cNvSpPr>
          <p:nvPr/>
        </p:nvSpPr>
        <p:spPr bwMode="auto">
          <a:xfrm>
            <a:off x="834376" y="6217442"/>
            <a:ext cx="10867800"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&lt;h1 id="</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header</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intro</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"&gt;HTML and CSS&lt;/h1&gt;</a:t>
            </a:r>
          </a:p>
        </p:txBody>
      </p:sp>
      <p:sp>
        <p:nvSpPr>
          <p:cNvPr id="51" name="Rectangle 50"/>
          <p:cNvSpPr>
            <a:spLocks noChangeArrowheads="1"/>
          </p:cNvSpPr>
          <p:nvPr/>
        </p:nvSpPr>
        <p:spPr bwMode="auto">
          <a:xfrm>
            <a:off x="1662145" y="2358374"/>
            <a:ext cx="1352548"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 name="Rectangle 52"/>
          <p:cNvSpPr>
            <a:spLocks noChangeArrowheads="1"/>
          </p:cNvSpPr>
          <p:nvPr/>
        </p:nvSpPr>
        <p:spPr bwMode="auto">
          <a:xfrm>
            <a:off x="2740853" y="6196478"/>
            <a:ext cx="1373980"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1" name="Rectangle 40"/>
          <p:cNvSpPr>
            <a:spLocks noChangeArrowheads="1"/>
          </p:cNvSpPr>
          <p:nvPr/>
        </p:nvSpPr>
        <p:spPr bwMode="auto">
          <a:xfrm>
            <a:off x="3181383" y="2371227"/>
            <a:ext cx="1185862"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2" name="Rectangle 51"/>
          <p:cNvSpPr>
            <a:spLocks noChangeArrowheads="1"/>
          </p:cNvSpPr>
          <p:nvPr/>
        </p:nvSpPr>
        <p:spPr bwMode="auto">
          <a:xfrm>
            <a:off x="969203" y="2361787"/>
            <a:ext cx="440531"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4" name="Rectangle 53"/>
          <p:cNvSpPr>
            <a:spLocks noChangeArrowheads="1"/>
          </p:cNvSpPr>
          <p:nvPr/>
        </p:nvSpPr>
        <p:spPr bwMode="auto">
          <a:xfrm>
            <a:off x="6096034" y="6197545"/>
            <a:ext cx="1152525"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a:xfrm>
            <a:off x="11738688" y="7200864"/>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pPr/>
              <a:t>48</a:t>
            </a:fld>
            <a:endParaRPr lang="en-US" dirty="0"/>
          </a:p>
        </p:txBody>
      </p:sp>
      <p:sp>
        <p:nvSpPr>
          <p:cNvPr id="4" name="Title 3"/>
          <p:cNvSpPr>
            <a:spLocks noGrp="1"/>
          </p:cNvSpPr>
          <p:nvPr>
            <p:ph type="title"/>
          </p:nvPr>
        </p:nvSpPr>
        <p:spPr>
          <a:xfrm>
            <a:off x="362680" y="716203"/>
            <a:ext cx="9577597" cy="1110780"/>
          </a:xfrm>
        </p:spPr>
        <p:txBody>
          <a:bodyPr/>
          <a:lstStyle/>
          <a:p>
            <a:r>
              <a:rPr lang="en-US" dirty="0"/>
              <a:t>Combining Multiple Selectors</a:t>
            </a:r>
            <a:endParaRPr lang="en-GB" dirty="0"/>
          </a:p>
        </p:txBody>
      </p:sp>
      <p:sp>
        <p:nvSpPr>
          <p:cNvPr id="55" name="Rectangle 54"/>
          <p:cNvSpPr>
            <a:spLocks noChangeArrowheads="1"/>
          </p:cNvSpPr>
          <p:nvPr/>
        </p:nvSpPr>
        <p:spPr bwMode="auto">
          <a:xfrm>
            <a:off x="1176370" y="6196478"/>
            <a:ext cx="471586"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531" y="2481155"/>
            <a:ext cx="5793542" cy="2477501"/>
          </a:xfrm>
          <a:prstGeom prst="rect">
            <a:avLst/>
          </a:prstGeom>
        </p:spPr>
      </p:pic>
      <p:pic>
        <p:nvPicPr>
          <p:cNvPr id="13" name="Picture 12" descr="A close up of a logo&#10;&#10;Description automatically generated">
            <a:extLst>
              <a:ext uri="{FF2B5EF4-FFF2-40B4-BE49-F238E27FC236}">
                <a16:creationId xmlns:a16="http://schemas.microsoft.com/office/drawing/2014/main" id="{126540E6-F618-4023-B631-62C859E2AA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4" name="Straight Connector 13">
            <a:extLst>
              <a:ext uri="{FF2B5EF4-FFF2-40B4-BE49-F238E27FC236}">
                <a16:creationId xmlns:a16="http://schemas.microsoft.com/office/drawing/2014/main" id="{6EE6F126-5DC6-4137-B924-0F924DECB1F1}"/>
              </a:ext>
            </a:extLst>
          </p:cNvPr>
          <p:cNvCxnSpPr>
            <a:cxnSpLocks/>
          </p:cNvCxnSpPr>
          <p:nvPr/>
        </p:nvCxnSpPr>
        <p:spPr>
          <a:xfrm flipV="1">
            <a:off x="29287" y="1723920"/>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38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3" grpId="0" animBg="1"/>
      <p:bldP spid="54" grpId="0" animBg="1"/>
      <p:bldP spid="5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72695"/>
            <a:ext cx="7924800" cy="820600"/>
          </a:xfrm>
        </p:spPr>
        <p:txBody>
          <a:bodyPr>
            <a:normAutofit fontScale="90000"/>
          </a:bodyPr>
          <a:lstStyle/>
          <a:p>
            <a:r>
              <a:rPr lang="en-US" dirty="0"/>
              <a:t>Pseudo Selectors</a:t>
            </a:r>
          </a:p>
        </p:txBody>
      </p:sp>
      <p:sp>
        <p:nvSpPr>
          <p:cNvPr id="3" name="Subtitle 2"/>
          <p:cNvSpPr>
            <a:spLocks noGrp="1"/>
          </p:cNvSpPr>
          <p:nvPr>
            <p:ph type="subTitle" idx="1"/>
          </p:nvPr>
        </p:nvSpPr>
        <p:spPr>
          <a:xfrm>
            <a:off x="1371600" y="2169495"/>
            <a:ext cx="9448800" cy="721520"/>
          </a:xfrm>
        </p:spPr>
        <p:txBody>
          <a:bodyPr/>
          <a:lstStyle/>
          <a:p>
            <a:r>
              <a:rPr lang="en-US" dirty="0"/>
              <a:t>Relative to Element Content or State</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9973" y="3124200"/>
            <a:ext cx="5392057" cy="3276424"/>
          </a:xfrm>
          <a:prstGeom prst="roundRect">
            <a:avLst>
              <a:gd name="adj" fmla="val 3156"/>
            </a:avLst>
          </a:prstGeom>
          <a:solidFill>
            <a:srgbClr val="FFFFFF">
              <a:shade val="85000"/>
            </a:srgbClr>
          </a:solidFill>
          <a:ln>
            <a:noFill/>
          </a:ln>
          <a:effectLst/>
        </p:spPr>
      </p:pic>
      <p:pic>
        <p:nvPicPr>
          <p:cNvPr id="5" name="Picture 4" descr="A close up of a logo&#10;&#10;Description automatically generated">
            <a:extLst>
              <a:ext uri="{FF2B5EF4-FFF2-40B4-BE49-F238E27FC236}">
                <a16:creationId xmlns:a16="http://schemas.microsoft.com/office/drawing/2014/main" id="{21A896A9-CEAF-4D30-A076-AED87A9C7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09EFAAB6-D9A6-4C6A-9EE3-B3B1278CEF72}"/>
              </a:ext>
            </a:extLst>
          </p:cNvPr>
          <p:cNvCxnSpPr>
            <a:cxnSpLocks/>
          </p:cNvCxnSpPr>
          <p:nvPr/>
        </p:nvCxnSpPr>
        <p:spPr>
          <a:xfrm flipV="1">
            <a:off x="2438400" y="202475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205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853" y="1608471"/>
            <a:ext cx="8195563" cy="3855892"/>
          </a:xfrm>
          <a:ln w="38100">
            <a:solidFill>
              <a:schemeClr val="accent5"/>
            </a:solidFill>
          </a:ln>
        </p:spPr>
        <p:txBody>
          <a:bodyPr/>
          <a:lstStyle/>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Inline Style </a:t>
            </a:r>
            <a:r>
              <a:rPr lang="en-US" altLang="en-US" sz="2400" dirty="0"/>
              <a:t>- CSS is placed directly into the HTML element.</a:t>
            </a:r>
          </a:p>
          <a:p>
            <a:pPr marL="609600" indent="-609600">
              <a:buSzPct val="90000"/>
              <a:buFont typeface="Wingdings" panose="05000000000000000000" pitchFamily="2" charset="2"/>
              <a:buAutoNum type="arabicParenR"/>
            </a:pPr>
            <a:endParaRPr lang="en-US" altLang="en-US" sz="2400" dirty="0"/>
          </a:p>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Internal Style Sheet /Embedded Style Sheet </a:t>
            </a:r>
            <a:r>
              <a:rPr lang="en-US" altLang="en-US" sz="2400" dirty="0"/>
              <a:t>- CSS is placed into a separate area within the &lt;head&gt; section of a web page using </a:t>
            </a:r>
            <a:r>
              <a:rPr lang="en-US" altLang="en-US" sz="2400" dirty="0">
                <a:effectLst>
                  <a:glow rad="228600">
                    <a:schemeClr val="accent4">
                      <a:satMod val="175000"/>
                      <a:alpha val="40000"/>
                    </a:schemeClr>
                  </a:glow>
                </a:effectLst>
              </a:rPr>
              <a:t>&lt;style&gt; tag.</a:t>
            </a:r>
          </a:p>
          <a:p>
            <a:pPr marL="609600" indent="-609600">
              <a:buSzPct val="90000"/>
              <a:buFont typeface="Wingdings" panose="05000000000000000000" pitchFamily="2" charset="2"/>
              <a:buAutoNum type="arabicParenR"/>
            </a:pPr>
            <a:endParaRPr lang="en-US" altLang="en-US" sz="2400" dirty="0"/>
          </a:p>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External Style Sheet </a:t>
            </a:r>
            <a:r>
              <a:rPr lang="en-US" altLang="en-US" sz="2400" dirty="0"/>
              <a:t>- CSS is placed into a separate file and "connected" to a web page.  </a:t>
            </a:r>
          </a:p>
        </p:txBody>
      </p:sp>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(:hover)</a:t>
            </a:r>
            <a:endParaRPr lang="en-GB" dirty="0"/>
          </a:p>
        </p:txBody>
      </p:sp>
      <p:sp>
        <p:nvSpPr>
          <p:cNvPr id="7" name="Rectangle 4"/>
          <p:cNvSpPr>
            <a:spLocks noChangeArrowheads="1"/>
          </p:cNvSpPr>
          <p:nvPr/>
        </p:nvSpPr>
        <p:spPr bwMode="auto">
          <a:xfrm>
            <a:off x="655348" y="3579118"/>
            <a:ext cx="6705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a:hover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 #D48F29;</a:t>
            </a:r>
          </a:p>
          <a:p>
            <a:pPr eaLnBrk="0" hangingPunct="0">
              <a:buClr>
                <a:schemeClr val="accent5">
                  <a:lumMod val="40000"/>
                  <a:lumOff val="60000"/>
                </a:schemeClr>
              </a:buClr>
              <a:buSzPct val="70000"/>
              <a:defRPr/>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text-decoration:</a:t>
            </a:r>
          </a:p>
          <a:p>
            <a:pPr eaLnBrk="0" hangingPunct="0">
              <a:buClr>
                <a:schemeClr val="accent5">
                  <a:lumMod val="40000"/>
                  <a:lumOff val="60000"/>
                </a:schemeClr>
              </a:buClr>
              <a:buSzPct val="70000"/>
              <a:defRPr/>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underline overline;</a:t>
            </a:r>
            <a:endParaRPr lang="en-GB"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55348" y="1796266"/>
            <a:ext cx="67056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 href="#"&gt;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Go to Google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9465978" y="3225453"/>
            <a:ext cx="415528" cy="498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185" y="1345403"/>
            <a:ext cx="3011117" cy="148650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948" y="4117903"/>
            <a:ext cx="3001588" cy="1476972"/>
          </a:xfrm>
          <a:prstGeom prst="rect">
            <a:avLst/>
          </a:prstGeom>
        </p:spPr>
      </p:pic>
      <p:pic>
        <p:nvPicPr>
          <p:cNvPr id="8" name="Picture 7" descr="A close up of a logo&#10;&#10;Description automatically generated">
            <a:extLst>
              <a:ext uri="{FF2B5EF4-FFF2-40B4-BE49-F238E27FC236}">
                <a16:creationId xmlns:a16="http://schemas.microsoft.com/office/drawing/2014/main" id="{2A09CB55-F0FE-4A39-A23C-96E1BABA0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1" name="Straight Connector 10">
            <a:extLst>
              <a:ext uri="{FF2B5EF4-FFF2-40B4-BE49-F238E27FC236}">
                <a16:creationId xmlns:a16="http://schemas.microsoft.com/office/drawing/2014/main" id="{085C856F-2189-47EF-BA0D-59858A686D36}"/>
              </a:ext>
            </a:extLst>
          </p:cNvPr>
          <p:cNvCxnSpPr>
            <a:cxnSpLocks/>
          </p:cNvCxnSpPr>
          <p:nvPr/>
        </p:nvCxnSpPr>
        <p:spPr>
          <a:xfrm flipV="1">
            <a:off x="0" y="1393916"/>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019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(:visited)</a:t>
            </a:r>
            <a:endParaRPr lang="en-GB" dirty="0"/>
          </a:p>
        </p:txBody>
      </p:sp>
      <p:sp>
        <p:nvSpPr>
          <p:cNvPr id="7" name="Rectangle 4"/>
          <p:cNvSpPr>
            <a:spLocks noChangeArrowheads="1"/>
          </p:cNvSpPr>
          <p:nvPr/>
        </p:nvSpPr>
        <p:spPr bwMode="auto">
          <a:xfrm>
            <a:off x="762000" y="4489551"/>
            <a:ext cx="64770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a:visited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color:#D48F29;</a:t>
            </a: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762000" y="1917771"/>
            <a:ext cx="64770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 href="#"&gt;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Go to Google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9309748" y="3500101"/>
            <a:ext cx="444562" cy="490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990" y="1419265"/>
            <a:ext cx="2668078" cy="158178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990" y="4489552"/>
            <a:ext cx="2668078" cy="1569660"/>
          </a:xfrm>
          <a:prstGeom prst="rect">
            <a:avLst/>
          </a:prstGeom>
        </p:spPr>
      </p:pic>
      <p:pic>
        <p:nvPicPr>
          <p:cNvPr id="8" name="Picture 7" descr="A close up of a logo&#10;&#10;Description automatically generated">
            <a:extLst>
              <a:ext uri="{FF2B5EF4-FFF2-40B4-BE49-F238E27FC236}">
                <a16:creationId xmlns:a16="http://schemas.microsoft.com/office/drawing/2014/main" id="{22B833C3-E7B8-4E66-8745-AFAFC8CC3F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EF71AA3D-0BA7-43B2-8D99-65901D29E05A}"/>
              </a:ext>
            </a:extLst>
          </p:cNvPr>
          <p:cNvCxnSpPr>
            <a:cxnSpLocks/>
          </p:cNvCxnSpPr>
          <p:nvPr/>
        </p:nvCxnSpPr>
        <p:spPr>
          <a:xfrm flipV="1">
            <a:off x="0" y="152027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8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(:active)</a:t>
            </a:r>
            <a:endParaRPr lang="en-GB" dirty="0"/>
          </a:p>
        </p:txBody>
      </p:sp>
      <p:sp>
        <p:nvSpPr>
          <p:cNvPr id="7" name="Rectangle 4"/>
          <p:cNvSpPr>
            <a:spLocks noChangeArrowheads="1"/>
          </p:cNvSpPr>
          <p:nvPr/>
        </p:nvSpPr>
        <p:spPr bwMode="auto">
          <a:xfrm>
            <a:off x="608012" y="4506634"/>
            <a:ext cx="54864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html:active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background: yellow;</a:t>
            </a: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08012" y="1958641"/>
            <a:ext cx="54864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&lt;h2&gt;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click anywhere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&lt;/h2&gt;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8915462" y="3468271"/>
            <a:ext cx="496657" cy="6024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395" y="1547286"/>
            <a:ext cx="5030788" cy="204712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395" y="4267902"/>
            <a:ext cx="5030788" cy="2047124"/>
          </a:xfrm>
          <a:prstGeom prst="rect">
            <a:avLst/>
          </a:prstGeom>
        </p:spPr>
      </p:pic>
      <p:sp>
        <p:nvSpPr>
          <p:cNvPr id="8" name="Title 3">
            <a:extLst>
              <a:ext uri="{FF2B5EF4-FFF2-40B4-BE49-F238E27FC236}">
                <a16:creationId xmlns:a16="http://schemas.microsoft.com/office/drawing/2014/main" id="{1E9950E1-4FA7-44A9-8DC6-8BEEA1E771FA}"/>
              </a:ext>
            </a:extLst>
          </p:cNvPr>
          <p:cNvSpPr txBox="1">
            <a:spLocks/>
          </p:cNvSpPr>
          <p:nvPr/>
        </p:nvSpPr>
        <p:spPr>
          <a:xfrm>
            <a:off x="836612" y="3448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Pseudo Selector (:active)</a:t>
            </a:r>
            <a:endParaRPr lang="en-GB" dirty="0"/>
          </a:p>
        </p:txBody>
      </p:sp>
      <p:pic>
        <p:nvPicPr>
          <p:cNvPr id="12" name="Picture 11" descr="A close up of a logo&#10;&#10;Description automatically generated">
            <a:extLst>
              <a:ext uri="{FF2B5EF4-FFF2-40B4-BE49-F238E27FC236}">
                <a16:creationId xmlns:a16="http://schemas.microsoft.com/office/drawing/2014/main" id="{69FCE2BC-EC1B-4F53-9A9D-D233E6BDC4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3" name="Straight Connector 12">
            <a:extLst>
              <a:ext uri="{FF2B5EF4-FFF2-40B4-BE49-F238E27FC236}">
                <a16:creationId xmlns:a16="http://schemas.microsoft.com/office/drawing/2014/main" id="{D1DED765-4C54-4165-90FD-BEAF4F40F4F1}"/>
              </a:ext>
            </a:extLst>
          </p:cNvPr>
          <p:cNvCxnSpPr>
            <a:cxnSpLocks/>
          </p:cNvCxnSpPr>
          <p:nvPr/>
        </p:nvCxnSpPr>
        <p:spPr>
          <a:xfrm flipV="1">
            <a:off x="0" y="133461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084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(:first-line)</a:t>
            </a:r>
            <a:endParaRPr lang="en-GB" dirty="0"/>
          </a:p>
        </p:txBody>
      </p:sp>
      <p:sp>
        <p:nvSpPr>
          <p:cNvPr id="7" name="Rectangle 4"/>
          <p:cNvSpPr>
            <a:spLocks noChangeArrowheads="1"/>
          </p:cNvSpPr>
          <p:nvPr/>
        </p:nvSpPr>
        <p:spPr bwMode="auto">
          <a:xfrm>
            <a:off x="5410201" y="4651458"/>
            <a:ext cx="6103031"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p:first-line {</a:t>
            </a:r>
          </a:p>
          <a:p>
            <a:pPr eaLnBrk="0" hangingPunct="0">
              <a:buClr>
                <a:schemeClr val="accent5">
                  <a:lumMod val="40000"/>
                  <a:lumOff val="60000"/>
                </a:schemeClr>
              </a:buClr>
              <a:buSzPct val="70000"/>
              <a:defRPr/>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color:blue;</a:t>
            </a:r>
            <a:endPar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background-color: lightblue;</a:t>
            </a:r>
          </a:p>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85800" y="4651458"/>
            <a:ext cx="4484912"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&lt;p&gt;</a:t>
            </a: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Lorem ipsum dolor sit amet, consectetur adipiscing elit.</a:t>
            </a:r>
          </a:p>
          <a:p>
            <a:pPr eaLnBrk="0" hangingPunct="0">
              <a:buClr>
                <a:schemeClr val="accent5">
                  <a:lumMod val="40000"/>
                  <a:lumOff val="60000"/>
                </a:schemeClr>
              </a:buClr>
              <a:buSzPct val="70000"/>
              <a:defRPr/>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&lt;/p&gt;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856" y="1954621"/>
            <a:ext cx="6765631" cy="2696837"/>
          </a:xfrm>
          <a:prstGeom prst="rect">
            <a:avLst/>
          </a:prstGeom>
        </p:spPr>
      </p:pic>
      <p:pic>
        <p:nvPicPr>
          <p:cNvPr id="6" name="Picture 5" descr="A close up of a logo&#10;&#10;Description automatically generated">
            <a:extLst>
              <a:ext uri="{FF2B5EF4-FFF2-40B4-BE49-F238E27FC236}">
                <a16:creationId xmlns:a16="http://schemas.microsoft.com/office/drawing/2014/main" id="{CF166DA1-4C4D-4F39-ACD5-F017C42405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8" name="Straight Connector 7">
            <a:extLst>
              <a:ext uri="{FF2B5EF4-FFF2-40B4-BE49-F238E27FC236}">
                <a16:creationId xmlns:a16="http://schemas.microsoft.com/office/drawing/2014/main" id="{11701155-A3E6-4BB8-BCFB-EBECF67D6CC4}"/>
              </a:ext>
            </a:extLst>
          </p:cNvPr>
          <p:cNvCxnSpPr>
            <a:cxnSpLocks/>
          </p:cNvCxnSpPr>
          <p:nvPr/>
        </p:nvCxnSpPr>
        <p:spPr>
          <a:xfrm flipV="1">
            <a:off x="0" y="175411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973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Kundhavai K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 name="Content Placeholder 3">
            <a:extLst>
              <a:ext uri="{FF2B5EF4-FFF2-40B4-BE49-F238E27FC236}">
                <a16:creationId xmlns:a16="http://schemas.microsoft.com/office/drawing/2014/main" id="{F1D1EE88-5AE5-4511-93A4-041D4D68AB48}"/>
              </a:ext>
            </a:extLst>
          </p:cNvPr>
          <p:cNvPicPr>
            <a:picLocks noGrp="1" noChangeAspect="1"/>
          </p:cNvPicPr>
          <p:nvPr>
            <p:ph idx="1"/>
          </p:nvPr>
        </p:nvPicPr>
        <p:blipFill>
          <a:blip r:embed="rId3"/>
          <a:stretch>
            <a:fillRect/>
          </a:stretch>
        </p:blipFill>
        <p:spPr>
          <a:xfrm>
            <a:off x="561860" y="1455185"/>
            <a:ext cx="7645706" cy="4686741"/>
          </a:xfrm>
          <a:prstGeom prst="rect">
            <a:avLst/>
          </a:prstGeom>
          <a:ln w="38100">
            <a:solidFill>
              <a:schemeClr val="accent5"/>
            </a:solidFill>
          </a:ln>
        </p:spPr>
      </p:pic>
    </p:spTree>
    <p:extLst>
      <p:ext uri="{BB962C8B-B14F-4D97-AF65-F5344CB8AC3E}">
        <p14:creationId xmlns:p14="http://schemas.microsoft.com/office/powerpoint/2010/main" val="139577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pPr marL="285750" indent="-285750" algn="just">
              <a:buFont typeface="Arial" panose="020B0604020202020204" pitchFamily="34" charset="0"/>
              <a:buChar char="•"/>
            </a:pPr>
            <a:r>
              <a:rPr lang="en-IN" sz="2800" dirty="0"/>
              <a:t>Every CSS rule begins with a </a:t>
            </a:r>
            <a:r>
              <a:rPr lang="en-IN" sz="2800" b="1" dirty="0">
                <a:effectLst>
                  <a:glow rad="228600">
                    <a:schemeClr val="accent4">
                      <a:satMod val="175000"/>
                      <a:alpha val="40000"/>
                    </a:schemeClr>
                  </a:glow>
                </a:effectLst>
              </a:rPr>
              <a:t>selector</a:t>
            </a:r>
            <a:r>
              <a:rPr lang="en-IN" sz="2800" dirty="0">
                <a:effectLst>
                  <a:glow rad="228600">
                    <a:schemeClr val="accent4">
                      <a:satMod val="175000"/>
                      <a:alpha val="40000"/>
                    </a:schemeClr>
                  </a:glow>
                </a:effectLst>
              </a:rPr>
              <a:t>.</a:t>
            </a:r>
          </a:p>
          <a:p>
            <a:pPr algn="just"/>
            <a:r>
              <a:rPr lang="en-IN" sz="2800" dirty="0"/>
              <a:t> The selector identifies which element or elements in the HTML document will be affected by the declarations in the rule</a:t>
            </a:r>
          </a:p>
          <a:p>
            <a:endParaRPr lang="en-IN" dirty="0"/>
          </a:p>
        </p:txBody>
      </p:sp>
    </p:spTree>
    <p:extLst>
      <p:ext uri="{BB962C8B-B14F-4D97-AF65-F5344CB8AC3E}">
        <p14:creationId xmlns:p14="http://schemas.microsoft.com/office/powerpoint/2010/main" val="20756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1" name="Content Placeholder 3">
            <a:extLst>
              <a:ext uri="{FF2B5EF4-FFF2-40B4-BE49-F238E27FC236}">
                <a16:creationId xmlns:a16="http://schemas.microsoft.com/office/drawing/2014/main" id="{E6F3A676-A9DD-4C1B-BC5F-A0ECD3B43E32}"/>
              </a:ext>
            </a:extLst>
          </p:cNvPr>
          <p:cNvPicPr>
            <a:picLocks noGrp="1" noChangeAspect="1"/>
          </p:cNvPicPr>
          <p:nvPr>
            <p:ph idx="1"/>
          </p:nvPr>
        </p:nvPicPr>
        <p:blipFill>
          <a:blip r:embed="rId3"/>
          <a:stretch>
            <a:fillRect/>
          </a:stretch>
        </p:blipFill>
        <p:spPr>
          <a:xfrm>
            <a:off x="605928" y="1398963"/>
            <a:ext cx="8659258" cy="5206795"/>
          </a:xfrm>
          <a:prstGeom prst="rect">
            <a:avLst/>
          </a:prstGeom>
          <a:ln>
            <a:solidFill>
              <a:schemeClr val="accent5"/>
            </a:solidFill>
          </a:ln>
          <a:effectLst>
            <a:glow rad="228600">
              <a:schemeClr val="accent4">
                <a:satMod val="175000"/>
                <a:alpha val="40000"/>
              </a:schemeClr>
            </a:glow>
          </a:effectLst>
        </p:spPr>
      </p:pic>
    </p:spTree>
    <p:extLst>
      <p:ext uri="{BB962C8B-B14F-4D97-AF65-F5344CB8AC3E}">
        <p14:creationId xmlns:p14="http://schemas.microsoft.com/office/powerpoint/2010/main" val="267848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 name="Content Placeholder 3">
            <a:extLst>
              <a:ext uri="{FF2B5EF4-FFF2-40B4-BE49-F238E27FC236}">
                <a16:creationId xmlns:a16="http://schemas.microsoft.com/office/drawing/2014/main" id="{C194EBD6-0356-4C60-958E-1B76E5FE8C0E}"/>
              </a:ext>
            </a:extLst>
          </p:cNvPr>
          <p:cNvPicPr>
            <a:picLocks noGrp="1" noChangeAspect="1"/>
          </p:cNvPicPr>
          <p:nvPr>
            <p:ph idx="1"/>
          </p:nvPr>
        </p:nvPicPr>
        <p:blipFill>
          <a:blip r:embed="rId3"/>
          <a:stretch>
            <a:fillRect/>
          </a:stretch>
        </p:blipFill>
        <p:spPr>
          <a:xfrm>
            <a:off x="452091" y="1455187"/>
            <a:ext cx="7999758" cy="5033746"/>
          </a:xfrm>
          <a:prstGeom prst="rect">
            <a:avLst/>
          </a:prstGeom>
          <a:ln>
            <a:solidFill>
              <a:schemeClr val="accent5"/>
            </a:solidFill>
          </a:ln>
          <a:effectLst>
            <a:glow rad="228600">
              <a:schemeClr val="accent4">
                <a:satMod val="175000"/>
                <a:alpha val="40000"/>
              </a:schemeClr>
            </a:glow>
          </a:effectLst>
        </p:spPr>
      </p:pic>
    </p:spTree>
    <p:extLst>
      <p:ext uri="{BB962C8B-B14F-4D97-AF65-F5344CB8AC3E}">
        <p14:creationId xmlns:p14="http://schemas.microsoft.com/office/powerpoint/2010/main" val="394018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2648</Words>
  <Application>Microsoft Office PowerPoint</Application>
  <PresentationFormat>Widescreen</PresentationFormat>
  <Paragraphs>320</Paragraphs>
  <Slides>54</Slides>
  <Notes>10</Notes>
  <HiddenSlides>30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Consolas</vt:lpstr>
      <vt:lpstr>Courier New</vt:lpstr>
      <vt:lpstr>Times New Roman</vt:lpstr>
      <vt:lpstr>Wingdings</vt:lpstr>
      <vt:lpstr>Office Theme</vt:lpstr>
      <vt:lpstr>PowerPoint Presentation</vt:lpstr>
      <vt:lpstr>PowerPoint Presentation</vt:lpstr>
      <vt:lpstr>Cascading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Styles</vt:lpstr>
      <vt:lpstr>PowerPoint Presentation</vt:lpstr>
      <vt:lpstr>Embedded Style Sheets</vt:lpstr>
      <vt:lpstr>PowerPoint Presentation</vt:lpstr>
      <vt:lpstr>The style Element and MIME Types</vt:lpstr>
      <vt:lpstr>PowerPoint Presentation</vt:lpstr>
      <vt:lpstr>Style Classes</vt:lpstr>
      <vt:lpstr>font-size Property</vt:lpstr>
      <vt:lpstr>Applying a Style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Multiple Properties</vt:lpstr>
      <vt:lpstr>PowerPoint Presentation</vt:lpstr>
      <vt:lpstr>CSS Selectors</vt:lpstr>
      <vt:lpstr>PowerPoint Presentation</vt:lpstr>
      <vt:lpstr>Primary Selectors: Select by Tag – ELEMENT SELECTORS</vt:lpstr>
      <vt:lpstr>Primary Selectors: Select by ID</vt:lpstr>
      <vt:lpstr>Primary Selectors: Select by Class</vt:lpstr>
      <vt:lpstr>Primary Selectors: Select by Class</vt:lpstr>
      <vt:lpstr>Attribute Selectors</vt:lpstr>
      <vt:lpstr>Pseudo-class selector</vt:lpstr>
      <vt:lpstr>Pseudo-Element selector</vt:lpstr>
      <vt:lpstr>Common Pseudo-element &amp; Pseudo-class selectors</vt:lpstr>
      <vt:lpstr>Common Pseudo-element &amp; Pseudo-class selectors</vt:lpstr>
      <vt:lpstr>Contextual Selectors</vt:lpstr>
      <vt:lpstr>Contextual Selectors</vt:lpstr>
      <vt:lpstr>Contextual Selectors</vt:lpstr>
      <vt:lpstr>Nested Selectors: Descendant</vt:lpstr>
      <vt:lpstr>Nested Selectors: Direct Child</vt:lpstr>
      <vt:lpstr>Multiple Selectors (Element, Element)</vt:lpstr>
      <vt:lpstr>Combining Multiple Selectors</vt:lpstr>
      <vt:lpstr>Pseudo Selectors</vt:lpstr>
      <vt:lpstr>Pseudo Selector (:hover)</vt:lpstr>
      <vt:lpstr>Pseudo Selector (:visited)</vt:lpstr>
      <vt:lpstr>Pseudo Selector (:active)</vt:lpstr>
      <vt:lpstr>Pseudo Selector (:first-line)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SureshVikki</dc:creator>
  <cp:lastModifiedBy>Kundhavai K R</cp:lastModifiedBy>
  <cp:revision>90</cp:revision>
  <dcterms:created xsi:type="dcterms:W3CDTF">2017-07-04T14:53:10Z</dcterms:created>
  <dcterms:modified xsi:type="dcterms:W3CDTF">2020-08-18T00:02:59Z</dcterms:modified>
</cp:coreProperties>
</file>