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2" r:id="rId2"/>
    <p:sldId id="263" r:id="rId3"/>
    <p:sldId id="257" r:id="rId4"/>
    <p:sldId id="262" r:id="rId5"/>
    <p:sldId id="258" r:id="rId6"/>
    <p:sldId id="259" r:id="rId7"/>
    <p:sldId id="260" r:id="rId8"/>
    <p:sldId id="264" r:id="rId9"/>
    <p:sldId id="265" r:id="rId10"/>
    <p:sldId id="273" r:id="rId11"/>
    <p:sldId id="274" r:id="rId12"/>
    <p:sldId id="266" r:id="rId13"/>
    <p:sldId id="267" r:id="rId14"/>
    <p:sldId id="268" r:id="rId15"/>
    <p:sldId id="261" r:id="rId16"/>
    <p:sldId id="275" r:id="rId17"/>
    <p:sldId id="269" r:id="rId18"/>
    <p:sldId id="270" r:id="rId19"/>
    <p:sldId id="271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D765-2066-440A-9AD3-71B01FE5FA2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5C56-FA7F-4641-979A-D651C8849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525252"/>
                </a:solidFill>
                <a:effectLst/>
                <a:latin typeface="helvetica neue"/>
              </a:rPr>
              <a:t>Mongoose is a JavaScript framework that is commonly used in a Node.js application with a MongoDB database. 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35C56-FA7F-4641-979A-D651C8849DE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32661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0650" y="2070861"/>
            <a:ext cx="4330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554" y="3119820"/>
            <a:ext cx="11438890" cy="187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%4016/umd/react-dom.development.js" TargetMode="External"/><Relationship Id="rId2" Type="http://schemas.openxmlformats.org/officeDocument/2006/relationships/hyperlink" Target="https://unpkg.com/react%4016/umd/react.development.j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unpkg.com/babel-standalone%406.15.0/babel.min.j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2519-4B33-46A9-B02F-5A0EB579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10363200" cy="830997"/>
          </a:xfrm>
        </p:spPr>
        <p:txBody>
          <a:bodyPr/>
          <a:lstStyle/>
          <a:p>
            <a:pPr algn="ctr"/>
            <a:r>
              <a:rPr lang="en-IN" sz="5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MERN</a:t>
            </a:r>
            <a:r>
              <a:rPr lang="en-IN" sz="5400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565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339F-BF54-4AF7-9D1E-9DE9785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4" y="457200"/>
            <a:ext cx="7014846" cy="609600"/>
          </a:xfrm>
        </p:spPr>
        <p:txBody>
          <a:bodyPr/>
          <a:lstStyle/>
          <a:p>
            <a:r>
              <a:rPr lang="en-IN" dirty="0"/>
              <a:t>ReactJS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6B94-9EED-47A4-B206-B8099236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54" y="1676400"/>
            <a:ext cx="10062846" cy="40626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ReactJS</a:t>
            </a:r>
            <a:r>
              <a:rPr lang="en-US" b="0" dirty="0">
                <a:latin typeface="+mn-lt"/>
              </a:rPr>
              <a:t> is a declarative, efficient, and flexible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JavaScript library</a:t>
            </a:r>
            <a:r>
              <a:rPr lang="en-US" b="0" dirty="0">
                <a:latin typeface="+mn-lt"/>
              </a:rPr>
              <a:t> for building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reusable UI </a:t>
            </a:r>
            <a:r>
              <a:rPr lang="en-US" b="0" dirty="0">
                <a:latin typeface="+mn-lt"/>
              </a:rPr>
              <a:t>components.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It is an open-source, component-based front end library responsible only for the view layer of the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It was created by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Jordan </a:t>
            </a:r>
            <a:r>
              <a:rPr lang="en-US" b="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Walke</a:t>
            </a:r>
            <a:r>
              <a:rPr lang="en-US" b="0" dirty="0">
                <a:latin typeface="+mn-lt"/>
              </a:rPr>
              <a:t>, who was a software engineer at Facebook.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 It was initially developed and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maintained by Facebook </a:t>
            </a:r>
            <a:r>
              <a:rPr lang="en-US" b="0" dirty="0">
                <a:latin typeface="+mn-lt"/>
              </a:rPr>
              <a:t>and was later used in its products like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WhatsApp &amp; Instagram</a:t>
            </a:r>
            <a:r>
              <a:rPr lang="en-US" b="0" dirty="0">
                <a:latin typeface="+mn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Facebook developed ReactJS in 2011 in its newsfeed section, but it was released to the public in the month of May 2013.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Today, most of the websites are built using MVC (model view controller) architecture. In MVC architecture,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React is the 'V' </a:t>
            </a:r>
            <a:r>
              <a:rPr lang="en-US" b="0" dirty="0">
                <a:latin typeface="+mn-lt"/>
              </a:rPr>
              <a:t>which stands for view.</a:t>
            </a:r>
            <a:endParaRPr lang="en-IN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06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1B60-057D-4468-BA69-C1DF11D0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81000"/>
            <a:ext cx="6257926" cy="685800"/>
          </a:xfrm>
        </p:spPr>
        <p:txBody>
          <a:bodyPr/>
          <a:lstStyle/>
          <a:p>
            <a:r>
              <a:rPr lang="en-IN" dirty="0"/>
              <a:t>ReactJS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9FF2-AB80-4573-84F2-2CFFDCE4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54" y="1752600"/>
            <a:ext cx="9758046" cy="29546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A ReactJS application is made up of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multiple components</a:t>
            </a:r>
            <a:r>
              <a:rPr lang="en-US" b="0" dirty="0">
                <a:latin typeface="+mn-lt"/>
              </a:rPr>
              <a:t>, each component responsible for outputting a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small, reusable piece of HTML code</a:t>
            </a:r>
            <a:r>
              <a:rPr lang="en-US" b="0" dirty="0">
                <a:latin typeface="+mn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The </a:t>
            </a:r>
            <a:r>
              <a:rPr lang="en-US" b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components are the heart </a:t>
            </a:r>
            <a:r>
              <a:rPr lang="en-US" b="0" dirty="0">
                <a:latin typeface="+mn-lt"/>
              </a:rPr>
              <a:t>of all React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These Components can be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nested with other components </a:t>
            </a:r>
            <a:r>
              <a:rPr lang="en-US" b="0" dirty="0">
                <a:latin typeface="+mn-lt"/>
              </a:rPr>
              <a:t>to allow complex applications to be built of simple building blocks.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ReactJS uses virtual DOM </a:t>
            </a:r>
            <a:r>
              <a:rPr lang="en-US" b="0" dirty="0">
                <a:latin typeface="+mn-lt"/>
              </a:rPr>
              <a:t>based mechanism to fill data in HTML DOM.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The virtual DOM works fast as it only changes individual DOM elements </a:t>
            </a:r>
            <a:r>
              <a:rPr lang="en-US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instead of reloading complete DOM every time.</a:t>
            </a:r>
            <a:endParaRPr lang="en-IN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238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89" y="243924"/>
            <a:ext cx="9389110" cy="544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810" marR="7344409" indent="-20955">
              <a:lnSpc>
                <a:spcPct val="109300"/>
              </a:lnSpc>
              <a:spcBef>
                <a:spcPts val="95"/>
              </a:spcBef>
            </a:pP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React.JS 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Introdu</a:t>
            </a:r>
            <a:r>
              <a:rPr sz="2400" b="1" spc="-10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marL="247015" marR="5080" indent="-234950" algn="just">
              <a:lnSpc>
                <a:spcPct val="150100"/>
              </a:lnSpc>
              <a:spcBef>
                <a:spcPts val="1770"/>
              </a:spcBef>
              <a:buFont typeface="Arial"/>
              <a:buChar char="•"/>
              <a:tabLst>
                <a:tab pos="247650" algn="l"/>
              </a:tabLst>
            </a:pPr>
            <a:r>
              <a:rPr sz="2400" spc="-15" dirty="0">
                <a:latin typeface="Carlito"/>
                <a:cs typeface="Carlito"/>
              </a:rPr>
              <a:t>Facebook </a:t>
            </a:r>
            <a:r>
              <a:rPr sz="2400" spc="-5" dirty="0">
                <a:latin typeface="Carlito"/>
                <a:cs typeface="Carlito"/>
              </a:rPr>
              <a:t>(and </a:t>
            </a:r>
            <a:r>
              <a:rPr sz="2400" spc="-15" dirty="0">
                <a:latin typeface="Carlito"/>
                <a:cs typeface="Carlito"/>
              </a:rPr>
              <a:t>Instagram) </a:t>
            </a:r>
            <a:r>
              <a:rPr sz="2400" spc="-5" dirty="0">
                <a:latin typeface="Carlito"/>
                <a:cs typeface="Carlito"/>
              </a:rPr>
              <a:t>released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library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spc="-10" dirty="0">
                <a:latin typeface="Carlito"/>
                <a:cs typeface="Carlito"/>
              </a:rPr>
              <a:t>React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only 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shortcomings,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10" dirty="0">
                <a:latin typeface="Carlito"/>
                <a:cs typeface="Carlito"/>
              </a:rPr>
              <a:t>change how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think </a:t>
            </a:r>
            <a:r>
              <a:rPr sz="2400" spc="-5" dirty="0">
                <a:latin typeface="Carlito"/>
                <a:cs typeface="Carlito"/>
              </a:rPr>
              <a:t>about  building single-page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apps</a:t>
            </a:r>
            <a:endParaRPr sz="2400">
              <a:latin typeface="Carlito"/>
              <a:cs typeface="Carlito"/>
            </a:endParaRPr>
          </a:p>
          <a:p>
            <a:pPr marL="247015" indent="-234950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650" algn="l"/>
              </a:tabLst>
            </a:pPr>
            <a:r>
              <a:rPr sz="2400" spc="-15" dirty="0">
                <a:latin typeface="Carlito"/>
                <a:cs typeface="Carlito"/>
              </a:rPr>
              <a:t>Advantages</a:t>
            </a:r>
            <a:endParaRPr sz="2400">
              <a:latin typeface="Carlito"/>
              <a:cs typeface="Carlito"/>
            </a:endParaRPr>
          </a:p>
          <a:p>
            <a:pPr marL="1162050" lvl="1" indent="-23558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61415" algn="l"/>
                <a:tab pos="1162685" algn="l"/>
              </a:tabLst>
            </a:pPr>
            <a:r>
              <a:rPr sz="2400" spc="-10" dirty="0">
                <a:latin typeface="Carlito"/>
                <a:cs typeface="Carlito"/>
              </a:rPr>
              <a:t>Automatic </a:t>
            </a:r>
            <a:r>
              <a:rPr sz="2400" spc="-5" dirty="0">
                <a:latin typeface="Carlito"/>
                <a:cs typeface="Carlito"/>
              </a:rPr>
              <a:t>UI </a:t>
            </a:r>
            <a:r>
              <a:rPr sz="2400" spc="-20" dirty="0">
                <a:latin typeface="Carlito"/>
                <a:cs typeface="Carlito"/>
              </a:rPr>
              <a:t>State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Management</a:t>
            </a:r>
            <a:endParaRPr sz="2400">
              <a:latin typeface="Carlito"/>
              <a:cs typeface="Carlito"/>
            </a:endParaRPr>
          </a:p>
          <a:p>
            <a:pPr marL="1162050" lvl="1" indent="-23558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61415" algn="l"/>
                <a:tab pos="1162685" algn="l"/>
              </a:tabLst>
            </a:pPr>
            <a:r>
              <a:rPr sz="2400" spc="-10" dirty="0">
                <a:latin typeface="Carlito"/>
                <a:cs typeface="Carlito"/>
              </a:rPr>
              <a:t>Lightning-fast </a:t>
            </a:r>
            <a:r>
              <a:rPr sz="2400" spc="-5" dirty="0">
                <a:latin typeface="Carlito"/>
                <a:cs typeface="Carlito"/>
              </a:rPr>
              <a:t>DOM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Manipulation</a:t>
            </a:r>
            <a:endParaRPr sz="2400">
              <a:latin typeface="Carlito"/>
              <a:cs typeface="Carlito"/>
            </a:endParaRPr>
          </a:p>
          <a:p>
            <a:pPr marL="1162050" lvl="1" indent="-23558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61415" algn="l"/>
                <a:tab pos="1162685" algn="l"/>
              </a:tabLst>
            </a:pPr>
            <a:r>
              <a:rPr sz="2400" dirty="0">
                <a:latin typeface="Carlito"/>
                <a:cs typeface="Carlito"/>
              </a:rPr>
              <a:t>APIs </a:t>
            </a:r>
            <a:r>
              <a:rPr sz="2400" spc="-15" dirty="0">
                <a:latin typeface="Carlito"/>
                <a:cs typeface="Carlito"/>
              </a:rPr>
              <a:t>to Create </a:t>
            </a:r>
            <a:r>
              <a:rPr sz="2400" spc="-10" dirty="0">
                <a:latin typeface="Carlito"/>
                <a:cs typeface="Carlito"/>
              </a:rPr>
              <a:t>Component </a:t>
            </a:r>
            <a:r>
              <a:rPr sz="2400" spc="-5" dirty="0">
                <a:latin typeface="Carlito"/>
                <a:cs typeface="Carlito"/>
              </a:rPr>
              <a:t>based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UIs</a:t>
            </a:r>
            <a:endParaRPr sz="2400">
              <a:latin typeface="Carlito"/>
              <a:cs typeface="Carlito"/>
            </a:endParaRPr>
          </a:p>
          <a:p>
            <a:pPr marL="1162050" lvl="1" indent="-2355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161415" algn="l"/>
                <a:tab pos="1162685" algn="l"/>
              </a:tabLst>
            </a:pPr>
            <a:r>
              <a:rPr sz="2400" spc="-5" dirty="0">
                <a:latin typeface="Carlito"/>
                <a:cs typeface="Carlito"/>
              </a:rPr>
              <a:t>Visuals </a:t>
            </a:r>
            <a:r>
              <a:rPr sz="2400" spc="-10" dirty="0">
                <a:latin typeface="Carlito"/>
                <a:cs typeface="Carlito"/>
              </a:rPr>
              <a:t>Defined Entirely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0" dirty="0">
                <a:latin typeface="Carlito"/>
                <a:cs typeface="Carlito"/>
              </a:rPr>
              <a:t> JavaScript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" y="5729552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89" y="243924"/>
            <a:ext cx="9389110" cy="32448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React.JS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270"/>
              </a:spcBef>
            </a:pP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Automatic UI State</a:t>
            </a:r>
            <a:r>
              <a:rPr sz="2400" b="1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55A11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45" dirty="0">
                <a:latin typeface="Carlito"/>
                <a:cs typeface="Carlito"/>
              </a:rPr>
              <a:t>SPA, </a:t>
            </a:r>
            <a:r>
              <a:rPr sz="2400" spc="-15" dirty="0">
                <a:latin typeface="Carlito"/>
                <a:cs typeface="Carlito"/>
              </a:rPr>
              <a:t>keeping </a:t>
            </a:r>
            <a:r>
              <a:rPr sz="2400" spc="-10" dirty="0">
                <a:latin typeface="Carlito"/>
                <a:cs typeface="Carlito"/>
              </a:rPr>
              <a:t>track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your </a:t>
            </a:r>
            <a:r>
              <a:rPr sz="2400" spc="-5" dirty="0">
                <a:latin typeface="Carlito"/>
                <a:cs typeface="Carlito"/>
              </a:rPr>
              <a:t>UI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maintaining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hard</a:t>
            </a:r>
            <a:endParaRPr sz="2400">
              <a:latin typeface="Carlito"/>
              <a:cs typeface="Carlito"/>
            </a:endParaRPr>
          </a:p>
          <a:p>
            <a:pPr marL="247015" marR="5080" indent="-234950">
              <a:lnSpc>
                <a:spcPts val="4320"/>
              </a:lnSpc>
              <a:spcBef>
                <a:spcPts val="38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React </a:t>
            </a: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spc="-15" dirty="0">
                <a:latin typeface="Carlito"/>
                <a:cs typeface="Carlito"/>
              </a:rPr>
              <a:t>track </a:t>
            </a:r>
            <a:r>
              <a:rPr sz="2400" spc="-5" dirty="0">
                <a:latin typeface="Carlito"/>
                <a:cs typeface="Carlito"/>
              </a:rPr>
              <a:t>of series of </a:t>
            </a:r>
            <a:r>
              <a:rPr sz="2400" spc="-15" dirty="0">
                <a:latin typeface="Carlito"/>
                <a:cs typeface="Carlito"/>
              </a:rPr>
              <a:t>steps </a:t>
            </a:r>
            <a:r>
              <a:rPr sz="2400" spc="-5" dirty="0">
                <a:latin typeface="Carlito"/>
                <a:cs typeface="Carlito"/>
              </a:rPr>
              <a:t>our </a:t>
            </a:r>
            <a:r>
              <a:rPr sz="2400" spc="-10" dirty="0">
                <a:latin typeface="Carlito"/>
                <a:cs typeface="Carlito"/>
              </a:rPr>
              <a:t>users </a:t>
            </a:r>
            <a:r>
              <a:rPr sz="2400" spc="-20" dirty="0">
                <a:latin typeface="Carlito"/>
                <a:cs typeface="Carlito"/>
              </a:rPr>
              <a:t>may have </a:t>
            </a:r>
            <a:r>
              <a:rPr sz="2400" spc="-25" dirty="0">
                <a:latin typeface="Carlito"/>
                <a:cs typeface="Carlito"/>
              </a:rPr>
              <a:t>taken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change 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UI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management </a:t>
            </a:r>
            <a:r>
              <a:rPr sz="2400" spc="-15" dirty="0">
                <a:latin typeface="Carlito"/>
                <a:cs typeface="Carlito"/>
              </a:rPr>
              <a:t>stuff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 longer </a:t>
            </a:r>
            <a:r>
              <a:rPr sz="2400" spc="-10" dirty="0">
                <a:latin typeface="Carlito"/>
                <a:cs typeface="Carlito"/>
              </a:rPr>
              <a:t>your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concern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" y="5704152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89" y="243924"/>
            <a:ext cx="9391015" cy="48914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React.JS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270"/>
              </a:spcBef>
            </a:pP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Lightening </a:t>
            </a:r>
            <a:r>
              <a:rPr sz="2400" b="1" spc="-5" dirty="0">
                <a:solidFill>
                  <a:srgbClr val="C55A11"/>
                </a:solidFill>
                <a:latin typeface="Arial"/>
                <a:cs typeface="Arial"/>
              </a:rPr>
              <a:t>Fast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DOM</a:t>
            </a:r>
            <a:r>
              <a:rPr sz="2400" b="1" spc="-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Manipulation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7015" algn="l"/>
                <a:tab pos="247650" algn="l"/>
                <a:tab pos="1076325" algn="l"/>
                <a:tab pos="2426335" algn="l"/>
                <a:tab pos="2713355" algn="l"/>
                <a:tab pos="4224020" algn="l"/>
                <a:tab pos="4947920" algn="l"/>
                <a:tab pos="5342255" algn="l"/>
                <a:tab pos="5897245" algn="l"/>
                <a:tab pos="6790690" algn="l"/>
                <a:tab pos="7579995" algn="l"/>
                <a:tab pos="8555355" algn="l"/>
                <a:tab pos="8962390" algn="l"/>
              </a:tabLst>
            </a:pP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eact	mai</a:t>
            </a:r>
            <a:r>
              <a:rPr sz="2400" spc="-20" dirty="0">
                <a:latin typeface="Carlito"/>
                <a:cs typeface="Carlito"/>
              </a:rPr>
              <a:t>n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ains	a	i</a:t>
            </a:r>
            <a:r>
              <a:rPr sz="2400" spc="-5" dirty="0">
                <a:latin typeface="Carlito"/>
                <a:cs typeface="Carlito"/>
              </a:rPr>
              <a:t>n-</a:t>
            </a:r>
            <a:r>
              <a:rPr sz="2400" dirty="0">
                <a:latin typeface="Carlito"/>
                <a:cs typeface="Carlito"/>
              </a:rPr>
              <a:t>me</a:t>
            </a:r>
            <a:r>
              <a:rPr sz="2400" spc="5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y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20" dirty="0">
                <a:latin typeface="Carlito"/>
                <a:cs typeface="Carlito"/>
              </a:rPr>
              <a:t>p</a:t>
            </a:r>
            <a:r>
              <a:rPr sz="2400" dirty="0">
                <a:latin typeface="Carlito"/>
                <a:cs typeface="Carlito"/>
              </a:rPr>
              <a:t>y	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f	the	ac</a:t>
            </a:r>
            <a:r>
              <a:rPr sz="2400" spc="-20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ua</a:t>
            </a:r>
            <a:r>
              <a:rPr sz="2400" dirty="0">
                <a:latin typeface="Carlito"/>
                <a:cs typeface="Carlito"/>
              </a:rPr>
              <a:t>l	</a:t>
            </a:r>
            <a:r>
              <a:rPr sz="2400" spc="-5" dirty="0">
                <a:latin typeface="Carlito"/>
                <a:cs typeface="Carlito"/>
              </a:rPr>
              <a:t>DO</a:t>
            </a:r>
            <a:r>
              <a:rPr sz="2400" dirty="0">
                <a:latin typeface="Carlito"/>
                <a:cs typeface="Carlito"/>
              </a:rPr>
              <a:t>M	</a:t>
            </a:r>
            <a:r>
              <a:rPr sz="2400" spc="-15" dirty="0">
                <a:latin typeface="Carlito"/>
                <a:cs typeface="Carlito"/>
              </a:rPr>
              <a:t>k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2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wn	as	t</a:t>
            </a:r>
            <a:r>
              <a:rPr sz="2400" spc="-15" dirty="0">
                <a:latin typeface="Carlito"/>
                <a:cs typeface="Carlito"/>
              </a:rPr>
              <a:t>h</a:t>
            </a:r>
            <a:r>
              <a:rPr sz="2400" dirty="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  <a:p>
            <a:pPr marL="247015">
              <a:lnSpc>
                <a:spcPct val="100000"/>
              </a:lnSpc>
              <a:spcBef>
                <a:spcPts val="1440"/>
              </a:spcBef>
            </a:pPr>
            <a:r>
              <a:rPr sz="2400" b="1" i="1" spc="-10" dirty="0">
                <a:latin typeface="Carlito"/>
                <a:cs typeface="Carlito"/>
              </a:rPr>
              <a:t>virtual</a:t>
            </a:r>
            <a:r>
              <a:rPr sz="2400" b="1" i="1" spc="-15" dirty="0">
                <a:latin typeface="Carlito"/>
                <a:cs typeface="Carlito"/>
              </a:rPr>
              <a:t> </a:t>
            </a:r>
            <a:r>
              <a:rPr sz="2400" b="1" i="1" spc="-5" dirty="0">
                <a:latin typeface="Carlito"/>
                <a:cs typeface="Carlito"/>
              </a:rPr>
              <a:t>DOM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Manipulating this </a:t>
            </a:r>
            <a:r>
              <a:rPr sz="240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DOM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extremely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fast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React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spc="-15" dirty="0">
                <a:latin typeface="Carlito"/>
                <a:cs typeface="Carlito"/>
              </a:rPr>
              <a:t>care </a:t>
            </a:r>
            <a:r>
              <a:rPr sz="2400" spc="-5" dirty="0">
                <a:latin typeface="Carlito"/>
                <a:cs typeface="Carlito"/>
              </a:rPr>
              <a:t>of updating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real </a:t>
            </a:r>
            <a:r>
              <a:rPr sz="2400" spc="-5" dirty="0">
                <a:latin typeface="Carlito"/>
                <a:cs typeface="Carlito"/>
              </a:rPr>
              <a:t>DOM </a:t>
            </a:r>
            <a:r>
              <a:rPr sz="2400" dirty="0">
                <a:latin typeface="Carlito"/>
                <a:cs typeface="Carlito"/>
              </a:rPr>
              <a:t>when the time 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right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Compares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changes between </a:t>
            </a:r>
            <a:r>
              <a:rPr sz="2400" spc="-10" dirty="0">
                <a:latin typeface="Carlito"/>
                <a:cs typeface="Carlito"/>
              </a:rPr>
              <a:t>your </a:t>
            </a:r>
            <a:r>
              <a:rPr sz="240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DOM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real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DOM</a:t>
            </a:r>
            <a:endParaRPr sz="2400">
              <a:latin typeface="Carlito"/>
              <a:cs typeface="Carlito"/>
            </a:endParaRPr>
          </a:p>
          <a:p>
            <a:pPr marL="247015" marR="5080" indent="-234950">
              <a:lnSpc>
                <a:spcPct val="15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Figuring out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changes </a:t>
            </a:r>
            <a:r>
              <a:rPr sz="2400" dirty="0">
                <a:latin typeface="Carlito"/>
                <a:cs typeface="Carlito"/>
              </a:rPr>
              <a:t>actually </a:t>
            </a:r>
            <a:r>
              <a:rPr sz="2400" spc="-45" dirty="0">
                <a:latin typeface="Carlito"/>
                <a:cs typeface="Carlito"/>
              </a:rPr>
              <a:t>matter, </a:t>
            </a:r>
            <a:r>
              <a:rPr sz="2400" dirty="0">
                <a:latin typeface="Carlito"/>
                <a:cs typeface="Carlito"/>
              </a:rPr>
              <a:t>and making the </a:t>
            </a:r>
            <a:r>
              <a:rPr sz="2400" spc="-10" dirty="0">
                <a:latin typeface="Carlito"/>
                <a:cs typeface="Carlito"/>
              </a:rPr>
              <a:t>least amount  </a:t>
            </a:r>
            <a:r>
              <a:rPr sz="2400" spc="-5" dirty="0">
                <a:latin typeface="Carlito"/>
                <a:cs typeface="Carlito"/>
              </a:rPr>
              <a:t>of DOM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00" y="5704152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89" y="243924"/>
            <a:ext cx="9389110" cy="26962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React.JS</a:t>
            </a:r>
            <a:endParaRPr sz="2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270"/>
              </a:spcBef>
            </a:pP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Lightening </a:t>
            </a:r>
            <a:r>
              <a:rPr sz="2400" b="1" spc="-5" dirty="0">
                <a:solidFill>
                  <a:srgbClr val="C55A11"/>
                </a:solidFill>
                <a:latin typeface="Arial"/>
                <a:cs typeface="Arial"/>
              </a:rPr>
              <a:t>Fast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DOM</a:t>
            </a:r>
            <a:r>
              <a:rPr sz="2400" b="1" spc="-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Manipulation</a:t>
            </a:r>
            <a:endParaRPr sz="2400">
              <a:latin typeface="Arial"/>
              <a:cs typeface="Arial"/>
            </a:endParaRPr>
          </a:p>
          <a:p>
            <a:pPr marL="247015" marR="5080" indent="-234950">
              <a:lnSpc>
                <a:spcPct val="150000"/>
              </a:lnSpc>
              <a:spcBef>
                <a:spcPts val="1770"/>
              </a:spcBef>
              <a:buFont typeface="Arial"/>
              <a:buChar char="•"/>
              <a:tabLst>
                <a:tab pos="247015" algn="l"/>
                <a:tab pos="247650" algn="l"/>
                <a:tab pos="1069975" algn="l"/>
                <a:tab pos="2620010" algn="l"/>
                <a:tab pos="3208655" algn="l"/>
                <a:tab pos="3601720" algn="l"/>
                <a:tab pos="4434205" algn="l"/>
                <a:tab pos="5130800" algn="l"/>
                <a:tab pos="5967730" algn="l"/>
                <a:tab pos="7250430" algn="l"/>
                <a:tab pos="7869555" algn="l"/>
                <a:tab pos="8910320" algn="l"/>
              </a:tabLst>
            </a:pP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eact	en</a:t>
            </a:r>
            <a:r>
              <a:rPr sz="2400" spc="-15" dirty="0">
                <a:latin typeface="Carlito"/>
                <a:cs typeface="Carlito"/>
              </a:rPr>
              <a:t>c</a:t>
            </a:r>
            <a:r>
              <a:rPr sz="2400" spc="-2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u</a:t>
            </a:r>
            <a:r>
              <a:rPr sz="2400" spc="-5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es	</a:t>
            </a:r>
            <a:r>
              <a:rPr sz="2400" spc="-20" dirty="0">
                <a:latin typeface="Carlito"/>
                <a:cs typeface="Carlito"/>
              </a:rPr>
              <a:t>y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u	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o	</a:t>
            </a:r>
            <a:r>
              <a:rPr sz="2400" spc="-5" dirty="0">
                <a:latin typeface="Carlito"/>
                <a:cs typeface="Carlito"/>
              </a:rPr>
              <a:t>b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k	</a:t>
            </a:r>
            <a:r>
              <a:rPr sz="2400" spc="-20" dirty="0">
                <a:latin typeface="Carlito"/>
                <a:cs typeface="Carlito"/>
              </a:rPr>
              <a:t>y</a:t>
            </a:r>
            <a:r>
              <a:rPr sz="2400" spc="-5" dirty="0">
                <a:latin typeface="Carlito"/>
                <a:cs typeface="Carlito"/>
              </a:rPr>
              <a:t>ou</a:t>
            </a:r>
            <a:r>
              <a:rPr sz="2400" dirty="0">
                <a:latin typeface="Carlito"/>
                <a:cs typeface="Carlito"/>
              </a:rPr>
              <a:t>r	vi</a:t>
            </a:r>
            <a:r>
              <a:rPr sz="2400" spc="-10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ua</a:t>
            </a:r>
            <a:r>
              <a:rPr sz="2400" dirty="0">
                <a:latin typeface="Carlito"/>
                <a:cs typeface="Carlito"/>
              </a:rPr>
              <a:t>l	el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me</a:t>
            </a:r>
            <a:r>
              <a:rPr sz="2400" spc="-2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ts	i</a:t>
            </a:r>
            <a:r>
              <a:rPr sz="2400" spc="-25" dirty="0">
                <a:latin typeface="Carlito"/>
                <a:cs typeface="Carlito"/>
              </a:rPr>
              <a:t>nt</a:t>
            </a:r>
            <a:r>
              <a:rPr sz="2400" dirty="0">
                <a:latin typeface="Carlito"/>
                <a:cs typeface="Carlito"/>
              </a:rPr>
              <a:t>o	</a:t>
            </a:r>
            <a:r>
              <a:rPr sz="2400" spc="-5" dirty="0">
                <a:latin typeface="Carlito"/>
                <a:cs typeface="Carlito"/>
              </a:rPr>
              <a:t>smalle</a:t>
            </a:r>
            <a:r>
              <a:rPr sz="2400" dirty="0">
                <a:latin typeface="Carlito"/>
                <a:cs typeface="Carlito"/>
              </a:rPr>
              <a:t>r	a</a:t>
            </a:r>
            <a:r>
              <a:rPr sz="2400" spc="-1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d  </a:t>
            </a:r>
            <a:r>
              <a:rPr sz="2400" spc="-5" dirty="0">
                <a:latin typeface="Carlito"/>
                <a:cs typeface="Carlito"/>
              </a:rPr>
              <a:t>smaller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components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things be </a:t>
            </a:r>
            <a:r>
              <a:rPr sz="2400" spc="-30" dirty="0">
                <a:latin typeface="Carlito"/>
                <a:cs typeface="Carlito"/>
              </a:rPr>
              <a:t>modular, </a:t>
            </a:r>
            <a:r>
              <a:rPr sz="2400" spc="-10" dirty="0">
                <a:latin typeface="Carlito"/>
                <a:cs typeface="Carlito"/>
              </a:rPr>
              <a:t>compact,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self-contained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" y="5716852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445449"/>
            <a:ext cx="3241675" cy="297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427D1-D13A-47C4-9DA5-2501CF744228}"/>
              </a:ext>
            </a:extLst>
          </p:cNvPr>
          <p:cNvSpPr txBox="1"/>
          <p:nvPr/>
        </p:nvSpPr>
        <p:spPr>
          <a:xfrm>
            <a:off x="838200" y="1828800"/>
            <a:ext cx="922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stands for JavaScript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allows us to write HTML in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makes it easier to write and add HTML in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allows us to write HTML elements in JavaScript and place them in the DOM without any </a:t>
            </a:r>
            <a:r>
              <a:rPr lang="en-US" sz="2400" dirty="0" err="1"/>
              <a:t>createElement</a:t>
            </a:r>
            <a:r>
              <a:rPr lang="en-US" sz="2400" dirty="0"/>
              <a:t>()  and/or </a:t>
            </a:r>
            <a:r>
              <a:rPr lang="en-US" sz="2400" dirty="0" err="1"/>
              <a:t>appendChild</a:t>
            </a:r>
            <a:r>
              <a:rPr lang="en-US" sz="2400" dirty="0"/>
              <a:t>()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converts HTML tags into react elements.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7EB27-6F51-4BD3-914A-4B07B1A96482}"/>
              </a:ext>
            </a:extLst>
          </p:cNvPr>
          <p:cNvSpPr txBox="1"/>
          <p:nvPr/>
        </p:nvSpPr>
        <p:spPr>
          <a:xfrm>
            <a:off x="533400" y="457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What is JSX?</a:t>
            </a:r>
          </a:p>
          <a:p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2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5486400" cy="8255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2E5496"/>
                </a:solidFill>
              </a:rPr>
              <a:t>React.JS</a:t>
            </a:r>
            <a:endParaRPr sz="2400"/>
          </a:p>
          <a:p>
            <a:pPr marL="33020">
              <a:lnSpc>
                <a:spcPct val="100000"/>
              </a:lnSpc>
              <a:spcBef>
                <a:spcPts val="270"/>
              </a:spcBef>
            </a:pPr>
            <a:r>
              <a:rPr sz="2400" spc="-10" dirty="0"/>
              <a:t>Visuals </a:t>
            </a:r>
            <a:r>
              <a:rPr sz="2400" spc="-5" dirty="0"/>
              <a:t>Defined Entirely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spc="-5" dirty="0"/>
              <a:t>JavaScript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989" y="1268348"/>
            <a:ext cx="8185150" cy="16402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Define your </a:t>
            </a:r>
            <a:r>
              <a:rPr sz="2400" spc="-5" dirty="0">
                <a:latin typeface="Carlito"/>
                <a:cs typeface="Carlito"/>
              </a:rPr>
              <a:t>visuals very easily using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syntax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very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familiar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Visuals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JavaScript often live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location</a:t>
            </a:r>
            <a:endParaRPr sz="2400">
              <a:latin typeface="Carlito"/>
              <a:cs typeface="Carlito"/>
            </a:endParaRPr>
          </a:p>
          <a:p>
            <a:pPr marL="1938020">
              <a:lnSpc>
                <a:spcPct val="100000"/>
              </a:lnSpc>
              <a:spcBef>
                <a:spcPts val="1430"/>
              </a:spcBef>
              <a:tabLst>
                <a:tab pos="6597015" algn="l"/>
              </a:tabLst>
            </a:pPr>
            <a:r>
              <a:rPr sz="2200" spc="-10" dirty="0">
                <a:latin typeface="Carlito"/>
                <a:cs typeface="Carlito"/>
              </a:rPr>
              <a:t>JSX	</a:t>
            </a:r>
            <a:r>
              <a:rPr sz="3300" spc="-22" baseline="1262" dirty="0">
                <a:latin typeface="Carlito"/>
                <a:cs typeface="Carlito"/>
              </a:rPr>
              <a:t>JavaScript</a:t>
            </a:r>
            <a:endParaRPr sz="3300" baseline="1262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80" y="5723475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104" y="3020314"/>
            <a:ext cx="3562985" cy="25546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rlito"/>
                <a:cs typeface="Carlito"/>
              </a:rPr>
              <a:t>ReactDOM.render(</a:t>
            </a:r>
            <a:endParaRPr sz="2000">
              <a:latin typeface="Carlito"/>
              <a:cs typeface="Carlito"/>
            </a:endParaRPr>
          </a:p>
          <a:p>
            <a:pPr marL="4876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&lt;div&gt;</a:t>
            </a:r>
            <a:endParaRPr sz="20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&lt;h1&gt;Batman&lt;/h1&gt;</a:t>
            </a:r>
            <a:endParaRPr sz="20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&lt;h1&gt;Iron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Man&lt;/h1&gt;</a:t>
            </a:r>
            <a:endParaRPr sz="20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&lt;h1&gt;Nicolas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Cage&lt;/h1&gt;</a:t>
            </a:r>
            <a:endParaRPr sz="20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&lt;h1&gt;Mega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Man&lt;/h1&gt;</a:t>
            </a:r>
            <a:endParaRPr sz="2000">
              <a:latin typeface="Carlito"/>
              <a:cs typeface="Carlito"/>
            </a:endParaRPr>
          </a:p>
          <a:p>
            <a:pPr marL="4876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&lt;/div&gt;,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destination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2121" y="3078226"/>
            <a:ext cx="601726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2185670" indent="-3962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ReactDOM.render(  </a:t>
            </a:r>
            <a:r>
              <a:rPr sz="2000" spc="-10" dirty="0">
                <a:latin typeface="Carlito"/>
                <a:cs typeface="Carlito"/>
              </a:rPr>
              <a:t>React.createElement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spc="-5" dirty="0">
                <a:latin typeface="Carlito"/>
                <a:cs typeface="Carlito"/>
              </a:rPr>
              <a:t>"div",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null,</a:t>
            </a:r>
            <a:endParaRPr sz="2000">
              <a:latin typeface="Carlito"/>
              <a:cs typeface="Carlito"/>
            </a:endParaRPr>
          </a:p>
          <a:p>
            <a:pPr marL="87503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React.createElement </a:t>
            </a:r>
            <a:r>
              <a:rPr sz="2000" dirty="0">
                <a:latin typeface="Carlito"/>
                <a:cs typeface="Carlito"/>
              </a:rPr>
              <a:t>( "h1", </a:t>
            </a:r>
            <a:r>
              <a:rPr sz="2000" spc="-5" dirty="0">
                <a:latin typeface="Carlito"/>
                <a:cs typeface="Carlito"/>
              </a:rPr>
              <a:t>null, "Batman" </a:t>
            </a:r>
            <a:r>
              <a:rPr sz="2000" dirty="0">
                <a:latin typeface="Carlito"/>
                <a:cs typeface="Carlito"/>
              </a:rPr>
              <a:t>),  </a:t>
            </a:r>
            <a:r>
              <a:rPr sz="2000" spc="-10" dirty="0">
                <a:latin typeface="Carlito"/>
                <a:cs typeface="Carlito"/>
              </a:rPr>
              <a:t>React.createElement </a:t>
            </a:r>
            <a:r>
              <a:rPr sz="2000" dirty="0">
                <a:latin typeface="Carlito"/>
                <a:cs typeface="Carlito"/>
              </a:rPr>
              <a:t>( "h1", </a:t>
            </a:r>
            <a:r>
              <a:rPr sz="2000" spc="-5" dirty="0">
                <a:latin typeface="Carlito"/>
                <a:cs typeface="Carlito"/>
              </a:rPr>
              <a:t>null, </a:t>
            </a:r>
            <a:r>
              <a:rPr sz="2000" spc="-10" dirty="0">
                <a:latin typeface="Carlito"/>
                <a:cs typeface="Carlito"/>
              </a:rPr>
              <a:t>"Iron </a:t>
            </a:r>
            <a:r>
              <a:rPr sz="2000" dirty="0">
                <a:latin typeface="Carlito"/>
                <a:cs typeface="Carlito"/>
              </a:rPr>
              <a:t>Man" </a:t>
            </a:r>
            <a:r>
              <a:rPr sz="2000" spc="-5" dirty="0">
                <a:latin typeface="Carlito"/>
                <a:cs typeface="Carlito"/>
              </a:rPr>
              <a:t>),  </a:t>
            </a:r>
            <a:r>
              <a:rPr sz="2000" spc="-10" dirty="0">
                <a:latin typeface="Carlito"/>
                <a:cs typeface="Carlito"/>
              </a:rPr>
              <a:t>React.createElement </a:t>
            </a:r>
            <a:r>
              <a:rPr sz="2000" dirty="0">
                <a:latin typeface="Carlito"/>
                <a:cs typeface="Carlito"/>
              </a:rPr>
              <a:t>( "h1", </a:t>
            </a:r>
            <a:r>
              <a:rPr sz="2000" spc="-5" dirty="0">
                <a:latin typeface="Carlito"/>
                <a:cs typeface="Carlito"/>
              </a:rPr>
              <a:t>null, "Nicolas Cage" ),  </a:t>
            </a:r>
            <a:r>
              <a:rPr sz="2000" spc="-10" dirty="0">
                <a:latin typeface="Carlito"/>
                <a:cs typeface="Carlito"/>
              </a:rPr>
              <a:t>React.createElement </a:t>
            </a:r>
            <a:r>
              <a:rPr sz="2000" dirty="0">
                <a:latin typeface="Carlito"/>
                <a:cs typeface="Carlito"/>
              </a:rPr>
              <a:t>( "h1", </a:t>
            </a:r>
            <a:r>
              <a:rPr sz="2000" spc="-5" dirty="0">
                <a:latin typeface="Carlito"/>
                <a:cs typeface="Carlito"/>
              </a:rPr>
              <a:t>null, </a:t>
            </a:r>
            <a:r>
              <a:rPr sz="2000" spc="-10" dirty="0">
                <a:latin typeface="Carlito"/>
                <a:cs typeface="Carlito"/>
              </a:rPr>
              <a:t>"Mega </a:t>
            </a:r>
            <a:r>
              <a:rPr sz="2000" dirty="0">
                <a:latin typeface="Carlito"/>
                <a:cs typeface="Carlito"/>
              </a:rPr>
              <a:t>Man" </a:t>
            </a:r>
            <a:r>
              <a:rPr sz="2000" spc="-5" dirty="0">
                <a:latin typeface="Carlito"/>
                <a:cs typeface="Carlito"/>
              </a:rPr>
              <a:t>),</a:t>
            </a:r>
            <a:endParaRPr sz="2000">
              <a:latin typeface="Carlito"/>
              <a:cs typeface="Carlito"/>
            </a:endParaRPr>
          </a:p>
          <a:p>
            <a:pPr marL="40830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destination);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34307" y="4128389"/>
            <a:ext cx="503555" cy="198120"/>
            <a:chOff x="4234307" y="4128389"/>
            <a:chExt cx="503555" cy="198120"/>
          </a:xfrm>
        </p:grpSpPr>
        <p:sp>
          <p:nvSpPr>
            <p:cNvPr id="8" name="object 8"/>
            <p:cNvSpPr/>
            <p:nvPr/>
          </p:nvSpPr>
          <p:spPr>
            <a:xfrm>
              <a:off x="4240657" y="4134739"/>
              <a:ext cx="490855" cy="185420"/>
            </a:xfrm>
            <a:custGeom>
              <a:avLst/>
              <a:gdLst/>
              <a:ahLst/>
              <a:cxnLst/>
              <a:rect l="l" t="t" r="r" b="b"/>
              <a:pathLst>
                <a:path w="490854" h="185420">
                  <a:moveTo>
                    <a:pt x="397637" y="0"/>
                  </a:moveTo>
                  <a:lnTo>
                    <a:pt x="397637" y="46355"/>
                  </a:lnTo>
                  <a:lnTo>
                    <a:pt x="0" y="46355"/>
                  </a:lnTo>
                  <a:lnTo>
                    <a:pt x="0" y="139065"/>
                  </a:lnTo>
                  <a:lnTo>
                    <a:pt x="397637" y="139065"/>
                  </a:lnTo>
                  <a:lnTo>
                    <a:pt x="397637" y="185419"/>
                  </a:lnTo>
                  <a:lnTo>
                    <a:pt x="490346" y="92710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0657" y="4134739"/>
              <a:ext cx="490855" cy="185420"/>
            </a:xfrm>
            <a:custGeom>
              <a:avLst/>
              <a:gdLst/>
              <a:ahLst/>
              <a:cxnLst/>
              <a:rect l="l" t="t" r="r" b="b"/>
              <a:pathLst>
                <a:path w="490854" h="185420">
                  <a:moveTo>
                    <a:pt x="0" y="46355"/>
                  </a:moveTo>
                  <a:lnTo>
                    <a:pt x="397637" y="46355"/>
                  </a:lnTo>
                  <a:lnTo>
                    <a:pt x="397637" y="0"/>
                  </a:lnTo>
                  <a:lnTo>
                    <a:pt x="490346" y="92710"/>
                  </a:lnTo>
                  <a:lnTo>
                    <a:pt x="397637" y="185419"/>
                  </a:lnTo>
                  <a:lnTo>
                    <a:pt x="397637" y="139065"/>
                  </a:lnTo>
                  <a:lnTo>
                    <a:pt x="0" y="139065"/>
                  </a:lnTo>
                  <a:lnTo>
                    <a:pt x="0" y="463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224472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marR="5080" indent="-20955">
              <a:lnSpc>
                <a:spcPct val="109300"/>
              </a:lnSpc>
              <a:spcBef>
                <a:spcPts val="95"/>
              </a:spcBef>
            </a:pPr>
            <a:r>
              <a:rPr sz="2400" spc="-5" dirty="0">
                <a:solidFill>
                  <a:srgbClr val="2E5496"/>
                </a:solidFill>
              </a:rPr>
              <a:t>React.JS  </a:t>
            </a:r>
            <a:r>
              <a:rPr sz="2400" dirty="0"/>
              <a:t>Getting</a:t>
            </a:r>
            <a:r>
              <a:rPr sz="2400" spc="-130" dirty="0"/>
              <a:t> </a:t>
            </a:r>
            <a:r>
              <a:rPr sz="2400" dirty="0"/>
              <a:t>Started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989" y="1259687"/>
            <a:ext cx="10428605" cy="319659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Include the </a:t>
            </a:r>
            <a:r>
              <a:rPr sz="2400" spc="-10" dirty="0">
                <a:latin typeface="Carlito"/>
                <a:cs typeface="Carlito"/>
              </a:rPr>
              <a:t>React </a:t>
            </a:r>
            <a:r>
              <a:rPr sz="2400" dirty="0">
                <a:latin typeface="Carlito"/>
                <a:cs typeface="Carlito"/>
              </a:rPr>
              <a:t>JS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Libraries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10" dirty="0">
                <a:latin typeface="Carlito"/>
                <a:cs typeface="Carlito"/>
              </a:rPr>
              <a:t>&lt;script sr</a:t>
            </a:r>
            <a:r>
              <a:rPr sz="2200" spc="-10" dirty="0">
                <a:latin typeface="Carlito"/>
                <a:cs typeface="Carlito"/>
                <a:hlinkClick r:id="rId2"/>
              </a:rPr>
              <a:t>c="h</a:t>
            </a:r>
            <a:r>
              <a:rPr sz="2200" spc="-10" dirty="0">
                <a:latin typeface="Carlito"/>
                <a:cs typeface="Carlito"/>
              </a:rPr>
              <a:t>t</a:t>
            </a:r>
            <a:r>
              <a:rPr sz="2200" spc="-10" dirty="0">
                <a:latin typeface="Carlito"/>
                <a:cs typeface="Carlito"/>
                <a:hlinkClick r:id="rId2"/>
              </a:rPr>
              <a:t>tps://unpkg.c</a:t>
            </a:r>
            <a:r>
              <a:rPr sz="2200" spc="-10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  <a:hlinkClick r:id="rId2"/>
              </a:rPr>
              <a:t>m/react@16/umd/react.development.js"</a:t>
            </a:r>
            <a:r>
              <a:rPr sz="2200" spc="-10" dirty="0">
                <a:latin typeface="Carlito"/>
                <a:cs typeface="Carlito"/>
              </a:rPr>
              <a:t>&gt;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&lt;/script&gt;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rlito"/>
                <a:cs typeface="Carlito"/>
              </a:rPr>
              <a:t>&lt;script src="</a:t>
            </a:r>
            <a:r>
              <a:rPr sz="2200" spc="-10" dirty="0">
                <a:latin typeface="Carlito"/>
                <a:cs typeface="Carlito"/>
                <a:hlinkClick r:id="rId3"/>
              </a:rPr>
              <a:t>https://unpkg.com/react-dom@16/umd/react-dom.development.js</a:t>
            </a:r>
            <a:r>
              <a:rPr sz="2200" spc="-10" dirty="0">
                <a:latin typeface="Carlito"/>
                <a:cs typeface="Carlito"/>
              </a:rPr>
              <a:t>"&gt;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&lt;/script&gt;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Include Babel </a:t>
            </a:r>
            <a:r>
              <a:rPr sz="2400" spc="-5" dirty="0">
                <a:latin typeface="Carlito"/>
                <a:cs typeface="Carlito"/>
              </a:rPr>
              <a:t>(JSX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JavaScript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Converter)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00" spc="-10" dirty="0">
                <a:latin typeface="Carlito"/>
                <a:cs typeface="Carlito"/>
              </a:rPr>
              <a:t>&lt;script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sr</a:t>
            </a:r>
            <a:r>
              <a:rPr sz="2200" spc="-10" dirty="0">
                <a:latin typeface="Carlito"/>
                <a:cs typeface="Carlito"/>
                <a:hlinkClick r:id="rId4"/>
              </a:rPr>
              <a:t>c="h</a:t>
            </a:r>
            <a:r>
              <a:rPr sz="2200" spc="-10" dirty="0">
                <a:latin typeface="Carlito"/>
                <a:cs typeface="Carlito"/>
              </a:rPr>
              <a:t>t</a:t>
            </a:r>
            <a:r>
              <a:rPr sz="2200" spc="-10" dirty="0">
                <a:latin typeface="Carlito"/>
                <a:cs typeface="Carlito"/>
                <a:hlinkClick r:id="rId4"/>
              </a:rPr>
              <a:t>tp</a:t>
            </a:r>
            <a:r>
              <a:rPr sz="2200" spc="-10" dirty="0">
                <a:latin typeface="Carlito"/>
                <a:cs typeface="Carlito"/>
              </a:rPr>
              <a:t>s</a:t>
            </a:r>
            <a:r>
              <a:rPr sz="2200" spc="-10" dirty="0">
                <a:latin typeface="Carlito"/>
                <a:cs typeface="Carlito"/>
                <a:hlinkClick r:id="rId4"/>
              </a:rPr>
              <a:t>://unpkg.com/babel-standalone@6.15.0/babel.min.js</a:t>
            </a:r>
            <a:r>
              <a:rPr sz="2200" spc="-10" dirty="0">
                <a:latin typeface="Carlito"/>
                <a:cs typeface="Carlito"/>
              </a:rPr>
              <a:t>"&gt;&lt;/script&gt;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80" y="5723475"/>
            <a:ext cx="1054859" cy="1052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4020820" cy="8255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2E5496"/>
                </a:solidFill>
              </a:rPr>
              <a:t>React.JS</a:t>
            </a:r>
            <a:endParaRPr sz="2400"/>
          </a:p>
          <a:p>
            <a:pPr marL="33020">
              <a:lnSpc>
                <a:spcPct val="100000"/>
              </a:lnSpc>
              <a:spcBef>
                <a:spcPts val="270"/>
              </a:spcBef>
            </a:pPr>
            <a:r>
              <a:rPr sz="2400" spc="-5" dirty="0"/>
              <a:t>Displaying </a:t>
            </a:r>
            <a:r>
              <a:rPr sz="2400" dirty="0"/>
              <a:t>the first</a:t>
            </a:r>
            <a:r>
              <a:rPr sz="2400" spc="-70" dirty="0"/>
              <a:t> </a:t>
            </a:r>
            <a:r>
              <a:rPr sz="2400" spc="-5" dirty="0"/>
              <a:t>element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0009" y="1470844"/>
            <a:ext cx="6069391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+mn-lt"/>
              </a:rPr>
              <a:t>&lt;div</a:t>
            </a:r>
            <a:r>
              <a:rPr sz="1800" spc="-25" dirty="0">
                <a:latin typeface="+mn-lt"/>
              </a:rPr>
              <a:t> </a:t>
            </a:r>
            <a:r>
              <a:rPr sz="1800" spc="-10" dirty="0">
                <a:latin typeface="+mn-lt"/>
              </a:rPr>
              <a:t>id="container"&gt;&lt;/div&gt;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+mn-lt"/>
              </a:rPr>
              <a:t>&lt;script</a:t>
            </a:r>
            <a:r>
              <a:rPr sz="1800" spc="-15" dirty="0">
                <a:latin typeface="+mn-lt"/>
              </a:rPr>
              <a:t> </a:t>
            </a:r>
            <a:r>
              <a:rPr sz="1800" spc="-10" dirty="0">
                <a:latin typeface="+mn-lt"/>
              </a:rPr>
              <a:t>type="text/babel"&gt;</a:t>
            </a: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+mn-lt"/>
              </a:rPr>
              <a:t>var </a:t>
            </a:r>
            <a:r>
              <a:rPr sz="1800" spc="-10" dirty="0">
                <a:latin typeface="+mn-lt"/>
              </a:rPr>
              <a:t>destination </a:t>
            </a:r>
            <a:r>
              <a:rPr sz="1800" spc="-5" dirty="0">
                <a:latin typeface="+mn-lt"/>
              </a:rPr>
              <a:t>=</a:t>
            </a:r>
            <a:r>
              <a:rPr sz="1800" spc="55" dirty="0">
                <a:latin typeface="+mn-lt"/>
              </a:rPr>
              <a:t> </a:t>
            </a:r>
            <a:r>
              <a:rPr sz="1800" spc="-10" dirty="0">
                <a:latin typeface="+mn-lt"/>
              </a:rPr>
              <a:t>document.querySelector("#container");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+mn-lt"/>
              </a:rPr>
              <a:t>ReactDOM.render(</a:t>
            </a:r>
          </a:p>
          <a:p>
            <a:pPr marL="405765" marR="33604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+mn-lt"/>
              </a:rPr>
              <a:t>&lt;h1&gt;React </a:t>
            </a:r>
            <a:r>
              <a:rPr sz="1800" spc="-15" dirty="0">
                <a:latin typeface="+mn-lt"/>
              </a:rPr>
              <a:t>World&lt;/h1&gt;,  </a:t>
            </a:r>
            <a:r>
              <a:rPr sz="1800" spc="-10" dirty="0">
                <a:latin typeface="+mn-lt"/>
              </a:rPr>
              <a:t>destination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099" y="3048469"/>
            <a:ext cx="10337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cs typeface="Carlito"/>
              </a:rPr>
              <a:t>);</a:t>
            </a:r>
            <a:endParaRPr b="1" dirty="0"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5" dirty="0">
                <a:cs typeface="Carlito"/>
              </a:rPr>
              <a:t>&lt;/script</a:t>
            </a:r>
            <a:r>
              <a:rPr sz="2200" spc="-15" dirty="0">
                <a:latin typeface="Carlito"/>
                <a:cs typeface="Carlito"/>
              </a:rPr>
              <a:t>&gt;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80" y="5723475"/>
            <a:ext cx="1054859" cy="105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594" y="3357117"/>
            <a:ext cx="681291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&lt;div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id="container"&gt;&lt;/div&gt;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&lt;script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type="text/babel"&gt;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rlito"/>
                <a:cs typeface="Carlito"/>
              </a:rPr>
              <a:t>var </a:t>
            </a:r>
            <a:r>
              <a:rPr sz="2200" spc="-10" dirty="0">
                <a:latin typeface="Carlito"/>
                <a:cs typeface="Carlito"/>
              </a:rPr>
              <a:t>destination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document.querySelector("#container");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ReactDOM.render(</a:t>
            </a:r>
            <a:endParaRPr sz="2200" dirty="0">
              <a:latin typeface="Carlito"/>
              <a:cs typeface="Carlito"/>
            </a:endParaRPr>
          </a:p>
          <a:p>
            <a:pPr marL="698500" marR="510540">
              <a:lnSpc>
                <a:spcPct val="100000"/>
              </a:lnSpc>
              <a:tabLst>
                <a:tab pos="5271135" algn="l"/>
              </a:tabLst>
            </a:pPr>
            <a:r>
              <a:rPr sz="2200" spc="-15" dirty="0">
                <a:latin typeface="Carlito"/>
                <a:cs typeface="Carlito"/>
              </a:rPr>
              <a:t>React.createElement</a:t>
            </a:r>
            <a:r>
              <a:rPr sz="2200" spc="-15" dirty="0">
                <a:latin typeface="Arial"/>
                <a:cs typeface="Arial"/>
              </a:rPr>
              <a:t>( "h1",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null,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“React	</a:t>
            </a:r>
            <a:r>
              <a:rPr sz="2200" spc="-40" dirty="0">
                <a:latin typeface="Arial"/>
                <a:cs typeface="Arial"/>
              </a:rPr>
              <a:t>World"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),  </a:t>
            </a:r>
            <a:r>
              <a:rPr sz="2200" spc="-10" dirty="0">
                <a:latin typeface="Carlito"/>
                <a:cs typeface="Carlito"/>
              </a:rPr>
              <a:t>destination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&lt;/script&gt;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57781" y="3157855"/>
            <a:ext cx="693420" cy="542290"/>
            <a:chOff x="1985645" y="4005326"/>
            <a:chExt cx="693420" cy="542290"/>
          </a:xfrm>
        </p:grpSpPr>
        <p:sp>
          <p:nvSpPr>
            <p:cNvPr id="8" name="object 8"/>
            <p:cNvSpPr/>
            <p:nvPr/>
          </p:nvSpPr>
          <p:spPr>
            <a:xfrm>
              <a:off x="1991995" y="4011676"/>
              <a:ext cx="680720" cy="529590"/>
            </a:xfrm>
            <a:custGeom>
              <a:avLst/>
              <a:gdLst/>
              <a:ahLst/>
              <a:cxnLst/>
              <a:rect l="l" t="t" r="r" b="b"/>
              <a:pathLst>
                <a:path w="680719" h="529589">
                  <a:moveTo>
                    <a:pt x="68961" y="0"/>
                  </a:moveTo>
                  <a:lnTo>
                    <a:pt x="0" y="99060"/>
                  </a:lnTo>
                  <a:lnTo>
                    <a:pt x="547116" y="480187"/>
                  </a:lnTo>
                  <a:lnTo>
                    <a:pt x="512572" y="529590"/>
                  </a:lnTo>
                  <a:lnTo>
                    <a:pt x="680593" y="499618"/>
                  </a:lnTo>
                  <a:lnTo>
                    <a:pt x="650494" y="331597"/>
                  </a:lnTo>
                  <a:lnTo>
                    <a:pt x="616077" y="381126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1995" y="4011676"/>
              <a:ext cx="680720" cy="529590"/>
            </a:xfrm>
            <a:custGeom>
              <a:avLst/>
              <a:gdLst/>
              <a:ahLst/>
              <a:cxnLst/>
              <a:rect l="l" t="t" r="r" b="b"/>
              <a:pathLst>
                <a:path w="680719" h="529589">
                  <a:moveTo>
                    <a:pt x="68961" y="0"/>
                  </a:moveTo>
                  <a:lnTo>
                    <a:pt x="616077" y="381126"/>
                  </a:lnTo>
                  <a:lnTo>
                    <a:pt x="650494" y="331597"/>
                  </a:lnTo>
                  <a:lnTo>
                    <a:pt x="680593" y="499618"/>
                  </a:lnTo>
                  <a:lnTo>
                    <a:pt x="512572" y="529590"/>
                  </a:lnTo>
                  <a:lnTo>
                    <a:pt x="547116" y="480187"/>
                  </a:lnTo>
                  <a:lnTo>
                    <a:pt x="0" y="99060"/>
                  </a:lnTo>
                  <a:lnTo>
                    <a:pt x="68961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C5B1-30C0-4B0D-BA74-AE7D99665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4"/>
            <a:ext cx="102108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52D2-C841-4487-9856-AAE9111C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70861"/>
            <a:ext cx="6705600" cy="615553"/>
          </a:xfrm>
        </p:spPr>
        <p:txBody>
          <a:bodyPr/>
          <a:lstStyle/>
          <a:p>
            <a:pPr algn="ctr"/>
            <a:r>
              <a:rPr lang="en-IN" sz="4000" dirty="0"/>
              <a:t>Read and Understand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2BA30-46A9-4C8B-8DE6-A4DCB2C0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54" y="3119820"/>
            <a:ext cx="11438890" cy="11079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Self Learning </a:t>
            </a:r>
            <a:r>
              <a:rPr lang="en-IN">
                <a:solidFill>
                  <a:srgbClr val="FF0000"/>
                </a:solidFill>
              </a:rPr>
              <a:t>on Mongoose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https://code.tutsplus.com/articles/an-introduction-to-mongoose-for-mongodb-and-nodejs--cms-29527</a:t>
            </a:r>
          </a:p>
        </p:txBody>
      </p:sp>
    </p:spTree>
    <p:extLst>
      <p:ext uri="{BB962C8B-B14F-4D97-AF65-F5344CB8AC3E}">
        <p14:creationId xmlns:p14="http://schemas.microsoft.com/office/powerpoint/2010/main" val="174246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1824989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marR="5080" indent="-20955">
              <a:lnSpc>
                <a:spcPct val="109300"/>
              </a:lnSpc>
              <a:spcBef>
                <a:spcPts val="95"/>
              </a:spcBef>
            </a:pPr>
            <a:r>
              <a:rPr sz="2400" spc="-5" dirty="0">
                <a:solidFill>
                  <a:srgbClr val="2E5496"/>
                </a:solidFill>
              </a:rPr>
              <a:t>MERN</a:t>
            </a:r>
            <a:r>
              <a:rPr sz="2400" spc="-65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Stack  </a:t>
            </a:r>
            <a:r>
              <a:rPr sz="2400" dirty="0"/>
              <a:t>Introdu</a:t>
            </a:r>
            <a:r>
              <a:rPr sz="2400" spc="-10" dirty="0"/>
              <a:t>c</a:t>
            </a:r>
            <a:r>
              <a:rPr sz="2400" dirty="0"/>
              <a:t>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989" y="1380047"/>
            <a:ext cx="6344285" cy="174243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MERN </a:t>
            </a:r>
            <a:r>
              <a:rPr sz="2400" spc="-10" dirty="0">
                <a:latin typeface="Carlito"/>
                <a:cs typeface="Carlito"/>
              </a:rPr>
              <a:t>stands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MongoDB, </a:t>
            </a:r>
            <a:r>
              <a:rPr sz="2400" spc="-5" dirty="0">
                <a:latin typeface="Carlito"/>
                <a:cs typeface="Carlito"/>
              </a:rPr>
              <a:t>Express, React,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 marL="704215" lvl="1" indent="-23495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Carlito"/>
                <a:cs typeface="Carlito"/>
              </a:rPr>
              <a:t>MongoDB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document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704215" lvl="1" indent="-234950">
              <a:lnSpc>
                <a:spcPct val="100000"/>
              </a:lnSpc>
              <a:buFont typeface="Arial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Carlito"/>
                <a:cs typeface="Carlito"/>
              </a:rPr>
              <a:t>Express.js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dirty="0">
                <a:latin typeface="Carlito"/>
                <a:cs typeface="Carlito"/>
              </a:rPr>
              <a:t>Node.js </a:t>
            </a:r>
            <a:r>
              <a:rPr sz="2000" spc="-5" dirty="0">
                <a:latin typeface="Carlito"/>
                <a:cs typeface="Carlito"/>
              </a:rPr>
              <a:t>web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framework</a:t>
            </a:r>
            <a:endParaRPr sz="2000">
              <a:latin typeface="Carlito"/>
              <a:cs typeface="Carlito"/>
            </a:endParaRPr>
          </a:p>
          <a:p>
            <a:pPr marL="704215" lvl="1" indent="-2349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Carlito"/>
                <a:cs typeface="Carlito"/>
              </a:rPr>
              <a:t>React.js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client-side </a:t>
            </a:r>
            <a:r>
              <a:rPr sz="2000" spc="-10" dirty="0">
                <a:latin typeface="Carlito"/>
                <a:cs typeface="Carlito"/>
              </a:rPr>
              <a:t>JavaScript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Library</a:t>
            </a:r>
            <a:endParaRPr sz="2000">
              <a:latin typeface="Carlito"/>
              <a:cs typeface="Carlito"/>
            </a:endParaRPr>
          </a:p>
          <a:p>
            <a:pPr marL="704215" lvl="1" indent="-234950">
              <a:lnSpc>
                <a:spcPct val="100000"/>
              </a:lnSpc>
              <a:buFont typeface="Arial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Carlito"/>
                <a:cs typeface="Carlito"/>
              </a:rPr>
              <a:t>Node.js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premier </a:t>
            </a:r>
            <a:r>
              <a:rPr sz="2000" spc="-10" dirty="0">
                <a:latin typeface="Carlito"/>
                <a:cs typeface="Carlito"/>
              </a:rPr>
              <a:t>JavaScript </a:t>
            </a:r>
            <a:r>
              <a:rPr sz="2000" spc="-5" dirty="0">
                <a:latin typeface="Carlito"/>
                <a:cs typeface="Carlito"/>
              </a:rPr>
              <a:t>web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server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0310" y="3251187"/>
            <a:ext cx="4471670" cy="410209"/>
          </a:xfrm>
          <a:prstGeom prst="rect">
            <a:avLst/>
          </a:prstGeom>
          <a:solidFill>
            <a:srgbClr val="00AF50"/>
          </a:solidFill>
          <a:ln w="190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React</a:t>
            </a:r>
            <a:r>
              <a:rPr sz="2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982" y="4501121"/>
            <a:ext cx="1708150" cy="4102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rlito"/>
                <a:cs typeface="Carlito"/>
              </a:rPr>
              <a:t>Express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4059" y="4119829"/>
            <a:ext cx="4447540" cy="172656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R="1035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Node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0" y="6274574"/>
            <a:ext cx="4471670" cy="4102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arlito"/>
                <a:cs typeface="Carlito"/>
              </a:rPr>
              <a:t>MongoDB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6632" y="3657980"/>
            <a:ext cx="111125" cy="451484"/>
          </a:xfrm>
          <a:custGeom>
            <a:avLst/>
            <a:gdLst/>
            <a:ahLst/>
            <a:cxnLst/>
            <a:rect l="l" t="t" r="r" b="b"/>
            <a:pathLst>
              <a:path w="111125" h="451485">
                <a:moveTo>
                  <a:pt x="10667" y="345186"/>
                </a:moveTo>
                <a:lnTo>
                  <a:pt x="1523" y="350520"/>
                </a:lnTo>
                <a:lnTo>
                  <a:pt x="0" y="356362"/>
                </a:lnTo>
                <a:lnTo>
                  <a:pt x="2666" y="360807"/>
                </a:lnTo>
                <a:lnTo>
                  <a:pt x="54990" y="451358"/>
                </a:lnTo>
                <a:lnTo>
                  <a:pt x="66104" y="432435"/>
                </a:lnTo>
                <a:lnTo>
                  <a:pt x="45592" y="432435"/>
                </a:lnTo>
                <a:lnTo>
                  <a:pt x="45707" y="397099"/>
                </a:lnTo>
                <a:lnTo>
                  <a:pt x="19176" y="351282"/>
                </a:lnTo>
                <a:lnTo>
                  <a:pt x="16509" y="346710"/>
                </a:lnTo>
                <a:lnTo>
                  <a:pt x="10667" y="345186"/>
                </a:lnTo>
                <a:close/>
              </a:path>
              <a:path w="111125" h="451485">
                <a:moveTo>
                  <a:pt x="45707" y="397099"/>
                </a:moveTo>
                <a:lnTo>
                  <a:pt x="45592" y="432435"/>
                </a:lnTo>
                <a:lnTo>
                  <a:pt x="64642" y="432435"/>
                </a:lnTo>
                <a:lnTo>
                  <a:pt x="64658" y="427609"/>
                </a:lnTo>
                <a:lnTo>
                  <a:pt x="46862" y="427609"/>
                </a:lnTo>
                <a:lnTo>
                  <a:pt x="55178" y="413457"/>
                </a:lnTo>
                <a:lnTo>
                  <a:pt x="45707" y="397099"/>
                </a:lnTo>
                <a:close/>
              </a:path>
              <a:path w="111125" h="451485">
                <a:moveTo>
                  <a:pt x="100075" y="345567"/>
                </a:moveTo>
                <a:lnTo>
                  <a:pt x="94233" y="346964"/>
                </a:lnTo>
                <a:lnTo>
                  <a:pt x="91566" y="351536"/>
                </a:lnTo>
                <a:lnTo>
                  <a:pt x="64756" y="397158"/>
                </a:lnTo>
                <a:lnTo>
                  <a:pt x="64642" y="432435"/>
                </a:lnTo>
                <a:lnTo>
                  <a:pt x="66104" y="432435"/>
                </a:lnTo>
                <a:lnTo>
                  <a:pt x="107950" y="361188"/>
                </a:lnTo>
                <a:lnTo>
                  <a:pt x="110616" y="356616"/>
                </a:lnTo>
                <a:lnTo>
                  <a:pt x="109092" y="350901"/>
                </a:lnTo>
                <a:lnTo>
                  <a:pt x="104647" y="348234"/>
                </a:lnTo>
                <a:lnTo>
                  <a:pt x="100075" y="345567"/>
                </a:lnTo>
                <a:close/>
              </a:path>
              <a:path w="111125" h="451485">
                <a:moveTo>
                  <a:pt x="55178" y="413457"/>
                </a:moveTo>
                <a:lnTo>
                  <a:pt x="46862" y="427609"/>
                </a:lnTo>
                <a:lnTo>
                  <a:pt x="63372" y="427609"/>
                </a:lnTo>
                <a:lnTo>
                  <a:pt x="55178" y="413457"/>
                </a:lnTo>
                <a:close/>
              </a:path>
              <a:path w="111125" h="451485">
                <a:moveTo>
                  <a:pt x="64756" y="397158"/>
                </a:moveTo>
                <a:lnTo>
                  <a:pt x="55178" y="413457"/>
                </a:lnTo>
                <a:lnTo>
                  <a:pt x="63372" y="427609"/>
                </a:lnTo>
                <a:lnTo>
                  <a:pt x="64658" y="427609"/>
                </a:lnTo>
                <a:lnTo>
                  <a:pt x="64756" y="397158"/>
                </a:lnTo>
                <a:close/>
              </a:path>
              <a:path w="111125" h="451485">
                <a:moveTo>
                  <a:pt x="46989" y="0"/>
                </a:moveTo>
                <a:lnTo>
                  <a:pt x="45865" y="348234"/>
                </a:lnTo>
                <a:lnTo>
                  <a:pt x="45741" y="397158"/>
                </a:lnTo>
                <a:lnTo>
                  <a:pt x="55178" y="413457"/>
                </a:lnTo>
                <a:lnTo>
                  <a:pt x="64756" y="397158"/>
                </a:lnTo>
                <a:lnTo>
                  <a:pt x="66039" y="127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5511" y="5835281"/>
            <a:ext cx="111125" cy="451484"/>
          </a:xfrm>
          <a:custGeom>
            <a:avLst/>
            <a:gdLst/>
            <a:ahLst/>
            <a:cxnLst/>
            <a:rect l="l" t="t" r="r" b="b"/>
            <a:pathLst>
              <a:path w="111125" h="451485">
                <a:moveTo>
                  <a:pt x="10667" y="345198"/>
                </a:moveTo>
                <a:lnTo>
                  <a:pt x="1524" y="350469"/>
                </a:lnTo>
                <a:lnTo>
                  <a:pt x="0" y="356298"/>
                </a:lnTo>
                <a:lnTo>
                  <a:pt x="2539" y="360845"/>
                </a:lnTo>
                <a:lnTo>
                  <a:pt x="54990" y="451319"/>
                </a:lnTo>
                <a:lnTo>
                  <a:pt x="66079" y="432447"/>
                </a:lnTo>
                <a:lnTo>
                  <a:pt x="45465" y="432384"/>
                </a:lnTo>
                <a:lnTo>
                  <a:pt x="45590" y="397145"/>
                </a:lnTo>
                <a:lnTo>
                  <a:pt x="19050" y="351294"/>
                </a:lnTo>
                <a:lnTo>
                  <a:pt x="16383" y="346748"/>
                </a:lnTo>
                <a:lnTo>
                  <a:pt x="10667" y="345198"/>
                </a:lnTo>
                <a:close/>
              </a:path>
              <a:path w="111125" h="451485">
                <a:moveTo>
                  <a:pt x="45590" y="397145"/>
                </a:moveTo>
                <a:lnTo>
                  <a:pt x="45465" y="432384"/>
                </a:lnTo>
                <a:lnTo>
                  <a:pt x="64515" y="432447"/>
                </a:lnTo>
                <a:lnTo>
                  <a:pt x="64532" y="427647"/>
                </a:lnTo>
                <a:lnTo>
                  <a:pt x="46862" y="427596"/>
                </a:lnTo>
                <a:lnTo>
                  <a:pt x="55102" y="413578"/>
                </a:lnTo>
                <a:lnTo>
                  <a:pt x="45590" y="397145"/>
                </a:lnTo>
                <a:close/>
              </a:path>
              <a:path w="111125" h="451485">
                <a:moveTo>
                  <a:pt x="100075" y="345490"/>
                </a:moveTo>
                <a:lnTo>
                  <a:pt x="94234" y="347002"/>
                </a:lnTo>
                <a:lnTo>
                  <a:pt x="64639" y="397352"/>
                </a:lnTo>
                <a:lnTo>
                  <a:pt x="64515" y="432447"/>
                </a:lnTo>
                <a:lnTo>
                  <a:pt x="66079" y="432447"/>
                </a:lnTo>
                <a:lnTo>
                  <a:pt x="110616" y="356654"/>
                </a:lnTo>
                <a:lnTo>
                  <a:pt x="109092" y="350812"/>
                </a:lnTo>
                <a:lnTo>
                  <a:pt x="104521" y="348145"/>
                </a:lnTo>
                <a:lnTo>
                  <a:pt x="100075" y="345490"/>
                </a:lnTo>
                <a:close/>
              </a:path>
              <a:path w="111125" h="451485">
                <a:moveTo>
                  <a:pt x="55102" y="413578"/>
                </a:moveTo>
                <a:lnTo>
                  <a:pt x="46862" y="427596"/>
                </a:lnTo>
                <a:lnTo>
                  <a:pt x="63246" y="427647"/>
                </a:lnTo>
                <a:lnTo>
                  <a:pt x="55102" y="413578"/>
                </a:lnTo>
                <a:close/>
              </a:path>
              <a:path w="111125" h="451485">
                <a:moveTo>
                  <a:pt x="64639" y="397352"/>
                </a:moveTo>
                <a:lnTo>
                  <a:pt x="55102" y="413578"/>
                </a:lnTo>
                <a:lnTo>
                  <a:pt x="63246" y="427647"/>
                </a:lnTo>
                <a:lnTo>
                  <a:pt x="64532" y="427647"/>
                </a:lnTo>
                <a:lnTo>
                  <a:pt x="64639" y="397352"/>
                </a:lnTo>
                <a:close/>
              </a:path>
              <a:path w="111125" h="451485">
                <a:moveTo>
                  <a:pt x="46989" y="0"/>
                </a:moveTo>
                <a:lnTo>
                  <a:pt x="45773" y="345198"/>
                </a:lnTo>
                <a:lnTo>
                  <a:pt x="45709" y="397352"/>
                </a:lnTo>
                <a:lnTo>
                  <a:pt x="55102" y="413578"/>
                </a:lnTo>
                <a:lnTo>
                  <a:pt x="64639" y="397352"/>
                </a:lnTo>
                <a:lnTo>
                  <a:pt x="66039" y="63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2851" y="5835269"/>
            <a:ext cx="111125" cy="455295"/>
          </a:xfrm>
          <a:custGeom>
            <a:avLst/>
            <a:gdLst/>
            <a:ahLst/>
            <a:cxnLst/>
            <a:rect l="l" t="t" r="r" b="b"/>
            <a:pathLst>
              <a:path w="111125" h="455295">
                <a:moveTo>
                  <a:pt x="55451" y="37849"/>
                </a:moveTo>
                <a:lnTo>
                  <a:pt x="45860" y="54165"/>
                </a:lnTo>
                <a:lnTo>
                  <a:pt x="44576" y="454863"/>
                </a:lnTo>
                <a:lnTo>
                  <a:pt x="63626" y="454926"/>
                </a:lnTo>
                <a:lnTo>
                  <a:pt x="64897" y="54165"/>
                </a:lnTo>
                <a:lnTo>
                  <a:pt x="55451" y="37849"/>
                </a:lnTo>
                <a:close/>
              </a:path>
              <a:path w="111125" h="455295">
                <a:moveTo>
                  <a:pt x="66540" y="18872"/>
                </a:moveTo>
                <a:lnTo>
                  <a:pt x="45974" y="18872"/>
                </a:lnTo>
                <a:lnTo>
                  <a:pt x="65024" y="18935"/>
                </a:lnTo>
                <a:lnTo>
                  <a:pt x="64911" y="54189"/>
                </a:lnTo>
                <a:lnTo>
                  <a:pt x="91439" y="100012"/>
                </a:lnTo>
                <a:lnTo>
                  <a:pt x="94107" y="104571"/>
                </a:lnTo>
                <a:lnTo>
                  <a:pt x="99949" y="106121"/>
                </a:lnTo>
                <a:lnTo>
                  <a:pt x="109093" y="100850"/>
                </a:lnTo>
                <a:lnTo>
                  <a:pt x="110616" y="95021"/>
                </a:lnTo>
                <a:lnTo>
                  <a:pt x="107950" y="90474"/>
                </a:lnTo>
                <a:lnTo>
                  <a:pt x="66540" y="18872"/>
                </a:lnTo>
                <a:close/>
              </a:path>
              <a:path w="111125" h="455295">
                <a:moveTo>
                  <a:pt x="55625" y="0"/>
                </a:moveTo>
                <a:lnTo>
                  <a:pt x="0" y="94665"/>
                </a:lnTo>
                <a:lnTo>
                  <a:pt x="1524" y="100495"/>
                </a:lnTo>
                <a:lnTo>
                  <a:pt x="5969" y="103162"/>
                </a:lnTo>
                <a:lnTo>
                  <a:pt x="10540" y="105829"/>
                </a:lnTo>
                <a:lnTo>
                  <a:pt x="16383" y="104317"/>
                </a:lnTo>
                <a:lnTo>
                  <a:pt x="45847" y="54189"/>
                </a:lnTo>
                <a:lnTo>
                  <a:pt x="45974" y="18872"/>
                </a:lnTo>
                <a:lnTo>
                  <a:pt x="66540" y="18872"/>
                </a:lnTo>
                <a:lnTo>
                  <a:pt x="55625" y="0"/>
                </a:lnTo>
                <a:close/>
              </a:path>
              <a:path w="111125" h="455295">
                <a:moveTo>
                  <a:pt x="65008" y="23672"/>
                </a:moveTo>
                <a:lnTo>
                  <a:pt x="47244" y="23672"/>
                </a:lnTo>
                <a:lnTo>
                  <a:pt x="63753" y="23723"/>
                </a:lnTo>
                <a:lnTo>
                  <a:pt x="55451" y="37849"/>
                </a:lnTo>
                <a:lnTo>
                  <a:pt x="64911" y="54189"/>
                </a:lnTo>
                <a:lnTo>
                  <a:pt x="65008" y="23672"/>
                </a:lnTo>
                <a:close/>
              </a:path>
              <a:path w="111125" h="455295">
                <a:moveTo>
                  <a:pt x="45974" y="18872"/>
                </a:moveTo>
                <a:lnTo>
                  <a:pt x="45860" y="54165"/>
                </a:lnTo>
                <a:lnTo>
                  <a:pt x="55451" y="37849"/>
                </a:lnTo>
                <a:lnTo>
                  <a:pt x="47244" y="23672"/>
                </a:lnTo>
                <a:lnTo>
                  <a:pt x="65008" y="23672"/>
                </a:lnTo>
                <a:lnTo>
                  <a:pt x="65024" y="18935"/>
                </a:lnTo>
                <a:lnTo>
                  <a:pt x="45974" y="18872"/>
                </a:lnTo>
                <a:close/>
              </a:path>
              <a:path w="111125" h="455295">
                <a:moveTo>
                  <a:pt x="47244" y="23672"/>
                </a:moveTo>
                <a:lnTo>
                  <a:pt x="55451" y="37849"/>
                </a:lnTo>
                <a:lnTo>
                  <a:pt x="63753" y="23723"/>
                </a:lnTo>
                <a:lnTo>
                  <a:pt x="47244" y="2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5353" y="3646678"/>
            <a:ext cx="111125" cy="455295"/>
          </a:xfrm>
          <a:custGeom>
            <a:avLst/>
            <a:gdLst/>
            <a:ahLst/>
            <a:cxnLst/>
            <a:rect l="l" t="t" r="r" b="b"/>
            <a:pathLst>
              <a:path w="111125" h="455295">
                <a:moveTo>
                  <a:pt x="55502" y="37791"/>
                </a:moveTo>
                <a:lnTo>
                  <a:pt x="45988" y="53980"/>
                </a:lnTo>
                <a:lnTo>
                  <a:pt x="44704" y="454914"/>
                </a:lnTo>
                <a:lnTo>
                  <a:pt x="63754" y="454914"/>
                </a:lnTo>
                <a:lnTo>
                  <a:pt x="65037" y="54259"/>
                </a:lnTo>
                <a:lnTo>
                  <a:pt x="55502" y="37791"/>
                </a:lnTo>
                <a:close/>
              </a:path>
              <a:path w="111125" h="455295">
                <a:moveTo>
                  <a:pt x="66587" y="18923"/>
                </a:moveTo>
                <a:lnTo>
                  <a:pt x="65150" y="18923"/>
                </a:lnTo>
                <a:lnTo>
                  <a:pt x="65037" y="54259"/>
                </a:lnTo>
                <a:lnTo>
                  <a:pt x="91567" y="100076"/>
                </a:lnTo>
                <a:lnTo>
                  <a:pt x="94234" y="104648"/>
                </a:lnTo>
                <a:lnTo>
                  <a:pt x="100075" y="106172"/>
                </a:lnTo>
                <a:lnTo>
                  <a:pt x="104521" y="103505"/>
                </a:lnTo>
                <a:lnTo>
                  <a:pt x="109093" y="100838"/>
                </a:lnTo>
                <a:lnTo>
                  <a:pt x="110617" y="94996"/>
                </a:lnTo>
                <a:lnTo>
                  <a:pt x="108076" y="90551"/>
                </a:lnTo>
                <a:lnTo>
                  <a:pt x="66587" y="18923"/>
                </a:lnTo>
                <a:close/>
              </a:path>
              <a:path w="111125" h="455295">
                <a:moveTo>
                  <a:pt x="55625" y="0"/>
                </a:moveTo>
                <a:lnTo>
                  <a:pt x="2667" y="90170"/>
                </a:lnTo>
                <a:lnTo>
                  <a:pt x="0" y="94742"/>
                </a:lnTo>
                <a:lnTo>
                  <a:pt x="1524" y="100584"/>
                </a:lnTo>
                <a:lnTo>
                  <a:pt x="10668" y="105918"/>
                </a:lnTo>
                <a:lnTo>
                  <a:pt x="16383" y="104394"/>
                </a:lnTo>
                <a:lnTo>
                  <a:pt x="19050" y="99822"/>
                </a:lnTo>
                <a:lnTo>
                  <a:pt x="45988" y="53980"/>
                </a:lnTo>
                <a:lnTo>
                  <a:pt x="46100" y="18923"/>
                </a:lnTo>
                <a:lnTo>
                  <a:pt x="66587" y="18923"/>
                </a:lnTo>
                <a:lnTo>
                  <a:pt x="55625" y="0"/>
                </a:lnTo>
                <a:close/>
              </a:path>
              <a:path w="111125" h="455295">
                <a:moveTo>
                  <a:pt x="65135" y="23749"/>
                </a:moveTo>
                <a:lnTo>
                  <a:pt x="63754" y="23749"/>
                </a:lnTo>
                <a:lnTo>
                  <a:pt x="55502" y="37791"/>
                </a:lnTo>
                <a:lnTo>
                  <a:pt x="65037" y="54259"/>
                </a:lnTo>
                <a:lnTo>
                  <a:pt x="65135" y="23749"/>
                </a:lnTo>
                <a:close/>
              </a:path>
              <a:path w="111125" h="455295">
                <a:moveTo>
                  <a:pt x="65150" y="18923"/>
                </a:moveTo>
                <a:lnTo>
                  <a:pt x="46100" y="18923"/>
                </a:lnTo>
                <a:lnTo>
                  <a:pt x="45988" y="53980"/>
                </a:lnTo>
                <a:lnTo>
                  <a:pt x="55502" y="37791"/>
                </a:lnTo>
                <a:lnTo>
                  <a:pt x="47371" y="23749"/>
                </a:lnTo>
                <a:lnTo>
                  <a:pt x="65135" y="23749"/>
                </a:lnTo>
                <a:lnTo>
                  <a:pt x="65150" y="18923"/>
                </a:lnTo>
                <a:close/>
              </a:path>
              <a:path w="111125" h="455295">
                <a:moveTo>
                  <a:pt x="63754" y="23749"/>
                </a:moveTo>
                <a:lnTo>
                  <a:pt x="47371" y="23749"/>
                </a:lnTo>
                <a:lnTo>
                  <a:pt x="55502" y="37791"/>
                </a:lnTo>
                <a:lnTo>
                  <a:pt x="63754" y="2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9705A-424C-4D0D-9CE3-7C71A271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71600"/>
            <a:ext cx="85128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181991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marR="5080" indent="-20955">
              <a:lnSpc>
                <a:spcPct val="109300"/>
              </a:lnSpc>
              <a:spcBef>
                <a:spcPts val="95"/>
              </a:spcBef>
            </a:pPr>
            <a:r>
              <a:rPr sz="2400" spc="-5" dirty="0">
                <a:solidFill>
                  <a:srgbClr val="2E5496"/>
                </a:solidFill>
              </a:rPr>
              <a:t>MERN</a:t>
            </a:r>
            <a:r>
              <a:rPr sz="2400" spc="-70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Stack  </a:t>
            </a:r>
            <a:r>
              <a:rPr sz="2400" spc="-5" dirty="0"/>
              <a:t>React.JS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989" y="1268348"/>
            <a:ext cx="993330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5" dirty="0">
                <a:latin typeface="Carlito"/>
                <a:cs typeface="Carlito"/>
              </a:rPr>
              <a:t>Front </a:t>
            </a:r>
            <a:r>
              <a:rPr sz="2400" spc="-5" dirty="0">
                <a:latin typeface="Carlito"/>
                <a:cs typeface="Carlito"/>
              </a:rPr>
              <a:t>End </a:t>
            </a:r>
            <a:r>
              <a:rPr sz="2400" spc="-10" dirty="0">
                <a:latin typeface="Carlito"/>
                <a:cs typeface="Carlito"/>
              </a:rPr>
              <a:t>Library </a:t>
            </a:r>
            <a:r>
              <a:rPr sz="2400" spc="-5" dirty="0">
                <a:latin typeface="Carlito"/>
                <a:cs typeface="Carlito"/>
              </a:rPr>
              <a:t>(The </a:t>
            </a:r>
            <a:r>
              <a:rPr sz="2400" spc="-10" dirty="0">
                <a:latin typeface="Carlito"/>
                <a:cs typeface="Carlito"/>
              </a:rPr>
              <a:t>top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MERN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Stack)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  <a:tab pos="448056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declarative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JavaScript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Library	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creating </a:t>
            </a:r>
            <a:r>
              <a:rPr sz="2400" spc="-5" dirty="0">
                <a:latin typeface="Carlito"/>
                <a:cs typeface="Carlito"/>
              </a:rPr>
              <a:t>dynamic client-side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Build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spc="-15" dirty="0">
                <a:latin typeface="Carlito"/>
                <a:cs typeface="Carlito"/>
              </a:rPr>
              <a:t>complex </a:t>
            </a:r>
            <a:r>
              <a:rPr sz="2400" spc="-10" dirty="0">
                <a:latin typeface="Carlito"/>
                <a:cs typeface="Carlito"/>
              </a:rPr>
              <a:t>interfaces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through</a:t>
            </a:r>
            <a:endParaRPr sz="2400">
              <a:latin typeface="Carlito"/>
              <a:cs typeface="Carlito"/>
            </a:endParaRPr>
          </a:p>
          <a:p>
            <a:pPr marL="1327785" lvl="1" indent="-23685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rlito"/>
                <a:cs typeface="Carlito"/>
              </a:rPr>
              <a:t>simple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Components,</a:t>
            </a:r>
            <a:endParaRPr sz="2400">
              <a:latin typeface="Carlito"/>
              <a:cs typeface="Carlito"/>
            </a:endParaRPr>
          </a:p>
          <a:p>
            <a:pPr marL="1327785" lvl="1" indent="-236854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10" dirty="0">
                <a:latin typeface="Carlito"/>
                <a:cs typeface="Carlito"/>
              </a:rPr>
              <a:t>connect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15" dirty="0">
                <a:latin typeface="Carlito"/>
                <a:cs typeface="Carlito"/>
              </a:rPr>
              <a:t>to data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your </a:t>
            </a:r>
            <a:r>
              <a:rPr sz="2400" spc="-15" dirty="0">
                <a:latin typeface="Carlito"/>
                <a:cs typeface="Carlito"/>
              </a:rPr>
              <a:t>backend </a:t>
            </a:r>
            <a:r>
              <a:rPr sz="2400" spc="-35" dirty="0">
                <a:latin typeface="Carlito"/>
                <a:cs typeface="Carlito"/>
              </a:rPr>
              <a:t>server,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1327785" lvl="1" indent="-23685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rlito"/>
                <a:cs typeface="Carlito"/>
              </a:rPr>
              <a:t>render </a:t>
            </a:r>
            <a:r>
              <a:rPr sz="2400" dirty="0">
                <a:latin typeface="Carlito"/>
                <a:cs typeface="Carlito"/>
              </a:rPr>
              <a:t>them as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HTML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Strengths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</a:t>
            </a:r>
            <a:endParaRPr sz="2400">
              <a:latin typeface="Carlito"/>
              <a:cs typeface="Carlito"/>
            </a:endParaRPr>
          </a:p>
          <a:p>
            <a:pPr marL="1327785" lvl="1" indent="-23685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5" dirty="0">
                <a:latin typeface="Carlito"/>
                <a:cs typeface="Carlito"/>
              </a:rPr>
              <a:t>handling </a:t>
            </a:r>
            <a:r>
              <a:rPr sz="2400" spc="-15" dirty="0">
                <a:latin typeface="Carlito"/>
                <a:cs typeface="Carlito"/>
              </a:rPr>
              <a:t>stateful, </a:t>
            </a:r>
            <a:r>
              <a:rPr sz="2400" spc="-10" dirty="0">
                <a:latin typeface="Carlito"/>
                <a:cs typeface="Carlito"/>
              </a:rPr>
              <a:t>data-driven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interfaces</a:t>
            </a:r>
            <a:endParaRPr sz="2400">
              <a:latin typeface="Carlito"/>
              <a:cs typeface="Carlito"/>
            </a:endParaRPr>
          </a:p>
          <a:p>
            <a:pPr marL="1327785" lvl="1" indent="-23685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327785" algn="l"/>
                <a:tab pos="1328420" algn="l"/>
              </a:tabLst>
            </a:pPr>
            <a:r>
              <a:rPr sz="2400" spc="-15" dirty="0">
                <a:latin typeface="Carlito"/>
                <a:cs typeface="Carlito"/>
              </a:rPr>
              <a:t>great </a:t>
            </a:r>
            <a:r>
              <a:rPr sz="2400" spc="-5" dirty="0">
                <a:latin typeface="Carlito"/>
                <a:cs typeface="Carlito"/>
              </a:rPr>
              <a:t>support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forms, </a:t>
            </a:r>
            <a:r>
              <a:rPr sz="2400" spc="-10" dirty="0">
                <a:latin typeface="Carlito"/>
                <a:cs typeface="Carlito"/>
              </a:rPr>
              <a:t>error </a:t>
            </a:r>
            <a:r>
              <a:rPr sz="2400" spc="-5" dirty="0">
                <a:latin typeface="Carlito"/>
                <a:cs typeface="Carlito"/>
              </a:rPr>
              <a:t>handling, </a:t>
            </a:r>
            <a:r>
              <a:rPr sz="2400" spc="-10" dirty="0">
                <a:latin typeface="Carlito"/>
                <a:cs typeface="Carlito"/>
              </a:rPr>
              <a:t>events, </a:t>
            </a:r>
            <a:r>
              <a:rPr sz="2400" spc="-5" dirty="0">
                <a:latin typeface="Carlito"/>
                <a:cs typeface="Carlito"/>
              </a:rPr>
              <a:t>lists,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100" y="5628219"/>
            <a:ext cx="1079391" cy="107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89" y="243924"/>
            <a:ext cx="10031095" cy="43427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MERN</a:t>
            </a:r>
            <a:r>
              <a:rPr sz="2400" b="1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270"/>
              </a:spcBef>
            </a:pPr>
            <a:r>
              <a:rPr sz="2400" b="1" spc="-5" dirty="0">
                <a:solidFill>
                  <a:srgbClr val="C55A11"/>
                </a:solidFill>
                <a:latin typeface="Arial"/>
                <a:cs typeface="Arial"/>
              </a:rPr>
              <a:t>Node.JS and</a:t>
            </a:r>
            <a:r>
              <a:rPr sz="2400" b="1" spc="-1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55A11"/>
                </a:solidFill>
                <a:latin typeface="Arial"/>
                <a:cs typeface="Arial"/>
              </a:rPr>
              <a:t>Express.JS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Server side </a:t>
            </a:r>
            <a:r>
              <a:rPr sz="2400" spc="-10" dirty="0">
                <a:latin typeface="Carlito"/>
                <a:cs typeface="Carlito"/>
              </a:rPr>
              <a:t>Framework </a:t>
            </a:r>
            <a:r>
              <a:rPr sz="2400" spc="-5" dirty="0">
                <a:latin typeface="Carlito"/>
                <a:cs typeface="Carlito"/>
              </a:rPr>
              <a:t>(The </a:t>
            </a:r>
            <a:r>
              <a:rPr sz="2400" dirty="0">
                <a:latin typeface="Carlito"/>
                <a:cs typeface="Carlito"/>
              </a:rPr>
              <a:t>middle tier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MERN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Stack)</a:t>
            </a:r>
            <a:endParaRPr sz="24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Express.js server-side </a:t>
            </a:r>
            <a:r>
              <a:rPr sz="2400" spc="-10" dirty="0">
                <a:latin typeface="Carlito"/>
                <a:cs typeface="Carlito"/>
              </a:rPr>
              <a:t>framework, </a:t>
            </a:r>
            <a:r>
              <a:rPr sz="2400" dirty="0">
                <a:latin typeface="Carlito"/>
                <a:cs typeface="Carlito"/>
              </a:rPr>
              <a:t>running inside a </a:t>
            </a:r>
            <a:r>
              <a:rPr sz="2400" spc="-5" dirty="0">
                <a:latin typeface="Carlito"/>
                <a:cs typeface="Carlito"/>
              </a:rPr>
              <a:t>Node.js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0" dirty="0">
                <a:latin typeface="Carlito"/>
                <a:cs typeface="Carlito"/>
              </a:rPr>
              <a:t>powerful </a:t>
            </a:r>
            <a:r>
              <a:rPr sz="2400" dirty="0">
                <a:latin typeface="Carlito"/>
                <a:cs typeface="Carlito"/>
              </a:rPr>
              <a:t>models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URL </a:t>
            </a:r>
            <a:r>
              <a:rPr sz="2400" spc="-10" dirty="0">
                <a:latin typeface="Carlito"/>
                <a:cs typeface="Carlito"/>
              </a:rPr>
              <a:t>routing </a:t>
            </a:r>
            <a:r>
              <a:rPr sz="2400" spc="-5" dirty="0">
                <a:latin typeface="Carlito"/>
                <a:cs typeface="Carlito"/>
              </a:rPr>
              <a:t>(matching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incoming </a:t>
            </a:r>
            <a:r>
              <a:rPr sz="2400" dirty="0">
                <a:latin typeface="Carlito"/>
                <a:cs typeface="Carlito"/>
              </a:rPr>
              <a:t>URL with a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 dirty="0">
              <a:latin typeface="Carlito"/>
              <a:cs typeface="Carlito"/>
            </a:endParaRPr>
          </a:p>
          <a:p>
            <a:pPr marL="24701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rlito"/>
                <a:cs typeface="Carlito"/>
              </a:rPr>
              <a:t>function),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handling </a:t>
            </a:r>
            <a:r>
              <a:rPr sz="2400" spc="5" dirty="0">
                <a:latin typeface="Carlito"/>
                <a:cs typeface="Carlito"/>
              </a:rPr>
              <a:t>HTTP </a:t>
            </a:r>
            <a:r>
              <a:rPr sz="2400" spc="-10" dirty="0">
                <a:latin typeface="Carlito"/>
                <a:cs typeface="Carlito"/>
              </a:rPr>
              <a:t>requests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responses</a:t>
            </a:r>
            <a:endParaRPr sz="2400" dirty="0">
              <a:latin typeface="Carlito"/>
              <a:cs typeface="Carlito"/>
            </a:endParaRPr>
          </a:p>
          <a:p>
            <a:pPr marL="247015" marR="5080" indent="-23495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In turn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Node.js </a:t>
            </a:r>
            <a:r>
              <a:rPr sz="2400" spc="-5" dirty="0">
                <a:latin typeface="Carlito"/>
                <a:cs typeface="Carlito"/>
              </a:rPr>
              <a:t>MongoDB </a:t>
            </a:r>
            <a:r>
              <a:rPr sz="2400" spc="-10" dirty="0">
                <a:latin typeface="Carlito"/>
                <a:cs typeface="Carlito"/>
              </a:rPr>
              <a:t>drivers, </a:t>
            </a:r>
            <a:r>
              <a:rPr sz="2400" dirty="0">
                <a:latin typeface="Carlito"/>
                <a:cs typeface="Carlito"/>
              </a:rPr>
              <a:t>either via </a:t>
            </a:r>
            <a:r>
              <a:rPr sz="2400" spc="-5" dirty="0">
                <a:latin typeface="Carlito"/>
                <a:cs typeface="Carlito"/>
              </a:rPr>
              <a:t>callbacks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spc="-10" dirty="0">
                <a:latin typeface="Carlito"/>
                <a:cs typeface="Carlito"/>
              </a:rPr>
              <a:t>Promises,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access and </a:t>
            </a:r>
            <a:r>
              <a:rPr sz="2400" spc="-15" dirty="0">
                <a:latin typeface="Carlito"/>
                <a:cs typeface="Carlito"/>
              </a:rPr>
              <a:t>update data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your MongoDB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50" y="5617132"/>
            <a:ext cx="2356485" cy="1163955"/>
            <a:chOff x="133350" y="5617132"/>
            <a:chExt cx="2356485" cy="1163955"/>
          </a:xfrm>
        </p:grpSpPr>
        <p:sp>
          <p:nvSpPr>
            <p:cNvPr id="4" name="object 4"/>
            <p:cNvSpPr/>
            <p:nvPr/>
          </p:nvSpPr>
          <p:spPr>
            <a:xfrm>
              <a:off x="1319275" y="5617132"/>
              <a:ext cx="1169987" cy="116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350" y="5625730"/>
              <a:ext cx="1187450" cy="1117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31" y="243924"/>
            <a:ext cx="181991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marR="5080" indent="-20955">
              <a:lnSpc>
                <a:spcPct val="109300"/>
              </a:lnSpc>
              <a:spcBef>
                <a:spcPts val="95"/>
              </a:spcBef>
            </a:pPr>
            <a:r>
              <a:rPr sz="2400" spc="-5" dirty="0">
                <a:solidFill>
                  <a:srgbClr val="2E5496"/>
                </a:solidFill>
              </a:rPr>
              <a:t>MERN</a:t>
            </a:r>
            <a:r>
              <a:rPr sz="2400" spc="-70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Stack  </a:t>
            </a:r>
            <a:r>
              <a:rPr sz="2400" spc="-5" dirty="0"/>
              <a:t>MongoDB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989" y="1268348"/>
            <a:ext cx="1050925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5" dirty="0">
                <a:latin typeface="Carlito"/>
                <a:cs typeface="Carlito"/>
              </a:rPr>
              <a:t>Server (The </a:t>
            </a:r>
            <a:r>
              <a:rPr sz="2400" spc="-15" dirty="0">
                <a:latin typeface="Carlito"/>
                <a:cs typeface="Carlito"/>
              </a:rPr>
              <a:t>bottom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MERN</a:t>
            </a:r>
            <a:r>
              <a:rPr sz="2400" spc="-5" dirty="0">
                <a:latin typeface="Carlito"/>
                <a:cs typeface="Carlito"/>
              </a:rPr>
              <a:t> Stack)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5" dirty="0">
                <a:latin typeface="Carlito"/>
                <a:cs typeface="Carlito"/>
              </a:rPr>
              <a:t>data store(user </a:t>
            </a:r>
            <a:r>
              <a:rPr sz="2400" spc="-10" dirty="0">
                <a:latin typeface="Carlito"/>
                <a:cs typeface="Carlito"/>
              </a:rPr>
              <a:t>profiles, </a:t>
            </a:r>
            <a:r>
              <a:rPr sz="2400" spc="-15" dirty="0">
                <a:latin typeface="Carlito"/>
                <a:cs typeface="Carlito"/>
              </a:rPr>
              <a:t>content, </a:t>
            </a:r>
            <a:r>
              <a:rPr sz="2400" spc="-10" dirty="0">
                <a:latin typeface="Carlito"/>
                <a:cs typeface="Carlito"/>
              </a:rPr>
              <a:t>comments, </a:t>
            </a:r>
            <a:r>
              <a:rPr sz="2400" spc="-5" dirty="0">
                <a:latin typeface="Carlito"/>
                <a:cs typeface="Carlito"/>
              </a:rPr>
              <a:t>uploads, </a:t>
            </a:r>
            <a:r>
              <a:rPr sz="2400" spc="-10" dirty="0">
                <a:latin typeface="Carlito"/>
                <a:cs typeface="Carlito"/>
              </a:rPr>
              <a:t>events,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etc.)</a:t>
            </a:r>
            <a:endParaRPr sz="24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dirty="0">
                <a:latin typeface="Carlito"/>
                <a:cs typeface="Carlito"/>
              </a:rPr>
              <a:t>JSON</a:t>
            </a:r>
            <a:r>
              <a:rPr sz="2400" spc="229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</a:t>
            </a:r>
            <a:r>
              <a:rPr sz="2400" spc="229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created</a:t>
            </a:r>
            <a:r>
              <a:rPr sz="2400" spc="2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2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front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</a:t>
            </a:r>
            <a:r>
              <a:rPr sz="2400" spc="2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can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2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stored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directly</a:t>
            </a:r>
            <a:r>
              <a:rPr sz="2400" spc="25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MongoDB</a:t>
            </a:r>
            <a:r>
              <a:rPr sz="2400" spc="2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24701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rlito"/>
                <a:cs typeface="Carlito"/>
              </a:rPr>
              <a:t>later retrieval through </a:t>
            </a:r>
            <a:r>
              <a:rPr sz="2400" dirty="0">
                <a:latin typeface="Carlito"/>
                <a:cs typeface="Carlito"/>
              </a:rPr>
              <a:t>Node.JS 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Express.JS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550" y="5578056"/>
            <a:ext cx="1105217" cy="1098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5711-6955-4FE1-8A46-81218CE4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666999"/>
            <a:ext cx="7772400" cy="738664"/>
          </a:xfrm>
        </p:spPr>
        <p:txBody>
          <a:bodyPr/>
          <a:lstStyle/>
          <a:p>
            <a:pPr algn="ctr"/>
            <a:r>
              <a:rPr lang="en-IN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REACTJS</a:t>
            </a:r>
            <a:r>
              <a:rPr lang="en-IN" sz="4800" dirty="0"/>
              <a:t> INTRODUCTION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593211D-5ED1-4578-9725-637E023AD480}"/>
              </a:ext>
            </a:extLst>
          </p:cNvPr>
          <p:cNvSpPr/>
          <p:nvPr/>
        </p:nvSpPr>
        <p:spPr>
          <a:xfrm>
            <a:off x="4191000" y="3452338"/>
            <a:ext cx="1828800" cy="150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1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828800"/>
            <a:ext cx="9133840" cy="28527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270"/>
              </a:spcBef>
            </a:pPr>
            <a:r>
              <a:rPr sz="2400" b="1" spc="-30" dirty="0">
                <a:solidFill>
                  <a:srgbClr val="C55A11"/>
                </a:solidFill>
                <a:latin typeface="Arial"/>
                <a:cs typeface="Arial"/>
              </a:rPr>
              <a:t>Typical </a:t>
            </a:r>
            <a:r>
              <a:rPr sz="2400" b="1" dirty="0">
                <a:solidFill>
                  <a:srgbClr val="C55A11"/>
                </a:solidFill>
                <a:latin typeface="Arial"/>
                <a:cs typeface="Arial"/>
              </a:rPr>
              <a:t>issue while building</a:t>
            </a:r>
            <a:r>
              <a:rPr sz="2400" b="1" spc="-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C55A11"/>
                </a:solidFill>
                <a:latin typeface="Arial"/>
                <a:cs typeface="Arial"/>
              </a:rPr>
              <a:t>SPA</a:t>
            </a:r>
            <a:endParaRPr sz="2400" dirty="0">
              <a:latin typeface="Arial"/>
              <a:cs typeface="Arial"/>
            </a:endParaRPr>
          </a:p>
          <a:p>
            <a:pPr marL="247015" marR="5080" indent="-234950">
              <a:lnSpc>
                <a:spcPct val="150000"/>
              </a:lnSpc>
              <a:spcBef>
                <a:spcPts val="177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5" dirty="0">
                <a:latin typeface="Carlito"/>
                <a:cs typeface="Carlito"/>
              </a:rPr>
              <a:t>application,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bulk of </a:t>
            </a:r>
            <a:r>
              <a:rPr sz="2400" spc="-10" dirty="0">
                <a:latin typeface="Carlito"/>
                <a:cs typeface="Carlito"/>
              </a:rPr>
              <a:t>your </a:t>
            </a:r>
            <a:r>
              <a:rPr sz="2400" spc="-5" dirty="0">
                <a:latin typeface="Carlito"/>
                <a:cs typeface="Carlito"/>
              </a:rPr>
              <a:t>time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spent </a:t>
            </a:r>
            <a:r>
              <a:rPr sz="2400" spc="-15" dirty="0">
                <a:latin typeface="Carlito"/>
                <a:cs typeface="Carlito"/>
              </a:rPr>
              <a:t>keeping  </a:t>
            </a:r>
            <a:r>
              <a:rPr sz="2400" spc="-10" dirty="0">
                <a:latin typeface="Carlito"/>
                <a:cs typeface="Carlito"/>
              </a:rPr>
              <a:t>your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in-sync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your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UI</a:t>
            </a:r>
            <a:endParaRPr sz="24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5" dirty="0">
                <a:latin typeface="Carlito"/>
                <a:cs typeface="Carlito"/>
              </a:rPr>
              <a:t>Manipulating the DOM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really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slow</a:t>
            </a:r>
            <a:endParaRPr sz="24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400" spc="-20" dirty="0">
                <a:latin typeface="Carlito"/>
                <a:cs typeface="Carlito"/>
              </a:rPr>
              <a:t>Working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HTML </a:t>
            </a:r>
            <a:r>
              <a:rPr sz="2400" spc="-10" dirty="0">
                <a:latin typeface="Carlito"/>
                <a:cs typeface="Carlito"/>
              </a:rPr>
              <a:t>templates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pain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" y="5679019"/>
            <a:ext cx="1079391" cy="107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1169</Words>
  <Application>Microsoft Office PowerPoint</Application>
  <PresentationFormat>Widescreen</PresentationFormat>
  <Paragraphs>132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Carlito</vt:lpstr>
      <vt:lpstr>helvetica neue</vt:lpstr>
      <vt:lpstr>Times New Roman</vt:lpstr>
      <vt:lpstr>Office Theme</vt:lpstr>
      <vt:lpstr>MERN INTRODUCTION</vt:lpstr>
      <vt:lpstr>PowerPoint Presentation</vt:lpstr>
      <vt:lpstr>MERN Stack  Introduction</vt:lpstr>
      <vt:lpstr>PowerPoint Presentation</vt:lpstr>
      <vt:lpstr>MERN Stack  React.JS</vt:lpstr>
      <vt:lpstr>PowerPoint Presentation</vt:lpstr>
      <vt:lpstr>MERN Stack  MongoDB</vt:lpstr>
      <vt:lpstr>REACTJS INTRODUCTION</vt:lpstr>
      <vt:lpstr>PowerPoint Presentation</vt:lpstr>
      <vt:lpstr>ReactJS Introduction</vt:lpstr>
      <vt:lpstr>ReactJS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React.JS Visuals Defined Entirely in JavaScript</vt:lpstr>
      <vt:lpstr>React.JS  Getting Started</vt:lpstr>
      <vt:lpstr>React.JS Displaying the first element</vt:lpstr>
      <vt:lpstr>Read and Understand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Kundhavai K R</cp:lastModifiedBy>
  <cp:revision>15</cp:revision>
  <dcterms:created xsi:type="dcterms:W3CDTF">2020-09-20T11:41:47Z</dcterms:created>
  <dcterms:modified xsi:type="dcterms:W3CDTF">2020-09-21T05:38:47Z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2020-09-20T00:00:00Z</vt:filetime>
  </property>
</Properties>
</file>