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55A1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660126" y="469900"/>
            <a:ext cx="933450" cy="1398524"/>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1232661"/>
            <a:ext cx="7924800" cy="0"/>
          </a:xfrm>
          <a:custGeom>
            <a:avLst/>
            <a:gdLst/>
            <a:ahLst/>
            <a:cxnLst/>
            <a:rect l="l" t="t" r="r" b="b"/>
            <a:pathLst>
              <a:path w="7924800">
                <a:moveTo>
                  <a:pt x="0" y="0"/>
                </a:moveTo>
                <a:lnTo>
                  <a:pt x="7924800" y="0"/>
                </a:lnTo>
              </a:path>
            </a:pathLst>
          </a:custGeom>
          <a:ln w="38100">
            <a:solidFill>
              <a:srgbClr val="DFA167"/>
            </a:solidFill>
          </a:ln>
        </p:spPr>
        <p:txBody>
          <a:bodyPr wrap="square" lIns="0" tIns="0" rIns="0" bIns="0" rtlCol="0"/>
          <a:lstStyle/>
          <a:p>
            <a:endParaRPr/>
          </a:p>
        </p:txBody>
      </p:sp>
      <p:sp>
        <p:nvSpPr>
          <p:cNvPr id="2" name="Holder 2"/>
          <p:cNvSpPr>
            <a:spLocks noGrp="1"/>
          </p:cNvSpPr>
          <p:nvPr>
            <p:ph type="title"/>
          </p:nvPr>
        </p:nvSpPr>
        <p:spPr>
          <a:xfrm>
            <a:off x="3930650" y="2070861"/>
            <a:ext cx="4330700" cy="574039"/>
          </a:xfrm>
          <a:prstGeom prst="rect">
            <a:avLst/>
          </a:prstGeom>
        </p:spPr>
        <p:txBody>
          <a:bodyPr wrap="square" lIns="0" tIns="0" rIns="0" bIns="0">
            <a:spAutoFit/>
          </a:bodyPr>
          <a:lstStyle>
            <a:lvl1pPr>
              <a:defRPr sz="3600" b="1" i="0">
                <a:solidFill>
                  <a:srgbClr val="C55A11"/>
                </a:solidFill>
                <a:latin typeface="Arial"/>
                <a:cs typeface="Arial"/>
              </a:defRPr>
            </a:lvl1pPr>
          </a:lstStyle>
          <a:p>
            <a:endParaRPr/>
          </a:p>
        </p:txBody>
      </p:sp>
      <p:sp>
        <p:nvSpPr>
          <p:cNvPr id="3" name="Holder 3"/>
          <p:cNvSpPr>
            <a:spLocks noGrp="1"/>
          </p:cNvSpPr>
          <p:nvPr>
            <p:ph type="body" idx="1"/>
          </p:nvPr>
        </p:nvSpPr>
        <p:spPr>
          <a:xfrm>
            <a:off x="376554" y="3119820"/>
            <a:ext cx="11438890" cy="1871345"/>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7.web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931" y="243924"/>
            <a:ext cx="4884420" cy="825500"/>
          </a:xfrm>
          <a:prstGeom prst="rect">
            <a:avLst/>
          </a:prstGeom>
        </p:spPr>
        <p:txBody>
          <a:bodyPr vert="horz" wrap="square" lIns="0" tIns="12065" rIns="0" bIns="0" rtlCol="0">
            <a:spAutoFit/>
          </a:bodyPr>
          <a:lstStyle/>
          <a:p>
            <a:pPr marL="33020" marR="5080" indent="-20955">
              <a:lnSpc>
                <a:spcPct val="109300"/>
              </a:lnSpc>
              <a:spcBef>
                <a:spcPts val="95"/>
              </a:spcBef>
            </a:pPr>
            <a:r>
              <a:rPr sz="2400" spc="-5" dirty="0">
                <a:solidFill>
                  <a:srgbClr val="2E5496"/>
                </a:solidFill>
              </a:rPr>
              <a:t>React.JS </a:t>
            </a:r>
            <a:r>
              <a:rPr sz="2400" dirty="0">
                <a:solidFill>
                  <a:srgbClr val="2E5496"/>
                </a:solidFill>
              </a:rPr>
              <a:t>– </a:t>
            </a:r>
            <a:r>
              <a:rPr sz="2400" spc="-5" dirty="0">
                <a:solidFill>
                  <a:srgbClr val="2E5496"/>
                </a:solidFill>
              </a:rPr>
              <a:t>Complex Components  </a:t>
            </a:r>
            <a:r>
              <a:rPr sz="2400" spc="-5" dirty="0"/>
              <a:t>Advantages </a:t>
            </a:r>
            <a:r>
              <a:rPr sz="2400" dirty="0"/>
              <a:t>of </a:t>
            </a:r>
            <a:r>
              <a:rPr sz="2400" spc="-5" dirty="0"/>
              <a:t>using</a:t>
            </a:r>
            <a:r>
              <a:rPr sz="2400" spc="-40" dirty="0"/>
              <a:t> </a:t>
            </a:r>
            <a:r>
              <a:rPr sz="2400" spc="-5" dirty="0"/>
              <a:t>Component</a:t>
            </a:r>
            <a:endParaRPr sz="2400"/>
          </a:p>
        </p:txBody>
      </p:sp>
      <p:sp>
        <p:nvSpPr>
          <p:cNvPr id="3" name="object 3"/>
          <p:cNvSpPr txBox="1"/>
          <p:nvPr/>
        </p:nvSpPr>
        <p:spPr>
          <a:xfrm>
            <a:off x="246989" y="2320290"/>
            <a:ext cx="8645525" cy="1854835"/>
          </a:xfrm>
          <a:prstGeom prst="rect">
            <a:avLst/>
          </a:prstGeom>
        </p:spPr>
        <p:txBody>
          <a:bodyPr vert="horz" wrap="square" lIns="0" tIns="12700" rIns="0" bIns="0" rtlCol="0">
            <a:spAutoFit/>
          </a:bodyPr>
          <a:lstStyle/>
          <a:p>
            <a:pPr marL="247015" indent="-234950">
              <a:lnSpc>
                <a:spcPct val="100000"/>
              </a:lnSpc>
              <a:spcBef>
                <a:spcPts val="100"/>
              </a:spcBef>
              <a:buFont typeface="Arial"/>
              <a:buChar char="•"/>
              <a:tabLst>
                <a:tab pos="247015" algn="l"/>
                <a:tab pos="247650" algn="l"/>
              </a:tabLst>
            </a:pPr>
            <a:r>
              <a:rPr sz="2400" dirty="0">
                <a:latin typeface="Calibri"/>
                <a:cs typeface="Calibri"/>
              </a:rPr>
              <a:t>Major </a:t>
            </a:r>
            <a:r>
              <a:rPr sz="2400" spc="-15" dirty="0">
                <a:latin typeface="Calibri"/>
                <a:cs typeface="Calibri"/>
              </a:rPr>
              <a:t>advantage </a:t>
            </a:r>
            <a:r>
              <a:rPr sz="2400" spc="-5" dirty="0">
                <a:latin typeface="Calibri"/>
                <a:cs typeface="Calibri"/>
              </a:rPr>
              <a:t>of using </a:t>
            </a:r>
            <a:r>
              <a:rPr sz="2400" spc="-10" dirty="0">
                <a:latin typeface="Calibri"/>
                <a:cs typeface="Calibri"/>
              </a:rPr>
              <a:t>Components </a:t>
            </a:r>
            <a:r>
              <a:rPr sz="2400" dirty="0">
                <a:latin typeface="Calibri"/>
                <a:cs typeface="Calibri"/>
              </a:rPr>
              <a:t>is</a:t>
            </a:r>
            <a:r>
              <a:rPr sz="2400" spc="-25" dirty="0">
                <a:latin typeface="Calibri"/>
                <a:cs typeface="Calibri"/>
              </a:rPr>
              <a:t> </a:t>
            </a:r>
            <a:r>
              <a:rPr sz="2400" spc="-5" dirty="0">
                <a:latin typeface="Calibri"/>
                <a:cs typeface="Calibri"/>
              </a:rPr>
              <a:t>Reusability</a:t>
            </a:r>
            <a:endParaRPr sz="2400">
              <a:latin typeface="Calibri"/>
              <a:cs typeface="Calibri"/>
            </a:endParaRPr>
          </a:p>
          <a:p>
            <a:pPr>
              <a:lnSpc>
                <a:spcPct val="100000"/>
              </a:lnSpc>
              <a:spcBef>
                <a:spcPts val="5"/>
              </a:spcBef>
              <a:buFont typeface="Arial"/>
              <a:buChar char="•"/>
            </a:pPr>
            <a:endParaRPr sz="2500">
              <a:latin typeface="Times New Roman"/>
              <a:cs typeface="Times New Roman"/>
            </a:endParaRPr>
          </a:p>
          <a:p>
            <a:pPr marL="247015" indent="-234950">
              <a:lnSpc>
                <a:spcPct val="100000"/>
              </a:lnSpc>
              <a:buFont typeface="Arial"/>
              <a:buChar char="•"/>
              <a:tabLst>
                <a:tab pos="247015" algn="l"/>
                <a:tab pos="247650" algn="l"/>
              </a:tabLst>
            </a:pPr>
            <a:r>
              <a:rPr sz="2400" spc="-10" dirty="0">
                <a:latin typeface="Calibri"/>
                <a:cs typeface="Calibri"/>
              </a:rPr>
              <a:t>Beyond that </a:t>
            </a:r>
            <a:r>
              <a:rPr sz="2400" dirty="0">
                <a:latin typeface="Calibri"/>
                <a:cs typeface="Calibri"/>
              </a:rPr>
              <a:t>another major </a:t>
            </a:r>
            <a:r>
              <a:rPr sz="2400" spc="-15" dirty="0">
                <a:latin typeface="Calibri"/>
                <a:cs typeface="Calibri"/>
              </a:rPr>
              <a:t>advantage </a:t>
            </a:r>
            <a:r>
              <a:rPr sz="2400" dirty="0">
                <a:latin typeface="Calibri"/>
                <a:cs typeface="Calibri"/>
              </a:rPr>
              <a:t>is</a:t>
            </a:r>
            <a:r>
              <a:rPr sz="2400" spc="-60" dirty="0">
                <a:latin typeface="Calibri"/>
                <a:cs typeface="Calibri"/>
              </a:rPr>
              <a:t> </a:t>
            </a:r>
            <a:r>
              <a:rPr sz="2400" b="1" i="1" dirty="0">
                <a:latin typeface="Calibri"/>
                <a:cs typeface="Calibri"/>
              </a:rPr>
              <a:t>Composability</a:t>
            </a:r>
            <a:endParaRPr sz="2400">
              <a:latin typeface="Calibri"/>
              <a:cs typeface="Calibri"/>
            </a:endParaRPr>
          </a:p>
          <a:p>
            <a:pPr>
              <a:lnSpc>
                <a:spcPct val="100000"/>
              </a:lnSpc>
              <a:spcBef>
                <a:spcPts val="5"/>
              </a:spcBef>
              <a:buFont typeface="Arial"/>
              <a:buChar char="•"/>
            </a:pPr>
            <a:endParaRPr sz="2500">
              <a:latin typeface="Times New Roman"/>
              <a:cs typeface="Times New Roman"/>
            </a:endParaRPr>
          </a:p>
          <a:p>
            <a:pPr marL="247015" indent="-234950">
              <a:lnSpc>
                <a:spcPct val="100000"/>
              </a:lnSpc>
              <a:buFont typeface="Arial"/>
              <a:buChar char="•"/>
              <a:tabLst>
                <a:tab pos="247015" algn="l"/>
                <a:tab pos="247650" algn="l"/>
              </a:tabLst>
            </a:pPr>
            <a:r>
              <a:rPr sz="2400" spc="-65" dirty="0">
                <a:latin typeface="Calibri"/>
                <a:cs typeface="Calibri"/>
              </a:rPr>
              <a:t>You </a:t>
            </a:r>
            <a:r>
              <a:rPr sz="2400" spc="-10" dirty="0">
                <a:latin typeface="Calibri"/>
                <a:cs typeface="Calibri"/>
              </a:rPr>
              <a:t>can combine components </a:t>
            </a:r>
            <a:r>
              <a:rPr sz="2400" spc="-15" dirty="0">
                <a:latin typeface="Calibri"/>
                <a:cs typeface="Calibri"/>
              </a:rPr>
              <a:t>to create </a:t>
            </a:r>
            <a:r>
              <a:rPr sz="2400" spc="-10" dirty="0">
                <a:latin typeface="Calibri"/>
                <a:cs typeface="Calibri"/>
              </a:rPr>
              <a:t>more </a:t>
            </a:r>
            <a:r>
              <a:rPr sz="2400" spc="-15" dirty="0">
                <a:latin typeface="Calibri"/>
                <a:cs typeface="Calibri"/>
              </a:rPr>
              <a:t>complex</a:t>
            </a:r>
            <a:r>
              <a:rPr sz="2400" spc="65" dirty="0">
                <a:latin typeface="Calibri"/>
                <a:cs typeface="Calibri"/>
              </a:rPr>
              <a:t> </a:t>
            </a:r>
            <a:r>
              <a:rPr sz="2400" spc="-10" dirty="0">
                <a:latin typeface="Calibri"/>
                <a:cs typeface="Calibri"/>
              </a:rPr>
              <a:t>components.</a:t>
            </a:r>
            <a:endParaRPr sz="2400">
              <a:latin typeface="Calibri"/>
              <a:cs typeface="Calibri"/>
            </a:endParaRPr>
          </a:p>
        </p:txBody>
      </p:sp>
      <p:sp>
        <p:nvSpPr>
          <p:cNvPr id="4" name="object 4"/>
          <p:cNvSpPr/>
          <p:nvPr/>
        </p:nvSpPr>
        <p:spPr>
          <a:xfrm>
            <a:off x="25400" y="5729552"/>
            <a:ext cx="1082619" cy="10808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988" y="243924"/>
            <a:ext cx="5315611" cy="3618042"/>
          </a:xfrm>
          <a:prstGeom prst="rect">
            <a:avLst/>
          </a:prstGeom>
        </p:spPr>
        <p:txBody>
          <a:bodyPr vert="horz" wrap="square" lIns="0" tIns="12065" rIns="0" bIns="0" rtlCol="0">
            <a:spAutoFit/>
          </a:bodyPr>
          <a:lstStyle/>
          <a:p>
            <a:pPr marL="257810" marR="20955" indent="-20955">
              <a:lnSpc>
                <a:spcPct val="109300"/>
              </a:lnSpc>
              <a:spcBef>
                <a:spcPts val="95"/>
              </a:spcBef>
            </a:pPr>
            <a:r>
              <a:rPr sz="2400" b="1" spc="-5" dirty="0">
                <a:solidFill>
                  <a:srgbClr val="2E5496"/>
                </a:solidFill>
                <a:latin typeface="Arial"/>
                <a:cs typeface="Arial"/>
              </a:rPr>
              <a:t>React.JS </a:t>
            </a:r>
            <a:r>
              <a:rPr sz="2400" b="1" dirty="0">
                <a:solidFill>
                  <a:srgbClr val="2E5496"/>
                </a:solidFill>
                <a:latin typeface="Arial"/>
                <a:cs typeface="Arial"/>
              </a:rPr>
              <a:t>– </a:t>
            </a:r>
            <a:r>
              <a:rPr sz="2400" b="1" spc="-5" dirty="0">
                <a:solidFill>
                  <a:srgbClr val="2E5496"/>
                </a:solidFill>
                <a:latin typeface="Arial"/>
                <a:cs typeface="Arial"/>
              </a:rPr>
              <a:t>Complex Components  </a:t>
            </a:r>
            <a:r>
              <a:rPr sz="2400" b="1" spc="-5" dirty="0">
                <a:solidFill>
                  <a:srgbClr val="C55A11"/>
                </a:solidFill>
                <a:latin typeface="Arial"/>
                <a:cs typeface="Arial"/>
              </a:rPr>
              <a:t>Composite Component</a:t>
            </a:r>
            <a:endParaRPr sz="2400" dirty="0">
              <a:latin typeface="Arial"/>
              <a:cs typeface="Arial"/>
            </a:endParaRPr>
          </a:p>
          <a:p>
            <a:pPr>
              <a:lnSpc>
                <a:spcPct val="100000"/>
              </a:lnSpc>
              <a:spcBef>
                <a:spcPts val="35"/>
              </a:spcBef>
            </a:pPr>
            <a:endParaRPr sz="3700" dirty="0">
              <a:latin typeface="Times New Roman"/>
              <a:cs typeface="Times New Roman"/>
            </a:endParaRPr>
          </a:p>
          <a:p>
            <a:pPr marL="247015" indent="-234950">
              <a:lnSpc>
                <a:spcPct val="100000"/>
              </a:lnSpc>
              <a:spcBef>
                <a:spcPts val="5"/>
              </a:spcBef>
              <a:buFont typeface="Arial"/>
              <a:buChar char="•"/>
              <a:tabLst>
                <a:tab pos="247015" algn="l"/>
                <a:tab pos="247650" algn="l"/>
              </a:tabLst>
            </a:pPr>
            <a:r>
              <a:rPr sz="2400" spc="-5" dirty="0">
                <a:latin typeface="Calibri"/>
                <a:cs typeface="Calibri"/>
              </a:rPr>
              <a:t>Identify </a:t>
            </a:r>
            <a:r>
              <a:rPr sz="2400" dirty="0">
                <a:latin typeface="Calibri"/>
                <a:cs typeface="Calibri"/>
              </a:rPr>
              <a:t>the </a:t>
            </a:r>
            <a:r>
              <a:rPr sz="2400" spc="-5" dirty="0">
                <a:latin typeface="Calibri"/>
                <a:cs typeface="Calibri"/>
              </a:rPr>
              <a:t>visual</a:t>
            </a:r>
            <a:r>
              <a:rPr sz="2400" spc="-10" dirty="0">
                <a:latin typeface="Calibri"/>
                <a:cs typeface="Calibri"/>
              </a:rPr>
              <a:t> </a:t>
            </a:r>
            <a:r>
              <a:rPr sz="2400" spc="-5" dirty="0">
                <a:latin typeface="Calibri"/>
                <a:cs typeface="Calibri"/>
              </a:rPr>
              <a:t>elements</a:t>
            </a:r>
            <a:endParaRPr sz="2400" dirty="0">
              <a:latin typeface="Calibri"/>
              <a:cs typeface="Calibri"/>
            </a:endParaRPr>
          </a:p>
          <a:p>
            <a:pPr>
              <a:lnSpc>
                <a:spcPct val="100000"/>
              </a:lnSpc>
              <a:spcBef>
                <a:spcPts val="5"/>
              </a:spcBef>
              <a:buFont typeface="Arial"/>
              <a:buChar char="•"/>
            </a:pPr>
            <a:endParaRPr sz="2500" dirty="0">
              <a:latin typeface="Times New Roman"/>
              <a:cs typeface="Times New Roman"/>
            </a:endParaRPr>
          </a:p>
          <a:p>
            <a:pPr marL="247015" indent="-234950">
              <a:lnSpc>
                <a:spcPct val="100000"/>
              </a:lnSpc>
              <a:buFont typeface="Arial"/>
              <a:buChar char="•"/>
              <a:tabLst>
                <a:tab pos="247015" algn="l"/>
                <a:tab pos="247650" algn="l"/>
              </a:tabLst>
            </a:pPr>
            <a:r>
              <a:rPr sz="2400" spc="-10" dirty="0">
                <a:latin typeface="Calibri"/>
                <a:cs typeface="Calibri"/>
              </a:rPr>
              <a:t>Break </a:t>
            </a:r>
            <a:r>
              <a:rPr sz="2400" dirty="0">
                <a:latin typeface="Calibri"/>
                <a:cs typeface="Calibri"/>
              </a:rPr>
              <a:t>them </a:t>
            </a:r>
            <a:r>
              <a:rPr sz="2400" spc="-15" dirty="0">
                <a:latin typeface="Calibri"/>
                <a:cs typeface="Calibri"/>
              </a:rPr>
              <a:t>into </a:t>
            </a:r>
            <a:r>
              <a:rPr sz="2400" dirty="0">
                <a:latin typeface="Calibri"/>
                <a:cs typeface="Calibri"/>
              </a:rPr>
              <a:t>individual</a:t>
            </a:r>
            <a:r>
              <a:rPr sz="2400" spc="-90" dirty="0">
                <a:latin typeface="Calibri"/>
                <a:cs typeface="Calibri"/>
              </a:rPr>
              <a:t> </a:t>
            </a:r>
            <a:r>
              <a:rPr sz="2400" spc="-10" dirty="0">
                <a:latin typeface="Calibri"/>
                <a:cs typeface="Calibri"/>
              </a:rPr>
              <a:t>components</a:t>
            </a:r>
            <a:endParaRPr lang="en-IN" sz="2400" spc="-10" dirty="0">
              <a:latin typeface="Calibri"/>
              <a:cs typeface="Calibri"/>
            </a:endParaRPr>
          </a:p>
          <a:p>
            <a:pPr marL="247015" indent="-234950">
              <a:lnSpc>
                <a:spcPct val="100000"/>
              </a:lnSpc>
              <a:buFont typeface="Arial"/>
              <a:buChar char="•"/>
              <a:tabLst>
                <a:tab pos="247015" algn="l"/>
                <a:tab pos="247650" algn="l"/>
              </a:tabLst>
            </a:pPr>
            <a:endParaRPr lang="en-IN" sz="2400" spc="-10" dirty="0">
              <a:latin typeface="Calibri"/>
              <a:cs typeface="Calibri"/>
            </a:endParaRPr>
          </a:p>
          <a:p>
            <a:pPr marL="247015" indent="-234950">
              <a:lnSpc>
                <a:spcPct val="100000"/>
              </a:lnSpc>
              <a:buFont typeface="Arial"/>
              <a:buChar char="•"/>
              <a:tabLst>
                <a:tab pos="247015" algn="l"/>
                <a:tab pos="247650" algn="l"/>
              </a:tabLst>
            </a:pPr>
            <a:r>
              <a:rPr lang="en-IN" sz="2400" spc="-10" dirty="0">
                <a:effectLst>
                  <a:glow rad="228600">
                    <a:schemeClr val="accent3">
                      <a:satMod val="175000"/>
                      <a:alpha val="40000"/>
                    </a:schemeClr>
                  </a:glow>
                </a:effectLst>
                <a:latin typeface="Calibri"/>
                <a:cs typeface="Calibri"/>
              </a:rPr>
              <a:t>Example:</a:t>
            </a:r>
          </a:p>
          <a:p>
            <a:pPr marL="247015" indent="-234950">
              <a:lnSpc>
                <a:spcPct val="100000"/>
              </a:lnSpc>
              <a:buFont typeface="Arial"/>
              <a:buChar char="•"/>
              <a:tabLst>
                <a:tab pos="247015" algn="l"/>
                <a:tab pos="247650" algn="l"/>
              </a:tabLst>
            </a:pPr>
            <a:r>
              <a:rPr lang="en-US" sz="2400" b="0" i="0" dirty="0">
                <a:solidFill>
                  <a:srgbClr val="373D42"/>
                </a:solidFill>
                <a:effectLst/>
                <a:latin typeface="Helvetica Neue"/>
              </a:rPr>
              <a:t> </a:t>
            </a:r>
            <a:r>
              <a:rPr lang="en-US" sz="2400" b="0" i="0" dirty="0">
                <a:solidFill>
                  <a:srgbClr val="373D42"/>
                </a:solidFill>
                <a:effectLst>
                  <a:glow rad="228600">
                    <a:schemeClr val="accent3">
                      <a:satMod val="175000"/>
                      <a:alpha val="40000"/>
                    </a:schemeClr>
                  </a:glow>
                </a:effectLst>
                <a:latin typeface="Helvetica Neue"/>
              </a:rPr>
              <a:t>Build a simple color palette card</a:t>
            </a:r>
            <a:r>
              <a:rPr lang="en-US" sz="2400" b="0" i="0" dirty="0">
                <a:solidFill>
                  <a:srgbClr val="373D42"/>
                </a:solidFill>
                <a:effectLst/>
                <a:latin typeface="Helvetica Neue"/>
              </a:rPr>
              <a:t>:</a:t>
            </a:r>
            <a:endParaRPr sz="2400" dirty="0">
              <a:latin typeface="Calibri"/>
              <a:cs typeface="Calibri"/>
            </a:endParaRPr>
          </a:p>
        </p:txBody>
      </p:sp>
      <p:sp>
        <p:nvSpPr>
          <p:cNvPr id="3" name="object 3"/>
          <p:cNvSpPr/>
          <p:nvPr/>
        </p:nvSpPr>
        <p:spPr>
          <a:xfrm>
            <a:off x="25400" y="5729552"/>
            <a:ext cx="1082619" cy="1080820"/>
          </a:xfrm>
          <a:prstGeom prst="rect">
            <a:avLst/>
          </a:prstGeom>
          <a:blipFill>
            <a:blip r:embed="rId2" cstate="print"/>
            <a:stretch>
              <a:fillRect/>
            </a:stretch>
          </a:blipFill>
        </p:spPr>
        <p:txBody>
          <a:bodyPr wrap="square" lIns="0" tIns="0" rIns="0" bIns="0" rtlCol="0"/>
          <a:lstStyle/>
          <a:p>
            <a:endParaRPr/>
          </a:p>
        </p:txBody>
      </p:sp>
      <p:pic>
        <p:nvPicPr>
          <p:cNvPr id="8" name="Picture 7">
            <a:extLst>
              <a:ext uri="{FF2B5EF4-FFF2-40B4-BE49-F238E27FC236}">
                <a16:creationId xmlns:a16="http://schemas.microsoft.com/office/drawing/2014/main" id="{502BF4DF-24F4-4C63-AF4C-B619D79DF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062027"/>
            <a:ext cx="3112719" cy="4207935"/>
          </a:xfrm>
          <a:prstGeom prst="rect">
            <a:avLst/>
          </a:prstGeom>
        </p:spPr>
      </p:pic>
      <p:sp>
        <p:nvSpPr>
          <p:cNvPr id="9" name="Arrow: Right 8">
            <a:extLst>
              <a:ext uri="{FF2B5EF4-FFF2-40B4-BE49-F238E27FC236}">
                <a16:creationId xmlns:a16="http://schemas.microsoft.com/office/drawing/2014/main" id="{67612F37-FBAA-439B-A2A1-5CF8A2C684EB}"/>
              </a:ext>
            </a:extLst>
          </p:cNvPr>
          <p:cNvSpPr/>
          <p:nvPr/>
        </p:nvSpPr>
        <p:spPr>
          <a:xfrm>
            <a:off x="5125720" y="3478426"/>
            <a:ext cx="1295400" cy="38100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ysClr val="windowText" lastClr="000000"/>
                </a:solidFill>
              </a:ln>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931" y="243924"/>
            <a:ext cx="4884420" cy="825500"/>
          </a:xfrm>
          <a:prstGeom prst="rect">
            <a:avLst/>
          </a:prstGeom>
        </p:spPr>
        <p:txBody>
          <a:bodyPr vert="horz" wrap="square" lIns="0" tIns="12065" rIns="0" bIns="0" rtlCol="0">
            <a:spAutoFit/>
          </a:bodyPr>
          <a:lstStyle/>
          <a:p>
            <a:pPr marL="33020" marR="5080" indent="-20955">
              <a:lnSpc>
                <a:spcPct val="109300"/>
              </a:lnSpc>
              <a:spcBef>
                <a:spcPts val="95"/>
              </a:spcBef>
            </a:pPr>
            <a:r>
              <a:rPr sz="2400" spc="-5" dirty="0">
                <a:solidFill>
                  <a:srgbClr val="2E5496"/>
                </a:solidFill>
              </a:rPr>
              <a:t>React.JS </a:t>
            </a:r>
            <a:r>
              <a:rPr sz="2400" dirty="0">
                <a:solidFill>
                  <a:srgbClr val="2E5496"/>
                </a:solidFill>
              </a:rPr>
              <a:t>– </a:t>
            </a:r>
            <a:r>
              <a:rPr sz="2400" spc="-5" dirty="0">
                <a:solidFill>
                  <a:srgbClr val="2E5496"/>
                </a:solidFill>
              </a:rPr>
              <a:t>Complex Components  </a:t>
            </a:r>
            <a:r>
              <a:rPr sz="2400" spc="-5" dirty="0"/>
              <a:t>Composite</a:t>
            </a:r>
            <a:r>
              <a:rPr sz="2400" spc="-10" dirty="0"/>
              <a:t> </a:t>
            </a:r>
            <a:r>
              <a:rPr sz="2400" spc="-5" dirty="0"/>
              <a:t>Component…(cntd.)</a:t>
            </a:r>
            <a:endParaRPr sz="2400"/>
          </a:p>
        </p:txBody>
      </p:sp>
      <p:sp>
        <p:nvSpPr>
          <p:cNvPr id="4" name="object 4"/>
          <p:cNvSpPr/>
          <p:nvPr/>
        </p:nvSpPr>
        <p:spPr>
          <a:xfrm>
            <a:off x="25400" y="5729552"/>
            <a:ext cx="1082619" cy="1080820"/>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D6DC390B-9262-45A5-8009-59948B403C00}"/>
              </a:ext>
            </a:extLst>
          </p:cNvPr>
          <p:cNvSpPr txBox="1"/>
          <p:nvPr/>
        </p:nvSpPr>
        <p:spPr>
          <a:xfrm>
            <a:off x="3810000" y="1922160"/>
            <a:ext cx="6629400" cy="2031325"/>
          </a:xfrm>
          <a:prstGeom prst="rect">
            <a:avLst/>
          </a:prstGeom>
          <a:noFill/>
        </p:spPr>
        <p:txBody>
          <a:bodyPr wrap="square" rtlCol="0">
            <a:spAutoFit/>
          </a:bodyPr>
          <a:lstStyle/>
          <a:p>
            <a:pPr algn="just">
              <a:lnSpc>
                <a:spcPct val="150000"/>
              </a:lnSpc>
            </a:pPr>
            <a:r>
              <a:rPr lang="en-US" sz="2400" b="0" i="0" dirty="0">
                <a:effectLst/>
              </a:rPr>
              <a:t>This approach of building a card involves two steps:</a:t>
            </a:r>
          </a:p>
          <a:p>
            <a:pPr algn="just">
              <a:lnSpc>
                <a:spcPct val="150000"/>
              </a:lnSpc>
              <a:buFont typeface="+mj-lt"/>
              <a:buAutoNum type="arabicPeriod"/>
            </a:pPr>
            <a:r>
              <a:rPr lang="en-US" sz="2400" b="1" i="0" dirty="0">
                <a:solidFill>
                  <a:srgbClr val="373D42"/>
                </a:solidFill>
                <a:effectLst/>
              </a:rPr>
              <a:t>Identify the major visual elements</a:t>
            </a:r>
          </a:p>
          <a:p>
            <a:pPr algn="just">
              <a:lnSpc>
                <a:spcPct val="150000"/>
              </a:lnSpc>
              <a:buFont typeface="+mj-lt"/>
              <a:buAutoNum type="arabicPeriod"/>
            </a:pPr>
            <a:r>
              <a:rPr lang="en-US" sz="2400" b="1" i="0" dirty="0">
                <a:solidFill>
                  <a:srgbClr val="373D42"/>
                </a:solidFill>
                <a:effectLst/>
              </a:rPr>
              <a:t>Figure out what the components will be</a:t>
            </a:r>
          </a:p>
          <a:p>
            <a:endParaRPr lang="en-IN" dirty="0"/>
          </a:p>
        </p:txBody>
      </p:sp>
      <p:pic>
        <p:nvPicPr>
          <p:cNvPr id="7" name="Picture 6">
            <a:extLst>
              <a:ext uri="{FF2B5EF4-FFF2-40B4-BE49-F238E27FC236}">
                <a16:creationId xmlns:a16="http://schemas.microsoft.com/office/drawing/2014/main" id="{3B6264AA-52D3-4C2F-91F4-D7304A872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019" y="1521617"/>
            <a:ext cx="2244781" cy="30346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931" y="243924"/>
            <a:ext cx="4884420" cy="825500"/>
          </a:xfrm>
          <a:prstGeom prst="rect">
            <a:avLst/>
          </a:prstGeom>
        </p:spPr>
        <p:txBody>
          <a:bodyPr vert="horz" wrap="square" lIns="0" tIns="12065" rIns="0" bIns="0" rtlCol="0">
            <a:spAutoFit/>
          </a:bodyPr>
          <a:lstStyle/>
          <a:p>
            <a:pPr marL="33020" marR="5080" indent="-20955">
              <a:lnSpc>
                <a:spcPct val="109300"/>
              </a:lnSpc>
              <a:spcBef>
                <a:spcPts val="95"/>
              </a:spcBef>
            </a:pPr>
            <a:r>
              <a:rPr sz="2400" spc="-5" dirty="0">
                <a:solidFill>
                  <a:srgbClr val="2E5496"/>
                </a:solidFill>
              </a:rPr>
              <a:t>React.JS </a:t>
            </a:r>
            <a:r>
              <a:rPr sz="2400" dirty="0">
                <a:solidFill>
                  <a:srgbClr val="2E5496"/>
                </a:solidFill>
              </a:rPr>
              <a:t>– </a:t>
            </a:r>
            <a:r>
              <a:rPr sz="2400" spc="-5" dirty="0">
                <a:solidFill>
                  <a:srgbClr val="2E5496"/>
                </a:solidFill>
              </a:rPr>
              <a:t>Complex Components  </a:t>
            </a:r>
            <a:r>
              <a:rPr sz="2400" spc="-5" dirty="0"/>
              <a:t>Composite</a:t>
            </a:r>
            <a:r>
              <a:rPr sz="2400" spc="-10" dirty="0"/>
              <a:t> </a:t>
            </a:r>
            <a:r>
              <a:rPr sz="2400" spc="-5" dirty="0"/>
              <a:t>Component…(cntd.)</a:t>
            </a:r>
            <a:endParaRPr sz="2400"/>
          </a:p>
        </p:txBody>
      </p:sp>
      <p:sp>
        <p:nvSpPr>
          <p:cNvPr id="4" name="object 4"/>
          <p:cNvSpPr/>
          <p:nvPr/>
        </p:nvSpPr>
        <p:spPr>
          <a:xfrm>
            <a:off x="25400" y="5729552"/>
            <a:ext cx="1082619" cy="1080820"/>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1EF3FD20-E8CA-4A11-B39F-3B31586DB235}"/>
              </a:ext>
            </a:extLst>
          </p:cNvPr>
          <p:cNvSpPr txBox="1"/>
          <p:nvPr/>
        </p:nvSpPr>
        <p:spPr>
          <a:xfrm>
            <a:off x="471931" y="1676400"/>
            <a:ext cx="10119869" cy="1569660"/>
          </a:xfrm>
          <a:prstGeom prst="rect">
            <a:avLst/>
          </a:prstGeom>
          <a:noFill/>
        </p:spPr>
        <p:txBody>
          <a:bodyPr wrap="square" rtlCol="0">
            <a:spAutoFit/>
          </a:bodyPr>
          <a:lstStyle/>
          <a:p>
            <a:pPr algn="just"/>
            <a:r>
              <a:rPr lang="en-US" sz="2400" b="0" i="0" dirty="0">
                <a:solidFill>
                  <a:srgbClr val="373D42"/>
                </a:solidFill>
                <a:effectLst/>
              </a:rPr>
              <a:t>Arranging your visuals into this tree-like structure (aka a </a:t>
            </a:r>
            <a:r>
              <a:rPr lang="en-US" sz="2400" b="1" i="0" dirty="0">
                <a:solidFill>
                  <a:srgbClr val="373D42"/>
                </a:solidFill>
                <a:effectLst/>
              </a:rPr>
              <a:t>visual hierarchy</a:t>
            </a:r>
            <a:r>
              <a:rPr lang="en-US" sz="2400" b="0" i="0" dirty="0">
                <a:solidFill>
                  <a:srgbClr val="373D42"/>
                </a:solidFill>
                <a:effectLst/>
              </a:rPr>
              <a:t>) is a good way to get a better feel for how your visual elements are grouped. The goal of this exercise is to identify the important visual elements and break them into a parent/child arrangement until you can divide them no further.</a:t>
            </a:r>
            <a:endParaRPr lang="en-IN" sz="2400" dirty="0"/>
          </a:p>
        </p:txBody>
      </p:sp>
      <p:pic>
        <p:nvPicPr>
          <p:cNvPr id="7" name="Picture 6">
            <a:extLst>
              <a:ext uri="{FF2B5EF4-FFF2-40B4-BE49-F238E27FC236}">
                <a16:creationId xmlns:a16="http://schemas.microsoft.com/office/drawing/2014/main" id="{99A8A45E-609E-48C6-A30A-FB0480C7B7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228" y="3246060"/>
            <a:ext cx="2895601" cy="3111501"/>
          </a:xfrm>
          <a:prstGeom prst="rect">
            <a:avLst/>
          </a:prstGeom>
        </p:spPr>
      </p:pic>
      <p:pic>
        <p:nvPicPr>
          <p:cNvPr id="9" name="Picture 8">
            <a:extLst>
              <a:ext uri="{FF2B5EF4-FFF2-40B4-BE49-F238E27FC236}">
                <a16:creationId xmlns:a16="http://schemas.microsoft.com/office/drawing/2014/main" id="{4A4E16F1-26A4-44A2-9D82-47F41B9EBF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400" y="3246060"/>
            <a:ext cx="2895600" cy="3111501"/>
          </a:xfrm>
          <a:prstGeom prst="rect">
            <a:avLst/>
          </a:prstGeom>
        </p:spPr>
      </p:pic>
      <p:sp>
        <p:nvSpPr>
          <p:cNvPr id="10" name="Arrow: Right 9">
            <a:extLst>
              <a:ext uri="{FF2B5EF4-FFF2-40B4-BE49-F238E27FC236}">
                <a16:creationId xmlns:a16="http://schemas.microsoft.com/office/drawing/2014/main" id="{FACD3701-2BE9-43A1-840E-97A17FB97403}"/>
              </a:ext>
            </a:extLst>
          </p:cNvPr>
          <p:cNvSpPr/>
          <p:nvPr/>
        </p:nvSpPr>
        <p:spPr>
          <a:xfrm>
            <a:off x="3343655" y="4228726"/>
            <a:ext cx="771580" cy="457200"/>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8A418F92-334E-4652-97B8-0E542A220E27}"/>
              </a:ext>
            </a:extLst>
          </p:cNvPr>
          <p:cNvSpPr/>
          <p:nvPr/>
        </p:nvSpPr>
        <p:spPr>
          <a:xfrm>
            <a:off x="6853210" y="4228726"/>
            <a:ext cx="771580" cy="457200"/>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BC1360A9-9E42-4DE2-9F3B-C16707331A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66511" y="3246060"/>
            <a:ext cx="2892426" cy="31115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931" y="243924"/>
            <a:ext cx="4884420" cy="825500"/>
          </a:xfrm>
          <a:prstGeom prst="rect">
            <a:avLst/>
          </a:prstGeom>
        </p:spPr>
        <p:txBody>
          <a:bodyPr vert="horz" wrap="square" lIns="0" tIns="12065" rIns="0" bIns="0" rtlCol="0">
            <a:spAutoFit/>
          </a:bodyPr>
          <a:lstStyle/>
          <a:p>
            <a:pPr marL="33020" marR="5080" indent="-20955">
              <a:lnSpc>
                <a:spcPct val="109300"/>
              </a:lnSpc>
              <a:spcBef>
                <a:spcPts val="95"/>
              </a:spcBef>
            </a:pPr>
            <a:r>
              <a:rPr sz="2400" spc="-5" dirty="0">
                <a:solidFill>
                  <a:srgbClr val="2E5496"/>
                </a:solidFill>
              </a:rPr>
              <a:t>React.JS </a:t>
            </a:r>
            <a:r>
              <a:rPr sz="2400" dirty="0">
                <a:solidFill>
                  <a:srgbClr val="2E5496"/>
                </a:solidFill>
              </a:rPr>
              <a:t>– </a:t>
            </a:r>
            <a:r>
              <a:rPr sz="2400" spc="-5" dirty="0">
                <a:solidFill>
                  <a:srgbClr val="2E5496"/>
                </a:solidFill>
              </a:rPr>
              <a:t>Complex Components  </a:t>
            </a:r>
            <a:r>
              <a:rPr sz="2400" spc="-5" dirty="0"/>
              <a:t>Composite</a:t>
            </a:r>
            <a:r>
              <a:rPr sz="2400" spc="-10" dirty="0"/>
              <a:t> </a:t>
            </a:r>
            <a:r>
              <a:rPr sz="2400" spc="-5" dirty="0"/>
              <a:t>Component…(cntd.)</a:t>
            </a:r>
            <a:endParaRPr sz="2400" dirty="0"/>
          </a:p>
        </p:txBody>
      </p:sp>
      <p:sp>
        <p:nvSpPr>
          <p:cNvPr id="4" name="object 4"/>
          <p:cNvSpPr/>
          <p:nvPr/>
        </p:nvSpPr>
        <p:spPr>
          <a:xfrm>
            <a:off x="25400" y="5729552"/>
            <a:ext cx="1082619" cy="1080820"/>
          </a:xfrm>
          <a:prstGeom prst="rect">
            <a:avLst/>
          </a:prstGeom>
          <a:blipFill>
            <a:blip r:embed="rId2" cstate="print"/>
            <a:stretch>
              <a:fillRect/>
            </a:stretch>
          </a:blipFill>
        </p:spPr>
        <p:txBody>
          <a:bodyPr wrap="square" lIns="0" tIns="0" rIns="0" bIns="0" rtlCol="0"/>
          <a:lstStyle/>
          <a:p>
            <a:endParaRPr/>
          </a:p>
        </p:txBody>
      </p:sp>
      <p:sp>
        <p:nvSpPr>
          <p:cNvPr id="8" name="TextBox 7">
            <a:extLst>
              <a:ext uri="{FF2B5EF4-FFF2-40B4-BE49-F238E27FC236}">
                <a16:creationId xmlns:a16="http://schemas.microsoft.com/office/drawing/2014/main" id="{2B014052-3048-4547-A274-FAA1781B2374}"/>
              </a:ext>
            </a:extLst>
          </p:cNvPr>
          <p:cNvSpPr txBox="1"/>
          <p:nvPr/>
        </p:nvSpPr>
        <p:spPr>
          <a:xfrm>
            <a:off x="523308" y="1362106"/>
            <a:ext cx="2576069" cy="646331"/>
          </a:xfrm>
          <a:prstGeom prst="rect">
            <a:avLst/>
          </a:prstGeom>
          <a:noFill/>
        </p:spPr>
        <p:txBody>
          <a:bodyPr wrap="square" rtlCol="0">
            <a:spAutoFit/>
          </a:bodyPr>
          <a:lstStyle/>
          <a:p>
            <a:r>
              <a:rPr lang="en-IN" b="1" i="0" dirty="0">
                <a:effectLst/>
                <a:latin typeface="Helvetica Neue"/>
              </a:rPr>
              <a:t>The Card Component</a:t>
            </a:r>
          </a:p>
          <a:p>
            <a:endParaRPr lang="en-IN" dirty="0"/>
          </a:p>
        </p:txBody>
      </p:sp>
      <p:sp>
        <p:nvSpPr>
          <p:cNvPr id="10" name="TextBox 9">
            <a:extLst>
              <a:ext uri="{FF2B5EF4-FFF2-40B4-BE49-F238E27FC236}">
                <a16:creationId xmlns:a16="http://schemas.microsoft.com/office/drawing/2014/main" id="{430986F8-FA36-4026-89F7-B4AFF0D76998}"/>
              </a:ext>
            </a:extLst>
          </p:cNvPr>
          <p:cNvSpPr txBox="1"/>
          <p:nvPr/>
        </p:nvSpPr>
        <p:spPr>
          <a:xfrm>
            <a:off x="1108018" y="1847165"/>
            <a:ext cx="5140381" cy="4524315"/>
          </a:xfrm>
          <a:prstGeom prst="rect">
            <a:avLst/>
          </a:prstGeom>
          <a:noFill/>
          <a:ln>
            <a:solidFill>
              <a:schemeClr val="accent4">
                <a:lumMod val="75000"/>
              </a:schemeClr>
            </a:solidFill>
          </a:ln>
        </p:spPr>
        <p:txBody>
          <a:bodyPr wrap="square" rtlCol="0">
            <a:spAutoFit/>
          </a:bodyPr>
          <a:lstStyle/>
          <a:p>
            <a:r>
              <a:rPr lang="en-IN" dirty="0"/>
              <a:t>class Card extends </a:t>
            </a:r>
            <a:r>
              <a:rPr lang="en-IN" dirty="0" err="1"/>
              <a:t>React.Component</a:t>
            </a:r>
            <a:r>
              <a:rPr lang="en-IN" dirty="0"/>
              <a:t> {</a:t>
            </a:r>
          </a:p>
          <a:p>
            <a:r>
              <a:rPr lang="en-IN" dirty="0"/>
              <a:t>  render() {</a:t>
            </a:r>
          </a:p>
          <a:p>
            <a:r>
              <a:rPr lang="en-IN" dirty="0"/>
              <a:t>    var </a:t>
            </a:r>
            <a:r>
              <a:rPr lang="en-IN" dirty="0" err="1"/>
              <a:t>cardStyle</a:t>
            </a:r>
            <a:r>
              <a:rPr lang="en-IN" dirty="0"/>
              <a:t> = {</a:t>
            </a:r>
          </a:p>
          <a:p>
            <a:r>
              <a:rPr lang="en-IN" dirty="0"/>
              <a:t>      height: 200,</a:t>
            </a:r>
          </a:p>
          <a:p>
            <a:r>
              <a:rPr lang="en-IN" dirty="0"/>
              <a:t>      width: 150,</a:t>
            </a:r>
          </a:p>
          <a:p>
            <a:r>
              <a:rPr lang="en-IN" dirty="0"/>
              <a:t>      padding: 0,</a:t>
            </a:r>
          </a:p>
          <a:p>
            <a:r>
              <a:rPr lang="en-IN" dirty="0"/>
              <a:t>      </a:t>
            </a:r>
            <a:r>
              <a:rPr lang="en-IN" dirty="0" err="1"/>
              <a:t>backgroundColor</a:t>
            </a:r>
            <a:r>
              <a:rPr lang="en-IN" dirty="0"/>
              <a:t>: "#FFF",</a:t>
            </a:r>
          </a:p>
          <a:p>
            <a:r>
              <a:rPr lang="en-IN" dirty="0"/>
              <a:t>      filter: "drop-shadow(0px </a:t>
            </a:r>
            <a:r>
              <a:rPr lang="en-IN" dirty="0" err="1"/>
              <a:t>0px</a:t>
            </a:r>
            <a:r>
              <a:rPr lang="en-IN" dirty="0"/>
              <a:t> 5px #666)"</a:t>
            </a:r>
          </a:p>
          <a:p>
            <a:r>
              <a:rPr lang="en-IN" dirty="0"/>
              <a:t>    };</a:t>
            </a:r>
          </a:p>
          <a:p>
            <a:r>
              <a:rPr lang="en-IN" dirty="0"/>
              <a:t>return (</a:t>
            </a:r>
          </a:p>
          <a:p>
            <a:r>
              <a:rPr lang="en-IN" dirty="0"/>
              <a:t>      &lt;div style={</a:t>
            </a:r>
            <a:r>
              <a:rPr lang="en-IN" dirty="0" err="1"/>
              <a:t>cardStyle</a:t>
            </a:r>
            <a:r>
              <a:rPr lang="en-IN" dirty="0"/>
              <a:t>}&gt;</a:t>
            </a:r>
          </a:p>
          <a:p>
            <a:r>
              <a:rPr lang="en-IN" dirty="0"/>
              <a:t> </a:t>
            </a:r>
          </a:p>
          <a:p>
            <a:r>
              <a:rPr lang="en-IN" dirty="0"/>
              <a:t>      &lt;/div&gt;</a:t>
            </a:r>
          </a:p>
          <a:p>
            <a:r>
              <a:rPr lang="en-IN" dirty="0"/>
              <a:t>    );</a:t>
            </a:r>
          </a:p>
          <a:p>
            <a:r>
              <a:rPr lang="en-IN" dirty="0"/>
              <a:t>  }</a:t>
            </a:r>
          </a:p>
          <a:p>
            <a:r>
              <a:rPr lang="en-IN" dirty="0"/>
              <a:t>}</a:t>
            </a:r>
          </a:p>
        </p:txBody>
      </p:sp>
      <p:sp>
        <p:nvSpPr>
          <p:cNvPr id="13" name="TextBox 12">
            <a:extLst>
              <a:ext uri="{FF2B5EF4-FFF2-40B4-BE49-F238E27FC236}">
                <a16:creationId xmlns:a16="http://schemas.microsoft.com/office/drawing/2014/main" id="{58935EEC-37AA-4B46-AF17-F29FA6F80906}"/>
              </a:ext>
            </a:extLst>
          </p:cNvPr>
          <p:cNvSpPr txBox="1"/>
          <p:nvPr/>
        </p:nvSpPr>
        <p:spPr>
          <a:xfrm>
            <a:off x="6477000" y="1946471"/>
            <a:ext cx="5140381" cy="1477328"/>
          </a:xfrm>
          <a:prstGeom prst="rect">
            <a:avLst/>
          </a:prstGeom>
          <a:noFill/>
          <a:ln>
            <a:solidFill>
              <a:schemeClr val="accent4">
                <a:lumMod val="60000"/>
                <a:lumOff val="40000"/>
              </a:schemeClr>
            </a:solidFill>
          </a:ln>
        </p:spPr>
        <p:txBody>
          <a:bodyPr wrap="square" rtlCol="0">
            <a:spAutoFit/>
          </a:bodyPr>
          <a:lstStyle/>
          <a:p>
            <a:r>
              <a:rPr lang="en-IN" dirty="0" err="1"/>
              <a:t>ReactDOM.render</a:t>
            </a:r>
            <a:r>
              <a:rPr lang="en-IN" dirty="0"/>
              <a:t>(   &lt;div&gt;</a:t>
            </a:r>
          </a:p>
          <a:p>
            <a:r>
              <a:rPr lang="en-IN" dirty="0"/>
              <a:t>		    &lt;Card/&gt;</a:t>
            </a:r>
          </a:p>
          <a:p>
            <a:r>
              <a:rPr lang="en-IN" dirty="0"/>
              <a:t> 		 &lt;/div&gt;,</a:t>
            </a:r>
          </a:p>
          <a:p>
            <a:r>
              <a:rPr lang="en-IN" dirty="0"/>
              <a:t>  </a:t>
            </a:r>
            <a:r>
              <a:rPr lang="en-IN" dirty="0" err="1"/>
              <a:t>document.querySelector</a:t>
            </a:r>
            <a:r>
              <a:rPr lang="en-IN" dirty="0"/>
              <a:t>("#container")</a:t>
            </a:r>
          </a:p>
          <a:p>
            <a:r>
              <a:rPr lang="en-IN" dirty="0"/>
              <a:t>); </a:t>
            </a:r>
          </a:p>
        </p:txBody>
      </p:sp>
      <p:pic>
        <p:nvPicPr>
          <p:cNvPr id="15" name="Picture 14">
            <a:extLst>
              <a:ext uri="{FF2B5EF4-FFF2-40B4-BE49-F238E27FC236}">
                <a16:creationId xmlns:a16="http://schemas.microsoft.com/office/drawing/2014/main" id="{21DAA2BD-B9A0-4EE2-B39C-BE42F1D3C9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4460" y="3810000"/>
            <a:ext cx="3254409" cy="2471047"/>
          </a:xfrm>
          <a:prstGeom prst="rect">
            <a:avLst/>
          </a:prstGeom>
          <a:ln>
            <a:solidFill>
              <a:schemeClr val="accent4">
                <a:lumMod val="75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931" y="243924"/>
            <a:ext cx="4884420" cy="825500"/>
          </a:xfrm>
          <a:prstGeom prst="rect">
            <a:avLst/>
          </a:prstGeom>
        </p:spPr>
        <p:txBody>
          <a:bodyPr vert="horz" wrap="square" lIns="0" tIns="12065" rIns="0" bIns="0" rtlCol="0">
            <a:spAutoFit/>
          </a:bodyPr>
          <a:lstStyle/>
          <a:p>
            <a:pPr marL="33020" marR="5080" indent="-20955">
              <a:lnSpc>
                <a:spcPct val="109300"/>
              </a:lnSpc>
              <a:spcBef>
                <a:spcPts val="95"/>
              </a:spcBef>
            </a:pPr>
            <a:r>
              <a:rPr sz="2400" spc="-5" dirty="0">
                <a:solidFill>
                  <a:srgbClr val="2E5496"/>
                </a:solidFill>
              </a:rPr>
              <a:t>React.JS </a:t>
            </a:r>
            <a:r>
              <a:rPr sz="2400" dirty="0">
                <a:solidFill>
                  <a:srgbClr val="2E5496"/>
                </a:solidFill>
              </a:rPr>
              <a:t>– </a:t>
            </a:r>
            <a:r>
              <a:rPr sz="2400" spc="-5" dirty="0">
                <a:solidFill>
                  <a:srgbClr val="2E5496"/>
                </a:solidFill>
              </a:rPr>
              <a:t>Complex Components  </a:t>
            </a:r>
            <a:r>
              <a:rPr sz="2400" spc="-5" dirty="0"/>
              <a:t>Composite</a:t>
            </a:r>
            <a:r>
              <a:rPr sz="2400" spc="-10" dirty="0"/>
              <a:t> </a:t>
            </a:r>
            <a:r>
              <a:rPr sz="2400" spc="-5" dirty="0"/>
              <a:t>Component…(cntd.)</a:t>
            </a:r>
            <a:endParaRPr sz="2400"/>
          </a:p>
        </p:txBody>
      </p:sp>
      <p:sp>
        <p:nvSpPr>
          <p:cNvPr id="4" name="object 4"/>
          <p:cNvSpPr/>
          <p:nvPr/>
        </p:nvSpPr>
        <p:spPr>
          <a:xfrm>
            <a:off x="25400" y="5729552"/>
            <a:ext cx="1082619" cy="1080820"/>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2BE5EB71-860B-44BF-8AB2-81FDC356257C}"/>
              </a:ext>
            </a:extLst>
          </p:cNvPr>
          <p:cNvSpPr txBox="1"/>
          <p:nvPr/>
        </p:nvSpPr>
        <p:spPr>
          <a:xfrm>
            <a:off x="609600" y="1633805"/>
            <a:ext cx="4149781" cy="4114800"/>
          </a:xfrm>
          <a:prstGeom prst="rect">
            <a:avLst/>
          </a:prstGeom>
          <a:noFill/>
          <a:ln>
            <a:solidFill>
              <a:schemeClr val="accent4">
                <a:lumMod val="75000"/>
              </a:schemeClr>
            </a:solidFill>
          </a:ln>
        </p:spPr>
        <p:txBody>
          <a:bodyPr wrap="square" rtlCol="0">
            <a:spAutoFit/>
          </a:bodyPr>
          <a:lstStyle/>
          <a:p>
            <a:r>
              <a:rPr lang="en-IN" dirty="0"/>
              <a:t>class Square extends </a:t>
            </a:r>
            <a:r>
              <a:rPr lang="en-IN" dirty="0" err="1"/>
              <a:t>React.Component</a:t>
            </a:r>
            <a:r>
              <a:rPr lang="en-IN" dirty="0"/>
              <a:t> {</a:t>
            </a:r>
          </a:p>
          <a:p>
            <a:r>
              <a:rPr lang="en-IN" dirty="0"/>
              <a:t>  render() {</a:t>
            </a:r>
          </a:p>
          <a:p>
            <a:r>
              <a:rPr lang="en-IN" dirty="0"/>
              <a:t>    var </a:t>
            </a:r>
            <a:r>
              <a:rPr lang="en-IN" dirty="0" err="1"/>
              <a:t>squareStyle</a:t>
            </a:r>
            <a:r>
              <a:rPr lang="en-IN" dirty="0"/>
              <a:t> = {</a:t>
            </a:r>
          </a:p>
          <a:p>
            <a:r>
              <a:rPr lang="en-IN" dirty="0"/>
              <a:t>      height: 150,</a:t>
            </a:r>
          </a:p>
          <a:p>
            <a:r>
              <a:rPr lang="en-IN" dirty="0"/>
              <a:t>      </a:t>
            </a:r>
            <a:r>
              <a:rPr lang="en-IN" dirty="0" err="1"/>
              <a:t>backgroundColor</a:t>
            </a:r>
            <a:r>
              <a:rPr lang="en-IN" dirty="0"/>
              <a:t>: "#FF6663"</a:t>
            </a:r>
          </a:p>
          <a:p>
            <a:r>
              <a:rPr lang="en-IN" dirty="0"/>
              <a:t>    };</a:t>
            </a:r>
          </a:p>
          <a:p>
            <a:r>
              <a:rPr lang="en-IN" dirty="0"/>
              <a:t> </a:t>
            </a:r>
          </a:p>
          <a:p>
            <a:r>
              <a:rPr lang="en-IN" dirty="0"/>
              <a:t>    return (</a:t>
            </a:r>
          </a:p>
          <a:p>
            <a:r>
              <a:rPr lang="en-IN" dirty="0"/>
              <a:t>      &lt;div style={</a:t>
            </a:r>
            <a:r>
              <a:rPr lang="en-IN" dirty="0" err="1"/>
              <a:t>squareStyle</a:t>
            </a:r>
            <a:r>
              <a:rPr lang="en-IN" dirty="0"/>
              <a:t>}&gt;</a:t>
            </a:r>
          </a:p>
          <a:p>
            <a:r>
              <a:rPr lang="en-IN" dirty="0"/>
              <a:t> </a:t>
            </a:r>
          </a:p>
          <a:p>
            <a:r>
              <a:rPr lang="en-IN" dirty="0"/>
              <a:t>      &lt;/div&gt;</a:t>
            </a:r>
          </a:p>
          <a:p>
            <a:r>
              <a:rPr lang="en-IN" dirty="0"/>
              <a:t>    );</a:t>
            </a:r>
          </a:p>
          <a:p>
            <a:r>
              <a:rPr lang="en-IN" dirty="0"/>
              <a:t>  }</a:t>
            </a:r>
          </a:p>
          <a:p>
            <a:r>
              <a:rPr lang="en-IN" dirty="0"/>
              <a:t>}</a:t>
            </a:r>
          </a:p>
        </p:txBody>
      </p:sp>
      <p:sp>
        <p:nvSpPr>
          <p:cNvPr id="6" name="TextBox 5">
            <a:extLst>
              <a:ext uri="{FF2B5EF4-FFF2-40B4-BE49-F238E27FC236}">
                <a16:creationId xmlns:a16="http://schemas.microsoft.com/office/drawing/2014/main" id="{1C5A6800-7F58-46C8-8A69-961B1F12E233}"/>
              </a:ext>
            </a:extLst>
          </p:cNvPr>
          <p:cNvSpPr txBox="1"/>
          <p:nvPr/>
        </p:nvSpPr>
        <p:spPr>
          <a:xfrm>
            <a:off x="1440180" y="1295400"/>
            <a:ext cx="3817620" cy="646331"/>
          </a:xfrm>
          <a:prstGeom prst="rect">
            <a:avLst/>
          </a:prstGeom>
          <a:noFill/>
        </p:spPr>
        <p:txBody>
          <a:bodyPr wrap="square" rtlCol="0">
            <a:spAutoFit/>
          </a:bodyPr>
          <a:lstStyle/>
          <a:p>
            <a:r>
              <a:rPr lang="en-IN" b="1" i="0" dirty="0">
                <a:effectLst/>
                <a:latin typeface="Helvetica Neue"/>
              </a:rPr>
              <a:t>The Square Component</a:t>
            </a:r>
          </a:p>
          <a:p>
            <a:endParaRPr lang="en-IN" dirty="0"/>
          </a:p>
        </p:txBody>
      </p:sp>
      <p:sp>
        <p:nvSpPr>
          <p:cNvPr id="7" name="TextBox 6">
            <a:extLst>
              <a:ext uri="{FF2B5EF4-FFF2-40B4-BE49-F238E27FC236}">
                <a16:creationId xmlns:a16="http://schemas.microsoft.com/office/drawing/2014/main" id="{4F8DF965-7FE0-463D-B191-68CA14124EFB}"/>
              </a:ext>
            </a:extLst>
          </p:cNvPr>
          <p:cNvSpPr txBox="1"/>
          <p:nvPr/>
        </p:nvSpPr>
        <p:spPr>
          <a:xfrm>
            <a:off x="5029200" y="1371600"/>
            <a:ext cx="4343400" cy="4524315"/>
          </a:xfrm>
          <a:prstGeom prst="rect">
            <a:avLst/>
          </a:prstGeom>
          <a:noFill/>
          <a:ln>
            <a:solidFill>
              <a:schemeClr val="accent4">
                <a:lumMod val="75000"/>
              </a:schemeClr>
            </a:solidFill>
          </a:ln>
        </p:spPr>
        <p:txBody>
          <a:bodyPr wrap="square" rtlCol="0">
            <a:spAutoFit/>
          </a:bodyPr>
          <a:lstStyle/>
          <a:p>
            <a:r>
              <a:rPr lang="en-IN" dirty="0"/>
              <a:t>class Card extends </a:t>
            </a:r>
            <a:r>
              <a:rPr lang="en-IN" dirty="0" err="1"/>
              <a:t>React.Component</a:t>
            </a:r>
            <a:r>
              <a:rPr lang="en-IN" dirty="0"/>
              <a:t> {</a:t>
            </a:r>
          </a:p>
          <a:p>
            <a:r>
              <a:rPr lang="en-IN" dirty="0"/>
              <a:t>  render() {</a:t>
            </a:r>
          </a:p>
          <a:p>
            <a:r>
              <a:rPr lang="en-IN" dirty="0"/>
              <a:t>    var </a:t>
            </a:r>
            <a:r>
              <a:rPr lang="en-IN" dirty="0" err="1"/>
              <a:t>cardStyle</a:t>
            </a:r>
            <a:r>
              <a:rPr lang="en-IN" dirty="0"/>
              <a:t> = {</a:t>
            </a:r>
          </a:p>
          <a:p>
            <a:r>
              <a:rPr lang="en-IN" dirty="0"/>
              <a:t>      height: 200,</a:t>
            </a:r>
          </a:p>
          <a:p>
            <a:r>
              <a:rPr lang="en-IN" dirty="0"/>
              <a:t>      width: 150,</a:t>
            </a:r>
          </a:p>
          <a:p>
            <a:r>
              <a:rPr lang="en-IN" dirty="0"/>
              <a:t>      padding: 0,</a:t>
            </a:r>
          </a:p>
          <a:p>
            <a:r>
              <a:rPr lang="en-IN" dirty="0"/>
              <a:t>      </a:t>
            </a:r>
            <a:r>
              <a:rPr lang="en-IN" dirty="0" err="1"/>
              <a:t>backgroundColor</a:t>
            </a:r>
            <a:r>
              <a:rPr lang="en-IN" dirty="0"/>
              <a:t>: "#FFF",</a:t>
            </a:r>
          </a:p>
          <a:p>
            <a:r>
              <a:rPr lang="en-IN" dirty="0"/>
              <a:t>    filter: "drop-shadow(0px </a:t>
            </a:r>
            <a:r>
              <a:rPr lang="en-IN" dirty="0" err="1"/>
              <a:t>0px</a:t>
            </a:r>
            <a:r>
              <a:rPr lang="en-IN" dirty="0"/>
              <a:t> 5px #666)"</a:t>
            </a:r>
          </a:p>
          <a:p>
            <a:r>
              <a:rPr lang="en-IN" dirty="0"/>
              <a:t>    };</a:t>
            </a:r>
          </a:p>
          <a:p>
            <a:r>
              <a:rPr lang="en-IN" dirty="0"/>
              <a:t>     return (</a:t>
            </a:r>
          </a:p>
          <a:p>
            <a:r>
              <a:rPr lang="en-IN" dirty="0"/>
              <a:t>      &lt;div style={</a:t>
            </a:r>
            <a:r>
              <a:rPr lang="en-IN" dirty="0" err="1"/>
              <a:t>cardStyle</a:t>
            </a:r>
            <a:r>
              <a:rPr lang="en-IN" dirty="0"/>
              <a:t>}&gt;</a:t>
            </a:r>
          </a:p>
          <a:p>
            <a:r>
              <a:rPr lang="en-IN" dirty="0"/>
              <a:t>        </a:t>
            </a:r>
            <a:r>
              <a:rPr lang="en-IN" b="1" dirty="0">
                <a:effectLst>
                  <a:glow rad="228600">
                    <a:schemeClr val="accent3">
                      <a:satMod val="175000"/>
                      <a:alpha val="40000"/>
                    </a:schemeClr>
                  </a:glow>
                </a:effectLst>
              </a:rPr>
              <a:t>&lt;Square /&gt;</a:t>
            </a:r>
          </a:p>
          <a:p>
            <a:r>
              <a:rPr lang="en-IN" dirty="0"/>
              <a:t>      &lt;/div&gt;</a:t>
            </a:r>
          </a:p>
          <a:p>
            <a:r>
              <a:rPr lang="en-IN" dirty="0"/>
              <a:t>    );</a:t>
            </a:r>
          </a:p>
          <a:p>
            <a:r>
              <a:rPr lang="en-IN" dirty="0"/>
              <a:t>  }</a:t>
            </a:r>
          </a:p>
          <a:p>
            <a:r>
              <a:rPr lang="en-IN" dirty="0"/>
              <a:t>}</a:t>
            </a:r>
          </a:p>
        </p:txBody>
      </p:sp>
      <p:pic>
        <p:nvPicPr>
          <p:cNvPr id="9" name="Picture 8">
            <a:extLst>
              <a:ext uri="{FF2B5EF4-FFF2-40B4-BE49-F238E27FC236}">
                <a16:creationId xmlns:a16="http://schemas.microsoft.com/office/drawing/2014/main" id="{AEC55698-8DB7-4E7B-B942-B6A3058EC6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400" y="4207794"/>
            <a:ext cx="3081599" cy="2412188"/>
          </a:xfrm>
          <a:prstGeom prst="rect">
            <a:avLst/>
          </a:prstGeom>
          <a:ln>
            <a:solidFill>
              <a:schemeClr val="accent4">
                <a:lumMod val="75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931" y="243924"/>
            <a:ext cx="4884420" cy="825500"/>
          </a:xfrm>
          <a:prstGeom prst="rect">
            <a:avLst/>
          </a:prstGeom>
        </p:spPr>
        <p:txBody>
          <a:bodyPr vert="horz" wrap="square" lIns="0" tIns="12065" rIns="0" bIns="0" rtlCol="0">
            <a:spAutoFit/>
          </a:bodyPr>
          <a:lstStyle/>
          <a:p>
            <a:pPr marL="33020" marR="5080" indent="-20955">
              <a:lnSpc>
                <a:spcPct val="109300"/>
              </a:lnSpc>
              <a:spcBef>
                <a:spcPts val="95"/>
              </a:spcBef>
            </a:pPr>
            <a:r>
              <a:rPr sz="2400" spc="-5" dirty="0">
                <a:solidFill>
                  <a:srgbClr val="2E5496"/>
                </a:solidFill>
              </a:rPr>
              <a:t>React.JS </a:t>
            </a:r>
            <a:r>
              <a:rPr sz="2400" dirty="0">
                <a:solidFill>
                  <a:srgbClr val="2E5496"/>
                </a:solidFill>
              </a:rPr>
              <a:t>– </a:t>
            </a:r>
            <a:r>
              <a:rPr sz="2400" spc="-5" dirty="0">
                <a:solidFill>
                  <a:srgbClr val="2E5496"/>
                </a:solidFill>
              </a:rPr>
              <a:t>Complex Components  </a:t>
            </a:r>
            <a:r>
              <a:rPr sz="2400" spc="-5" dirty="0"/>
              <a:t>Composite</a:t>
            </a:r>
            <a:r>
              <a:rPr sz="2400" spc="-10" dirty="0"/>
              <a:t> </a:t>
            </a:r>
            <a:r>
              <a:rPr sz="2400" spc="-5" dirty="0"/>
              <a:t>Component…(cntd.)</a:t>
            </a:r>
            <a:endParaRPr sz="2400"/>
          </a:p>
        </p:txBody>
      </p:sp>
      <p:sp>
        <p:nvSpPr>
          <p:cNvPr id="4" name="object 4"/>
          <p:cNvSpPr/>
          <p:nvPr/>
        </p:nvSpPr>
        <p:spPr>
          <a:xfrm>
            <a:off x="25400" y="5729552"/>
            <a:ext cx="1082619" cy="1080820"/>
          </a:xfrm>
          <a:prstGeom prst="rect">
            <a:avLst/>
          </a:prstGeom>
          <a:blipFill>
            <a:blip r:embed="rId2" cstate="print"/>
            <a:stretch>
              <a:fillRect/>
            </a:stretch>
          </a:blipFill>
        </p:spPr>
        <p:txBody>
          <a:bodyPr wrap="square" lIns="0" tIns="0" rIns="0" bIns="0" rtlCol="0"/>
          <a:lstStyle/>
          <a:p>
            <a:endParaRPr/>
          </a:p>
        </p:txBody>
      </p:sp>
      <p:sp>
        <p:nvSpPr>
          <p:cNvPr id="8" name="TextBox 7">
            <a:extLst>
              <a:ext uri="{FF2B5EF4-FFF2-40B4-BE49-F238E27FC236}">
                <a16:creationId xmlns:a16="http://schemas.microsoft.com/office/drawing/2014/main" id="{E3951AD7-AC04-432E-9DC9-BCD5D1DE5CBD}"/>
              </a:ext>
            </a:extLst>
          </p:cNvPr>
          <p:cNvSpPr txBox="1"/>
          <p:nvPr/>
        </p:nvSpPr>
        <p:spPr>
          <a:xfrm>
            <a:off x="381000" y="1447800"/>
            <a:ext cx="5562600" cy="369332"/>
          </a:xfrm>
          <a:prstGeom prst="rect">
            <a:avLst/>
          </a:prstGeom>
          <a:noFill/>
        </p:spPr>
        <p:txBody>
          <a:bodyPr wrap="square" rtlCol="0">
            <a:spAutoFit/>
          </a:bodyPr>
          <a:lstStyle/>
          <a:p>
            <a:r>
              <a:rPr lang="en-IN"/>
              <a:t>The Label Component</a:t>
            </a:r>
            <a:endParaRPr lang="en-IN" dirty="0"/>
          </a:p>
        </p:txBody>
      </p:sp>
      <p:sp>
        <p:nvSpPr>
          <p:cNvPr id="9" name="TextBox 8">
            <a:extLst>
              <a:ext uri="{FF2B5EF4-FFF2-40B4-BE49-F238E27FC236}">
                <a16:creationId xmlns:a16="http://schemas.microsoft.com/office/drawing/2014/main" id="{FAC17575-FA62-4E60-A949-50D54605FC70}"/>
              </a:ext>
            </a:extLst>
          </p:cNvPr>
          <p:cNvSpPr txBox="1"/>
          <p:nvPr/>
        </p:nvSpPr>
        <p:spPr>
          <a:xfrm>
            <a:off x="381000" y="1745647"/>
            <a:ext cx="3581400" cy="3970318"/>
          </a:xfrm>
          <a:prstGeom prst="rect">
            <a:avLst/>
          </a:prstGeom>
          <a:noFill/>
          <a:ln>
            <a:solidFill>
              <a:schemeClr val="accent4">
                <a:lumMod val="75000"/>
              </a:schemeClr>
            </a:solidFill>
          </a:ln>
        </p:spPr>
        <p:txBody>
          <a:bodyPr wrap="square" rtlCol="0">
            <a:spAutoFit/>
          </a:bodyPr>
          <a:lstStyle/>
          <a:p>
            <a:r>
              <a:rPr lang="en-IN" dirty="0"/>
              <a:t>class Label extends </a:t>
            </a:r>
            <a:r>
              <a:rPr lang="en-IN" dirty="0" err="1"/>
              <a:t>React.Component</a:t>
            </a:r>
            <a:r>
              <a:rPr lang="en-IN" dirty="0"/>
              <a:t> {</a:t>
            </a:r>
          </a:p>
          <a:p>
            <a:r>
              <a:rPr lang="en-IN" dirty="0"/>
              <a:t>  render() {</a:t>
            </a:r>
          </a:p>
          <a:p>
            <a:r>
              <a:rPr lang="en-IN" dirty="0"/>
              <a:t>    var </a:t>
            </a:r>
            <a:r>
              <a:rPr lang="en-IN" dirty="0" err="1"/>
              <a:t>labelStyle</a:t>
            </a:r>
            <a:r>
              <a:rPr lang="en-IN" dirty="0"/>
              <a:t> = {</a:t>
            </a:r>
          </a:p>
          <a:p>
            <a:r>
              <a:rPr lang="en-IN" dirty="0"/>
              <a:t>      </a:t>
            </a:r>
            <a:r>
              <a:rPr lang="en-IN" dirty="0" err="1"/>
              <a:t>fontFamily</a:t>
            </a:r>
            <a:r>
              <a:rPr lang="en-IN" dirty="0"/>
              <a:t>: "sans-serif",</a:t>
            </a:r>
          </a:p>
          <a:p>
            <a:r>
              <a:rPr lang="en-IN" dirty="0"/>
              <a:t>      </a:t>
            </a:r>
            <a:r>
              <a:rPr lang="en-IN" dirty="0" err="1"/>
              <a:t>fontWeight</a:t>
            </a:r>
            <a:r>
              <a:rPr lang="en-IN" dirty="0"/>
              <a:t>: "bold",</a:t>
            </a:r>
          </a:p>
          <a:p>
            <a:r>
              <a:rPr lang="en-IN" dirty="0"/>
              <a:t>      padding: 13,</a:t>
            </a:r>
          </a:p>
          <a:p>
            <a:r>
              <a:rPr lang="en-IN" dirty="0"/>
              <a:t>      margin: 0</a:t>
            </a:r>
          </a:p>
          <a:p>
            <a:r>
              <a:rPr lang="en-IN" dirty="0"/>
              <a:t>    };</a:t>
            </a:r>
          </a:p>
          <a:p>
            <a:r>
              <a:rPr lang="en-IN" dirty="0"/>
              <a:t>     return (</a:t>
            </a:r>
          </a:p>
          <a:p>
            <a:r>
              <a:rPr lang="en-IN" dirty="0"/>
              <a:t>      &lt;p style={</a:t>
            </a:r>
            <a:r>
              <a:rPr lang="en-IN" dirty="0" err="1"/>
              <a:t>labelStyle</a:t>
            </a:r>
            <a:r>
              <a:rPr lang="en-IN" dirty="0"/>
              <a:t>}&gt;#FF6663&lt;/p&gt;</a:t>
            </a:r>
          </a:p>
          <a:p>
            <a:r>
              <a:rPr lang="en-IN" dirty="0"/>
              <a:t>    );</a:t>
            </a:r>
          </a:p>
          <a:p>
            <a:r>
              <a:rPr lang="en-IN" dirty="0"/>
              <a:t>  }}</a:t>
            </a:r>
          </a:p>
        </p:txBody>
      </p:sp>
      <p:sp>
        <p:nvSpPr>
          <p:cNvPr id="14" name="TextBox 13">
            <a:extLst>
              <a:ext uri="{FF2B5EF4-FFF2-40B4-BE49-F238E27FC236}">
                <a16:creationId xmlns:a16="http://schemas.microsoft.com/office/drawing/2014/main" id="{C3B8A3E6-6B72-492E-A257-652317C0B06E}"/>
              </a:ext>
            </a:extLst>
          </p:cNvPr>
          <p:cNvSpPr txBox="1"/>
          <p:nvPr/>
        </p:nvSpPr>
        <p:spPr>
          <a:xfrm>
            <a:off x="4495800" y="1447800"/>
            <a:ext cx="4114800" cy="4801314"/>
          </a:xfrm>
          <a:prstGeom prst="rect">
            <a:avLst/>
          </a:prstGeom>
          <a:noFill/>
          <a:ln>
            <a:solidFill>
              <a:schemeClr val="accent4">
                <a:lumMod val="75000"/>
              </a:schemeClr>
            </a:solidFill>
          </a:ln>
        </p:spPr>
        <p:txBody>
          <a:bodyPr wrap="square" rtlCol="0">
            <a:spAutoFit/>
          </a:bodyPr>
          <a:lstStyle/>
          <a:p>
            <a:r>
              <a:rPr lang="en-IN" dirty="0"/>
              <a:t>class Card extends </a:t>
            </a:r>
            <a:r>
              <a:rPr lang="en-IN" dirty="0" err="1"/>
              <a:t>React.Component</a:t>
            </a:r>
            <a:r>
              <a:rPr lang="en-IN" dirty="0"/>
              <a:t> {</a:t>
            </a:r>
          </a:p>
          <a:p>
            <a:r>
              <a:rPr lang="en-IN" dirty="0"/>
              <a:t>  render() {</a:t>
            </a:r>
          </a:p>
          <a:p>
            <a:r>
              <a:rPr lang="en-IN" dirty="0"/>
              <a:t>    var </a:t>
            </a:r>
            <a:r>
              <a:rPr lang="en-IN" dirty="0" err="1"/>
              <a:t>cardStyle</a:t>
            </a:r>
            <a:r>
              <a:rPr lang="en-IN" dirty="0"/>
              <a:t> = {</a:t>
            </a:r>
          </a:p>
          <a:p>
            <a:r>
              <a:rPr lang="en-IN" dirty="0"/>
              <a:t>      height: 200,</a:t>
            </a:r>
          </a:p>
          <a:p>
            <a:r>
              <a:rPr lang="en-IN" dirty="0"/>
              <a:t>      width: 150,</a:t>
            </a:r>
          </a:p>
          <a:p>
            <a:r>
              <a:rPr lang="en-IN" dirty="0"/>
              <a:t>      padding: 0,</a:t>
            </a:r>
          </a:p>
          <a:p>
            <a:r>
              <a:rPr lang="en-IN" dirty="0"/>
              <a:t>      </a:t>
            </a:r>
            <a:r>
              <a:rPr lang="en-IN" dirty="0" err="1"/>
              <a:t>backgroundColor</a:t>
            </a:r>
            <a:r>
              <a:rPr lang="en-IN" dirty="0"/>
              <a:t>: "#FFF",</a:t>
            </a:r>
          </a:p>
          <a:p>
            <a:r>
              <a:rPr lang="en-IN" dirty="0"/>
              <a:t>filter: "drop-shadow(0px </a:t>
            </a:r>
            <a:r>
              <a:rPr lang="en-IN" dirty="0" err="1"/>
              <a:t>0px</a:t>
            </a:r>
            <a:r>
              <a:rPr lang="en-IN" dirty="0"/>
              <a:t> 5px #666)"</a:t>
            </a:r>
          </a:p>
          <a:p>
            <a:r>
              <a:rPr lang="en-IN" dirty="0"/>
              <a:t>    };</a:t>
            </a:r>
          </a:p>
          <a:p>
            <a:r>
              <a:rPr lang="en-IN" dirty="0"/>
              <a:t>     return (</a:t>
            </a:r>
          </a:p>
          <a:p>
            <a:r>
              <a:rPr lang="en-IN" dirty="0"/>
              <a:t>      &lt;div style={</a:t>
            </a:r>
            <a:r>
              <a:rPr lang="en-IN" dirty="0" err="1"/>
              <a:t>cardStyle</a:t>
            </a:r>
            <a:r>
              <a:rPr lang="en-IN" dirty="0"/>
              <a:t>}&gt;</a:t>
            </a:r>
          </a:p>
          <a:p>
            <a:r>
              <a:rPr lang="en-IN" dirty="0"/>
              <a:t>        &lt;Square /&gt;</a:t>
            </a:r>
          </a:p>
          <a:p>
            <a:r>
              <a:rPr lang="en-IN" dirty="0">
                <a:ln>
                  <a:solidFill>
                    <a:schemeClr val="accent3">
                      <a:lumMod val="75000"/>
                    </a:schemeClr>
                  </a:solidFill>
                </a:ln>
                <a:effectLst>
                  <a:glow rad="228600">
                    <a:schemeClr val="accent3">
                      <a:satMod val="175000"/>
                      <a:alpha val="40000"/>
                    </a:schemeClr>
                  </a:glow>
                </a:effectLst>
              </a:rPr>
              <a:t>        &lt;Label /&gt;</a:t>
            </a:r>
          </a:p>
          <a:p>
            <a:r>
              <a:rPr lang="en-IN" dirty="0"/>
              <a:t>      &lt;/div&gt;</a:t>
            </a:r>
          </a:p>
          <a:p>
            <a:r>
              <a:rPr lang="en-IN" dirty="0"/>
              <a:t>    );</a:t>
            </a:r>
          </a:p>
          <a:p>
            <a:r>
              <a:rPr lang="en-IN" dirty="0"/>
              <a:t>  }</a:t>
            </a:r>
          </a:p>
          <a:p>
            <a:r>
              <a:rPr lang="en-IN" dirty="0"/>
              <a:t>}</a:t>
            </a:r>
          </a:p>
        </p:txBody>
      </p:sp>
      <p:pic>
        <p:nvPicPr>
          <p:cNvPr id="16" name="Picture 15">
            <a:extLst>
              <a:ext uri="{FF2B5EF4-FFF2-40B4-BE49-F238E27FC236}">
                <a16:creationId xmlns:a16="http://schemas.microsoft.com/office/drawing/2014/main" id="{0D9072F6-70D5-48AB-9B05-30D7AB3BF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0129" y="3785172"/>
            <a:ext cx="3147742" cy="2691828"/>
          </a:xfrm>
          <a:prstGeom prst="rect">
            <a:avLst/>
          </a:prstGeom>
          <a:ln>
            <a:solidFill>
              <a:schemeClr val="accent4">
                <a:lumMod val="75000"/>
              </a:schemeClr>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931" y="243924"/>
            <a:ext cx="4884420" cy="825500"/>
          </a:xfrm>
          <a:prstGeom prst="rect">
            <a:avLst/>
          </a:prstGeom>
        </p:spPr>
        <p:txBody>
          <a:bodyPr vert="horz" wrap="square" lIns="0" tIns="12065" rIns="0" bIns="0" rtlCol="0">
            <a:spAutoFit/>
          </a:bodyPr>
          <a:lstStyle/>
          <a:p>
            <a:pPr marL="33020" marR="5080" indent="-20955">
              <a:lnSpc>
                <a:spcPct val="109300"/>
              </a:lnSpc>
              <a:spcBef>
                <a:spcPts val="95"/>
              </a:spcBef>
            </a:pPr>
            <a:r>
              <a:rPr sz="2400" spc="-5" dirty="0">
                <a:solidFill>
                  <a:srgbClr val="2E5496"/>
                </a:solidFill>
              </a:rPr>
              <a:t>React.JS </a:t>
            </a:r>
            <a:r>
              <a:rPr sz="2400" dirty="0">
                <a:solidFill>
                  <a:srgbClr val="2E5496"/>
                </a:solidFill>
              </a:rPr>
              <a:t>– </a:t>
            </a:r>
            <a:r>
              <a:rPr sz="2400" spc="-5" dirty="0">
                <a:solidFill>
                  <a:srgbClr val="2E5496"/>
                </a:solidFill>
              </a:rPr>
              <a:t>Complex Components  </a:t>
            </a:r>
            <a:r>
              <a:rPr sz="2400" spc="-5" dirty="0"/>
              <a:t>Composite</a:t>
            </a:r>
            <a:r>
              <a:rPr sz="2400" spc="-10" dirty="0"/>
              <a:t> </a:t>
            </a:r>
            <a:r>
              <a:rPr sz="2400" spc="-5" dirty="0"/>
              <a:t>Component…(cntd.)</a:t>
            </a:r>
            <a:endParaRPr sz="2400"/>
          </a:p>
        </p:txBody>
      </p:sp>
      <p:sp>
        <p:nvSpPr>
          <p:cNvPr id="4" name="object 4"/>
          <p:cNvSpPr/>
          <p:nvPr/>
        </p:nvSpPr>
        <p:spPr>
          <a:xfrm>
            <a:off x="25400" y="5729552"/>
            <a:ext cx="1082619" cy="1080820"/>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0F0020B5-B56E-43AD-A3C2-41ACBB4BC371}"/>
              </a:ext>
            </a:extLst>
          </p:cNvPr>
          <p:cNvSpPr txBox="1"/>
          <p:nvPr/>
        </p:nvSpPr>
        <p:spPr>
          <a:xfrm>
            <a:off x="838200" y="1676400"/>
            <a:ext cx="6324600" cy="2677656"/>
          </a:xfrm>
          <a:prstGeom prst="rect">
            <a:avLst/>
          </a:prstGeom>
          <a:noFill/>
        </p:spPr>
        <p:txBody>
          <a:bodyPr wrap="square" rtlCol="0">
            <a:spAutoFit/>
          </a:bodyPr>
          <a:lstStyle/>
          <a:p>
            <a:pPr algn="just"/>
            <a:r>
              <a:rPr lang="en-US" sz="2400" dirty="0"/>
              <a:t>In our current example, we hard-coded the color value that is used by our Square and Label components. That is an odd thing to do...which may or may not have been done deliberately for dramatic effect, but fixing it is straightforward. It just involves us specifying a property name and accessing it via </a:t>
            </a:r>
            <a:r>
              <a:rPr lang="en-US" sz="2400" dirty="0" err="1">
                <a:ln>
                  <a:solidFill>
                    <a:schemeClr val="accent3">
                      <a:lumMod val="75000"/>
                    </a:schemeClr>
                  </a:solidFill>
                </a:ln>
                <a:effectLst>
                  <a:glow rad="228600">
                    <a:schemeClr val="accent3">
                      <a:satMod val="175000"/>
                      <a:alpha val="40000"/>
                    </a:schemeClr>
                  </a:glow>
                </a:effectLst>
              </a:rPr>
              <a:t>this.props</a:t>
            </a:r>
            <a:r>
              <a:rPr lang="en-US" sz="2400" dirty="0">
                <a:ln>
                  <a:solidFill>
                    <a:schemeClr val="accent3">
                      <a:lumMod val="75000"/>
                    </a:schemeClr>
                  </a:solidFill>
                </a:ln>
                <a:effectLst>
                  <a:glow rad="228600">
                    <a:schemeClr val="accent3">
                      <a:satMod val="175000"/>
                      <a:alpha val="40000"/>
                    </a:schemeClr>
                  </a:glow>
                </a:effectLst>
              </a:rPr>
              <a:t>. </a:t>
            </a:r>
            <a:endParaRPr lang="en-IN" sz="2400" dirty="0">
              <a:ln>
                <a:solidFill>
                  <a:schemeClr val="accent3">
                    <a:lumMod val="75000"/>
                  </a:schemeClr>
                </a:solidFill>
              </a:ln>
              <a:effectLst>
                <a:glow rad="228600">
                  <a:schemeClr val="accent3">
                    <a:satMod val="175000"/>
                    <a:alpha val="40000"/>
                  </a:schemeClr>
                </a:glo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989" y="243924"/>
            <a:ext cx="8450580" cy="4342765"/>
          </a:xfrm>
          <a:prstGeom prst="rect">
            <a:avLst/>
          </a:prstGeom>
        </p:spPr>
        <p:txBody>
          <a:bodyPr vert="horz" wrap="square" lIns="0" tIns="12065" rIns="0" bIns="0" rtlCol="0">
            <a:spAutoFit/>
          </a:bodyPr>
          <a:lstStyle/>
          <a:p>
            <a:pPr marL="257810" marR="3345815" indent="-20955">
              <a:lnSpc>
                <a:spcPct val="109300"/>
              </a:lnSpc>
              <a:spcBef>
                <a:spcPts val="95"/>
              </a:spcBef>
            </a:pPr>
            <a:r>
              <a:rPr sz="2400" b="1" spc="-5" dirty="0">
                <a:solidFill>
                  <a:srgbClr val="2E5496"/>
                </a:solidFill>
                <a:latin typeface="Arial"/>
                <a:cs typeface="Arial"/>
              </a:rPr>
              <a:t>React.JS </a:t>
            </a:r>
            <a:r>
              <a:rPr sz="2400" b="1" dirty="0">
                <a:solidFill>
                  <a:srgbClr val="2E5496"/>
                </a:solidFill>
                <a:latin typeface="Arial"/>
                <a:cs typeface="Arial"/>
              </a:rPr>
              <a:t>– </a:t>
            </a:r>
            <a:r>
              <a:rPr sz="2400" b="1" spc="-5" dirty="0">
                <a:solidFill>
                  <a:srgbClr val="2E5496"/>
                </a:solidFill>
                <a:latin typeface="Arial"/>
                <a:cs typeface="Arial"/>
              </a:rPr>
              <a:t>Complex Components  </a:t>
            </a:r>
            <a:r>
              <a:rPr sz="2400" b="1" spc="-15" dirty="0">
                <a:solidFill>
                  <a:srgbClr val="C55A11"/>
                </a:solidFill>
                <a:latin typeface="Arial"/>
                <a:cs typeface="Arial"/>
              </a:rPr>
              <a:t>Transferring</a:t>
            </a:r>
            <a:r>
              <a:rPr sz="2400" b="1" spc="-35" dirty="0">
                <a:solidFill>
                  <a:srgbClr val="C55A11"/>
                </a:solidFill>
                <a:latin typeface="Arial"/>
                <a:cs typeface="Arial"/>
              </a:rPr>
              <a:t> </a:t>
            </a:r>
            <a:r>
              <a:rPr sz="2400" b="1" spc="-5" dirty="0">
                <a:solidFill>
                  <a:srgbClr val="C55A11"/>
                </a:solidFill>
                <a:latin typeface="Arial"/>
                <a:cs typeface="Arial"/>
              </a:rPr>
              <a:t>Properties</a:t>
            </a:r>
            <a:endParaRPr lang="en-IN" sz="2400" b="1" spc="-5" dirty="0">
              <a:solidFill>
                <a:srgbClr val="C55A11"/>
              </a:solidFill>
              <a:latin typeface="Arial"/>
              <a:cs typeface="Arial"/>
            </a:endParaRPr>
          </a:p>
          <a:p>
            <a:pPr marL="247015" marR="5080" indent="-234950">
              <a:lnSpc>
                <a:spcPct val="150000"/>
              </a:lnSpc>
              <a:spcBef>
                <a:spcPts val="1775"/>
              </a:spcBef>
              <a:buFont typeface="Arial"/>
              <a:buChar char="•"/>
              <a:tabLst>
                <a:tab pos="247015" algn="l"/>
                <a:tab pos="247650" algn="l"/>
              </a:tabLst>
            </a:pPr>
            <a:r>
              <a:rPr lang="en-US" sz="2400" spc="-5" dirty="0">
                <a:latin typeface="Calibri"/>
                <a:cs typeface="Calibri"/>
              </a:rPr>
              <a:t>In </a:t>
            </a:r>
            <a:r>
              <a:rPr lang="en-US" sz="2400" dirty="0">
                <a:latin typeface="Calibri"/>
                <a:cs typeface="Calibri"/>
              </a:rPr>
              <a:t>the earlier </a:t>
            </a:r>
            <a:r>
              <a:rPr lang="en-US" sz="2400" spc="-10" dirty="0">
                <a:latin typeface="Calibri"/>
                <a:cs typeface="Calibri"/>
              </a:rPr>
              <a:t>example, </a:t>
            </a:r>
            <a:r>
              <a:rPr lang="en-US" sz="2400" spc="-15" dirty="0">
                <a:latin typeface="Calibri"/>
                <a:cs typeface="Calibri"/>
              </a:rPr>
              <a:t>transferring </a:t>
            </a:r>
            <a:r>
              <a:rPr lang="en-US" sz="2400" spc="-10" dirty="0">
                <a:latin typeface="Calibri"/>
                <a:cs typeface="Calibri"/>
              </a:rPr>
              <a:t>properties was </a:t>
            </a:r>
            <a:r>
              <a:rPr lang="en-US" sz="2400" spc="-5" dirty="0">
                <a:latin typeface="Calibri"/>
                <a:cs typeface="Calibri"/>
              </a:rPr>
              <a:t>not </a:t>
            </a:r>
            <a:r>
              <a:rPr lang="en-US" sz="2400" spc="-10" dirty="0">
                <a:latin typeface="Calibri"/>
                <a:cs typeface="Calibri"/>
              </a:rPr>
              <a:t>tedious </a:t>
            </a:r>
            <a:r>
              <a:rPr lang="en-US" sz="2400" dirty="0">
                <a:latin typeface="Calibri"/>
                <a:cs typeface="Calibri"/>
              </a:rPr>
              <a:t>as  </a:t>
            </a:r>
            <a:r>
              <a:rPr lang="en-US" sz="2400" spc="-10" dirty="0">
                <a:latin typeface="Calibri"/>
                <a:cs typeface="Calibri"/>
              </a:rPr>
              <a:t>there was </a:t>
            </a:r>
            <a:r>
              <a:rPr lang="en-US" sz="2400" spc="-5" dirty="0">
                <a:latin typeface="Calibri"/>
                <a:cs typeface="Calibri"/>
              </a:rPr>
              <a:t>only one </a:t>
            </a:r>
            <a:r>
              <a:rPr lang="en-US" sz="2400" spc="-10" dirty="0">
                <a:latin typeface="Calibri"/>
                <a:cs typeface="Calibri"/>
              </a:rPr>
              <a:t>level </a:t>
            </a:r>
            <a:r>
              <a:rPr lang="en-US" sz="2400" spc="-5" dirty="0">
                <a:latin typeface="Calibri"/>
                <a:cs typeface="Calibri"/>
              </a:rPr>
              <a:t>of</a:t>
            </a:r>
            <a:r>
              <a:rPr lang="en-US" sz="2400" spc="10" dirty="0">
                <a:latin typeface="Calibri"/>
                <a:cs typeface="Calibri"/>
              </a:rPr>
              <a:t> </a:t>
            </a:r>
            <a:r>
              <a:rPr lang="en-US" sz="2400" spc="-20" dirty="0" err="1">
                <a:latin typeface="Calibri"/>
                <a:cs typeface="Calibri"/>
              </a:rPr>
              <a:t>heirarchy</a:t>
            </a:r>
            <a:endParaRPr lang="en-US" sz="2400" dirty="0">
              <a:latin typeface="Calibri"/>
              <a:cs typeface="Calibri"/>
            </a:endParaRPr>
          </a:p>
          <a:p>
            <a:pPr marL="247015" indent="-234950">
              <a:lnSpc>
                <a:spcPct val="100000"/>
              </a:lnSpc>
              <a:spcBef>
                <a:spcPts val="1440"/>
              </a:spcBef>
              <a:buFont typeface="Arial"/>
              <a:buChar char="•"/>
              <a:tabLst>
                <a:tab pos="247015" algn="l"/>
                <a:tab pos="247650" algn="l"/>
              </a:tabLst>
            </a:pPr>
            <a:r>
              <a:rPr lang="en-US" sz="2400" spc="-5" dirty="0">
                <a:latin typeface="Calibri"/>
                <a:cs typeface="Calibri"/>
              </a:rPr>
              <a:t>If </a:t>
            </a:r>
            <a:r>
              <a:rPr lang="en-US" sz="2400" spc="-10" dirty="0">
                <a:latin typeface="Calibri"/>
                <a:cs typeface="Calibri"/>
              </a:rPr>
              <a:t>there </a:t>
            </a:r>
            <a:r>
              <a:rPr lang="en-US" sz="2400" spc="-15" dirty="0">
                <a:latin typeface="Calibri"/>
                <a:cs typeface="Calibri"/>
              </a:rPr>
              <a:t>are </a:t>
            </a:r>
            <a:r>
              <a:rPr lang="en-US" sz="2400" dirty="0">
                <a:latin typeface="Calibri"/>
                <a:cs typeface="Calibri"/>
              </a:rPr>
              <a:t>multiple </a:t>
            </a:r>
            <a:r>
              <a:rPr lang="en-US" sz="2400" spc="-10" dirty="0">
                <a:latin typeface="Calibri"/>
                <a:cs typeface="Calibri"/>
              </a:rPr>
              <a:t>levels </a:t>
            </a:r>
            <a:r>
              <a:rPr lang="en-US" sz="2400" spc="-5" dirty="0">
                <a:latin typeface="Calibri"/>
                <a:cs typeface="Calibri"/>
              </a:rPr>
              <a:t>of </a:t>
            </a:r>
            <a:r>
              <a:rPr lang="en-US" sz="2400" spc="-10" dirty="0">
                <a:latin typeface="Calibri"/>
                <a:cs typeface="Calibri"/>
              </a:rPr>
              <a:t>components, </a:t>
            </a:r>
            <a:r>
              <a:rPr lang="en-US" sz="2400" spc="-15" dirty="0">
                <a:latin typeface="Calibri"/>
                <a:cs typeface="Calibri"/>
              </a:rPr>
              <a:t>transferring</a:t>
            </a:r>
            <a:r>
              <a:rPr lang="en-US" sz="2400" spc="125" dirty="0">
                <a:latin typeface="Calibri"/>
                <a:cs typeface="Calibri"/>
              </a:rPr>
              <a:t> </a:t>
            </a:r>
            <a:r>
              <a:rPr lang="en-US" sz="2400" spc="-5" dirty="0">
                <a:latin typeface="Calibri"/>
                <a:cs typeface="Calibri"/>
              </a:rPr>
              <a:t>properties</a:t>
            </a:r>
            <a:endParaRPr lang="en-US" sz="2400" dirty="0">
              <a:latin typeface="Calibri"/>
              <a:cs typeface="Calibri"/>
            </a:endParaRPr>
          </a:p>
          <a:p>
            <a:pPr marL="247015">
              <a:lnSpc>
                <a:spcPct val="100000"/>
              </a:lnSpc>
              <a:spcBef>
                <a:spcPts val="1440"/>
              </a:spcBef>
            </a:pPr>
            <a:r>
              <a:rPr lang="en-US" sz="2400" dirty="0">
                <a:latin typeface="Calibri"/>
                <a:cs typeface="Calibri"/>
              </a:rPr>
              <a:t>will </a:t>
            </a:r>
            <a:r>
              <a:rPr lang="en-US" sz="2400" spc="-5" dirty="0">
                <a:latin typeface="Calibri"/>
                <a:cs typeface="Calibri"/>
              </a:rPr>
              <a:t>be very</a:t>
            </a:r>
            <a:r>
              <a:rPr lang="en-US" sz="2400" spc="-15" dirty="0">
                <a:latin typeface="Calibri"/>
                <a:cs typeface="Calibri"/>
              </a:rPr>
              <a:t> </a:t>
            </a:r>
            <a:r>
              <a:rPr lang="en-US" sz="2400" spc="-10" dirty="0">
                <a:latin typeface="Calibri"/>
                <a:cs typeface="Calibri"/>
              </a:rPr>
              <a:t>cumbersome</a:t>
            </a:r>
            <a:endParaRPr lang="en-US" sz="2400" dirty="0">
              <a:latin typeface="Calibri"/>
              <a:cs typeface="Calibri"/>
            </a:endParaRPr>
          </a:p>
          <a:p>
            <a:pPr marL="247015" indent="-234950">
              <a:lnSpc>
                <a:spcPct val="100000"/>
              </a:lnSpc>
              <a:spcBef>
                <a:spcPts val="1445"/>
              </a:spcBef>
              <a:buFont typeface="Arial"/>
              <a:buChar char="•"/>
              <a:tabLst>
                <a:tab pos="247015" algn="l"/>
                <a:tab pos="247650" algn="l"/>
              </a:tabLst>
            </a:pPr>
            <a:r>
              <a:rPr lang="en-US" sz="2400" spc="-114" dirty="0">
                <a:latin typeface="Calibri"/>
                <a:cs typeface="Calibri"/>
              </a:rPr>
              <a:t>To </a:t>
            </a:r>
            <a:r>
              <a:rPr lang="en-US" sz="2400" spc="-15" dirty="0">
                <a:latin typeface="Calibri"/>
                <a:cs typeface="Calibri"/>
              </a:rPr>
              <a:t>overcome </a:t>
            </a:r>
            <a:r>
              <a:rPr lang="en-US" sz="2400" spc="-5" dirty="0">
                <a:latin typeface="Calibri"/>
                <a:cs typeface="Calibri"/>
              </a:rPr>
              <a:t>that, </a:t>
            </a:r>
            <a:r>
              <a:rPr lang="en-US" sz="2400" spc="-15" dirty="0">
                <a:latin typeface="Calibri"/>
                <a:cs typeface="Calibri"/>
              </a:rPr>
              <a:t>we </a:t>
            </a:r>
            <a:r>
              <a:rPr lang="en-US" sz="2400" spc="-5" dirty="0">
                <a:latin typeface="Calibri"/>
                <a:cs typeface="Calibri"/>
              </a:rPr>
              <a:t>use </a:t>
            </a:r>
            <a:r>
              <a:rPr lang="en-US" sz="2400" dirty="0">
                <a:latin typeface="Calibri"/>
                <a:cs typeface="Calibri"/>
              </a:rPr>
              <a:t>the </a:t>
            </a:r>
            <a:r>
              <a:rPr lang="en-US" sz="2400" spc="-10" dirty="0">
                <a:ln>
                  <a:solidFill>
                    <a:schemeClr val="accent3">
                      <a:lumMod val="50000"/>
                    </a:schemeClr>
                  </a:solidFill>
                </a:ln>
                <a:effectLst>
                  <a:glow rad="228600">
                    <a:schemeClr val="accent3">
                      <a:satMod val="175000"/>
                      <a:alpha val="40000"/>
                    </a:schemeClr>
                  </a:glow>
                </a:effectLst>
                <a:latin typeface="Calibri"/>
                <a:cs typeface="Calibri"/>
              </a:rPr>
              <a:t>spread </a:t>
            </a:r>
            <a:r>
              <a:rPr lang="en-US" sz="2400" spc="-15" dirty="0">
                <a:ln>
                  <a:solidFill>
                    <a:schemeClr val="accent3">
                      <a:lumMod val="50000"/>
                    </a:schemeClr>
                  </a:solidFill>
                </a:ln>
                <a:effectLst>
                  <a:glow rad="228600">
                    <a:schemeClr val="accent3">
                      <a:satMod val="175000"/>
                      <a:alpha val="40000"/>
                    </a:schemeClr>
                  </a:glow>
                </a:effectLst>
                <a:latin typeface="Calibri"/>
                <a:cs typeface="Calibri"/>
              </a:rPr>
              <a:t>operator </a:t>
            </a:r>
            <a:r>
              <a:rPr lang="en-US" sz="2400" spc="-5" dirty="0">
                <a:ln>
                  <a:solidFill>
                    <a:schemeClr val="accent3">
                      <a:lumMod val="50000"/>
                    </a:schemeClr>
                  </a:solidFill>
                </a:ln>
                <a:effectLst>
                  <a:glow rad="228600">
                    <a:schemeClr val="accent3">
                      <a:satMod val="175000"/>
                      <a:alpha val="40000"/>
                    </a:schemeClr>
                  </a:glow>
                </a:effectLst>
                <a:latin typeface="Calibri"/>
                <a:cs typeface="Calibri"/>
              </a:rPr>
              <a:t>(</a:t>
            </a:r>
            <a:r>
              <a:rPr lang="en-US" sz="2400" b="1" spc="-5" dirty="0">
                <a:ln>
                  <a:solidFill>
                    <a:schemeClr val="accent3">
                      <a:lumMod val="50000"/>
                    </a:schemeClr>
                  </a:solidFill>
                </a:ln>
                <a:effectLst>
                  <a:glow rad="228600">
                    <a:schemeClr val="accent3">
                      <a:satMod val="175000"/>
                      <a:alpha val="40000"/>
                    </a:schemeClr>
                  </a:glow>
                </a:effectLst>
                <a:latin typeface="Calibri"/>
                <a:cs typeface="Calibri"/>
              </a:rPr>
              <a:t>…</a:t>
            </a:r>
            <a:r>
              <a:rPr lang="en-US" sz="2400" spc="-5" dirty="0">
                <a:ln>
                  <a:solidFill>
                    <a:schemeClr val="accent3">
                      <a:lumMod val="50000"/>
                    </a:schemeClr>
                  </a:solidFill>
                </a:ln>
                <a:effectLst>
                  <a:glow rad="228600">
                    <a:schemeClr val="accent3">
                      <a:satMod val="175000"/>
                      <a:alpha val="40000"/>
                    </a:schemeClr>
                  </a:glow>
                </a:effectLst>
                <a:latin typeface="Calibri"/>
                <a:cs typeface="Calibri"/>
              </a:rPr>
              <a:t>) </a:t>
            </a:r>
            <a:r>
              <a:rPr lang="en-US" sz="2400" dirty="0">
                <a:latin typeface="Calibri"/>
                <a:cs typeface="Calibri"/>
              </a:rPr>
              <a:t>as</a:t>
            </a:r>
            <a:r>
              <a:rPr lang="en-US" sz="2400" spc="114" dirty="0">
                <a:latin typeface="Calibri"/>
                <a:cs typeface="Calibri"/>
              </a:rPr>
              <a:t> </a:t>
            </a:r>
            <a:r>
              <a:rPr lang="en-US" sz="2400" spc="-20" dirty="0">
                <a:latin typeface="Calibri"/>
                <a:cs typeface="Calibri"/>
              </a:rPr>
              <a:t>follows</a:t>
            </a:r>
            <a:endParaRPr lang="en-US" sz="2400" dirty="0">
              <a:latin typeface="Calibri"/>
              <a:cs typeface="Calibri"/>
            </a:endParaRPr>
          </a:p>
          <a:p>
            <a:pPr marL="1841500">
              <a:lnSpc>
                <a:spcPct val="100000"/>
              </a:lnSpc>
              <a:spcBef>
                <a:spcPts val="1440"/>
              </a:spcBef>
            </a:pPr>
            <a:r>
              <a:rPr lang="en-US" sz="2400" spc="-10" dirty="0">
                <a:latin typeface="Calibri"/>
                <a:cs typeface="Calibri"/>
              </a:rPr>
              <a:t>&lt;Display</a:t>
            </a:r>
            <a:r>
              <a:rPr lang="en-US" sz="2400" spc="-25" dirty="0">
                <a:latin typeface="Calibri"/>
                <a:cs typeface="Calibri"/>
              </a:rPr>
              <a:t> </a:t>
            </a:r>
            <a:r>
              <a:rPr lang="en-US" sz="2400" spc="-10" dirty="0">
                <a:latin typeface="Calibri"/>
                <a:cs typeface="Calibri"/>
              </a:rPr>
              <a:t>{</a:t>
            </a:r>
            <a:r>
              <a:rPr lang="en-US" sz="2400" b="1" spc="-10" dirty="0">
                <a:latin typeface="Calibri"/>
                <a:cs typeface="Calibri"/>
              </a:rPr>
              <a:t>...</a:t>
            </a:r>
            <a:r>
              <a:rPr lang="en-US" sz="2400" spc="-10" dirty="0" err="1">
                <a:latin typeface="Calibri"/>
                <a:cs typeface="Calibri"/>
              </a:rPr>
              <a:t>this.props</a:t>
            </a:r>
            <a:r>
              <a:rPr lang="en-US" sz="2400" spc="-10" dirty="0">
                <a:latin typeface="Calibri"/>
                <a:cs typeface="Calibri"/>
              </a:rPr>
              <a:t>}/&gt;</a:t>
            </a:r>
            <a:endParaRPr lang="en-US" sz="2400" dirty="0">
              <a:latin typeface="Calibri"/>
              <a:cs typeface="Calibri"/>
            </a:endParaRPr>
          </a:p>
        </p:txBody>
      </p:sp>
      <p:sp>
        <p:nvSpPr>
          <p:cNvPr id="3" name="object 3"/>
          <p:cNvSpPr/>
          <p:nvPr/>
        </p:nvSpPr>
        <p:spPr>
          <a:xfrm>
            <a:off x="25400" y="5729552"/>
            <a:ext cx="1082619" cy="10808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610600" y="2019300"/>
            <a:ext cx="3095625" cy="272122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695</Words>
  <Application>Microsoft Office PowerPoint</Application>
  <PresentationFormat>Widescreen</PresentationFormat>
  <Paragraphs>114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Helvetica Neue</vt:lpstr>
      <vt:lpstr>Times New Roman</vt:lpstr>
      <vt:lpstr>Office Theme</vt:lpstr>
      <vt:lpstr>React.JS – Complex Components  Advantages of using Component</vt:lpstr>
      <vt:lpstr>PowerPoint Presentation</vt:lpstr>
      <vt:lpstr>React.JS – Complex Components  Composite Component…(cntd.)</vt:lpstr>
      <vt:lpstr>React.JS – Complex Components  Composite Component…(cntd.)</vt:lpstr>
      <vt:lpstr>React.JS – Complex Components  Composite Component…(cntd.)</vt:lpstr>
      <vt:lpstr>React.JS – Complex Components  Composite Component…(cntd.)</vt:lpstr>
      <vt:lpstr>React.JS – Complex Components  Composite Component…(cntd.)</vt:lpstr>
      <vt:lpstr>React.JS – Complex Components  Composite Component…(cntd.)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Kundhavai K R</cp:lastModifiedBy>
  <cp:revision>10</cp:revision>
  <dcterms:created xsi:type="dcterms:W3CDTF">2020-09-22T13:08:05Z</dcterms:created>
  <dcterms:modified xsi:type="dcterms:W3CDTF">2020-09-24T01:19:03Z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2020-09-15T00:00:00Z</vt:filetime>
  </property>
  <property fmtid="{D5CDD505-2E9C-101B-9397-08002B2CF9AE}" pid="3" name="Creator">
    <vt:lpwstr>Microsoft® Office PowerPoint® 2007</vt:lpwstr>
  </property>
  <property fmtid="{D5CDD505-2E9C-101B-9397-08002B2CF9AE}" pid="4" name="LastSaved">
    <vt:filetime>2020-09-22T00:00:00Z</vt:filetime>
  </property>
</Properties>
</file>