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79" r:id="rId3"/>
    <p:sldId id="404" r:id="rId4"/>
    <p:sldId id="380" r:id="rId5"/>
    <p:sldId id="381" r:id="rId6"/>
    <p:sldId id="382" r:id="rId7"/>
    <p:sldId id="383" r:id="rId8"/>
    <p:sldId id="384" r:id="rId9"/>
    <p:sldId id="385" r:id="rId10"/>
    <p:sldId id="386" r:id="rId11"/>
    <p:sldId id="387" r:id="rId12"/>
    <p:sldId id="388" r:id="rId13"/>
    <p:sldId id="389" r:id="rId14"/>
    <p:sldId id="390" r:id="rId15"/>
    <p:sldId id="395" r:id="rId16"/>
    <p:sldId id="400" r:id="rId17"/>
    <p:sldId id="401" r:id="rId18"/>
    <p:sldId id="402" r:id="rId19"/>
    <p:sldId id="403" r:id="rId20"/>
    <p:sldId id="34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 autoAdjust="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nodejs.org/e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pmjs.com/files/package.js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781916" y="1688267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WEB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4781916" y="2841955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Module 5</a:t>
            </a:r>
          </a:p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Express JS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818862" y="412917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Aisha </a:t>
            </a:r>
            <a:r>
              <a:rPr lang="en-US" sz="2400" b="1" dirty="0" err="1"/>
              <a:t>Begam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694786" y="4480604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Engineering.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8F4B8E-1891-4B47-98C4-0AA3C243AD2D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98763" y="1581835"/>
            <a:ext cx="73429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05"/>
              </a:spcBef>
              <a:buFont typeface="Arial" pitchFamily="34" charset="0"/>
              <a:buChar char="•"/>
              <a:tabLst>
                <a:tab pos="354965" algn="l"/>
              </a:tabLst>
            </a:pPr>
            <a:endParaRPr lang="en-US" sz="2400" dirty="0">
              <a:cs typeface="Trebuchet M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7162" y="2368178"/>
            <a:ext cx="7850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buFont typeface="Arial" pitchFamily="34" charset="0"/>
              <a:buChar char="•"/>
              <a:tabLst>
                <a:tab pos="354965" algn="l"/>
              </a:tabLst>
            </a:pPr>
            <a:endParaRPr lang="en-US" sz="2400" dirty="0">
              <a:cs typeface="Trebuchet M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1745" y="1938539"/>
            <a:ext cx="731520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marR="125095" indent="-342900" algn="just">
              <a:lnSpc>
                <a:spcPct val="90000"/>
              </a:lnSpc>
              <a:spcBef>
                <a:spcPts val="385"/>
              </a:spcBef>
              <a:buFont typeface="Arial" pitchFamily="34" charset="0"/>
              <a:buChar char="•"/>
              <a:tabLst>
                <a:tab pos="354965" algn="l"/>
              </a:tabLst>
            </a:pP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43345" y="2002764"/>
            <a:ext cx="10224655" cy="1405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30"/>
              </a:spcBef>
              <a:buFont typeface="Arial" pitchFamily="34" charset="0"/>
              <a:buChar char="•"/>
              <a:tabLst>
                <a:tab pos="354965" algn="l"/>
              </a:tabLst>
            </a:pPr>
            <a:r>
              <a:rPr lang="en-US" sz="2400" dirty="0"/>
              <a:t>The </a:t>
            </a:r>
            <a:r>
              <a:rPr lang="en-US" sz="2400" b="1" i="1" dirty="0" err="1">
                <a:solidFill>
                  <a:srgbClr val="FF0000"/>
                </a:solidFill>
              </a:rPr>
              <a:t>package.json</a:t>
            </a:r>
            <a:r>
              <a:rPr lang="en-US" sz="2400" b="1" i="1" dirty="0"/>
              <a:t> </a:t>
            </a:r>
            <a:r>
              <a:rPr lang="en-US" sz="2400" dirty="0"/>
              <a:t>file for your application is as shown below.</a:t>
            </a:r>
          </a:p>
          <a:p>
            <a:pPr marL="12700" algn="just">
              <a:lnSpc>
                <a:spcPct val="100000"/>
              </a:lnSpc>
              <a:spcBef>
                <a:spcPts val="830"/>
              </a:spcBef>
              <a:buFont typeface="Arial" pitchFamily="34" charset="0"/>
              <a:buChar char="•"/>
              <a:tabLst>
                <a:tab pos="354965" algn="l"/>
              </a:tabLst>
            </a:pPr>
            <a:endParaRPr lang="en-US" sz="2400" dirty="0"/>
          </a:p>
          <a:p>
            <a:pPr marL="12700" algn="just">
              <a:lnSpc>
                <a:spcPct val="100000"/>
              </a:lnSpc>
              <a:spcBef>
                <a:spcPts val="830"/>
              </a:spcBef>
              <a:buFont typeface="Arial" pitchFamily="34" charset="0"/>
              <a:buChar char="•"/>
              <a:tabLst>
                <a:tab pos="354965" algn="l"/>
              </a:tabLst>
            </a:pPr>
            <a:r>
              <a:rPr lang="en-US" sz="2400" dirty="0"/>
              <a:t>Used </a:t>
            </a:r>
            <a:r>
              <a:rPr lang="en-US" sz="2400" dirty="0" err="1"/>
              <a:t>nodepad</a:t>
            </a:r>
            <a:r>
              <a:rPr lang="en-US" sz="2400" dirty="0"/>
              <a:t>++ text editor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4897" y="3500582"/>
            <a:ext cx="5591869" cy="30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418076" y="716552"/>
            <a:ext cx="110904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Install Express JS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WEB TECHNOLOGIES</a:t>
            </a:r>
          </a:p>
        </p:txBody>
      </p:sp>
    </p:spTree>
    <p:extLst>
      <p:ext uri="{BB962C8B-B14F-4D97-AF65-F5344CB8AC3E}">
        <p14:creationId xmlns:p14="http://schemas.microsoft.com/office/powerpoint/2010/main" val="527820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8F4B8E-1891-4B47-98C4-0AA3C243AD2D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98763" y="1581835"/>
            <a:ext cx="73429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05"/>
              </a:spcBef>
              <a:buFont typeface="Arial" pitchFamily="34" charset="0"/>
              <a:buChar char="•"/>
              <a:tabLst>
                <a:tab pos="354965" algn="l"/>
              </a:tabLst>
            </a:pPr>
            <a:endParaRPr lang="en-US" sz="2400" dirty="0">
              <a:cs typeface="Trebuchet M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7162" y="2368178"/>
            <a:ext cx="7850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buFont typeface="Arial" pitchFamily="34" charset="0"/>
              <a:buChar char="•"/>
              <a:tabLst>
                <a:tab pos="354965" algn="l"/>
              </a:tabLst>
            </a:pPr>
            <a:endParaRPr lang="en-US" sz="2400" dirty="0">
              <a:cs typeface="Trebuchet M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1745" y="1938539"/>
            <a:ext cx="731520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marR="125095" indent="-342900" algn="just">
              <a:lnSpc>
                <a:spcPct val="90000"/>
              </a:lnSpc>
              <a:spcBef>
                <a:spcPts val="385"/>
              </a:spcBef>
              <a:buFont typeface="Arial" pitchFamily="34" charset="0"/>
              <a:buChar char="•"/>
              <a:tabLst>
                <a:tab pos="354965" algn="l"/>
              </a:tabLst>
            </a:pP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43346" y="2002764"/>
            <a:ext cx="48583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30"/>
              </a:spcBef>
              <a:buFont typeface="Arial" pitchFamily="34" charset="0"/>
              <a:buChar char="•"/>
              <a:tabLst>
                <a:tab pos="354965" algn="l"/>
              </a:tabLst>
            </a:pPr>
            <a:r>
              <a:rPr lang="en-US" sz="2400" dirty="0"/>
              <a:t>Use the </a:t>
            </a:r>
            <a:r>
              <a:rPr lang="en-US" sz="2400" b="1" i="1" dirty="0" err="1">
                <a:solidFill>
                  <a:srgbClr val="C00000"/>
                </a:solidFill>
              </a:rPr>
              <a:t>npm</a:t>
            </a:r>
            <a:r>
              <a:rPr lang="en-US" sz="2400" b="1" i="1" dirty="0">
                <a:solidFill>
                  <a:srgbClr val="C00000"/>
                </a:solidFill>
              </a:rPr>
              <a:t> </a:t>
            </a:r>
            <a:r>
              <a:rPr lang="en-US" sz="2400" b="1" i="1" dirty="0" err="1">
                <a:solidFill>
                  <a:srgbClr val="C00000"/>
                </a:solidFill>
              </a:rPr>
              <a:t>i</a:t>
            </a:r>
            <a:r>
              <a:rPr lang="en-US" sz="2400" b="1" i="1" dirty="0">
                <a:solidFill>
                  <a:srgbClr val="C00000"/>
                </a:solidFill>
              </a:rPr>
              <a:t> express</a:t>
            </a:r>
            <a:r>
              <a:rPr lang="en-US" sz="2400" dirty="0"/>
              <a:t> command to install express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52654" y="1461653"/>
            <a:ext cx="4830617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1099" y="3177308"/>
            <a:ext cx="4489593" cy="3223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418076" y="716552"/>
            <a:ext cx="110904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Install Express JS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WEB TECHNOLOGIES</a:t>
            </a:r>
          </a:p>
        </p:txBody>
      </p:sp>
    </p:spTree>
    <p:extLst>
      <p:ext uri="{BB962C8B-B14F-4D97-AF65-F5344CB8AC3E}">
        <p14:creationId xmlns:p14="http://schemas.microsoft.com/office/powerpoint/2010/main" val="527820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8F4B8E-1891-4B47-98C4-0AA3C243AD2D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98763" y="1581835"/>
            <a:ext cx="73429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05"/>
              </a:spcBef>
              <a:buFont typeface="Arial" pitchFamily="34" charset="0"/>
              <a:buChar char="•"/>
              <a:tabLst>
                <a:tab pos="354965" algn="l"/>
              </a:tabLst>
            </a:pPr>
            <a:endParaRPr lang="en-US" sz="2400" dirty="0">
              <a:cs typeface="Trebuchet M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7162" y="2368178"/>
            <a:ext cx="7850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buFont typeface="Arial" pitchFamily="34" charset="0"/>
              <a:buChar char="•"/>
              <a:tabLst>
                <a:tab pos="354965" algn="l"/>
              </a:tabLst>
            </a:pPr>
            <a:endParaRPr lang="en-US" sz="2400" dirty="0">
              <a:cs typeface="Trebuchet M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1745" y="1938539"/>
            <a:ext cx="731520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marR="125095" indent="-342900" algn="just">
              <a:lnSpc>
                <a:spcPct val="90000"/>
              </a:lnSpc>
              <a:spcBef>
                <a:spcPts val="385"/>
              </a:spcBef>
              <a:buFont typeface="Arial" pitchFamily="34" charset="0"/>
              <a:buChar char="•"/>
              <a:tabLst>
                <a:tab pos="354965" algn="l"/>
              </a:tabLst>
            </a:pP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43345" y="2002764"/>
            <a:ext cx="68533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30"/>
              </a:spcBef>
              <a:buFont typeface="Arial" pitchFamily="34" charset="0"/>
              <a:buChar char="•"/>
              <a:tabLst>
                <a:tab pos="354965" algn="l"/>
              </a:tabLst>
            </a:pPr>
            <a:r>
              <a:rPr lang="en-US" sz="2400" dirty="0"/>
              <a:t>Create a </a:t>
            </a:r>
            <a:r>
              <a:rPr lang="en-US" sz="2400" b="1" dirty="0">
                <a:solidFill>
                  <a:srgbClr val="C00000"/>
                </a:solidFill>
              </a:rPr>
              <a:t>myapp.js</a:t>
            </a:r>
            <a:r>
              <a:rPr lang="en-US" sz="2400" dirty="0"/>
              <a:t> file in the root folder of express.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5480" y="2817524"/>
            <a:ext cx="5826847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418076" y="716552"/>
            <a:ext cx="110904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Install Express JS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WEB TECHNOLOGIES</a:t>
            </a:r>
          </a:p>
        </p:txBody>
      </p:sp>
    </p:spTree>
    <p:extLst>
      <p:ext uri="{BB962C8B-B14F-4D97-AF65-F5344CB8AC3E}">
        <p14:creationId xmlns:p14="http://schemas.microsoft.com/office/powerpoint/2010/main" val="527820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8F4B8E-1891-4B47-98C4-0AA3C243AD2D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98763" y="1581835"/>
            <a:ext cx="73429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05"/>
              </a:spcBef>
              <a:buFont typeface="Arial" pitchFamily="34" charset="0"/>
              <a:buChar char="•"/>
              <a:tabLst>
                <a:tab pos="354965" algn="l"/>
              </a:tabLst>
            </a:pPr>
            <a:endParaRPr lang="en-US" sz="2400" dirty="0">
              <a:cs typeface="Trebuchet M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7162" y="2368178"/>
            <a:ext cx="7850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buFont typeface="Arial" pitchFamily="34" charset="0"/>
              <a:buChar char="•"/>
              <a:tabLst>
                <a:tab pos="354965" algn="l"/>
              </a:tabLst>
            </a:pPr>
            <a:endParaRPr lang="en-US" sz="2400" dirty="0">
              <a:cs typeface="Trebuchet M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1745" y="1938539"/>
            <a:ext cx="731520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marR="125095" indent="-342900" algn="just">
              <a:lnSpc>
                <a:spcPct val="90000"/>
              </a:lnSpc>
              <a:spcBef>
                <a:spcPts val="385"/>
              </a:spcBef>
              <a:buFont typeface="Arial" pitchFamily="34" charset="0"/>
              <a:buChar char="•"/>
              <a:tabLst>
                <a:tab pos="354965" algn="l"/>
              </a:tabLst>
            </a:pP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295563" y="1651782"/>
            <a:ext cx="68533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30"/>
              </a:spcBef>
              <a:tabLst>
                <a:tab pos="354965" algn="l"/>
              </a:tabLst>
            </a:pPr>
            <a:r>
              <a:rPr lang="en-US" sz="2400" dirty="0"/>
              <a:t>First program to print hello world using express </a:t>
            </a:r>
            <a:r>
              <a:rPr lang="en-US" sz="2400" dirty="0" err="1"/>
              <a:t>js</a:t>
            </a:r>
            <a:endParaRPr 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8734" y="2528165"/>
            <a:ext cx="6770976" cy="257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67600" y="1939925"/>
            <a:ext cx="3689927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418076" y="716552"/>
            <a:ext cx="110904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Install Express JS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WEB TECHNOLOGIES</a:t>
            </a:r>
          </a:p>
        </p:txBody>
      </p:sp>
    </p:spTree>
    <p:extLst>
      <p:ext uri="{BB962C8B-B14F-4D97-AF65-F5344CB8AC3E}">
        <p14:creationId xmlns:p14="http://schemas.microsoft.com/office/powerpoint/2010/main" val="527820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8F4B8E-1891-4B47-98C4-0AA3C243AD2D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98763" y="1581835"/>
            <a:ext cx="73429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05"/>
              </a:spcBef>
              <a:buFont typeface="Arial" pitchFamily="34" charset="0"/>
              <a:buChar char="•"/>
              <a:tabLst>
                <a:tab pos="354965" algn="l"/>
              </a:tabLst>
            </a:pPr>
            <a:endParaRPr lang="en-US" sz="2400" dirty="0">
              <a:cs typeface="Trebuchet M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7162" y="2368178"/>
            <a:ext cx="7850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buFont typeface="Arial" pitchFamily="34" charset="0"/>
              <a:buChar char="•"/>
              <a:tabLst>
                <a:tab pos="354965" algn="l"/>
              </a:tabLst>
            </a:pPr>
            <a:endParaRPr lang="en-US" sz="2400" dirty="0">
              <a:cs typeface="Trebuchet M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1745" y="1938539"/>
            <a:ext cx="731520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marR="125095" indent="-342900" algn="just">
              <a:lnSpc>
                <a:spcPct val="90000"/>
              </a:lnSpc>
              <a:spcBef>
                <a:spcPts val="385"/>
              </a:spcBef>
              <a:buFont typeface="Arial" pitchFamily="34" charset="0"/>
              <a:buChar char="•"/>
              <a:tabLst>
                <a:tab pos="354965" algn="l"/>
              </a:tabLst>
            </a:pP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43345" y="2002764"/>
            <a:ext cx="68533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30"/>
              </a:spcBef>
              <a:buFont typeface="Arial" pitchFamily="34" charset="0"/>
              <a:buChar char="•"/>
              <a:tabLst>
                <a:tab pos="354965" algn="l"/>
              </a:tabLst>
            </a:pPr>
            <a:r>
              <a:rPr lang="en-US" sz="2400" dirty="0"/>
              <a:t>We can check the output on any browser by using the </a:t>
            </a:r>
            <a:r>
              <a:rPr lang="en-US" sz="2400" dirty="0" err="1"/>
              <a:t>url</a:t>
            </a:r>
            <a:r>
              <a:rPr lang="en-US" sz="2400" dirty="0"/>
              <a:t>: </a:t>
            </a:r>
            <a:r>
              <a:rPr lang="en-US" sz="2400" b="1" dirty="0">
                <a:solidFill>
                  <a:srgbClr val="C00000"/>
                </a:solidFill>
              </a:rPr>
              <a:t>http://localhost/5000.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3297" y="3325380"/>
            <a:ext cx="5086350" cy="276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418076" y="716552"/>
            <a:ext cx="110904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Install Express JS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WEB TECHNOLOGIES</a:t>
            </a:r>
          </a:p>
        </p:txBody>
      </p:sp>
    </p:spTree>
    <p:extLst>
      <p:ext uri="{BB962C8B-B14F-4D97-AF65-F5344CB8AC3E}">
        <p14:creationId xmlns:p14="http://schemas.microsoft.com/office/powerpoint/2010/main" val="527820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8F4B8E-1891-4B47-98C4-0AA3C243AD2D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98763" y="1581835"/>
            <a:ext cx="73429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05"/>
              </a:spcBef>
              <a:buFont typeface="Arial" pitchFamily="34" charset="0"/>
              <a:buChar char="•"/>
              <a:tabLst>
                <a:tab pos="354965" algn="l"/>
              </a:tabLst>
            </a:pPr>
            <a:endParaRPr lang="en-US" sz="2400" dirty="0">
              <a:cs typeface="Trebuchet M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7162" y="2368178"/>
            <a:ext cx="7850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buFont typeface="Arial" pitchFamily="34" charset="0"/>
              <a:buChar char="•"/>
              <a:tabLst>
                <a:tab pos="354965" algn="l"/>
              </a:tabLst>
            </a:pPr>
            <a:endParaRPr lang="en-US" sz="2400" dirty="0">
              <a:cs typeface="Trebuchet M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1564" y="1397061"/>
            <a:ext cx="1638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/>
              <a:t>Express JS</a:t>
            </a:r>
            <a:endParaRPr lang="en-US" sz="2800" b="1" i="1" dirty="0"/>
          </a:p>
        </p:txBody>
      </p:sp>
      <p:sp>
        <p:nvSpPr>
          <p:cNvPr id="14" name="Rectangle 13"/>
          <p:cNvSpPr/>
          <p:nvPr/>
        </p:nvSpPr>
        <p:spPr>
          <a:xfrm>
            <a:off x="341745" y="1938539"/>
            <a:ext cx="731520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marR="125095" indent="-342900" algn="just">
              <a:lnSpc>
                <a:spcPct val="90000"/>
              </a:lnSpc>
              <a:spcBef>
                <a:spcPts val="385"/>
              </a:spcBef>
              <a:buFont typeface="Arial" pitchFamily="34" charset="0"/>
              <a:buChar char="•"/>
              <a:tabLst>
                <a:tab pos="354965" algn="l"/>
              </a:tabLst>
            </a:pP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43345" y="2002764"/>
            <a:ext cx="8331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spcBef>
                <a:spcPts val="830"/>
              </a:spcBef>
              <a:buFont typeface="Arial" pitchFamily="34" charset="0"/>
              <a:buChar char="•"/>
              <a:tabLst>
                <a:tab pos="354965" algn="l"/>
              </a:tabLst>
            </a:pPr>
            <a:r>
              <a:rPr lang="en-IN" sz="2400" dirty="0"/>
              <a:t>Building Application Stack</a:t>
            </a:r>
            <a:endParaRPr lang="en-US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418076" y="716552"/>
            <a:ext cx="110904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Building Application Stack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WEB TECHNOLOGIES</a:t>
            </a:r>
          </a:p>
        </p:txBody>
      </p:sp>
    </p:spTree>
    <p:extLst>
      <p:ext uri="{BB962C8B-B14F-4D97-AF65-F5344CB8AC3E}">
        <p14:creationId xmlns:p14="http://schemas.microsoft.com/office/powerpoint/2010/main" val="527820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8F4B8E-1891-4B47-98C4-0AA3C243AD2D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98763" y="1581835"/>
            <a:ext cx="73429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05"/>
              </a:spcBef>
              <a:buFont typeface="Arial" pitchFamily="34" charset="0"/>
              <a:buChar char="•"/>
              <a:tabLst>
                <a:tab pos="354965" algn="l"/>
              </a:tabLst>
            </a:pPr>
            <a:endParaRPr lang="en-US" sz="2400" dirty="0">
              <a:cs typeface="Trebuchet M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7162" y="2368178"/>
            <a:ext cx="7850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buFont typeface="Arial" pitchFamily="34" charset="0"/>
              <a:buChar char="•"/>
              <a:tabLst>
                <a:tab pos="354965" algn="l"/>
              </a:tabLst>
            </a:pPr>
            <a:endParaRPr lang="en-US" sz="2400" dirty="0">
              <a:cs typeface="Trebuchet M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1564" y="1397061"/>
            <a:ext cx="3924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/>
              <a:t>Building Application Stack</a:t>
            </a:r>
            <a:endParaRPr lang="en-US" sz="2800" b="1" i="1" dirty="0"/>
          </a:p>
        </p:txBody>
      </p:sp>
      <p:sp>
        <p:nvSpPr>
          <p:cNvPr id="14" name="Rectangle 13"/>
          <p:cNvSpPr/>
          <p:nvPr/>
        </p:nvSpPr>
        <p:spPr>
          <a:xfrm>
            <a:off x="341745" y="1938539"/>
            <a:ext cx="731520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marR="125095" indent="-342900" algn="just">
              <a:lnSpc>
                <a:spcPct val="90000"/>
              </a:lnSpc>
              <a:spcBef>
                <a:spcPts val="385"/>
              </a:spcBef>
              <a:buFont typeface="Arial" pitchFamily="34" charset="0"/>
              <a:buChar char="•"/>
              <a:tabLst>
                <a:tab pos="354965" algn="l"/>
              </a:tabLst>
            </a:pP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43345" y="2002764"/>
            <a:ext cx="7878619" cy="4729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spcBef>
                <a:spcPts val="830"/>
              </a:spcBef>
              <a:buFont typeface="Arial" pitchFamily="34" charset="0"/>
              <a:buChar char="•"/>
              <a:tabLst>
                <a:tab pos="354965" algn="l"/>
              </a:tabLst>
            </a:pPr>
            <a:r>
              <a:rPr lang="en-US" sz="2400" dirty="0"/>
              <a:t>What is MERN Stack?</a:t>
            </a:r>
          </a:p>
          <a:p>
            <a:pPr marL="12700" algn="just">
              <a:spcBef>
                <a:spcPts val="830"/>
              </a:spcBef>
              <a:buFont typeface="Arial" pitchFamily="34" charset="0"/>
              <a:buChar char="•"/>
              <a:tabLst>
                <a:tab pos="354965" algn="l"/>
              </a:tabLst>
            </a:pPr>
            <a:endParaRPr lang="en-US" sz="2400" dirty="0"/>
          </a:p>
          <a:p>
            <a:pPr algn="just">
              <a:buFont typeface="Arial" pitchFamily="34" charset="0"/>
              <a:buChar char="•"/>
            </a:pPr>
            <a:r>
              <a:rPr lang="en-US" sz="2400" dirty="0"/>
              <a:t>A stack is the mixture of technologies used to create Web applications. </a:t>
            </a:r>
          </a:p>
          <a:p>
            <a:pPr algn="just">
              <a:buFont typeface="Arial" pitchFamily="34" charset="0"/>
              <a:buChar char="•"/>
            </a:pPr>
            <a:endParaRPr lang="en-US" sz="2400" dirty="0"/>
          </a:p>
          <a:p>
            <a:pPr algn="just">
              <a:buFont typeface="Arial" pitchFamily="34" charset="0"/>
              <a:buChar char="•"/>
            </a:pPr>
            <a:r>
              <a:rPr lang="en-US" sz="2400" dirty="0"/>
              <a:t>Any web application will be made utilizing various technologies like (frameworks, libraries, databases).</a:t>
            </a:r>
          </a:p>
          <a:p>
            <a:pPr algn="just">
              <a:buFont typeface="Arial" pitchFamily="34" charset="0"/>
              <a:buChar char="•"/>
            </a:pPr>
            <a:endParaRPr lang="en-US" sz="2400" dirty="0"/>
          </a:p>
          <a:p>
            <a:pPr algn="just">
              <a:buFont typeface="Arial" pitchFamily="34" charset="0"/>
              <a:buChar char="•"/>
            </a:pPr>
            <a:r>
              <a:rPr lang="en-US" sz="2400" dirty="0"/>
              <a:t>The MERN stack is a JavaScript stack that is</a:t>
            </a:r>
            <a:br>
              <a:rPr lang="en-US" sz="2400" dirty="0"/>
            </a:br>
            <a:r>
              <a:rPr lang="en-US" sz="2400" dirty="0"/>
              <a:t>intended to make Application Development process</a:t>
            </a:r>
            <a:br>
              <a:rPr lang="en-US" sz="2400" dirty="0"/>
            </a:br>
            <a:r>
              <a:rPr lang="en-US" sz="2400" dirty="0"/>
              <a:t>smoother.</a:t>
            </a:r>
          </a:p>
          <a:p>
            <a:pPr marL="12700" algn="just">
              <a:spcBef>
                <a:spcPts val="830"/>
              </a:spcBef>
              <a:buFont typeface="Arial" pitchFamily="34" charset="0"/>
              <a:buChar char="•"/>
              <a:tabLst>
                <a:tab pos="354965" algn="l"/>
              </a:tabLst>
            </a:pPr>
            <a:endParaRPr lang="en-US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418076" y="716552"/>
            <a:ext cx="110904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Building Application Stack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WEB TECHNOLOGIES</a:t>
            </a:r>
          </a:p>
        </p:txBody>
      </p:sp>
    </p:spTree>
    <p:extLst>
      <p:ext uri="{BB962C8B-B14F-4D97-AF65-F5344CB8AC3E}">
        <p14:creationId xmlns:p14="http://schemas.microsoft.com/office/powerpoint/2010/main" val="527820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8F4B8E-1891-4B47-98C4-0AA3C243AD2D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98763" y="1581835"/>
            <a:ext cx="73429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05"/>
              </a:spcBef>
              <a:buFont typeface="Arial" pitchFamily="34" charset="0"/>
              <a:buChar char="•"/>
              <a:tabLst>
                <a:tab pos="354965" algn="l"/>
              </a:tabLst>
            </a:pPr>
            <a:endParaRPr lang="en-US" sz="2400" dirty="0">
              <a:cs typeface="Trebuchet M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7162" y="2368178"/>
            <a:ext cx="7850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buFont typeface="Arial" pitchFamily="34" charset="0"/>
              <a:buChar char="•"/>
              <a:tabLst>
                <a:tab pos="354965" algn="l"/>
              </a:tabLst>
            </a:pPr>
            <a:endParaRPr lang="en-US" sz="2400" dirty="0">
              <a:cs typeface="Trebuchet M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1564" y="1397061"/>
            <a:ext cx="3924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/>
              <a:t>Building Application Stack</a:t>
            </a:r>
            <a:endParaRPr lang="en-US" sz="2800" b="1" i="1" dirty="0"/>
          </a:p>
        </p:txBody>
      </p:sp>
      <p:sp>
        <p:nvSpPr>
          <p:cNvPr id="14" name="Rectangle 13"/>
          <p:cNvSpPr/>
          <p:nvPr/>
        </p:nvSpPr>
        <p:spPr>
          <a:xfrm>
            <a:off x="341745" y="1938539"/>
            <a:ext cx="731520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marR="125095" indent="-342900" algn="just">
              <a:lnSpc>
                <a:spcPct val="90000"/>
              </a:lnSpc>
              <a:spcBef>
                <a:spcPts val="385"/>
              </a:spcBef>
              <a:buFont typeface="Arial" pitchFamily="34" charset="0"/>
              <a:buChar char="•"/>
              <a:tabLst>
                <a:tab pos="354965" algn="l"/>
              </a:tabLst>
            </a:pP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43345" y="2002764"/>
            <a:ext cx="7379855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spcBef>
                <a:spcPts val="830"/>
              </a:spcBef>
              <a:buFont typeface="Arial" pitchFamily="34" charset="0"/>
              <a:buChar char="•"/>
              <a:tabLst>
                <a:tab pos="354965" algn="l"/>
              </a:tabLst>
            </a:pPr>
            <a:r>
              <a:rPr lang="en-US" sz="2400" dirty="0" err="1"/>
              <a:t>Mern</a:t>
            </a:r>
            <a:r>
              <a:rPr lang="en-US" sz="2400" dirty="0"/>
              <a:t> Stack Components:</a:t>
            </a:r>
          </a:p>
          <a:p>
            <a:pPr marL="12700" algn="just">
              <a:spcBef>
                <a:spcPts val="830"/>
              </a:spcBef>
              <a:buFont typeface="Arial" pitchFamily="34" charset="0"/>
              <a:buChar char="•"/>
              <a:tabLst>
                <a:tab pos="354965" algn="l"/>
              </a:tabLst>
            </a:pPr>
            <a:r>
              <a:rPr lang="en-US" sz="2400" dirty="0"/>
              <a:t>MERN incorporates four open-source Components</a:t>
            </a:r>
          </a:p>
          <a:p>
            <a:pPr marL="469900" lvl="1" algn="just">
              <a:spcBef>
                <a:spcPts val="830"/>
              </a:spcBef>
              <a:buFont typeface="Arial" pitchFamily="34" charset="0"/>
              <a:buChar char="•"/>
              <a:tabLst>
                <a:tab pos="354965" algn="l"/>
              </a:tabLst>
            </a:pPr>
            <a:r>
              <a:rPr lang="en-US" sz="2400" dirty="0" err="1"/>
              <a:t>MongoDB</a:t>
            </a:r>
            <a:r>
              <a:rPr lang="en-US" sz="2400" dirty="0"/>
              <a:t>, </a:t>
            </a:r>
          </a:p>
          <a:p>
            <a:pPr marL="469900" lvl="1" algn="just">
              <a:spcBef>
                <a:spcPts val="830"/>
              </a:spcBef>
              <a:buFont typeface="Arial" pitchFamily="34" charset="0"/>
              <a:buChar char="•"/>
              <a:tabLst>
                <a:tab pos="354965" algn="l"/>
              </a:tabLst>
            </a:pPr>
            <a:r>
              <a:rPr lang="en-US" sz="2400" dirty="0"/>
              <a:t>Express, </a:t>
            </a:r>
          </a:p>
          <a:p>
            <a:pPr marL="469900" lvl="1" algn="just">
              <a:spcBef>
                <a:spcPts val="830"/>
              </a:spcBef>
              <a:buFont typeface="Arial" pitchFamily="34" charset="0"/>
              <a:buChar char="•"/>
              <a:tabLst>
                <a:tab pos="354965" algn="l"/>
              </a:tabLst>
            </a:pPr>
            <a:r>
              <a:rPr lang="en-US" sz="2400" dirty="0"/>
              <a:t>React, and </a:t>
            </a:r>
          </a:p>
          <a:p>
            <a:pPr marL="469900" lvl="1" algn="just">
              <a:spcBef>
                <a:spcPts val="830"/>
              </a:spcBef>
              <a:buFont typeface="Arial" pitchFamily="34" charset="0"/>
              <a:buChar char="•"/>
              <a:tabLst>
                <a:tab pos="354965" algn="l"/>
              </a:tabLst>
            </a:pPr>
            <a:r>
              <a:rPr lang="en-US" sz="2400" dirty="0"/>
              <a:t>Node.js.</a:t>
            </a:r>
          </a:p>
          <a:p>
            <a:pPr marL="12700" algn="just">
              <a:spcBef>
                <a:spcPts val="830"/>
              </a:spcBef>
              <a:buFont typeface="Arial" pitchFamily="34" charset="0"/>
              <a:buChar char="•"/>
              <a:tabLst>
                <a:tab pos="354965" algn="l"/>
              </a:tabLst>
            </a:pPr>
            <a:r>
              <a:rPr lang="en-IN" sz="2400" dirty="0"/>
              <a:t>These components gives an end to end frameworks for developers to work with.</a:t>
            </a:r>
            <a:endParaRPr lang="en-US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418076" y="716552"/>
            <a:ext cx="110904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Building Application Stack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WEB TECHNOLOGIES</a:t>
            </a:r>
          </a:p>
        </p:txBody>
      </p:sp>
    </p:spTree>
    <p:extLst>
      <p:ext uri="{BB962C8B-B14F-4D97-AF65-F5344CB8AC3E}">
        <p14:creationId xmlns:p14="http://schemas.microsoft.com/office/powerpoint/2010/main" val="527820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8F4B8E-1891-4B47-98C4-0AA3C243AD2D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98763" y="1581835"/>
            <a:ext cx="73429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05"/>
              </a:spcBef>
              <a:buFont typeface="Arial" pitchFamily="34" charset="0"/>
              <a:buChar char="•"/>
              <a:tabLst>
                <a:tab pos="354965" algn="l"/>
              </a:tabLst>
            </a:pPr>
            <a:endParaRPr lang="en-US" sz="2400" dirty="0">
              <a:cs typeface="Trebuchet M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7162" y="2368178"/>
            <a:ext cx="7850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buFont typeface="Arial" pitchFamily="34" charset="0"/>
              <a:buChar char="•"/>
              <a:tabLst>
                <a:tab pos="354965" algn="l"/>
              </a:tabLst>
            </a:pPr>
            <a:endParaRPr lang="en-US" sz="2400" dirty="0">
              <a:cs typeface="Trebuchet M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1564" y="1397061"/>
            <a:ext cx="3924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/>
              <a:t>Building Application Stack</a:t>
            </a:r>
            <a:endParaRPr lang="en-US" sz="2800" b="1" i="1" dirty="0"/>
          </a:p>
        </p:txBody>
      </p:sp>
      <p:sp>
        <p:nvSpPr>
          <p:cNvPr id="14" name="Rectangle 13"/>
          <p:cNvSpPr/>
          <p:nvPr/>
        </p:nvSpPr>
        <p:spPr>
          <a:xfrm>
            <a:off x="341745" y="1938539"/>
            <a:ext cx="731520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marR="125095" indent="-342900" algn="just">
              <a:lnSpc>
                <a:spcPct val="90000"/>
              </a:lnSpc>
              <a:spcBef>
                <a:spcPts val="385"/>
              </a:spcBef>
              <a:buFont typeface="Arial" pitchFamily="34" charset="0"/>
              <a:buChar char="•"/>
              <a:tabLst>
                <a:tab pos="354965" algn="l"/>
              </a:tabLst>
            </a:pP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43345" y="2002764"/>
            <a:ext cx="8137237" cy="4934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spcBef>
                <a:spcPts val="830"/>
              </a:spcBef>
              <a:tabLst>
                <a:tab pos="354965" algn="l"/>
              </a:tabLst>
            </a:pPr>
            <a:r>
              <a:rPr lang="en-IN" sz="2400" dirty="0"/>
              <a:t>Components Overview:</a:t>
            </a:r>
            <a:endParaRPr lang="en-US" sz="2400" dirty="0"/>
          </a:p>
          <a:p>
            <a:pPr marL="12700" algn="just">
              <a:spcBef>
                <a:spcPts val="830"/>
              </a:spcBef>
              <a:buFont typeface="Arial" pitchFamily="34" charset="0"/>
              <a:buChar char="•"/>
              <a:tabLst>
                <a:tab pos="354965" algn="l"/>
              </a:tabLst>
            </a:pPr>
            <a:r>
              <a:rPr lang="en-US" sz="2400" b="1" dirty="0" err="1"/>
              <a:t>MongoDB</a:t>
            </a:r>
            <a:r>
              <a:rPr lang="en-US" sz="2400" dirty="0"/>
              <a:t> A document-oriented, No-SQL database</a:t>
            </a:r>
            <a:br>
              <a:rPr lang="en-US" sz="2400" dirty="0"/>
            </a:br>
            <a:r>
              <a:rPr lang="en-US" sz="2400" dirty="0"/>
              <a:t>used to store the application data. </a:t>
            </a:r>
          </a:p>
          <a:p>
            <a:pPr marL="12700" algn="just">
              <a:spcBef>
                <a:spcPts val="830"/>
              </a:spcBef>
              <a:buFont typeface="Arial" pitchFamily="34" charset="0"/>
              <a:buChar char="•"/>
              <a:tabLst>
                <a:tab pos="354965" algn="l"/>
              </a:tabLst>
            </a:pPr>
            <a:r>
              <a:rPr lang="en-US" sz="2400" b="1" dirty="0" err="1"/>
              <a:t>NodeJS</a:t>
            </a:r>
            <a:r>
              <a:rPr lang="en-US" sz="2400" dirty="0"/>
              <a:t>: The JavaScript runtime environment. Used to run JavaScript on a machine rather than in a</a:t>
            </a:r>
            <a:br>
              <a:rPr lang="en-US" sz="2400" dirty="0"/>
            </a:br>
            <a:r>
              <a:rPr lang="en-US" sz="2400" dirty="0"/>
              <a:t>browser. </a:t>
            </a:r>
          </a:p>
          <a:p>
            <a:pPr marL="12700" algn="just">
              <a:spcBef>
                <a:spcPts val="830"/>
              </a:spcBef>
              <a:buFont typeface="Arial" pitchFamily="34" charset="0"/>
              <a:buChar char="•"/>
              <a:tabLst>
                <a:tab pos="354965" algn="l"/>
              </a:tabLst>
            </a:pPr>
            <a:r>
              <a:rPr lang="en-US" sz="2400" b="1" dirty="0" err="1"/>
              <a:t>ExpressJS</a:t>
            </a:r>
            <a:r>
              <a:rPr lang="en-US" sz="2400" dirty="0"/>
              <a:t>: A framework layered on top of </a:t>
            </a:r>
            <a:r>
              <a:rPr lang="en-US" sz="2400" dirty="0" err="1"/>
              <a:t>NodeJS</a:t>
            </a:r>
            <a:r>
              <a:rPr lang="en-US" sz="2400" dirty="0"/>
              <a:t>, used to build the backend of a site using </a:t>
            </a:r>
            <a:r>
              <a:rPr lang="en-US" sz="2400" dirty="0" err="1"/>
              <a:t>NodeJS</a:t>
            </a:r>
            <a:r>
              <a:rPr lang="en-US" sz="2400" dirty="0"/>
              <a:t> functions and structures. </a:t>
            </a:r>
          </a:p>
          <a:p>
            <a:pPr marL="12700" algn="just">
              <a:spcBef>
                <a:spcPts val="830"/>
              </a:spcBef>
              <a:buFont typeface="Arial" pitchFamily="34" charset="0"/>
              <a:buChar char="•"/>
              <a:tabLst>
                <a:tab pos="354965" algn="l"/>
              </a:tabLst>
            </a:pPr>
            <a:r>
              <a:rPr lang="en-US" sz="2400" b="1" dirty="0" err="1"/>
              <a:t>ReactJS</a:t>
            </a:r>
            <a:r>
              <a:rPr lang="en-US" sz="2400" dirty="0"/>
              <a:t>: A library created by </a:t>
            </a:r>
            <a:r>
              <a:rPr lang="en-US" sz="2400" dirty="0" err="1"/>
              <a:t>Facebook</a:t>
            </a:r>
            <a:r>
              <a:rPr lang="en-US" sz="2400" dirty="0"/>
              <a:t>. It is used to build UI components that create the user interface of the single page web application.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418076" y="716552"/>
            <a:ext cx="110904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Building Application Stack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WEB TECHNOLOGIES</a:t>
            </a:r>
          </a:p>
        </p:txBody>
      </p:sp>
    </p:spTree>
    <p:extLst>
      <p:ext uri="{BB962C8B-B14F-4D97-AF65-F5344CB8AC3E}">
        <p14:creationId xmlns:p14="http://schemas.microsoft.com/office/powerpoint/2010/main" val="527820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8F4B8E-1891-4B47-98C4-0AA3C243AD2D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98763" y="1581835"/>
            <a:ext cx="73429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05"/>
              </a:spcBef>
              <a:buFont typeface="Arial" pitchFamily="34" charset="0"/>
              <a:buChar char="•"/>
              <a:tabLst>
                <a:tab pos="354965" algn="l"/>
              </a:tabLst>
            </a:pPr>
            <a:endParaRPr lang="en-US" sz="2400" dirty="0">
              <a:cs typeface="Trebuchet M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7162" y="2368178"/>
            <a:ext cx="7850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buFont typeface="Arial" pitchFamily="34" charset="0"/>
              <a:buChar char="•"/>
              <a:tabLst>
                <a:tab pos="354965" algn="l"/>
              </a:tabLst>
            </a:pPr>
            <a:endParaRPr lang="en-US" sz="2400" dirty="0">
              <a:cs typeface="Trebuchet M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1564" y="1397061"/>
            <a:ext cx="3924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/>
              <a:t>Building Application Stack</a:t>
            </a:r>
            <a:endParaRPr lang="en-US" sz="2800" b="1" i="1" dirty="0"/>
          </a:p>
        </p:txBody>
      </p:sp>
      <p:sp>
        <p:nvSpPr>
          <p:cNvPr id="14" name="Rectangle 13"/>
          <p:cNvSpPr/>
          <p:nvPr/>
        </p:nvSpPr>
        <p:spPr>
          <a:xfrm>
            <a:off x="341745" y="1938539"/>
            <a:ext cx="731520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marR="125095" indent="-342900" algn="just">
              <a:lnSpc>
                <a:spcPct val="90000"/>
              </a:lnSpc>
              <a:spcBef>
                <a:spcPts val="385"/>
              </a:spcBef>
              <a:buFont typeface="Arial" pitchFamily="34" charset="0"/>
              <a:buChar char="•"/>
              <a:tabLst>
                <a:tab pos="354965" algn="l"/>
              </a:tabLst>
            </a:pP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43346" y="2002764"/>
            <a:ext cx="7813964" cy="4667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spcBef>
                <a:spcPts val="830"/>
              </a:spcBef>
              <a:buFont typeface="Arial" pitchFamily="34" charset="0"/>
              <a:buChar char="•"/>
              <a:tabLst>
                <a:tab pos="354965" algn="l"/>
              </a:tabLst>
            </a:pPr>
            <a:r>
              <a:rPr lang="en-US" sz="2400" dirty="0"/>
              <a:t>Benefits of MERN Stack </a:t>
            </a:r>
          </a:p>
          <a:p>
            <a:pPr marL="12700" algn="just">
              <a:spcBef>
                <a:spcPts val="830"/>
              </a:spcBef>
              <a:buFont typeface="Arial" pitchFamily="34" charset="0"/>
              <a:buChar char="•"/>
              <a:tabLst>
                <a:tab pos="354965" algn="l"/>
              </a:tabLst>
            </a:pPr>
            <a:r>
              <a:rPr lang="en-US" sz="2400" dirty="0"/>
              <a:t> Java script is the programming language utilized both for client side and server-side. </a:t>
            </a:r>
          </a:p>
          <a:p>
            <a:pPr marL="12700" algn="just">
              <a:spcBef>
                <a:spcPts val="830"/>
              </a:spcBef>
              <a:buFont typeface="Arial" pitchFamily="34" charset="0"/>
              <a:buChar char="•"/>
              <a:tabLst>
                <a:tab pos="354965" algn="l"/>
              </a:tabLst>
            </a:pPr>
            <a:endParaRPr lang="en-US" sz="2400" dirty="0"/>
          </a:p>
          <a:p>
            <a:pPr marL="12700" algn="just">
              <a:spcBef>
                <a:spcPts val="830"/>
              </a:spcBef>
              <a:buFont typeface="Arial" pitchFamily="34" charset="0"/>
              <a:buChar char="•"/>
              <a:tabLst>
                <a:tab pos="354965" algn="l"/>
              </a:tabLst>
            </a:pPr>
            <a:r>
              <a:rPr lang="en-US" sz="2400" dirty="0"/>
              <a:t>For tech stack with different programming languages, developers need to find out how to interface them together. With the JavaScript stack, developers should be proficient in JavaScript and JSON. </a:t>
            </a:r>
          </a:p>
          <a:p>
            <a:pPr marL="12700" algn="just">
              <a:spcBef>
                <a:spcPts val="830"/>
              </a:spcBef>
              <a:buFont typeface="Arial" pitchFamily="34" charset="0"/>
              <a:buChar char="•"/>
              <a:tabLst>
                <a:tab pos="354965" algn="l"/>
              </a:tabLst>
            </a:pPr>
            <a:endParaRPr lang="en-US" sz="2400" dirty="0"/>
          </a:p>
          <a:p>
            <a:pPr marL="12700" algn="just">
              <a:spcBef>
                <a:spcPts val="830"/>
              </a:spcBef>
              <a:buFont typeface="Arial" pitchFamily="34" charset="0"/>
              <a:buChar char="•"/>
              <a:tabLst>
                <a:tab pos="354965" algn="l"/>
              </a:tabLst>
            </a:pPr>
            <a:r>
              <a:rPr lang="en-US" sz="2400" dirty="0"/>
              <a:t>Using the MERN stack enables developers to build highly efficient web applications.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418076" y="716552"/>
            <a:ext cx="110904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Building Application Stack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WEB TECHNOLOGIES</a:t>
            </a:r>
          </a:p>
        </p:txBody>
      </p:sp>
    </p:spTree>
    <p:extLst>
      <p:ext uri="{BB962C8B-B14F-4D97-AF65-F5344CB8AC3E}">
        <p14:creationId xmlns:p14="http://schemas.microsoft.com/office/powerpoint/2010/main" val="527820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8F4B8E-1891-4B47-98C4-0AA3C243AD2D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418076" y="716552"/>
            <a:ext cx="110904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Install Express JS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WEB TECHNOLOGIES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498763" y="1581835"/>
            <a:ext cx="73429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05"/>
              </a:spcBef>
              <a:buFont typeface="Arial" pitchFamily="34" charset="0"/>
              <a:buChar char="•"/>
              <a:tabLst>
                <a:tab pos="354965" algn="l"/>
              </a:tabLst>
            </a:pPr>
            <a:endParaRPr lang="en-US" sz="2400" dirty="0">
              <a:cs typeface="Trebuchet M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7162" y="2368178"/>
            <a:ext cx="7850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buFont typeface="Arial" pitchFamily="34" charset="0"/>
              <a:buChar char="•"/>
              <a:tabLst>
                <a:tab pos="354965" algn="l"/>
              </a:tabLst>
            </a:pPr>
            <a:endParaRPr lang="en-US" sz="2400" dirty="0">
              <a:cs typeface="Trebuchet M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1745" y="1938539"/>
            <a:ext cx="731520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marR="125095" indent="-342900" algn="just">
              <a:lnSpc>
                <a:spcPct val="90000"/>
              </a:lnSpc>
              <a:spcBef>
                <a:spcPts val="385"/>
              </a:spcBef>
              <a:buFont typeface="Arial" pitchFamily="34" charset="0"/>
              <a:buChar char="•"/>
              <a:tabLst>
                <a:tab pos="354965" algn="l"/>
              </a:tabLst>
            </a:pP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249381" y="1596371"/>
            <a:ext cx="8903855" cy="3457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30"/>
              </a:spcBef>
              <a:buFont typeface="Arial" pitchFamily="34" charset="0"/>
              <a:buChar char="•"/>
              <a:tabLst>
                <a:tab pos="354965" algn="l"/>
              </a:tabLst>
            </a:pPr>
            <a:r>
              <a:rPr lang="en-US" sz="2400" dirty="0"/>
              <a:t>Express is a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web application framework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for Node.</a:t>
            </a:r>
          </a:p>
          <a:p>
            <a:pPr marL="12700" algn="just">
              <a:lnSpc>
                <a:spcPct val="100000"/>
              </a:lnSpc>
              <a:spcBef>
                <a:spcPts val="830"/>
              </a:spcBef>
              <a:buFont typeface="Arial" pitchFamily="34" charset="0"/>
              <a:buChar char="•"/>
              <a:tabLst>
                <a:tab pos="354965" algn="l"/>
              </a:tabLst>
            </a:pPr>
            <a:endParaRPr lang="en-US" sz="2400" dirty="0"/>
          </a:p>
          <a:p>
            <a:pPr marL="12700" algn="just">
              <a:lnSpc>
                <a:spcPct val="100000"/>
              </a:lnSpc>
              <a:spcBef>
                <a:spcPts val="830"/>
              </a:spcBef>
              <a:buFont typeface="Arial" pitchFamily="34" charset="0"/>
              <a:buChar char="•"/>
              <a:tabLst>
                <a:tab pos="354965" algn="l"/>
              </a:tabLst>
            </a:pPr>
            <a:r>
              <a:rPr lang="en-US" sz="2400" dirty="0"/>
              <a:t>Its is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server side or back end framework </a:t>
            </a:r>
            <a:r>
              <a:rPr lang="en-US" sz="2400" dirty="0"/>
              <a:t>not comparable to client side frame works like React, Angular but can be used in combination to build full stack applications.</a:t>
            </a:r>
          </a:p>
          <a:p>
            <a:pPr marL="12700" algn="just">
              <a:lnSpc>
                <a:spcPct val="100000"/>
              </a:lnSpc>
              <a:spcBef>
                <a:spcPts val="830"/>
              </a:spcBef>
              <a:buFont typeface="Arial" pitchFamily="34" charset="0"/>
              <a:buChar char="•"/>
              <a:tabLst>
                <a:tab pos="354965" algn="l"/>
              </a:tabLst>
            </a:pPr>
            <a:endParaRPr lang="en-US" sz="2400" dirty="0"/>
          </a:p>
          <a:p>
            <a:pPr marL="12700" algn="just">
              <a:lnSpc>
                <a:spcPct val="100000"/>
              </a:lnSpc>
              <a:spcBef>
                <a:spcPts val="830"/>
              </a:spcBef>
              <a:buFont typeface="Arial" pitchFamily="34" charset="0"/>
              <a:buChar char="•"/>
              <a:tabLst>
                <a:tab pos="354965" algn="l"/>
              </a:tabLst>
            </a:pPr>
            <a:r>
              <a:rPr lang="en-IN" sz="2400" dirty="0"/>
              <a:t>Express is </a:t>
            </a:r>
            <a:r>
              <a:rPr lang="en-IN" sz="2400" b="1" dirty="0">
                <a:solidFill>
                  <a:srgbClr val="FF0000"/>
                </a:solidFill>
              </a:rPr>
              <a:t>fast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FF0000"/>
                </a:solidFill>
              </a:rPr>
              <a:t>unopinionated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rgbClr val="FF0000"/>
                </a:solidFill>
              </a:rPr>
              <a:t>minimalist</a:t>
            </a:r>
            <a:r>
              <a:rPr lang="en-IN" sz="2400" dirty="0"/>
              <a:t> web framework for Node.js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7820676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aisha.b@pes.edu</a:t>
            </a:r>
            <a:endParaRPr lang="en-IN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03FCF-7A6F-4612-88F7-18437FC4F2ED}"/>
              </a:ext>
            </a:extLst>
          </p:cNvPr>
          <p:cNvSpPr/>
          <p:nvPr/>
        </p:nvSpPr>
        <p:spPr>
          <a:xfrm>
            <a:off x="5460537" y="457301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+91 9741907626</a:t>
            </a:r>
            <a:endParaRPr lang="en-IN" sz="2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Aisha </a:t>
            </a:r>
            <a:r>
              <a:rPr lang="en-US" sz="2400" b="1" dirty="0" err="1"/>
              <a:t>Begam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8F4B8E-1891-4B47-98C4-0AA3C243AD2D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418076" y="716552"/>
            <a:ext cx="110904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Install Express JS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WEB TECHNOLOGIES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498763" y="1581835"/>
            <a:ext cx="73429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05"/>
              </a:spcBef>
              <a:buFont typeface="Arial" pitchFamily="34" charset="0"/>
              <a:buChar char="•"/>
              <a:tabLst>
                <a:tab pos="354965" algn="l"/>
              </a:tabLst>
            </a:pPr>
            <a:endParaRPr lang="en-US" sz="2400" dirty="0">
              <a:cs typeface="Trebuchet M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7162" y="2368178"/>
            <a:ext cx="7850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buFont typeface="Arial" pitchFamily="34" charset="0"/>
              <a:buChar char="•"/>
              <a:tabLst>
                <a:tab pos="354965" algn="l"/>
              </a:tabLst>
            </a:pPr>
            <a:endParaRPr lang="en-US" sz="2400" dirty="0">
              <a:cs typeface="Trebuchet M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1745" y="1938539"/>
            <a:ext cx="731520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marR="125095" indent="-342900" algn="just">
              <a:lnSpc>
                <a:spcPct val="90000"/>
              </a:lnSpc>
              <a:spcBef>
                <a:spcPts val="385"/>
              </a:spcBef>
              <a:buFont typeface="Arial" pitchFamily="34" charset="0"/>
              <a:buChar char="•"/>
              <a:tabLst>
                <a:tab pos="354965" algn="l"/>
              </a:tabLst>
            </a:pP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249381" y="1596371"/>
            <a:ext cx="8903855" cy="4237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30"/>
              </a:spcBef>
              <a:buFont typeface="Arial" pitchFamily="34" charset="0"/>
              <a:buChar char="•"/>
              <a:tabLst>
                <a:tab pos="354965" algn="l"/>
              </a:tabLst>
            </a:pPr>
            <a:r>
              <a:rPr lang="en-IN" sz="2400" dirty="0"/>
              <a:t>Building web application with Node.js is 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MUCH</a:t>
            </a:r>
            <a:r>
              <a:rPr lang="en-IN" sz="2400" dirty="0"/>
              <a:t> easier.</a:t>
            </a:r>
          </a:p>
          <a:p>
            <a:pPr marL="12700" algn="just">
              <a:lnSpc>
                <a:spcPct val="100000"/>
              </a:lnSpc>
              <a:spcBef>
                <a:spcPts val="830"/>
              </a:spcBef>
              <a:buFont typeface="Arial" pitchFamily="34" charset="0"/>
              <a:buChar char="•"/>
              <a:tabLst>
                <a:tab pos="354965" algn="l"/>
              </a:tabLst>
            </a:pPr>
            <a:endParaRPr lang="en-IN" sz="2400" dirty="0"/>
          </a:p>
          <a:p>
            <a:pPr marL="12700" algn="just">
              <a:lnSpc>
                <a:spcPct val="100000"/>
              </a:lnSpc>
              <a:spcBef>
                <a:spcPts val="830"/>
              </a:spcBef>
              <a:buFont typeface="Arial" pitchFamily="34" charset="0"/>
              <a:buChar char="•"/>
              <a:tabLst>
                <a:tab pos="354965" algn="l"/>
              </a:tabLst>
            </a:pPr>
            <a:r>
              <a:rPr lang="en-IN" sz="2400" dirty="0"/>
              <a:t>Used for both </a:t>
            </a:r>
            <a:r>
              <a:rPr lang="en-IN" sz="2400" b="1" dirty="0">
                <a:solidFill>
                  <a:srgbClr val="FF0000"/>
                </a:solidFill>
              </a:rPr>
              <a:t>server rendered apps </a:t>
            </a:r>
            <a:r>
              <a:rPr lang="en-IN" sz="2400" dirty="0"/>
              <a:t>as well as </a:t>
            </a:r>
            <a:r>
              <a:rPr lang="en-IN" sz="2400" b="1" dirty="0">
                <a:solidFill>
                  <a:srgbClr val="FF0000"/>
                </a:solidFill>
              </a:rPr>
              <a:t>APIs.</a:t>
            </a:r>
          </a:p>
          <a:p>
            <a:pPr marL="12700" algn="just">
              <a:lnSpc>
                <a:spcPct val="100000"/>
              </a:lnSpc>
              <a:spcBef>
                <a:spcPts val="830"/>
              </a:spcBef>
              <a:buFont typeface="Arial" pitchFamily="34" charset="0"/>
              <a:buChar char="•"/>
              <a:tabLst>
                <a:tab pos="354965" algn="l"/>
              </a:tabLst>
            </a:pPr>
            <a:endParaRPr lang="en-IN" sz="2400" dirty="0"/>
          </a:p>
          <a:p>
            <a:pPr marL="12700" algn="just">
              <a:lnSpc>
                <a:spcPct val="100000"/>
              </a:lnSpc>
              <a:spcBef>
                <a:spcPts val="830"/>
              </a:spcBef>
              <a:buFont typeface="Arial" pitchFamily="34" charset="0"/>
              <a:buChar char="•"/>
              <a:tabLst>
                <a:tab pos="354965" algn="l"/>
              </a:tabLst>
            </a:pPr>
            <a:r>
              <a:rPr lang="en-IN" sz="2400" dirty="0"/>
              <a:t>Full control of 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request and response</a:t>
            </a:r>
            <a:r>
              <a:rPr lang="en-IN" sz="2400" dirty="0"/>
              <a:t>.</a:t>
            </a:r>
          </a:p>
          <a:p>
            <a:pPr marL="12700" algn="just">
              <a:lnSpc>
                <a:spcPct val="100000"/>
              </a:lnSpc>
              <a:spcBef>
                <a:spcPts val="830"/>
              </a:spcBef>
              <a:buFont typeface="Arial" pitchFamily="34" charset="0"/>
              <a:buChar char="•"/>
              <a:tabLst>
                <a:tab pos="354965" algn="l"/>
              </a:tabLst>
            </a:pPr>
            <a:endParaRPr lang="en-IN" sz="2400" dirty="0"/>
          </a:p>
          <a:p>
            <a:pPr marL="12700" algn="just">
              <a:lnSpc>
                <a:spcPct val="100000"/>
              </a:lnSpc>
              <a:spcBef>
                <a:spcPts val="830"/>
              </a:spcBef>
              <a:buFont typeface="Arial" pitchFamily="34" charset="0"/>
              <a:buChar char="•"/>
              <a:tabLst>
                <a:tab pos="354965" algn="l"/>
              </a:tabLst>
            </a:pPr>
            <a:r>
              <a:rPr lang="en-IN" sz="2400" dirty="0"/>
              <a:t>Most </a:t>
            </a:r>
            <a:r>
              <a:rPr lang="en-IN" sz="2400" b="1" dirty="0">
                <a:solidFill>
                  <a:srgbClr val="FF0000"/>
                </a:solidFill>
              </a:rPr>
              <a:t>popular framework </a:t>
            </a:r>
            <a:r>
              <a:rPr lang="en-IN" sz="2400" dirty="0"/>
              <a:t>for Node.</a:t>
            </a:r>
          </a:p>
          <a:p>
            <a:pPr marL="12700" algn="just">
              <a:lnSpc>
                <a:spcPct val="100000"/>
              </a:lnSpc>
              <a:spcBef>
                <a:spcPts val="830"/>
              </a:spcBef>
              <a:buFont typeface="Arial" pitchFamily="34" charset="0"/>
              <a:buChar char="•"/>
              <a:tabLst>
                <a:tab pos="354965" algn="l"/>
              </a:tabLst>
            </a:pPr>
            <a:endParaRPr lang="en-IN" sz="2400" dirty="0"/>
          </a:p>
          <a:p>
            <a:pPr marL="12700" algn="just">
              <a:lnSpc>
                <a:spcPct val="100000"/>
              </a:lnSpc>
              <a:spcBef>
                <a:spcPts val="830"/>
              </a:spcBef>
              <a:buFont typeface="Arial" pitchFamily="34" charset="0"/>
              <a:buChar char="•"/>
              <a:tabLst>
                <a:tab pos="354965" algn="l"/>
              </a:tabLst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Great to use with client side frameworks</a:t>
            </a:r>
            <a:r>
              <a:rPr lang="en-IN" sz="2400" b="1" dirty="0">
                <a:solidFill>
                  <a:srgbClr val="00B050"/>
                </a:solidFill>
              </a:rPr>
              <a:t> </a:t>
            </a:r>
            <a:r>
              <a:rPr lang="en-IN" sz="2400" dirty="0"/>
              <a:t>as its all Java Script.</a:t>
            </a:r>
            <a:endParaRPr lang="en-US" sz="2400" dirty="0"/>
          </a:p>
        </p:txBody>
      </p:sp>
      <p:pic>
        <p:nvPicPr>
          <p:cNvPr id="18434" name="Picture 2" descr="Will 2020 be a game-changer for Node.js? | Miri Infotec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3357" y="1998373"/>
            <a:ext cx="3594388" cy="20471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27820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8F4B8E-1891-4B47-98C4-0AA3C243AD2D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98763" y="1581835"/>
            <a:ext cx="73429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05"/>
              </a:spcBef>
              <a:buFont typeface="Arial" pitchFamily="34" charset="0"/>
              <a:buChar char="•"/>
              <a:tabLst>
                <a:tab pos="354965" algn="l"/>
              </a:tabLst>
            </a:pPr>
            <a:endParaRPr lang="en-US" sz="2400" dirty="0">
              <a:cs typeface="Trebuchet M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7162" y="2368178"/>
            <a:ext cx="7850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buFont typeface="Arial" pitchFamily="34" charset="0"/>
              <a:buChar char="•"/>
              <a:tabLst>
                <a:tab pos="354965" algn="l"/>
              </a:tabLst>
            </a:pPr>
            <a:endParaRPr lang="en-US" sz="2400" dirty="0">
              <a:cs typeface="Trebuchet M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1745" y="1938539"/>
            <a:ext cx="731520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marR="125095" indent="-342900" algn="just">
              <a:lnSpc>
                <a:spcPct val="90000"/>
              </a:lnSpc>
              <a:spcBef>
                <a:spcPts val="385"/>
              </a:spcBef>
              <a:buFont typeface="Arial" pitchFamily="34" charset="0"/>
              <a:buChar char="•"/>
              <a:tabLst>
                <a:tab pos="354965" algn="l"/>
              </a:tabLst>
            </a:pP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43345" y="1827280"/>
            <a:ext cx="10871200" cy="2821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  <a:buFont typeface="Arial" pitchFamily="34" charset="0"/>
              <a:buChar char="•"/>
              <a:tabLst>
                <a:tab pos="354965" algn="l"/>
              </a:tabLst>
            </a:pPr>
            <a:r>
              <a:rPr lang="en-IN" sz="2400" dirty="0">
                <a:cs typeface="Trebuchet MS"/>
              </a:rPr>
              <a:t>What to know first ?</a:t>
            </a:r>
          </a:p>
          <a:p>
            <a:pPr marL="469900" lvl="1">
              <a:spcBef>
                <a:spcPts val="830"/>
              </a:spcBef>
              <a:buFont typeface="Arial" pitchFamily="34" charset="0"/>
              <a:buChar char="•"/>
              <a:tabLst>
                <a:tab pos="354965" algn="l"/>
              </a:tabLst>
            </a:pPr>
            <a:r>
              <a:rPr lang="en-IN" sz="2400" dirty="0">
                <a:solidFill>
                  <a:schemeClr val="accent2">
                    <a:lumMod val="75000"/>
                  </a:schemeClr>
                </a:solidFill>
                <a:cs typeface="Trebuchet MS"/>
              </a:rPr>
              <a:t>JS fundamentals </a:t>
            </a:r>
            <a:r>
              <a:rPr lang="en-IN" sz="2400" dirty="0">
                <a:cs typeface="Trebuchet MS"/>
              </a:rPr>
              <a:t>( Objects, Arrays, Conditions etc)</a:t>
            </a:r>
          </a:p>
          <a:p>
            <a:pPr marL="469900" lvl="1">
              <a:spcBef>
                <a:spcPts val="830"/>
              </a:spcBef>
              <a:buFont typeface="Arial" pitchFamily="34" charset="0"/>
              <a:buChar char="•"/>
              <a:tabLst>
                <a:tab pos="354965" algn="l"/>
              </a:tabLst>
            </a:pPr>
            <a:r>
              <a:rPr lang="en-IN" sz="2400" dirty="0">
                <a:cs typeface="Trebuchet MS"/>
              </a:rPr>
              <a:t>Basic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  <a:cs typeface="Trebuchet MS"/>
              </a:rPr>
              <a:t>Node.js</a:t>
            </a:r>
            <a:r>
              <a:rPr lang="en-IN" sz="2400" dirty="0">
                <a:cs typeface="Trebuchet MS"/>
              </a:rPr>
              <a:t> and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  <a:cs typeface="Trebuchet MS"/>
              </a:rPr>
              <a:t>NPM</a:t>
            </a:r>
          </a:p>
          <a:p>
            <a:pPr marL="469900" lvl="1">
              <a:spcBef>
                <a:spcPts val="830"/>
              </a:spcBef>
              <a:buFont typeface="Arial" pitchFamily="34" charset="0"/>
              <a:buChar char="•"/>
              <a:tabLst>
                <a:tab pos="354965" algn="l"/>
              </a:tabLst>
            </a:pPr>
            <a:r>
              <a:rPr lang="en-IN" sz="2400" dirty="0">
                <a:solidFill>
                  <a:srgbClr val="FF0000"/>
                </a:solidFill>
                <a:cs typeface="Trebuchet MS"/>
              </a:rPr>
              <a:t>HTTP status Codes</a:t>
            </a:r>
          </a:p>
          <a:p>
            <a:pPr marL="469900" lvl="1">
              <a:spcBef>
                <a:spcPts val="830"/>
              </a:spcBef>
              <a:buFont typeface="Arial" pitchFamily="34" charset="0"/>
              <a:buChar char="•"/>
              <a:tabLst>
                <a:tab pos="354965" algn="l"/>
              </a:tabLst>
            </a:pPr>
            <a:r>
              <a:rPr lang="en-IN" sz="2400" dirty="0">
                <a:solidFill>
                  <a:srgbClr val="FF0000"/>
                </a:solidFill>
                <a:cs typeface="Trebuchet MS"/>
              </a:rPr>
              <a:t>JSON</a:t>
            </a:r>
          </a:p>
          <a:p>
            <a:pPr marL="12700">
              <a:lnSpc>
                <a:spcPct val="100000"/>
              </a:lnSpc>
              <a:spcBef>
                <a:spcPts val="830"/>
              </a:spcBef>
              <a:buFont typeface="Arial" pitchFamily="34" charset="0"/>
              <a:buChar char="•"/>
              <a:tabLst>
                <a:tab pos="354965" algn="l"/>
              </a:tabLst>
            </a:pPr>
            <a:endParaRPr lang="en-US" sz="2400" dirty="0">
              <a:cs typeface="Trebuchet M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418076" y="716552"/>
            <a:ext cx="110904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Install Express JS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WEB TECHNOLOGIES</a:t>
            </a:r>
          </a:p>
        </p:txBody>
      </p:sp>
      <p:sp>
        <p:nvSpPr>
          <p:cNvPr id="17410" name="AutoShape 2" descr="Review your Express.js application performance by yoursel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20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8F4B8E-1891-4B47-98C4-0AA3C243AD2D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98763" y="1581835"/>
            <a:ext cx="73429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05"/>
              </a:spcBef>
              <a:buFont typeface="Arial" pitchFamily="34" charset="0"/>
              <a:buChar char="•"/>
              <a:tabLst>
                <a:tab pos="354965" algn="l"/>
              </a:tabLst>
            </a:pPr>
            <a:endParaRPr lang="en-US" sz="2400" dirty="0">
              <a:cs typeface="Trebuchet M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7162" y="2368178"/>
            <a:ext cx="7850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buFont typeface="Arial" pitchFamily="34" charset="0"/>
              <a:buChar char="•"/>
              <a:tabLst>
                <a:tab pos="354965" algn="l"/>
              </a:tabLst>
            </a:pPr>
            <a:endParaRPr lang="en-US" sz="2400" dirty="0">
              <a:cs typeface="Trebuchet M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1564" y="1397061"/>
            <a:ext cx="29589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/>
              <a:t>Basic Server Syntax</a:t>
            </a:r>
            <a:endParaRPr lang="en-US" sz="2800" b="1" i="1" dirty="0"/>
          </a:p>
        </p:txBody>
      </p:sp>
      <p:sp>
        <p:nvSpPr>
          <p:cNvPr id="14" name="Rectangle 13"/>
          <p:cNvSpPr/>
          <p:nvPr/>
        </p:nvSpPr>
        <p:spPr>
          <a:xfrm>
            <a:off x="341745" y="1938539"/>
            <a:ext cx="731520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marR="125095" indent="-342900" algn="just">
              <a:lnSpc>
                <a:spcPct val="90000"/>
              </a:lnSpc>
              <a:spcBef>
                <a:spcPts val="385"/>
              </a:spcBef>
              <a:buFont typeface="Arial" pitchFamily="34" charset="0"/>
              <a:buChar char="•"/>
              <a:tabLst>
                <a:tab pos="354965" algn="l"/>
              </a:tabLst>
            </a:pPr>
            <a:endParaRPr lang="en-US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418076" y="716552"/>
            <a:ext cx="110904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Install Express JS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WEB TECHNOLOGIES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2731" y="2291484"/>
            <a:ext cx="8881342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27820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8F4B8E-1891-4B47-98C4-0AA3C243AD2D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98763" y="1581835"/>
            <a:ext cx="73429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05"/>
              </a:spcBef>
              <a:buFont typeface="Arial" pitchFamily="34" charset="0"/>
              <a:buChar char="•"/>
              <a:tabLst>
                <a:tab pos="354965" algn="l"/>
              </a:tabLst>
            </a:pPr>
            <a:endParaRPr lang="en-US" sz="2400" dirty="0">
              <a:cs typeface="Trebuchet M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7162" y="2368178"/>
            <a:ext cx="7850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buFont typeface="Arial" pitchFamily="34" charset="0"/>
              <a:buChar char="•"/>
              <a:tabLst>
                <a:tab pos="354965" algn="l"/>
              </a:tabLst>
            </a:pPr>
            <a:endParaRPr lang="en-US" sz="2400" dirty="0">
              <a:cs typeface="Trebuchet M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1564" y="1397061"/>
            <a:ext cx="32335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/>
              <a:t>Basic Route Handling</a:t>
            </a:r>
            <a:endParaRPr lang="en-US" sz="2800" b="1" i="1" dirty="0"/>
          </a:p>
        </p:txBody>
      </p:sp>
      <p:sp>
        <p:nvSpPr>
          <p:cNvPr id="14" name="Rectangle 13"/>
          <p:cNvSpPr/>
          <p:nvPr/>
        </p:nvSpPr>
        <p:spPr>
          <a:xfrm>
            <a:off x="341745" y="1938539"/>
            <a:ext cx="731520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marR="125095" indent="-342900" algn="just">
              <a:lnSpc>
                <a:spcPct val="90000"/>
              </a:lnSpc>
              <a:spcBef>
                <a:spcPts val="385"/>
              </a:spcBef>
              <a:buFont typeface="Arial" pitchFamily="34" charset="0"/>
              <a:buChar char="•"/>
              <a:tabLst>
                <a:tab pos="354965" algn="l"/>
              </a:tabLst>
            </a:pP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43345" y="2002764"/>
            <a:ext cx="9485746" cy="3765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30"/>
              </a:spcBef>
              <a:buFont typeface="Arial" pitchFamily="34" charset="0"/>
              <a:buChar char="•"/>
              <a:tabLst>
                <a:tab pos="354965" algn="l"/>
              </a:tabLst>
            </a:pPr>
            <a:r>
              <a:rPr lang="en-IN" sz="2400" dirty="0">
                <a:cs typeface="Trebuchet MS"/>
              </a:rPr>
              <a:t>Handling requests/route is </a:t>
            </a:r>
            <a:r>
              <a:rPr lang="en-IN" sz="2400" b="1" dirty="0">
                <a:solidFill>
                  <a:srgbClr val="FF0000"/>
                </a:solidFill>
                <a:cs typeface="Trebuchet MS"/>
              </a:rPr>
              <a:t>simple</a:t>
            </a:r>
          </a:p>
          <a:p>
            <a:pPr marL="12700" algn="just">
              <a:spcBef>
                <a:spcPts val="830"/>
              </a:spcBef>
              <a:buFont typeface="Arial" pitchFamily="34" charset="0"/>
              <a:buChar char="•"/>
              <a:tabLst>
                <a:tab pos="354965" algn="l"/>
              </a:tabLst>
            </a:pPr>
            <a:r>
              <a:rPr lang="en-IN" sz="2400" b="1" dirty="0" err="1">
                <a:solidFill>
                  <a:srgbClr val="C00000"/>
                </a:solidFill>
                <a:cs typeface="Trebuchet MS"/>
              </a:rPr>
              <a:t>app.get</a:t>
            </a:r>
            <a:r>
              <a:rPr lang="en-IN" sz="2400" b="1" dirty="0">
                <a:solidFill>
                  <a:srgbClr val="C00000"/>
                </a:solidFill>
                <a:cs typeface="Trebuchet MS"/>
              </a:rPr>
              <a:t>(), app.post(), </a:t>
            </a:r>
            <a:r>
              <a:rPr lang="en-IN" sz="2400" b="1" dirty="0" err="1">
                <a:solidFill>
                  <a:srgbClr val="C00000"/>
                </a:solidFill>
                <a:cs typeface="Trebuchet MS"/>
              </a:rPr>
              <a:t>app.put</a:t>
            </a:r>
            <a:r>
              <a:rPr lang="en-IN" sz="2400" b="1" dirty="0">
                <a:solidFill>
                  <a:srgbClr val="C00000"/>
                </a:solidFill>
                <a:cs typeface="Trebuchet MS"/>
              </a:rPr>
              <a:t>(), </a:t>
            </a:r>
            <a:r>
              <a:rPr lang="en-IN" sz="2400" b="1" dirty="0" err="1">
                <a:solidFill>
                  <a:srgbClr val="C00000"/>
                </a:solidFill>
                <a:cs typeface="Trebuchet MS"/>
              </a:rPr>
              <a:t>app.delete</a:t>
            </a:r>
            <a:r>
              <a:rPr lang="en-IN" sz="2400" b="1" dirty="0">
                <a:solidFill>
                  <a:srgbClr val="C00000"/>
                </a:solidFill>
                <a:cs typeface="Trebuchet MS"/>
              </a:rPr>
              <a:t>() etc.</a:t>
            </a:r>
          </a:p>
          <a:p>
            <a:pPr marL="12700" algn="just">
              <a:spcBef>
                <a:spcPts val="830"/>
              </a:spcBef>
              <a:buFont typeface="Arial" pitchFamily="34" charset="0"/>
              <a:buChar char="•"/>
              <a:tabLst>
                <a:tab pos="354965" algn="l"/>
              </a:tabLst>
            </a:pPr>
            <a:r>
              <a:rPr lang="en-IN" sz="2400" dirty="0">
                <a:cs typeface="Trebuchet MS"/>
              </a:rPr>
              <a:t>Access to </a:t>
            </a:r>
            <a:r>
              <a:rPr lang="en-IN" sz="2400" dirty="0" err="1">
                <a:cs typeface="Trebuchet MS"/>
              </a:rPr>
              <a:t>params</a:t>
            </a:r>
            <a:r>
              <a:rPr lang="en-IN" sz="2400" dirty="0">
                <a:cs typeface="Trebuchet MS"/>
              </a:rPr>
              <a:t>, </a:t>
            </a:r>
            <a:r>
              <a:rPr lang="en-IN" sz="2400" dirty="0" err="1">
                <a:cs typeface="Trebuchet MS"/>
              </a:rPr>
              <a:t>querystring</a:t>
            </a:r>
            <a:r>
              <a:rPr lang="en-IN" sz="2400" dirty="0">
                <a:cs typeface="Trebuchet MS"/>
              </a:rPr>
              <a:t>, </a:t>
            </a:r>
            <a:r>
              <a:rPr lang="en-IN" sz="2400" dirty="0" err="1">
                <a:cs typeface="Trebuchet MS"/>
              </a:rPr>
              <a:t>url</a:t>
            </a:r>
            <a:r>
              <a:rPr lang="en-IN" sz="2400" dirty="0">
                <a:cs typeface="Trebuchet MS"/>
              </a:rPr>
              <a:t> parts etc</a:t>
            </a:r>
          </a:p>
          <a:p>
            <a:pPr marL="12700" algn="just">
              <a:spcBef>
                <a:spcPts val="830"/>
              </a:spcBef>
              <a:buFont typeface="Arial" pitchFamily="34" charset="0"/>
              <a:buChar char="•"/>
              <a:tabLst>
                <a:tab pos="354965" algn="l"/>
              </a:tabLst>
            </a:pPr>
            <a:r>
              <a:rPr lang="en-IN" sz="2400" b="1" dirty="0">
                <a:solidFill>
                  <a:srgbClr val="FF0000"/>
                </a:solidFill>
                <a:cs typeface="Trebuchet MS"/>
              </a:rPr>
              <a:t>Express has routers </a:t>
            </a:r>
            <a:r>
              <a:rPr lang="en-IN" sz="2400" dirty="0">
                <a:cs typeface="Trebuchet MS"/>
              </a:rPr>
              <a:t>so we can store routes in separate files and export</a:t>
            </a:r>
          </a:p>
          <a:p>
            <a:pPr marL="12700" algn="just">
              <a:spcBef>
                <a:spcPts val="830"/>
              </a:spcBef>
              <a:buFont typeface="Arial" pitchFamily="34" charset="0"/>
              <a:buChar char="•"/>
              <a:tabLst>
                <a:tab pos="354965" algn="l"/>
              </a:tabLst>
            </a:pPr>
            <a:r>
              <a:rPr lang="en-IN" sz="2400" dirty="0">
                <a:cs typeface="Trebuchet MS"/>
              </a:rPr>
              <a:t>We can parse incoming data with </a:t>
            </a:r>
            <a:r>
              <a:rPr lang="en-IN" sz="2400" b="1" dirty="0">
                <a:solidFill>
                  <a:srgbClr val="FF0000"/>
                </a:solidFill>
                <a:cs typeface="Trebuchet MS"/>
              </a:rPr>
              <a:t>Body Parser.</a:t>
            </a:r>
            <a:endParaRPr lang="en-US" sz="2400" b="1" dirty="0">
              <a:solidFill>
                <a:srgbClr val="FF0000"/>
              </a:solidFill>
              <a:cs typeface="Trebuchet MS"/>
            </a:endParaRPr>
          </a:p>
          <a:p>
            <a:pPr marL="12700" algn="just">
              <a:spcBef>
                <a:spcPts val="830"/>
              </a:spcBef>
              <a:buFont typeface="Arial" pitchFamily="34" charset="0"/>
              <a:buChar char="•"/>
              <a:tabLst>
                <a:tab pos="354965" algn="l"/>
              </a:tabLst>
            </a:pPr>
            <a:endParaRPr lang="en-US" sz="2400" dirty="0">
              <a:cs typeface="Trebuchet MS"/>
            </a:endParaRPr>
          </a:p>
          <a:p>
            <a:pPr marL="12700" algn="just">
              <a:spcBef>
                <a:spcPts val="830"/>
              </a:spcBef>
              <a:buFont typeface="Arial" pitchFamily="34" charset="0"/>
              <a:buChar char="•"/>
              <a:tabLst>
                <a:tab pos="354965" algn="l"/>
              </a:tabLst>
            </a:pPr>
            <a:endParaRPr lang="en-US" sz="2400" dirty="0"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830"/>
              </a:spcBef>
              <a:buFont typeface="Arial" pitchFamily="34" charset="0"/>
              <a:buChar char="•"/>
              <a:tabLst>
                <a:tab pos="354965" algn="l"/>
              </a:tabLst>
            </a:pPr>
            <a:endParaRPr lang="en-US" sz="2400" dirty="0">
              <a:cs typeface="Trebuchet M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5410" y="4572000"/>
            <a:ext cx="4341090" cy="1957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418076" y="716552"/>
            <a:ext cx="110904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Install Express JS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WEB TECHNOLOGIES</a:t>
            </a:r>
          </a:p>
        </p:txBody>
      </p:sp>
    </p:spTree>
    <p:extLst>
      <p:ext uri="{BB962C8B-B14F-4D97-AF65-F5344CB8AC3E}">
        <p14:creationId xmlns:p14="http://schemas.microsoft.com/office/powerpoint/2010/main" val="527820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8F4B8E-1891-4B47-98C4-0AA3C243AD2D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98763" y="1581835"/>
            <a:ext cx="73429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05"/>
              </a:spcBef>
              <a:buFont typeface="Arial" pitchFamily="34" charset="0"/>
              <a:buChar char="•"/>
              <a:tabLst>
                <a:tab pos="354965" algn="l"/>
              </a:tabLst>
            </a:pPr>
            <a:endParaRPr lang="en-US" sz="2400" dirty="0">
              <a:cs typeface="Trebuchet M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7162" y="2368178"/>
            <a:ext cx="7850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buFont typeface="Arial" pitchFamily="34" charset="0"/>
              <a:buChar char="•"/>
              <a:tabLst>
                <a:tab pos="354965" algn="l"/>
              </a:tabLst>
            </a:pPr>
            <a:endParaRPr lang="en-US" sz="2400" dirty="0">
              <a:cs typeface="Trebuchet M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1745" y="1938539"/>
            <a:ext cx="731520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marR="125095" indent="-342900" algn="just">
              <a:lnSpc>
                <a:spcPct val="90000"/>
              </a:lnSpc>
              <a:spcBef>
                <a:spcPts val="385"/>
              </a:spcBef>
              <a:buFont typeface="Arial" pitchFamily="34" charset="0"/>
              <a:buChar char="•"/>
              <a:tabLst>
                <a:tab pos="354965" algn="l"/>
              </a:tabLst>
            </a:pP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43345" y="2002764"/>
            <a:ext cx="7989455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30"/>
              </a:spcBef>
              <a:buFont typeface="Arial" pitchFamily="34" charset="0"/>
              <a:buChar char="•"/>
              <a:tabLst>
                <a:tab pos="354965" algn="l"/>
              </a:tabLst>
            </a:pPr>
            <a:r>
              <a:rPr lang="en-IN" sz="2400" dirty="0">
                <a:cs typeface="Trebuchet MS"/>
              </a:rPr>
              <a:t>Prerequisite:</a:t>
            </a:r>
          </a:p>
          <a:p>
            <a:pPr marL="469900" lvl="1" algn="just">
              <a:spcBef>
                <a:spcPts val="830"/>
              </a:spcBef>
              <a:buFont typeface="Arial" pitchFamily="34" charset="0"/>
              <a:buChar char="•"/>
              <a:tabLst>
                <a:tab pos="354965" algn="l"/>
              </a:tabLst>
            </a:pPr>
            <a:r>
              <a:rPr lang="en-IN" sz="2400" b="1" dirty="0">
                <a:solidFill>
                  <a:srgbClr val="C00000"/>
                </a:solidFill>
                <a:cs typeface="Trebuchet MS"/>
              </a:rPr>
              <a:t>Node.js</a:t>
            </a:r>
            <a:r>
              <a:rPr lang="en-IN" sz="2400" dirty="0">
                <a:cs typeface="Trebuchet MS"/>
              </a:rPr>
              <a:t> installed on the system.</a:t>
            </a:r>
          </a:p>
          <a:p>
            <a:pPr marL="12700" algn="just">
              <a:lnSpc>
                <a:spcPct val="100000"/>
              </a:lnSpc>
              <a:spcBef>
                <a:spcPts val="830"/>
              </a:spcBef>
              <a:buFont typeface="Arial" pitchFamily="34" charset="0"/>
              <a:buChar char="•"/>
              <a:tabLst>
                <a:tab pos="354965" algn="l"/>
              </a:tabLst>
            </a:pPr>
            <a:r>
              <a:rPr lang="en-IN" sz="2400" dirty="0">
                <a:cs typeface="Trebuchet MS"/>
              </a:rPr>
              <a:t> 	visit website for installation of node.js </a:t>
            </a:r>
            <a:r>
              <a:rPr lang="en-IN" sz="2400" dirty="0">
                <a:cs typeface="Trebuchet MS"/>
                <a:hlinkClick r:id="rId3"/>
              </a:rPr>
              <a:t>http://nodejs.org/en</a:t>
            </a:r>
            <a:endParaRPr lang="en-IN" sz="2400" dirty="0"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830"/>
              </a:spcBef>
              <a:buFont typeface="Arial" pitchFamily="34" charset="0"/>
              <a:buChar char="•"/>
              <a:tabLst>
                <a:tab pos="354965" algn="l"/>
              </a:tabLst>
            </a:pPr>
            <a:endParaRPr lang="en-US" sz="2400" dirty="0">
              <a:cs typeface="Trebuchet M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418076" y="716552"/>
            <a:ext cx="110904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Install Express JS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WEB TECHNOLOGIES</a:t>
            </a:r>
          </a:p>
        </p:txBody>
      </p:sp>
    </p:spTree>
    <p:extLst>
      <p:ext uri="{BB962C8B-B14F-4D97-AF65-F5344CB8AC3E}">
        <p14:creationId xmlns:p14="http://schemas.microsoft.com/office/powerpoint/2010/main" val="527820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8F4B8E-1891-4B47-98C4-0AA3C243AD2D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98763" y="1581835"/>
            <a:ext cx="73429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05"/>
              </a:spcBef>
              <a:buFont typeface="Arial" pitchFamily="34" charset="0"/>
              <a:buChar char="•"/>
              <a:tabLst>
                <a:tab pos="354965" algn="l"/>
              </a:tabLst>
            </a:pPr>
            <a:endParaRPr lang="en-US" sz="2400" dirty="0">
              <a:cs typeface="Trebuchet M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7162" y="2368178"/>
            <a:ext cx="7850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buFont typeface="Arial" pitchFamily="34" charset="0"/>
              <a:buChar char="•"/>
              <a:tabLst>
                <a:tab pos="354965" algn="l"/>
              </a:tabLst>
            </a:pPr>
            <a:endParaRPr lang="en-US" sz="2400" dirty="0">
              <a:cs typeface="Trebuchet M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1745" y="1938539"/>
            <a:ext cx="731520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marR="125095" indent="-342900" algn="just">
              <a:lnSpc>
                <a:spcPct val="90000"/>
              </a:lnSpc>
              <a:spcBef>
                <a:spcPts val="385"/>
              </a:spcBef>
              <a:buFont typeface="Arial" pitchFamily="34" charset="0"/>
              <a:buChar char="•"/>
              <a:tabLst>
                <a:tab pos="354965" algn="l"/>
              </a:tabLst>
            </a:pP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43345" y="2002764"/>
            <a:ext cx="1120371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30"/>
              </a:spcBef>
              <a:buFont typeface="Arial" pitchFamily="34" charset="0"/>
              <a:buChar char="•"/>
              <a:tabLst>
                <a:tab pos="354965" algn="l"/>
              </a:tabLst>
            </a:pPr>
            <a:r>
              <a:rPr lang="en-US" sz="2400" dirty="0"/>
              <a:t>Assuming you’ve already installed </a:t>
            </a:r>
            <a:r>
              <a:rPr lang="en-US" sz="2400" b="1" dirty="0">
                <a:solidFill>
                  <a:srgbClr val="00B050"/>
                </a:solidFill>
                <a:hlinkClick r:id="rId3"/>
              </a:rPr>
              <a:t>Node.js</a:t>
            </a:r>
            <a:r>
              <a:rPr lang="en-US" sz="2400" b="1" dirty="0">
                <a:solidFill>
                  <a:srgbClr val="00B050"/>
                </a:solidFill>
              </a:rPr>
              <a:t>.</a:t>
            </a:r>
          </a:p>
          <a:p>
            <a:pPr marL="12700" algn="just">
              <a:lnSpc>
                <a:spcPct val="100000"/>
              </a:lnSpc>
              <a:spcBef>
                <a:spcPts val="830"/>
              </a:spcBef>
              <a:buFont typeface="Arial" pitchFamily="34" charset="0"/>
              <a:buChar char="•"/>
              <a:tabLst>
                <a:tab pos="354965" algn="l"/>
              </a:tabLst>
            </a:pPr>
            <a:endParaRPr lang="en-US" sz="2400" dirty="0"/>
          </a:p>
          <a:p>
            <a:pPr marL="12700" algn="just">
              <a:lnSpc>
                <a:spcPct val="100000"/>
              </a:lnSpc>
              <a:spcBef>
                <a:spcPts val="830"/>
              </a:spcBef>
              <a:buFont typeface="Arial" pitchFamily="34" charset="0"/>
              <a:buChar char="•"/>
              <a:tabLst>
                <a:tab pos="354965" algn="l"/>
              </a:tabLst>
            </a:pPr>
            <a:r>
              <a:rPr lang="en-US" sz="2400" dirty="0"/>
              <a:t>Create a directory to hold your application, and make that as your working directory.</a:t>
            </a:r>
          </a:p>
          <a:p>
            <a:pPr marL="12700" algn="just">
              <a:lnSpc>
                <a:spcPct val="100000"/>
              </a:lnSpc>
              <a:spcBef>
                <a:spcPts val="830"/>
              </a:spcBef>
              <a:buFont typeface="Arial" pitchFamily="34" charset="0"/>
              <a:buChar char="•"/>
              <a:tabLst>
                <a:tab pos="354965" algn="l"/>
              </a:tabLst>
            </a:pPr>
            <a:endParaRPr lang="en-US" sz="2400" dirty="0">
              <a:cs typeface="Trebuchet M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867" y="4071800"/>
            <a:ext cx="3955902" cy="2495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418076" y="716552"/>
            <a:ext cx="110904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Install Express JS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WEB TECHNOLOGIES</a:t>
            </a:r>
          </a:p>
        </p:txBody>
      </p:sp>
    </p:spTree>
    <p:extLst>
      <p:ext uri="{BB962C8B-B14F-4D97-AF65-F5344CB8AC3E}">
        <p14:creationId xmlns:p14="http://schemas.microsoft.com/office/powerpoint/2010/main" val="527820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8F4B8E-1891-4B47-98C4-0AA3C243AD2D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98763" y="1581835"/>
            <a:ext cx="73429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05"/>
              </a:spcBef>
              <a:buFont typeface="Arial" pitchFamily="34" charset="0"/>
              <a:buChar char="•"/>
              <a:tabLst>
                <a:tab pos="354965" algn="l"/>
              </a:tabLst>
            </a:pPr>
            <a:endParaRPr lang="en-US" sz="2400" dirty="0">
              <a:cs typeface="Trebuchet M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7162" y="2368178"/>
            <a:ext cx="7850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buFont typeface="Arial" pitchFamily="34" charset="0"/>
              <a:buChar char="•"/>
              <a:tabLst>
                <a:tab pos="354965" algn="l"/>
              </a:tabLst>
            </a:pPr>
            <a:endParaRPr lang="en-US" sz="2400" dirty="0">
              <a:cs typeface="Trebuchet M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938539"/>
            <a:ext cx="731520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marR="125095" indent="-342900" algn="just">
              <a:lnSpc>
                <a:spcPct val="90000"/>
              </a:lnSpc>
              <a:spcBef>
                <a:spcPts val="385"/>
              </a:spcBef>
              <a:buFont typeface="Arial" pitchFamily="34" charset="0"/>
              <a:buChar char="•"/>
              <a:tabLst>
                <a:tab pos="354965" algn="l"/>
              </a:tabLst>
            </a:pP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230908" y="1485528"/>
            <a:ext cx="10224655" cy="2144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30"/>
              </a:spcBef>
              <a:buFont typeface="Arial" pitchFamily="34" charset="0"/>
              <a:buChar char="•"/>
              <a:tabLst>
                <a:tab pos="354965" algn="l"/>
              </a:tabLst>
            </a:pPr>
            <a:r>
              <a:rPr lang="en-US" sz="2400" dirty="0"/>
              <a:t>Use the </a:t>
            </a:r>
            <a:r>
              <a:rPr lang="en-US" sz="2400" b="1" i="1" dirty="0" err="1">
                <a:solidFill>
                  <a:srgbClr val="C00000"/>
                </a:solidFill>
              </a:rPr>
              <a:t>npm</a:t>
            </a:r>
            <a:r>
              <a:rPr lang="en-US" sz="2400" b="1" i="1" dirty="0">
                <a:solidFill>
                  <a:srgbClr val="C00000"/>
                </a:solidFill>
              </a:rPr>
              <a:t> init</a:t>
            </a:r>
            <a:r>
              <a:rPr lang="en-US" sz="2400" dirty="0"/>
              <a:t> command to create a </a:t>
            </a:r>
            <a:r>
              <a:rPr lang="en-US" sz="2400" b="1" dirty="0" err="1">
                <a:solidFill>
                  <a:srgbClr val="FF0000"/>
                </a:solidFill>
              </a:rPr>
              <a:t>package.json</a:t>
            </a:r>
            <a:r>
              <a:rPr lang="en-US" sz="2400" dirty="0"/>
              <a:t> file for your application. </a:t>
            </a:r>
          </a:p>
          <a:p>
            <a:pPr marL="12700" algn="just">
              <a:lnSpc>
                <a:spcPct val="100000"/>
              </a:lnSpc>
              <a:spcBef>
                <a:spcPts val="830"/>
              </a:spcBef>
              <a:buFont typeface="Arial" pitchFamily="34" charset="0"/>
              <a:buChar char="•"/>
              <a:tabLst>
                <a:tab pos="354965" algn="l"/>
              </a:tabLst>
            </a:pPr>
            <a:r>
              <a:rPr lang="en-US" sz="2400" dirty="0"/>
              <a:t>This command prompts you for a number of things, such as the name and version of your application. Hit RETURN to accept the defaults settings.</a:t>
            </a:r>
          </a:p>
          <a:p>
            <a:pPr marL="12700" algn="just">
              <a:lnSpc>
                <a:spcPct val="100000"/>
              </a:lnSpc>
              <a:spcBef>
                <a:spcPts val="830"/>
              </a:spcBef>
              <a:buFont typeface="Arial" pitchFamily="34" charset="0"/>
              <a:buChar char="•"/>
              <a:tabLst>
                <a:tab pos="354965" algn="l"/>
              </a:tabLst>
            </a:pPr>
            <a:r>
              <a:rPr lang="en-US" sz="2400" dirty="0"/>
              <a:t>For more information on how </a:t>
            </a:r>
            <a:r>
              <a:rPr lang="en-US" sz="2400" dirty="0" err="1"/>
              <a:t>package.json</a:t>
            </a:r>
            <a:r>
              <a:rPr lang="en-US" sz="2400" dirty="0"/>
              <a:t> works, see </a:t>
            </a:r>
            <a:r>
              <a:rPr lang="en-US" sz="2400" dirty="0">
                <a:hlinkClick r:id="rId3"/>
              </a:rPr>
              <a:t>Specifics of </a:t>
            </a:r>
            <a:r>
              <a:rPr lang="en-US" sz="2400" dirty="0" err="1">
                <a:hlinkClick r:id="rId3"/>
              </a:rPr>
              <a:t>npm’s</a:t>
            </a:r>
            <a:r>
              <a:rPr lang="en-US" sz="2400" dirty="0">
                <a:hlinkClick r:id="rId3"/>
              </a:rPr>
              <a:t> </a:t>
            </a:r>
            <a:r>
              <a:rPr lang="en-US" sz="2400" dirty="0" err="1">
                <a:hlinkClick r:id="rId3"/>
              </a:rPr>
              <a:t>package.json</a:t>
            </a:r>
            <a:r>
              <a:rPr lang="en-US" sz="2400" dirty="0">
                <a:hlinkClick r:id="rId3"/>
              </a:rPr>
              <a:t> handling</a:t>
            </a:r>
            <a:r>
              <a:rPr lang="en-US" sz="2400" dirty="0"/>
              <a:t>.</a:t>
            </a:r>
            <a:endParaRPr lang="en-US" sz="2400" dirty="0">
              <a:cs typeface="Trebuchet M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1565" y="3796145"/>
            <a:ext cx="4927744" cy="2849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418076" y="716552"/>
            <a:ext cx="110904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Install Express JS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WEB TECHNOLOGIES</a:t>
            </a:r>
          </a:p>
        </p:txBody>
      </p:sp>
    </p:spTree>
    <p:extLst>
      <p:ext uri="{BB962C8B-B14F-4D97-AF65-F5344CB8AC3E}">
        <p14:creationId xmlns:p14="http://schemas.microsoft.com/office/powerpoint/2010/main" val="527820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1566</TotalTime>
  <Words>753</Words>
  <Application>Microsoft Office PowerPoint</Application>
  <PresentationFormat>Widescreen</PresentationFormat>
  <Paragraphs>120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Kundhavai K R</cp:lastModifiedBy>
  <cp:revision>55</cp:revision>
  <dcterms:created xsi:type="dcterms:W3CDTF">2020-06-03T14:19:11Z</dcterms:created>
  <dcterms:modified xsi:type="dcterms:W3CDTF">2020-11-09T06:04:16Z</dcterms:modified>
</cp:coreProperties>
</file>