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24" d="100"/>
          <a:sy n="124" d="100"/>
        </p:scale>
        <p:origin x="-36" y="27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09-07-2023</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09-07-2023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09-07-2023</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09-07-2023</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09-07-2023</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09-07-2023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09-07-2023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09-07-2023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09-07-2023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09-07-2023</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09-07-2023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09-07-2023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2041003027.achyutakrchoudhury@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474722" y="0"/>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18542" y="1438539"/>
            <a:ext cx="6859720" cy="2975805"/>
          </a:xfrm>
        </p:spPr>
        <p:txBody>
          <a:bodyPr>
            <a:noAutofit/>
          </a:bodyPr>
          <a:lstStyle/>
          <a:p>
            <a:r>
              <a:rPr lang="en-US" sz="1800" cap="none" dirty="0" smtClean="0"/>
              <a:t>NAME: ACHYUTA  KUMAR  CHOUDHURY</a:t>
            </a:r>
          </a:p>
          <a:p>
            <a:r>
              <a:rPr lang="en-US" sz="1800" cap="none" dirty="0" smtClean="0">
                <a:hlinkClick r:id="rId2"/>
              </a:rPr>
              <a:t>2041003027.achyutakrchoudhury@gmail.com</a:t>
            </a:r>
            <a:endParaRPr lang="en-US" sz="1800" cap="none" dirty="0" smtClean="0"/>
          </a:p>
          <a:p>
            <a:r>
              <a:rPr lang="en-US" sz="1800" cap="none" dirty="0" smtClean="0"/>
              <a:t>ORGANIZATION: DGT</a:t>
            </a:r>
          </a:p>
          <a:p>
            <a:r>
              <a:rPr lang="en-US" sz="1800" cap="none" dirty="0" smtClean="0"/>
              <a:t>COLLEGE NAME: SOA UNIVERSITY</a:t>
            </a:r>
          </a:p>
          <a:p>
            <a:r>
              <a:rPr lang="en-US" sz="1800" cap="none" dirty="0" smtClean="0"/>
              <a:t>STATE: ODISHA</a:t>
            </a:r>
          </a:p>
          <a:p>
            <a:r>
              <a:rPr lang="en-US" sz="1800" cap="none" dirty="0" smtClean="0"/>
              <a:t>DOMAIN:DATA ANALYTICS</a:t>
            </a:r>
          </a:p>
          <a:p>
            <a:r>
              <a:rPr lang="en-US" sz="1800" cap="none" dirty="0" smtClean="0"/>
              <a:t>S/E DATE:12.06.2023-24.07.2023</a:t>
            </a: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448733" y="4493171"/>
            <a:ext cx="11260667" cy="1899161"/>
          </a:xfrm>
          <a:prstGeom prst="rect">
            <a:avLst/>
          </a:prstGeom>
        </p:spPr>
      </p:pic>
      <p:pic>
        <p:nvPicPr>
          <p:cNvPr id="9" name="Picture 8" descr="Achyut-removebg-preview.png"/>
          <p:cNvPicPr>
            <a:picLocks noChangeAspect="1"/>
          </p:cNvPicPr>
          <p:nvPr/>
        </p:nvPicPr>
        <p:blipFill>
          <a:blip r:embed="rId4"/>
          <a:stretch>
            <a:fillRect/>
          </a:stretch>
        </p:blipFill>
        <p:spPr>
          <a:xfrm>
            <a:off x="9806152" y="1261241"/>
            <a:ext cx="1849225" cy="2333297"/>
          </a:xfrm>
          <a:prstGeom prst="rect">
            <a:avLst/>
          </a:prstGeom>
        </p:spPr>
      </p:pic>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4" name="Rectangle 3"/>
          <p:cNvSpPr/>
          <p:nvPr/>
        </p:nvSpPr>
        <p:spPr>
          <a:xfrm>
            <a:off x="726394" y="1707527"/>
            <a:ext cx="6817764" cy="369332"/>
          </a:xfrm>
          <a:prstGeom prst="rect">
            <a:avLst/>
          </a:prstGeom>
        </p:spPr>
        <p:txBody>
          <a:bodyPr wrap="none">
            <a:spAutoFit/>
          </a:bodyPr>
          <a:lstStyle/>
          <a:p>
            <a:r>
              <a:rPr lang="en-US" b="1" dirty="0" err="1" smtClean="0"/>
              <a:t>Github</a:t>
            </a:r>
            <a:r>
              <a:rPr lang="en-US" b="1" dirty="0" smtClean="0"/>
              <a:t> link: </a:t>
            </a:r>
            <a:r>
              <a:rPr lang="en-US" dirty="0" smtClean="0"/>
              <a:t>https</a:t>
            </a:r>
            <a:r>
              <a:rPr lang="en-US" dirty="0" smtClean="0"/>
              <a:t>://github.com/achyutstyles/Analysis-of-Superstore-</a:t>
            </a:r>
            <a:endParaRPr lang="en-US" dirty="0"/>
          </a:p>
        </p:txBody>
      </p:sp>
      <p:sp>
        <p:nvSpPr>
          <p:cNvPr id="5" name="Rectangle 4"/>
          <p:cNvSpPr/>
          <p:nvPr/>
        </p:nvSpPr>
        <p:spPr>
          <a:xfrm>
            <a:off x="742790" y="2252908"/>
            <a:ext cx="8424262" cy="369332"/>
          </a:xfrm>
          <a:prstGeom prst="rect">
            <a:avLst/>
          </a:prstGeom>
        </p:spPr>
        <p:txBody>
          <a:bodyPr wrap="square">
            <a:spAutoFit/>
          </a:bodyPr>
          <a:lstStyle/>
          <a:p>
            <a:r>
              <a:rPr lang="en-US" b="1" dirty="0" smtClean="0"/>
              <a:t>Dataset</a:t>
            </a:r>
            <a:r>
              <a:rPr lang="en-US" dirty="0" smtClean="0"/>
              <a:t>: https</a:t>
            </a:r>
            <a:r>
              <a:rPr lang="en-US" dirty="0" smtClean="0"/>
              <a:t>://www.kaggle.com/datasets/vivek468/superstore-dataset-final</a:t>
            </a:r>
            <a:endParaRPr lang="en-US" dirty="0"/>
          </a:p>
        </p:txBody>
      </p:sp>
    </p:spTree>
    <p:extLst>
      <p:ext uri="{BB962C8B-B14F-4D97-AF65-F5344CB8AC3E}">
        <p14:creationId xmlns:p14="http://schemas.microsoft.com/office/powerpoint/2010/main" xmlns="" val="95858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0" y="654859"/>
            <a:ext cx="12192000" cy="1188720"/>
          </a:xfrm>
        </p:spPr>
        <p:txBody>
          <a:bodyPr>
            <a:noAutofit/>
          </a:bodyPr>
          <a:lstStyle/>
          <a:p>
            <a:r>
              <a:rPr lang="en-GB" dirty="0"/>
              <a:t>PROJECT TITLE/Problem </a:t>
            </a:r>
            <a:r>
              <a:rPr lang="en-GB" dirty="0" smtClean="0"/>
              <a:t>Statement: ANALYSIS OF SUPERSTORE DATASET</a:t>
            </a:r>
            <a:r>
              <a:rPr lang="en-GB" sz="3200" dirty="0"/>
              <a:t/>
            </a:r>
            <a:br>
              <a:rPr lang="en-GB" sz="3200" dirty="0"/>
            </a:br>
            <a:endParaRPr lang="en-US" sz="3200"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576552"/>
            <a:ext cx="11029615" cy="5076496"/>
          </a:xfrm>
        </p:spPr>
        <p:txBody>
          <a:bodyPr/>
          <a:lstStyle/>
          <a:p>
            <a:pPr>
              <a:buNone/>
            </a:pPr>
            <a:r>
              <a:rPr lang="en-US"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The goal of this project is to analyze the Superstore dataset to gain insights into sales trends, customer behavior, and operational efficiency. The dataset contains information about various aspects of the store's operations, including sales, customer demographics, product categories, and geographical regions. By conducting a comprehensive analysis, we aim to identify opportunities for improvement and make data-driven recommendations to optimize store performance. </a:t>
            </a:r>
            <a:endParaRPr lang="en-US" sz="3200" dirty="0" smtClean="0">
              <a:latin typeface="Calibri" pitchFamily="34" charset="0"/>
              <a:ea typeface="Calibri" pitchFamily="34" charset="0"/>
              <a:cs typeface="Calibri" pitchFamily="34" charset="0"/>
            </a:endParaRPr>
          </a:p>
          <a:p>
            <a:pPr>
              <a:buNone/>
            </a:pPr>
            <a:r>
              <a:rPr lang="en-US" sz="3200" dirty="0" smtClean="0"/>
              <a:t>. </a:t>
            </a:r>
            <a:endParaRPr lang="en-US" sz="3200" dirty="0"/>
          </a:p>
        </p:txBody>
      </p:sp>
    </p:spTree>
    <p:extLst>
      <p:ext uri="{BB962C8B-B14F-4D97-AF65-F5344CB8AC3E}">
        <p14:creationId xmlns:p14="http://schemas.microsoft.com/office/powerpoint/2010/main" xmlns=""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a:t>AGENDA</a:t>
            </a:r>
          </a:p>
        </p:txBody>
      </p:sp>
      <p:graphicFrame>
        <p:nvGraphicFramePr>
          <p:cNvPr id="4" name="Table 3"/>
          <p:cNvGraphicFramePr>
            <a:graphicFrameLocks noGrp="1"/>
          </p:cNvGraphicFramePr>
          <p:nvPr/>
        </p:nvGraphicFramePr>
        <p:xfrm>
          <a:off x="1746250" y="2072216"/>
          <a:ext cx="8127999" cy="2219960"/>
        </p:xfrm>
        <a:graphic>
          <a:graphicData uri="http://schemas.openxmlformats.org/drawingml/2006/table">
            <a:tbl>
              <a:tblPr firstRow="1" bandRow="1">
                <a:tableStyleId>{21E4AEA4-8DFA-4A89-87EB-49C32662AFE0}</a:tableStyleId>
              </a:tblPr>
              <a:tblGrid>
                <a:gridCol w="2320925"/>
                <a:gridCol w="3097741"/>
                <a:gridCol w="2709333"/>
              </a:tblGrid>
              <a:tr h="370840">
                <a:tc>
                  <a:txBody>
                    <a:bodyPr/>
                    <a:lstStyle/>
                    <a:p>
                      <a:r>
                        <a:rPr lang="en-US" dirty="0" smtClean="0"/>
                        <a:t>Sl. No</a:t>
                      </a:r>
                      <a:endParaRPr lang="en-US" dirty="0"/>
                    </a:p>
                  </a:txBody>
                  <a:tcPr/>
                </a:tc>
                <a:tc>
                  <a:txBody>
                    <a:bodyPr/>
                    <a:lstStyle/>
                    <a:p>
                      <a:r>
                        <a:rPr lang="en-US" dirty="0" smtClean="0"/>
                        <a:t>Topics Name</a:t>
                      </a:r>
                      <a:endParaRPr lang="en-US" dirty="0"/>
                    </a:p>
                  </a:txBody>
                  <a:tcPr/>
                </a:tc>
                <a:tc>
                  <a:txBody>
                    <a:bodyPr/>
                    <a:lstStyle/>
                    <a:p>
                      <a:r>
                        <a:rPr lang="en-US" dirty="0" smtClean="0"/>
                        <a:t>Page No.</a:t>
                      </a:r>
                      <a:endParaRPr lang="en-US" dirty="0"/>
                    </a:p>
                  </a:txBody>
                  <a:tcPr/>
                </a:tc>
              </a:tr>
              <a:tr h="357294">
                <a:tc>
                  <a:txBody>
                    <a:bodyPr/>
                    <a:lstStyle/>
                    <a:p>
                      <a:r>
                        <a:rPr lang="en-US" dirty="0" smtClean="0"/>
                        <a:t>1</a:t>
                      </a:r>
                      <a:endParaRPr lang="en-US" dirty="0"/>
                    </a:p>
                  </a:txBody>
                  <a:tcPr/>
                </a:tc>
                <a:tc>
                  <a:txBody>
                    <a:bodyPr/>
                    <a:lstStyle/>
                    <a:p>
                      <a:r>
                        <a:rPr lang="en-US" dirty="0" smtClean="0"/>
                        <a:t>Introduction</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Project Title</a:t>
                      </a:r>
                      <a:endParaRPr lang="en-US" dirty="0"/>
                    </a:p>
                  </a:txBody>
                  <a:tcPr/>
                </a:tc>
                <a:tc>
                  <a:txBody>
                    <a:bodyPr/>
                    <a:lstStyle/>
                    <a:p>
                      <a:r>
                        <a:rPr lang="en-US" dirty="0" smtClean="0"/>
                        <a:t>2</a:t>
                      </a:r>
                      <a:endParaRPr lang="en-US" dirty="0"/>
                    </a:p>
                  </a:txBody>
                  <a:tcPr/>
                </a:tc>
              </a:tr>
              <a:tr h="370840">
                <a:tc>
                  <a:txBody>
                    <a:bodyPr/>
                    <a:lstStyle/>
                    <a:p>
                      <a:r>
                        <a:rPr lang="en-US" dirty="0" smtClean="0"/>
                        <a:t>3</a:t>
                      </a:r>
                      <a:endParaRPr lang="en-US" dirty="0"/>
                    </a:p>
                  </a:txBody>
                  <a:tcPr/>
                </a:tc>
                <a:tc>
                  <a:txBody>
                    <a:bodyPr/>
                    <a:lstStyle/>
                    <a:p>
                      <a:r>
                        <a:rPr lang="en-US" dirty="0" smtClean="0"/>
                        <a:t>Project Overview</a:t>
                      </a:r>
                      <a:endParaRPr lang="en-US" dirty="0"/>
                    </a:p>
                  </a:txBody>
                  <a:tcPr/>
                </a:tc>
                <a:tc>
                  <a:txBody>
                    <a:bodyPr/>
                    <a:lstStyle/>
                    <a:p>
                      <a:r>
                        <a:rPr lang="en-US" dirty="0" smtClean="0"/>
                        <a:t>4-8</a:t>
                      </a:r>
                      <a:endParaRPr lang="en-US" dirty="0"/>
                    </a:p>
                  </a:txBody>
                  <a:tcPr/>
                </a:tc>
              </a:tr>
              <a:tr h="370840">
                <a:tc>
                  <a:txBody>
                    <a:bodyPr/>
                    <a:lstStyle/>
                    <a:p>
                      <a:r>
                        <a:rPr lang="en-US" dirty="0" smtClean="0"/>
                        <a:t>4</a:t>
                      </a:r>
                      <a:endParaRPr lang="en-US" dirty="0"/>
                    </a:p>
                  </a:txBody>
                  <a:tcPr/>
                </a:tc>
                <a:tc>
                  <a:txBody>
                    <a:bodyPr/>
                    <a:lstStyle/>
                    <a:p>
                      <a:r>
                        <a:rPr lang="en-US" dirty="0" smtClean="0"/>
                        <a:t>Results</a:t>
                      </a:r>
                      <a:endParaRPr lang="en-US" dirty="0"/>
                    </a:p>
                  </a:txBody>
                  <a:tcPr/>
                </a:tc>
                <a:tc>
                  <a:txBody>
                    <a:bodyPr/>
                    <a:lstStyle/>
                    <a:p>
                      <a:r>
                        <a:rPr lang="en-US" dirty="0" smtClean="0"/>
                        <a:t>9</a:t>
                      </a:r>
                      <a:endParaRPr lang="en-US" dirty="0"/>
                    </a:p>
                  </a:txBody>
                  <a:tcPr/>
                </a:tc>
              </a:tr>
              <a:tr h="370840">
                <a:tc>
                  <a:txBody>
                    <a:bodyPr/>
                    <a:lstStyle/>
                    <a:p>
                      <a:r>
                        <a:rPr lang="en-US" dirty="0" smtClean="0"/>
                        <a:t>5</a:t>
                      </a:r>
                      <a:endParaRPr lang="en-US" dirty="0"/>
                    </a:p>
                  </a:txBody>
                  <a:tcPr/>
                </a:tc>
                <a:tc>
                  <a:txBody>
                    <a:bodyPr/>
                    <a:lstStyle/>
                    <a:p>
                      <a:r>
                        <a:rPr lang="en-US" dirty="0" smtClean="0"/>
                        <a:t>Links</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xmlns=""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dirty="0"/>
              <a:t>PROJECT  OVERVIEW</a:t>
            </a:r>
          </a:p>
        </p:txBody>
      </p:sp>
      <p:sp>
        <p:nvSpPr>
          <p:cNvPr id="4" name="Rectangle 3"/>
          <p:cNvSpPr/>
          <p:nvPr/>
        </p:nvSpPr>
        <p:spPr>
          <a:xfrm>
            <a:off x="635876" y="1553015"/>
            <a:ext cx="11251324" cy="923330"/>
          </a:xfrm>
          <a:prstGeom prst="rect">
            <a:avLst/>
          </a:prstGeom>
        </p:spPr>
        <p:txBody>
          <a:bodyPr wrap="square">
            <a:spAutoFit/>
          </a:bodyPr>
          <a:lstStyle/>
          <a:p>
            <a:r>
              <a:rPr lang="en-US" dirty="0" smtClean="0">
                <a:latin typeface="Calibri" pitchFamily="34" charset="0"/>
                <a:ea typeface="Calibri" pitchFamily="34" charset="0"/>
                <a:cs typeface="Calibri" pitchFamily="34" charset="0"/>
              </a:rPr>
              <a:t>The analysis on Superstore dataset is a comprehensive study that aims to analyze the sales performance of a fictional retail company called "Superstore". The dataset used in this analysis contains information about sales transactions, customers, products, and geographical locations. </a:t>
            </a:r>
            <a:endParaRPr lang="en-US" dirty="0">
              <a:latin typeface="Calibri" pitchFamily="34" charset="0"/>
              <a:ea typeface="Calibri" pitchFamily="34" charset="0"/>
              <a:cs typeface="Calibri" pitchFamily="34" charset="0"/>
            </a:endParaRPr>
          </a:p>
        </p:txBody>
      </p:sp>
      <p:sp>
        <p:nvSpPr>
          <p:cNvPr id="5" name="Rectangle 4"/>
          <p:cNvSpPr/>
          <p:nvPr/>
        </p:nvSpPr>
        <p:spPr>
          <a:xfrm>
            <a:off x="693682" y="2538248"/>
            <a:ext cx="10957035" cy="3293209"/>
          </a:xfrm>
          <a:prstGeom prst="rect">
            <a:avLst/>
          </a:prstGeom>
        </p:spPr>
        <p:txBody>
          <a:bodyPr wrap="square">
            <a:spAutoFit/>
          </a:bodyPr>
          <a:lstStyle/>
          <a:p>
            <a:r>
              <a:rPr lang="en-US" sz="1600" b="1" dirty="0" smtClean="0">
                <a:latin typeface="Calibri" pitchFamily="34" charset="0"/>
                <a:ea typeface="Calibri" pitchFamily="34" charset="0"/>
                <a:cs typeface="Calibri" pitchFamily="34" charset="0"/>
              </a:rPr>
              <a:t>Purpose:</a:t>
            </a:r>
            <a:r>
              <a:rPr lang="en-US" sz="1600" dirty="0" smtClean="0">
                <a:latin typeface="Calibri" pitchFamily="34" charset="0"/>
                <a:ea typeface="Calibri" pitchFamily="34" charset="0"/>
                <a:cs typeface="Calibri" pitchFamily="34" charset="0"/>
              </a:rPr>
              <a:t> The purpose of the "Analysis of Superstore dataset" is to gain insights into sales trends, customer behavior, and operational efficiency in order to optimize store performance and make data-driven recommendations for improvement. </a:t>
            </a:r>
          </a:p>
          <a:p>
            <a:r>
              <a:rPr lang="en-US" sz="1600" b="1" dirty="0" smtClean="0">
                <a:latin typeface="Calibri" pitchFamily="34" charset="0"/>
                <a:ea typeface="Calibri" pitchFamily="34" charset="0"/>
                <a:cs typeface="Calibri" pitchFamily="34" charset="0"/>
              </a:rPr>
              <a:t>Scope:</a:t>
            </a:r>
            <a:r>
              <a:rPr lang="en-US" sz="1600" dirty="0" smtClean="0">
                <a:latin typeface="Calibri" pitchFamily="34" charset="0"/>
                <a:ea typeface="Calibri" pitchFamily="34" charset="0"/>
                <a:cs typeface="Calibri" pitchFamily="34" charset="0"/>
              </a:rPr>
              <a:t> The scope of the analysis includes examining the Superstore dataset, which consists of sales transactions, customer demographics, product categories, and geographical regions. The analysis will involve data cleaning, exploratory data analysis, sales analysis, customer behavior analysis, and operational efficiency analysis. </a:t>
            </a:r>
          </a:p>
          <a:p>
            <a:r>
              <a:rPr lang="en-US" sz="1600" b="1" dirty="0" smtClean="0">
                <a:latin typeface="Calibri" pitchFamily="34" charset="0"/>
                <a:ea typeface="Calibri" pitchFamily="34" charset="0"/>
                <a:cs typeface="Calibri" pitchFamily="34" charset="0"/>
              </a:rPr>
              <a:t>Objectives:</a:t>
            </a:r>
            <a:r>
              <a:rPr lang="en-US" sz="1600" dirty="0" smtClean="0">
                <a:latin typeface="Calibri" pitchFamily="34" charset="0"/>
                <a:ea typeface="Calibri" pitchFamily="34" charset="0"/>
                <a:cs typeface="Calibri" pitchFamily="34" charset="0"/>
              </a:rPr>
              <a:t> </a:t>
            </a:r>
          </a:p>
          <a:p>
            <a:r>
              <a:rPr lang="en-US" sz="1600" dirty="0" smtClean="0">
                <a:latin typeface="Calibri" pitchFamily="34" charset="0"/>
                <a:ea typeface="Calibri" pitchFamily="34" charset="0"/>
                <a:cs typeface="Calibri" pitchFamily="34" charset="0"/>
              </a:rPr>
              <a:t>•Identify sales trends, such as seasonal patterns and fluctuations, to optimize inventory management and sales forecasting. </a:t>
            </a:r>
          </a:p>
          <a:p>
            <a:r>
              <a:rPr lang="en-US" sz="1600" dirty="0" smtClean="0">
                <a:latin typeface="Calibri" pitchFamily="34" charset="0"/>
                <a:ea typeface="Calibri" pitchFamily="34" charset="0"/>
                <a:cs typeface="Calibri" pitchFamily="34" charset="0"/>
              </a:rPr>
              <a:t>•Understand customer behavior by analyzing demographics, preferences, and purchase patterns to develop targeted marketing strategies and enhance customer satisfaction. </a:t>
            </a:r>
          </a:p>
          <a:p>
            <a:r>
              <a:rPr lang="en-US" sz="1600" dirty="0" smtClean="0">
                <a:latin typeface="Calibri" pitchFamily="34" charset="0"/>
                <a:ea typeface="Calibri" pitchFamily="34" charset="0"/>
                <a:cs typeface="Calibri" pitchFamily="34" charset="0"/>
              </a:rPr>
              <a:t>•Improve operational efficiency by identifying bottlenecks, streamlining processes, and optimizing resource allocation for enhanced profitability. </a:t>
            </a:r>
          </a:p>
          <a:p>
            <a:r>
              <a:rPr lang="en-US" sz="1600" dirty="0" smtClean="0">
                <a:latin typeface="Calibri" pitchFamily="34" charset="0"/>
                <a:ea typeface="Calibri" pitchFamily="34" charset="0"/>
                <a:cs typeface="Calibri" pitchFamily="34" charset="0"/>
              </a:rPr>
              <a:t>•Provide data-driven recommendations to optimize store performance, improve customer experience, and increase overall profitability based on the analysis findings. </a:t>
            </a:r>
            <a:endParaRPr lang="en-US" sz="16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4" name="Rectangle 3"/>
          <p:cNvSpPr/>
          <p:nvPr/>
        </p:nvSpPr>
        <p:spPr>
          <a:xfrm>
            <a:off x="557048" y="1779686"/>
            <a:ext cx="11188262" cy="3970318"/>
          </a:xfrm>
          <a:prstGeom prst="rect">
            <a:avLst/>
          </a:prstGeom>
        </p:spPr>
        <p:txBody>
          <a:bodyPr wrap="square">
            <a:spAutoFit/>
          </a:bodyPr>
          <a:lstStyle/>
          <a:p>
            <a:r>
              <a:rPr lang="en-US" b="1" dirty="0" smtClean="0">
                <a:latin typeface="Calibri" pitchFamily="34" charset="0"/>
                <a:ea typeface="Calibri" pitchFamily="34" charset="0"/>
                <a:cs typeface="Calibri" pitchFamily="34" charset="0"/>
              </a:rPr>
              <a:t>WHO ARE THE END USERS: </a:t>
            </a:r>
          </a:p>
          <a:p>
            <a:r>
              <a:rPr lang="en-US" b="1" dirty="0" smtClean="0">
                <a:latin typeface="Calibri" pitchFamily="34" charset="0"/>
                <a:ea typeface="Calibri" pitchFamily="34" charset="0"/>
                <a:cs typeface="Calibri" pitchFamily="34" charset="0"/>
              </a:rPr>
              <a:t>Target Audience or End Users:</a:t>
            </a:r>
          </a:p>
          <a:p>
            <a:r>
              <a:rPr lang="en-US" dirty="0" smtClean="0">
                <a:latin typeface="Calibri" pitchFamily="34" charset="0"/>
                <a:ea typeface="Calibri" pitchFamily="34" charset="0"/>
                <a:cs typeface="Calibri" pitchFamily="34" charset="0"/>
              </a:rPr>
              <a:t> •</a:t>
            </a:r>
            <a:r>
              <a:rPr lang="en-US" b="1" dirty="0" smtClean="0">
                <a:latin typeface="Calibri" pitchFamily="34" charset="0"/>
                <a:ea typeface="Calibri" pitchFamily="34" charset="0"/>
                <a:cs typeface="Calibri" pitchFamily="34" charset="0"/>
              </a:rPr>
              <a:t>Store Managers: </a:t>
            </a:r>
            <a:r>
              <a:rPr lang="en-US" dirty="0" smtClean="0">
                <a:latin typeface="Calibri" pitchFamily="34" charset="0"/>
                <a:ea typeface="Calibri" pitchFamily="34" charset="0"/>
                <a:cs typeface="Calibri" pitchFamily="34" charset="0"/>
              </a:rPr>
              <a:t>They require insights on sales performance, customer behavior, and operational efficiency to make informed decisions and optimize store operations. </a:t>
            </a:r>
          </a:p>
          <a:p>
            <a:r>
              <a:rPr lang="en-US" dirty="0" smtClean="0">
                <a:latin typeface="Calibri" pitchFamily="34" charset="0"/>
                <a:ea typeface="Calibri" pitchFamily="34" charset="0"/>
                <a:cs typeface="Calibri" pitchFamily="34" charset="0"/>
              </a:rPr>
              <a:t>•</a:t>
            </a:r>
            <a:r>
              <a:rPr lang="en-US" b="1" dirty="0" smtClean="0">
                <a:latin typeface="Calibri" pitchFamily="34" charset="0"/>
                <a:ea typeface="Calibri" pitchFamily="34" charset="0"/>
                <a:cs typeface="Calibri" pitchFamily="34" charset="0"/>
              </a:rPr>
              <a:t>Marketing Managers: </a:t>
            </a:r>
            <a:r>
              <a:rPr lang="en-US" dirty="0" smtClean="0">
                <a:latin typeface="Calibri" pitchFamily="34" charset="0"/>
                <a:ea typeface="Calibri" pitchFamily="34" charset="0"/>
                <a:cs typeface="Calibri" pitchFamily="34" charset="0"/>
              </a:rPr>
              <a:t>They need information on customer demographics, preferences, and buying patterns to develop targeted marketing campaigns and improve customer engagement. </a:t>
            </a:r>
          </a:p>
          <a:p>
            <a:r>
              <a:rPr lang="en-US" b="1" dirty="0" smtClean="0">
                <a:latin typeface="Calibri" pitchFamily="34" charset="0"/>
                <a:ea typeface="Calibri" pitchFamily="34" charset="0"/>
                <a:cs typeface="Calibri" pitchFamily="34" charset="0"/>
              </a:rPr>
              <a:t>Characteristics and Needs: </a:t>
            </a:r>
          </a:p>
          <a:p>
            <a:r>
              <a:rPr lang="en-US" dirty="0" smtClean="0">
                <a:latin typeface="Calibri" pitchFamily="34" charset="0"/>
                <a:ea typeface="Calibri" pitchFamily="34" charset="0"/>
                <a:cs typeface="Calibri" pitchFamily="34" charset="0"/>
              </a:rPr>
              <a:t>•They seek comprehensive data analysis, visualizations, and actionable recommendations to identify areas for improvement, enhance profitability, and streamline operations. </a:t>
            </a:r>
          </a:p>
          <a:p>
            <a:r>
              <a:rPr lang="en-US" b="1" dirty="0" smtClean="0">
                <a:latin typeface="Calibri" pitchFamily="34" charset="0"/>
                <a:ea typeface="Calibri" pitchFamily="34" charset="0"/>
                <a:cs typeface="Calibri" pitchFamily="34" charset="0"/>
              </a:rPr>
              <a:t>Benefits from the Solution: </a:t>
            </a:r>
          </a:p>
          <a:p>
            <a:r>
              <a:rPr lang="en-US" dirty="0" smtClean="0">
                <a:latin typeface="Calibri" pitchFamily="34" charset="0"/>
                <a:ea typeface="Calibri" pitchFamily="34" charset="0"/>
                <a:cs typeface="Calibri" pitchFamily="34" charset="0"/>
              </a:rPr>
              <a:t>•They will benefit from optimized inventory management, improved sales forecasting, and streamlined operations, leading to increased profitability and better customer satisfaction. </a:t>
            </a:r>
          </a:p>
          <a:p>
            <a:r>
              <a:rPr lang="en-US" dirty="0" smtClean="0">
                <a:latin typeface="Calibri" pitchFamily="34" charset="0"/>
                <a:ea typeface="Calibri" pitchFamily="34" charset="0"/>
                <a:cs typeface="Calibri" pitchFamily="34" charset="0"/>
              </a:rPr>
              <a:t>•They will benefit from targeted marketing campaigns, enhanced customer engagement, and improved customer retention, resulting in increased sales and brand loyalty. </a:t>
            </a:r>
            <a:endParaRPr lang="en-US"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4" name="Rectangle 3"/>
          <p:cNvSpPr/>
          <p:nvPr/>
        </p:nvSpPr>
        <p:spPr>
          <a:xfrm>
            <a:off x="509751" y="1668115"/>
            <a:ext cx="11267089" cy="3477875"/>
          </a:xfrm>
          <a:prstGeom prst="rect">
            <a:avLst/>
          </a:prstGeom>
        </p:spPr>
        <p:txBody>
          <a:bodyPr wrap="square">
            <a:spAutoFit/>
          </a:bodyPr>
          <a:lstStyle/>
          <a:p>
            <a:r>
              <a:rPr lang="en-US" sz="2000" dirty="0" smtClean="0">
                <a:latin typeface="Calibri" pitchFamily="34" charset="0"/>
                <a:ea typeface="Calibri" pitchFamily="34" charset="0"/>
                <a:cs typeface="Calibri" pitchFamily="34" charset="0"/>
              </a:rPr>
              <a:t>The solution for the </a:t>
            </a:r>
            <a:r>
              <a:rPr lang="en-US" sz="2000" b="1" dirty="0" smtClean="0">
                <a:latin typeface="Calibri" pitchFamily="34" charset="0"/>
                <a:ea typeface="Calibri" pitchFamily="34" charset="0"/>
                <a:cs typeface="Calibri" pitchFamily="34" charset="0"/>
              </a:rPr>
              <a:t>"Analysis of Superstore dataset" </a:t>
            </a:r>
            <a:r>
              <a:rPr lang="en-US" sz="2000" dirty="0" smtClean="0">
                <a:latin typeface="Calibri" pitchFamily="34" charset="0"/>
                <a:ea typeface="Calibri" pitchFamily="34" charset="0"/>
                <a:cs typeface="Calibri" pitchFamily="34" charset="0"/>
              </a:rPr>
              <a:t>project involves conducting a comprehensive analysis of the Superstore dataset to gain insights into sales trends, customer behavior, and operational efficiency. This analysis will be carried out using various statistical and data mining techniques, as well as advanced visualization tools. </a:t>
            </a:r>
            <a:r>
              <a:rPr lang="en-US" sz="2000" b="1" dirty="0" smtClean="0">
                <a:latin typeface="Calibri" pitchFamily="34" charset="0"/>
                <a:ea typeface="Calibri" pitchFamily="34" charset="0"/>
                <a:cs typeface="Calibri" pitchFamily="34" charset="0"/>
              </a:rPr>
              <a:t>Value Proposition: </a:t>
            </a:r>
            <a:r>
              <a:rPr lang="en-US" sz="2000" dirty="0" smtClean="0">
                <a:latin typeface="Calibri" pitchFamily="34" charset="0"/>
                <a:ea typeface="Calibri" pitchFamily="34" charset="0"/>
                <a:cs typeface="Calibri" pitchFamily="34" charset="0"/>
              </a:rPr>
              <a:t>Our solution provides the following value propositions: </a:t>
            </a:r>
          </a:p>
          <a:p>
            <a:r>
              <a:rPr lang="en-US" sz="2000" dirty="0" smtClean="0">
                <a:latin typeface="Calibri" pitchFamily="34" charset="0"/>
                <a:ea typeface="Calibri" pitchFamily="34" charset="0"/>
                <a:cs typeface="Calibri" pitchFamily="34" charset="0"/>
              </a:rPr>
              <a:t>•Data-Driven Decision Making: By analyzing the Superstore dataset, we enable data-driven decision making for store managers and marketing managers. They can make informed decisions based on comprehensive analysis, leading to improved store performance, optimized operations, and targeted marketing strategies. </a:t>
            </a:r>
          </a:p>
          <a:p>
            <a:r>
              <a:rPr lang="en-US" sz="2000" dirty="0" smtClean="0">
                <a:latin typeface="Calibri" pitchFamily="34" charset="0"/>
                <a:ea typeface="Calibri" pitchFamily="34" charset="0"/>
                <a:cs typeface="Calibri" pitchFamily="34" charset="0"/>
              </a:rPr>
              <a:t>•Enhanced Profitability: Our analysis helps identify opportunities for increasing sales, improving inventory management, and reducing costs, ultimately leading to enhanced profitability for the Superstore. By optimizing pricing strategies, identifying high-demand products, and streamlining operations, the store can maximize its revenue and profitability. </a:t>
            </a:r>
            <a:endParaRPr lang="en-US" sz="20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4" name="Rectangle 3"/>
          <p:cNvSpPr/>
          <p:nvPr/>
        </p:nvSpPr>
        <p:spPr>
          <a:xfrm>
            <a:off x="698938" y="1550976"/>
            <a:ext cx="10983310" cy="4247317"/>
          </a:xfrm>
          <a:prstGeom prst="rect">
            <a:avLst/>
          </a:prstGeom>
        </p:spPr>
        <p:txBody>
          <a:bodyPr wrap="square">
            <a:spAutoFit/>
          </a:bodyPr>
          <a:lstStyle/>
          <a:p>
            <a:r>
              <a:rPr lang="en-US" b="1" dirty="0" smtClean="0">
                <a:latin typeface="Calibri" pitchFamily="34" charset="0"/>
                <a:ea typeface="Calibri" pitchFamily="34" charset="0"/>
                <a:cs typeface="Calibri" pitchFamily="34" charset="0"/>
              </a:rPr>
              <a:t>Advanced Visualization with </a:t>
            </a:r>
            <a:r>
              <a:rPr lang="en-US" b="1" dirty="0" err="1" smtClean="0">
                <a:latin typeface="Calibri" pitchFamily="34" charset="0"/>
                <a:ea typeface="Calibri" pitchFamily="34" charset="0"/>
                <a:cs typeface="Calibri" pitchFamily="34" charset="0"/>
              </a:rPr>
              <a:t>Matplotlib</a:t>
            </a:r>
            <a:r>
              <a:rPr lang="en-US" b="1" dirty="0" smtClean="0">
                <a:latin typeface="Calibri" pitchFamily="34" charset="0"/>
                <a:ea typeface="Calibri" pitchFamily="34" charset="0"/>
                <a:cs typeface="Calibri" pitchFamily="34" charset="0"/>
              </a:rPr>
              <a:t> : </a:t>
            </a:r>
            <a:r>
              <a:rPr lang="en-US" dirty="0" smtClean="0">
                <a:latin typeface="Calibri" pitchFamily="34" charset="0"/>
                <a:ea typeface="Calibri" pitchFamily="34" charset="0"/>
                <a:cs typeface="Calibri" pitchFamily="34" charset="0"/>
              </a:rPr>
              <a:t>While data visualization is a common component of data analysis projects, my solution stands out by utilizing the powerful libraries </a:t>
            </a:r>
            <a:r>
              <a:rPr lang="en-US" dirty="0" err="1" smtClean="0">
                <a:latin typeface="Calibri" pitchFamily="34" charset="0"/>
                <a:ea typeface="Calibri" pitchFamily="34" charset="0"/>
                <a:cs typeface="Calibri" pitchFamily="34" charset="0"/>
              </a:rPr>
              <a:t>Matplotlib</a:t>
            </a:r>
            <a:r>
              <a:rPr lang="en-US" dirty="0" smtClean="0">
                <a:latin typeface="Calibri" pitchFamily="34" charset="0"/>
                <a:ea typeface="Calibri" pitchFamily="34" charset="0"/>
                <a:cs typeface="Calibri" pitchFamily="34" charset="0"/>
              </a:rPr>
              <a:t>. These libraries offer extensive customization options, allowing for the creation of visually appealing and insightful charts, graphs, and plots. By leveraging the capabilities of </a:t>
            </a:r>
            <a:r>
              <a:rPr lang="en-US" dirty="0" err="1" smtClean="0">
                <a:latin typeface="Calibri" pitchFamily="34" charset="0"/>
                <a:ea typeface="Calibri" pitchFamily="34" charset="0"/>
                <a:cs typeface="Calibri" pitchFamily="34" charset="0"/>
              </a:rPr>
              <a:t>Matplotlib</a:t>
            </a:r>
            <a:r>
              <a:rPr lang="en-US" dirty="0" smtClean="0">
                <a:latin typeface="Calibri" pitchFamily="34" charset="0"/>
                <a:ea typeface="Calibri" pitchFamily="34" charset="0"/>
                <a:cs typeface="Calibri" pitchFamily="34" charset="0"/>
              </a:rPr>
              <a:t>, my solution presents data in a visually engaging manner, enhancing the understanding of complex patterns and relationships within the Superstore dataset.</a:t>
            </a:r>
          </a:p>
          <a:p>
            <a:r>
              <a:rPr lang="en-US" b="1" dirty="0" smtClean="0">
                <a:latin typeface="Calibri" pitchFamily="34" charset="0"/>
                <a:ea typeface="Calibri" pitchFamily="34" charset="0"/>
                <a:cs typeface="Calibri" pitchFamily="34" charset="0"/>
              </a:rPr>
              <a:t>Interactive Dashboards: </a:t>
            </a:r>
            <a:r>
              <a:rPr lang="en-US" dirty="0" smtClean="0">
                <a:latin typeface="Calibri" pitchFamily="34" charset="0"/>
                <a:ea typeface="Calibri" pitchFamily="34" charset="0"/>
                <a:cs typeface="Calibri" pitchFamily="34" charset="0"/>
              </a:rPr>
              <a:t>To provide an exceptional user experience, my solution incorporates interactive dashboards. These dashboards allow stakeholders to dynamically explore and interact with the analyzed data, enabling them to drill down into specific details, apply filters, and visualize different dimensions. The interactive nature of the dashboards enhances engagement, facilitates deeper insights, and empowers users to derive actionable recommendations effectively. </a:t>
            </a:r>
          </a:p>
          <a:p>
            <a:r>
              <a:rPr lang="en-US" b="1" dirty="0" smtClean="0">
                <a:latin typeface="Calibri" pitchFamily="34" charset="0"/>
                <a:ea typeface="Calibri" pitchFamily="34" charset="0"/>
                <a:cs typeface="Calibri" pitchFamily="34" charset="0"/>
              </a:rPr>
              <a:t>Descriptive Analytics: </a:t>
            </a:r>
            <a:r>
              <a:rPr lang="en-US" dirty="0" smtClean="0">
                <a:latin typeface="Calibri" pitchFamily="34" charset="0"/>
                <a:ea typeface="Calibri" pitchFamily="34" charset="0"/>
                <a:cs typeface="Calibri" pitchFamily="34" charset="0"/>
              </a:rPr>
              <a:t>Utilize descriptive analytics techniques to summarize and present key information about sales trends, customer behavior, and operational performance within the Superstore dataset. This includes calculating summary statistics, generating frequency distributions, and identifying important patterns or trends. </a:t>
            </a:r>
          </a:p>
          <a:p>
            <a:r>
              <a:rPr lang="en-US" b="1" dirty="0" smtClean="0">
                <a:latin typeface="Calibri" pitchFamily="34" charset="0"/>
                <a:ea typeface="Calibri" pitchFamily="34" charset="0"/>
                <a:cs typeface="Calibri" pitchFamily="34" charset="0"/>
              </a:rPr>
              <a:t>Forecasting and Trend Analysis: </a:t>
            </a:r>
            <a:r>
              <a:rPr lang="en-US" dirty="0" smtClean="0">
                <a:latin typeface="Calibri" pitchFamily="34" charset="0"/>
                <a:ea typeface="Calibri" pitchFamily="34" charset="0"/>
                <a:cs typeface="Calibri" pitchFamily="34" charset="0"/>
              </a:rPr>
              <a:t>Apply forecasting methods and trend analysis to predict future sales trends and demand patterns. </a:t>
            </a:r>
            <a:endParaRPr lang="en-US"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4" name="Rectangle 3"/>
          <p:cNvSpPr/>
          <p:nvPr/>
        </p:nvSpPr>
        <p:spPr>
          <a:xfrm>
            <a:off x="667407" y="1588102"/>
            <a:ext cx="10983310" cy="3970318"/>
          </a:xfrm>
          <a:prstGeom prst="rect">
            <a:avLst/>
          </a:prstGeom>
        </p:spPr>
        <p:txBody>
          <a:bodyPr wrap="square">
            <a:spAutoFit/>
          </a:bodyPr>
          <a:lstStyle/>
          <a:p>
            <a:r>
              <a:rPr lang="en-US" dirty="0" smtClean="0">
                <a:latin typeface="Calibri" pitchFamily="34" charset="0"/>
                <a:ea typeface="Calibri" pitchFamily="34" charset="0"/>
                <a:cs typeface="Calibri" pitchFamily="34" charset="0"/>
              </a:rPr>
              <a:t>•</a:t>
            </a:r>
            <a:r>
              <a:rPr lang="en-US" b="1" dirty="0" smtClean="0">
                <a:latin typeface="Calibri" pitchFamily="34" charset="0"/>
                <a:ea typeface="Calibri" pitchFamily="34" charset="0"/>
                <a:cs typeface="Calibri" pitchFamily="34" charset="0"/>
              </a:rPr>
              <a:t>Exploratory Data Analysis (EDA):</a:t>
            </a:r>
            <a:r>
              <a:rPr lang="en-US" dirty="0" smtClean="0">
                <a:latin typeface="Calibri" pitchFamily="34" charset="0"/>
                <a:ea typeface="Calibri" pitchFamily="34" charset="0"/>
                <a:cs typeface="Calibri" pitchFamily="34" charset="0"/>
              </a:rPr>
              <a:t>EDA techniques were employed to gain initial insights into the dataset. This included data visualization through charts, graphs, and plots to understand the distribution of variables, identify outliers, and detect patterns or relationships between different variables. </a:t>
            </a:r>
          </a:p>
          <a:p>
            <a:r>
              <a:rPr lang="en-US" dirty="0" smtClean="0">
                <a:latin typeface="Calibri" pitchFamily="34" charset="0"/>
                <a:ea typeface="Calibri" pitchFamily="34" charset="0"/>
                <a:cs typeface="Calibri" pitchFamily="34" charset="0"/>
              </a:rPr>
              <a:t>•</a:t>
            </a:r>
            <a:r>
              <a:rPr lang="en-US" b="1" dirty="0" smtClean="0">
                <a:latin typeface="Calibri" pitchFamily="34" charset="0"/>
                <a:ea typeface="Calibri" pitchFamily="34" charset="0"/>
                <a:cs typeface="Calibri" pitchFamily="34" charset="0"/>
              </a:rPr>
              <a:t>Statistical Analysis: </a:t>
            </a:r>
            <a:r>
              <a:rPr lang="en-US" dirty="0" smtClean="0">
                <a:latin typeface="Calibri" pitchFamily="34" charset="0"/>
                <a:ea typeface="Calibri" pitchFamily="34" charset="0"/>
                <a:cs typeface="Calibri" pitchFamily="34" charset="0"/>
              </a:rPr>
              <a:t>Utilized to uncover correlations, trends, and patterns within the Superstore dataset. These techniques helped in understanding the impact of various factors on sales.</a:t>
            </a:r>
          </a:p>
          <a:p>
            <a:r>
              <a:rPr lang="en-US" dirty="0" smtClean="0">
                <a:latin typeface="Calibri" pitchFamily="34" charset="0"/>
                <a:ea typeface="Calibri" pitchFamily="34" charset="0"/>
                <a:cs typeface="Calibri" pitchFamily="34" charset="0"/>
              </a:rPr>
              <a:t>•</a:t>
            </a:r>
            <a:r>
              <a:rPr lang="en-US" b="1" dirty="0" smtClean="0">
                <a:latin typeface="Calibri" pitchFamily="34" charset="0"/>
                <a:ea typeface="Calibri" pitchFamily="34" charset="0"/>
                <a:cs typeface="Calibri" pitchFamily="34" charset="0"/>
              </a:rPr>
              <a:t>Customer Segmentation: </a:t>
            </a:r>
            <a:r>
              <a:rPr lang="en-US" dirty="0" smtClean="0">
                <a:latin typeface="Calibri" pitchFamily="34" charset="0"/>
                <a:ea typeface="Calibri" pitchFamily="34" charset="0"/>
                <a:cs typeface="Calibri" pitchFamily="34" charset="0"/>
              </a:rPr>
              <a:t>applied o categorize customers based on their attributes and buying behavior. This allowed for the identification of distinct customer groups with specific needs and preferences, enabling targeted marketing strategies. </a:t>
            </a:r>
          </a:p>
          <a:p>
            <a:r>
              <a:rPr lang="en-US" dirty="0" smtClean="0">
                <a:latin typeface="Calibri" pitchFamily="34" charset="0"/>
                <a:ea typeface="Calibri" pitchFamily="34" charset="0"/>
                <a:cs typeface="Calibri" pitchFamily="34" charset="0"/>
              </a:rPr>
              <a:t>•</a:t>
            </a:r>
            <a:r>
              <a:rPr lang="en-US" b="1" dirty="0" smtClean="0">
                <a:latin typeface="Calibri" pitchFamily="34" charset="0"/>
                <a:ea typeface="Calibri" pitchFamily="34" charset="0"/>
                <a:cs typeface="Calibri" pitchFamily="34" charset="0"/>
              </a:rPr>
              <a:t>Data Visualization: </a:t>
            </a:r>
            <a:r>
              <a:rPr lang="en-US" dirty="0" smtClean="0">
                <a:latin typeface="Calibri" pitchFamily="34" charset="0"/>
                <a:ea typeface="Calibri" pitchFamily="34" charset="0"/>
                <a:cs typeface="Calibri" pitchFamily="34" charset="0"/>
              </a:rPr>
              <a:t>Advanced data visualization techniques using tools like Python libraries (e.g., </a:t>
            </a:r>
            <a:r>
              <a:rPr lang="en-US" dirty="0" err="1" smtClean="0">
                <a:latin typeface="Calibri" pitchFamily="34" charset="0"/>
                <a:ea typeface="Calibri" pitchFamily="34" charset="0"/>
                <a:cs typeface="Calibri" pitchFamily="34" charset="0"/>
              </a:rPr>
              <a:t>Matplotlib</a:t>
            </a:r>
            <a:r>
              <a:rPr lang="en-US" dirty="0" smtClean="0">
                <a:latin typeface="Calibri" pitchFamily="34" charset="0"/>
                <a:ea typeface="Calibri" pitchFamily="34" charset="0"/>
                <a:cs typeface="Calibri" pitchFamily="34" charset="0"/>
              </a:rPr>
              <a:t>) were used to create visually appealing and informative charts, graphs, and dashboards. These visualizations facilitated the effective communication of analysis results and provided a clear representation of key findings.</a:t>
            </a:r>
          </a:p>
          <a:p>
            <a:r>
              <a:rPr lang="en-US" dirty="0" smtClean="0">
                <a:latin typeface="Calibri" pitchFamily="34" charset="0"/>
                <a:ea typeface="Calibri" pitchFamily="34" charset="0"/>
                <a:cs typeface="Calibri" pitchFamily="34" charset="0"/>
              </a:rPr>
              <a:t>These modeling techniques, methodologies, and frameworks formed the foundation of the "Analysis of Superstore dataset" project for Data Analytics, ensuring a systematic and data-driven approach to extract valuable insights from the dataset.</a:t>
            </a:r>
            <a:endParaRPr lang="en-US"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4" name="Picture 3" descr="output1.png"/>
          <p:cNvPicPr>
            <a:picLocks noChangeAspect="1"/>
          </p:cNvPicPr>
          <p:nvPr/>
        </p:nvPicPr>
        <p:blipFill>
          <a:blip r:embed="rId2"/>
          <a:stretch>
            <a:fillRect/>
          </a:stretch>
        </p:blipFill>
        <p:spPr>
          <a:xfrm>
            <a:off x="6709290" y="2041604"/>
            <a:ext cx="1051584" cy="953035"/>
          </a:xfrm>
          <a:prstGeom prst="rect">
            <a:avLst/>
          </a:prstGeom>
        </p:spPr>
      </p:pic>
      <p:pic>
        <p:nvPicPr>
          <p:cNvPr id="5" name="Picture 4" descr="output2.png"/>
          <p:cNvPicPr>
            <a:picLocks noChangeAspect="1"/>
          </p:cNvPicPr>
          <p:nvPr/>
        </p:nvPicPr>
        <p:blipFill>
          <a:blip r:embed="rId3"/>
          <a:stretch>
            <a:fillRect/>
          </a:stretch>
        </p:blipFill>
        <p:spPr>
          <a:xfrm>
            <a:off x="3394188" y="2027063"/>
            <a:ext cx="1748578" cy="1418829"/>
          </a:xfrm>
          <a:prstGeom prst="rect">
            <a:avLst/>
          </a:prstGeom>
        </p:spPr>
      </p:pic>
      <p:pic>
        <p:nvPicPr>
          <p:cNvPr id="7" name="Picture 6" descr="output4.png"/>
          <p:cNvPicPr>
            <a:picLocks noChangeAspect="1"/>
          </p:cNvPicPr>
          <p:nvPr/>
        </p:nvPicPr>
        <p:blipFill>
          <a:blip r:embed="rId4"/>
          <a:stretch>
            <a:fillRect/>
          </a:stretch>
        </p:blipFill>
        <p:spPr>
          <a:xfrm>
            <a:off x="6775774" y="3844765"/>
            <a:ext cx="1008151" cy="911652"/>
          </a:xfrm>
          <a:prstGeom prst="rect">
            <a:avLst/>
          </a:prstGeom>
        </p:spPr>
      </p:pic>
      <p:pic>
        <p:nvPicPr>
          <p:cNvPr id="8" name="Picture 7" descr="output5.png"/>
          <p:cNvPicPr>
            <a:picLocks noChangeAspect="1"/>
          </p:cNvPicPr>
          <p:nvPr/>
        </p:nvPicPr>
        <p:blipFill>
          <a:blip r:embed="rId5"/>
          <a:stretch>
            <a:fillRect/>
          </a:stretch>
        </p:blipFill>
        <p:spPr>
          <a:xfrm>
            <a:off x="7759942" y="2051895"/>
            <a:ext cx="992172" cy="914585"/>
          </a:xfrm>
          <a:prstGeom prst="rect">
            <a:avLst/>
          </a:prstGeom>
        </p:spPr>
      </p:pic>
      <p:pic>
        <p:nvPicPr>
          <p:cNvPr id="9" name="Picture 8" descr="output6.png"/>
          <p:cNvPicPr>
            <a:picLocks noChangeAspect="1"/>
          </p:cNvPicPr>
          <p:nvPr/>
        </p:nvPicPr>
        <p:blipFill>
          <a:blip r:embed="rId6"/>
          <a:stretch>
            <a:fillRect/>
          </a:stretch>
        </p:blipFill>
        <p:spPr>
          <a:xfrm>
            <a:off x="6780284" y="2922362"/>
            <a:ext cx="995958" cy="946798"/>
          </a:xfrm>
          <a:prstGeom prst="rect">
            <a:avLst/>
          </a:prstGeom>
        </p:spPr>
      </p:pic>
      <p:pic>
        <p:nvPicPr>
          <p:cNvPr id="10" name="Picture 9" descr="output7.png"/>
          <p:cNvPicPr>
            <a:picLocks noChangeAspect="1"/>
          </p:cNvPicPr>
          <p:nvPr/>
        </p:nvPicPr>
        <p:blipFill>
          <a:blip r:embed="rId7"/>
          <a:stretch>
            <a:fillRect/>
          </a:stretch>
        </p:blipFill>
        <p:spPr>
          <a:xfrm>
            <a:off x="5246845" y="3464531"/>
            <a:ext cx="1492053" cy="1368725"/>
          </a:xfrm>
          <a:prstGeom prst="rect">
            <a:avLst/>
          </a:prstGeom>
        </p:spPr>
      </p:pic>
      <p:pic>
        <p:nvPicPr>
          <p:cNvPr id="11" name="Picture 10" descr="output8.png"/>
          <p:cNvPicPr>
            <a:picLocks noChangeAspect="1"/>
          </p:cNvPicPr>
          <p:nvPr/>
        </p:nvPicPr>
        <p:blipFill>
          <a:blip r:embed="rId8"/>
          <a:stretch>
            <a:fillRect/>
          </a:stretch>
        </p:blipFill>
        <p:spPr>
          <a:xfrm>
            <a:off x="5166064" y="2029481"/>
            <a:ext cx="1530514" cy="1382229"/>
          </a:xfrm>
          <a:prstGeom prst="rect">
            <a:avLst/>
          </a:prstGeom>
        </p:spPr>
      </p:pic>
      <p:pic>
        <p:nvPicPr>
          <p:cNvPr id="12" name="Picture 11" descr="output9.png"/>
          <p:cNvPicPr>
            <a:picLocks noChangeAspect="1"/>
          </p:cNvPicPr>
          <p:nvPr/>
        </p:nvPicPr>
        <p:blipFill>
          <a:blip r:embed="rId9"/>
          <a:stretch>
            <a:fillRect/>
          </a:stretch>
        </p:blipFill>
        <p:spPr>
          <a:xfrm>
            <a:off x="3437447" y="3487356"/>
            <a:ext cx="1733908" cy="1352127"/>
          </a:xfrm>
          <a:prstGeom prst="rect">
            <a:avLst/>
          </a:prstGeom>
        </p:spPr>
      </p:pic>
      <p:pic>
        <p:nvPicPr>
          <p:cNvPr id="13" name="Picture 12" descr="output10.png"/>
          <p:cNvPicPr>
            <a:picLocks noChangeAspect="1"/>
          </p:cNvPicPr>
          <p:nvPr/>
        </p:nvPicPr>
        <p:blipFill>
          <a:blip r:embed="rId10"/>
          <a:stretch>
            <a:fillRect/>
          </a:stretch>
        </p:blipFill>
        <p:spPr>
          <a:xfrm>
            <a:off x="7796304" y="3831687"/>
            <a:ext cx="1050056" cy="870941"/>
          </a:xfrm>
          <a:prstGeom prst="rect">
            <a:avLst/>
          </a:prstGeom>
        </p:spPr>
      </p:pic>
      <p:pic>
        <p:nvPicPr>
          <p:cNvPr id="14" name="Picture 13" descr="output11.png"/>
          <p:cNvPicPr>
            <a:picLocks noChangeAspect="1"/>
          </p:cNvPicPr>
          <p:nvPr/>
        </p:nvPicPr>
        <p:blipFill>
          <a:blip r:embed="rId11"/>
          <a:stretch>
            <a:fillRect/>
          </a:stretch>
        </p:blipFill>
        <p:spPr>
          <a:xfrm>
            <a:off x="7763263" y="2865428"/>
            <a:ext cx="996536" cy="869176"/>
          </a:xfrm>
          <a:prstGeom prst="rect">
            <a:avLst/>
          </a:prstGeom>
        </p:spPr>
      </p:pic>
      <p:pic>
        <p:nvPicPr>
          <p:cNvPr id="15" name="Picture 14" descr="output12.png"/>
          <p:cNvPicPr>
            <a:picLocks noChangeAspect="1"/>
          </p:cNvPicPr>
          <p:nvPr/>
        </p:nvPicPr>
        <p:blipFill>
          <a:blip r:embed="rId12"/>
          <a:stretch>
            <a:fillRect/>
          </a:stretch>
        </p:blipFill>
        <p:spPr>
          <a:xfrm>
            <a:off x="597748" y="1964759"/>
            <a:ext cx="2852383" cy="3014494"/>
          </a:xfrm>
          <a:prstGeom prst="rect">
            <a:avLst/>
          </a:prstGeom>
        </p:spPr>
      </p:pic>
      <p:pic>
        <p:nvPicPr>
          <p:cNvPr id="16" name="Picture 15" descr="output13.png"/>
          <p:cNvPicPr>
            <a:picLocks noChangeAspect="1"/>
          </p:cNvPicPr>
          <p:nvPr/>
        </p:nvPicPr>
        <p:blipFill>
          <a:blip r:embed="rId13"/>
          <a:stretch>
            <a:fillRect/>
          </a:stretch>
        </p:blipFill>
        <p:spPr>
          <a:xfrm>
            <a:off x="8790479" y="2060813"/>
            <a:ext cx="2716873" cy="2880019"/>
          </a:xfrm>
          <a:prstGeom prst="rect">
            <a:avLst/>
          </a:prstGeom>
        </p:spPr>
      </p:pic>
    </p:spTree>
    <p:extLst>
      <p:ext uri="{BB962C8B-B14F-4D97-AF65-F5344CB8AC3E}">
        <p14:creationId xmlns:p14="http://schemas.microsoft.com/office/powerpoint/2010/main" xmlns="" val="3319627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TotalTime>
  <Words>1052</Words>
  <Application>Microsoft Office PowerPoint</Application>
  <PresentationFormat>Custom</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Student Details</vt:lpstr>
      <vt:lpstr>PROJECT TITLE/Problem Statement: ANALYSIS OF SUPERSTORE DATASET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12</cp:revision>
  <dcterms:created xsi:type="dcterms:W3CDTF">2021-05-26T16:50:10Z</dcterms:created>
  <dcterms:modified xsi:type="dcterms:W3CDTF">2023-07-09T08:05:42Z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