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8"/>
  </p:notesMasterIdLst>
  <p:sldIdLst>
    <p:sldId id="256" r:id="rId2"/>
    <p:sldId id="269" r:id="rId3"/>
    <p:sldId id="337" r:id="rId4"/>
    <p:sldId id="338" r:id="rId5"/>
    <p:sldId id="302" r:id="rId6"/>
    <p:sldId id="335" r:id="rId7"/>
    <p:sldId id="334" r:id="rId8"/>
    <p:sldId id="333" r:id="rId9"/>
    <p:sldId id="336" r:id="rId10"/>
    <p:sldId id="278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4" r:id="rId21"/>
    <p:sldId id="309" r:id="rId22"/>
    <p:sldId id="317" r:id="rId23"/>
    <p:sldId id="319" r:id="rId24"/>
    <p:sldId id="320" r:id="rId25"/>
    <p:sldId id="321" r:id="rId26"/>
    <p:sldId id="327" r:id="rId27"/>
    <p:sldId id="323" r:id="rId28"/>
    <p:sldId id="324" r:id="rId29"/>
    <p:sldId id="322" r:id="rId30"/>
    <p:sldId id="325" r:id="rId31"/>
    <p:sldId id="326" r:id="rId32"/>
    <p:sldId id="328" r:id="rId33"/>
    <p:sldId id="329" r:id="rId34"/>
    <p:sldId id="330" r:id="rId35"/>
    <p:sldId id="331" r:id="rId36"/>
    <p:sldId id="284" r:id="rId37"/>
  </p:sldIdLst>
  <p:sldSz cx="9144000" cy="5143500" type="screen16x9"/>
  <p:notesSz cx="6858000" cy="9144000"/>
  <p:embeddedFontLst>
    <p:embeddedFont>
      <p:font typeface="Barlow Semi Condensed" panose="020B060402020202020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Roboto Slab Regular" panose="020B0604020202020204" charset="0"/>
      <p:regular r:id="rId47"/>
      <p:bold r:id="rId48"/>
    </p:embeddedFont>
    <p:embeddedFont>
      <p:font typeface="Saira ExtraCondensed SemiBold" panose="020B0604020202020204" charset="0"/>
      <p:regular r:id="rId49"/>
      <p:bold r:id="rId50"/>
    </p:embeddedFont>
    <p:embeddedFont>
      <p:font typeface="Squada One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83" y="53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5320d76d5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5320d76d5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33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56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946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095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898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723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687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471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540b6adc3_2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540b6adc3_2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3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829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8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535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230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38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24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86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235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540b6adc3_2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540b6adc3_2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789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20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515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484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909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43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550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540b6adc3_2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540b6adc3_2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31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540b6adc3_2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540b6adc3_2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46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540b6adc3_2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540b6adc3_2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20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5320d76d5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5320d76d5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1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2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98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flipH="1">
            <a:off x="1144850" y="2646075"/>
            <a:ext cx="3394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1257850" y="3246250"/>
            <a:ext cx="464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 hasCustomPrompt="1"/>
          </p:nvPr>
        </p:nvSpPr>
        <p:spPr>
          <a:xfrm>
            <a:off x="374450" y="1858700"/>
            <a:ext cx="1444800" cy="16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5"/>
          <p:cNvSpPr txBox="1">
            <a:spLocks noGrp="1"/>
          </p:cNvSpPr>
          <p:nvPr>
            <p:ph type="ctrTitle" idx="2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1868250" y="31807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0" y="3079800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6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1" name="Google Shape;71;p9"/>
          <p:cNvCxnSpPr>
            <a:stCxn id="70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6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60550"/>
            <a:ext cx="9144000" cy="4022400"/>
          </a:xfrm>
          <a:prstGeom prst="rect">
            <a:avLst/>
          </a:prstGeom>
          <a:gradFill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8" name="Google Shape;78;p11"/>
          <p:cNvCxnSpPr/>
          <p:nvPr/>
        </p:nvCxnSpPr>
        <p:spPr>
          <a:xfrm>
            <a:off x="0" y="2730450"/>
            <a:ext cx="4576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 flipH="1">
            <a:off x="4576500" y="28066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2"/>
          </p:nvPr>
        </p:nvSpPr>
        <p:spPr>
          <a:xfrm flipH="1">
            <a:off x="4576500" y="31480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3"/>
          </p:nvPr>
        </p:nvSpPr>
        <p:spPr>
          <a:xfrm flipH="1">
            <a:off x="4576500" y="34894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4"/>
          </p:nvPr>
        </p:nvSpPr>
        <p:spPr>
          <a:xfrm flipH="1">
            <a:off x="4576500" y="3830850"/>
            <a:ext cx="4423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6_1_1_1_1_1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09" name="Google Shape;109;p15"/>
          <p:cNvCxnSpPr>
            <a:stCxn id="108" idx="2"/>
          </p:cNvCxnSpPr>
          <p:nvPr/>
        </p:nvCxnSpPr>
        <p:spPr>
          <a:xfrm>
            <a:off x="4571950" y="986500"/>
            <a:ext cx="4575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5"/>
          <p:cNvSpPr/>
          <p:nvPr/>
        </p:nvSpPr>
        <p:spPr>
          <a:xfrm>
            <a:off x="815350" y="2853050"/>
            <a:ext cx="3594900" cy="1130100"/>
          </a:xfrm>
          <a:prstGeom prst="rect">
            <a:avLst/>
          </a:prstGeom>
          <a:solidFill>
            <a:srgbClr val="494ECE">
              <a:alpha val="51540"/>
            </a:srgbClr>
          </a:solidFill>
          <a:ln w="28575" cap="flat" cmpd="sng">
            <a:solidFill>
              <a:srgbClr val="7337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878200" y="1616125"/>
            <a:ext cx="5387400" cy="1384200"/>
          </a:xfrm>
          <a:prstGeom prst="rect">
            <a:avLst/>
          </a:prstGeom>
          <a:solidFill>
            <a:srgbClr val="00FFFF">
              <a:alpha val="45380"/>
            </a:srgbClr>
          </a:solidFill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218450" y="3465375"/>
            <a:ext cx="3594900" cy="898200"/>
          </a:xfrm>
          <a:prstGeom prst="rect">
            <a:avLst/>
          </a:prstGeom>
          <a:solidFill>
            <a:srgbClr val="10D6B6">
              <a:alpha val="70590"/>
            </a:srgbClr>
          </a:solidFill>
          <a:ln w="28575" cap="flat" cmpd="sng">
            <a:solidFill>
              <a:srgbClr val="11E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2637350" y="1882375"/>
            <a:ext cx="3869400" cy="85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Fira Sans Extra Condensed Medium"/>
              <a:buNone/>
              <a:defRPr sz="7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3" hasCustomPrompt="1"/>
          </p:nvPr>
        </p:nvSpPr>
        <p:spPr>
          <a:xfrm>
            <a:off x="967476" y="3129125"/>
            <a:ext cx="329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4" hasCustomPrompt="1"/>
          </p:nvPr>
        </p:nvSpPr>
        <p:spPr>
          <a:xfrm>
            <a:off x="4414951" y="3629950"/>
            <a:ext cx="32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ExtraCondensed SemiBold"/>
              <a:buNone/>
              <a:defRPr sz="2800">
                <a:solidFill>
                  <a:srgbClr val="434343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●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Barlow Semi Condensed"/>
              <a:buChar char="○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Barlow Semi Condensed"/>
              <a:buChar char="■"/>
              <a:defRPr sz="1200">
                <a:solidFill>
                  <a:srgbClr val="66666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6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 flipH="1">
            <a:off x="1144700" y="3316575"/>
            <a:ext cx="1934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Robles, Miguel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Nievas, Nicolas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Cichello, Alan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ctrTitle"/>
          </p:nvPr>
        </p:nvSpPr>
        <p:spPr>
          <a:xfrm flipH="1">
            <a:off x="1144800" y="2646075"/>
            <a:ext cx="30183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Red Social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aira ExtraCondensed SemiBold"/>
            </a:endParaRPr>
          </a:p>
        </p:txBody>
      </p:sp>
      <p:pic>
        <p:nvPicPr>
          <p:cNvPr id="5" name="Google Shape;156;p20">
            <a:extLst>
              <a:ext uri="{FF2B5EF4-FFF2-40B4-BE49-F238E27FC236}">
                <a16:creationId xmlns:a16="http://schemas.microsoft.com/office/drawing/2014/main" id="{1E46A4C7-B2F6-4314-866B-B7DC79B46F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38" y="659713"/>
            <a:ext cx="3875624" cy="39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"/>
          <p:cNvSpPr txBox="1">
            <a:spLocks noGrp="1"/>
          </p:cNvSpPr>
          <p:nvPr>
            <p:ph type="ctrTitle" idx="2"/>
          </p:nvPr>
        </p:nvSpPr>
        <p:spPr>
          <a:xfrm>
            <a:off x="1868249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Mockups</a:t>
            </a:r>
            <a:endParaRPr dirty="0"/>
          </a:p>
        </p:txBody>
      </p:sp>
      <p:pic>
        <p:nvPicPr>
          <p:cNvPr id="10" name="Google Shape;789;p42">
            <a:extLst>
              <a:ext uri="{FF2B5EF4-FFF2-40B4-BE49-F238E27FC236}">
                <a16:creationId xmlns:a16="http://schemas.microsoft.com/office/drawing/2014/main" id="{53768780-0E12-473C-87C7-581DFA2B2A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49" y="1124221"/>
            <a:ext cx="3500699" cy="30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n 56">
            <a:extLst>
              <a:ext uri="{FF2B5EF4-FFF2-40B4-BE49-F238E27FC236}">
                <a16:creationId xmlns:a16="http://schemas.microsoft.com/office/drawing/2014/main" id="{3091C911-FDD5-4B40-B1B3-AA5EA39D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C9F6A3-D333-473F-823A-CFD6B9AD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296915-61FF-4B56-A8F4-931C144E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1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6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C0686E-53AF-4A11-930A-4954F2FC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5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2B89B5-1D9D-430C-A77D-8D1B5905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7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CD4320-E301-4EA7-B9A1-823CDBD21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623EF2-D5E8-474A-8D88-6FF7A9AF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9"/>
            <a:ext cx="9144000" cy="51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FB5DFC-E4C2-4AF1-889F-51714CE75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7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5038AA-D268-4F3C-AD8A-6650194A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514;p31">
            <a:extLst>
              <a:ext uri="{FF2B5EF4-FFF2-40B4-BE49-F238E27FC236}">
                <a16:creationId xmlns:a16="http://schemas.microsoft.com/office/drawing/2014/main" id="{38648995-72D6-44DB-ADFC-44925885B2AB}"/>
              </a:ext>
            </a:extLst>
          </p:cNvPr>
          <p:cNvSpPr txBox="1">
            <a:spLocks/>
          </p:cNvSpPr>
          <p:nvPr/>
        </p:nvSpPr>
        <p:spPr>
          <a:xfrm>
            <a:off x="1732497" y="1997241"/>
            <a:ext cx="5678906" cy="152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aira ExtraCondensed SemiBold"/>
              <a:buNone/>
              <a:defRPr sz="3000" b="0" i="0" u="none" strike="noStrike" cap="none">
                <a:solidFill>
                  <a:srgbClr val="FFFFFF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El objetivo principal del proyecto es que exista un espacio para que los alumnos de la facultad se puedan relacionar, compartir distintas experiencias de la carrera, etc…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86705A-8184-41DF-BEC6-32E8D24B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4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F2E83B-1DB4-4BD3-9E30-73C41C1F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8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77E324-6764-4922-80C9-BA6168EB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3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5FF1E-A8FB-4CE7-9209-0C4FCEE44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3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E8F0793-2FF7-4D67-83F5-323D5C8B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3999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0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C6ACC8-6AD2-4BCC-AA58-54A41911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155BED-7D15-4A54-924D-722F3EB6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9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A85158-D605-49B1-A727-6F4D4355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5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8AC403-8D31-4F14-B0EB-6AC1623F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35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E7621A-840F-4319-933A-D1C3BF3B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a diciembre 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514;p31">
            <a:extLst>
              <a:ext uri="{FF2B5EF4-FFF2-40B4-BE49-F238E27FC236}">
                <a16:creationId xmlns:a16="http://schemas.microsoft.com/office/drawing/2014/main" id="{38648995-72D6-44DB-ADFC-44925885B2AB}"/>
              </a:ext>
            </a:extLst>
          </p:cNvPr>
          <p:cNvSpPr txBox="1">
            <a:spLocks/>
          </p:cNvSpPr>
          <p:nvPr/>
        </p:nvSpPr>
        <p:spPr>
          <a:xfrm>
            <a:off x="1732497" y="1287380"/>
            <a:ext cx="5678906" cy="176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aira ExtraCondensed SemiBold"/>
              <a:buNone/>
              <a:defRPr sz="3000" b="0" i="0" u="none" strike="noStrike" cap="none">
                <a:solidFill>
                  <a:srgbClr val="FFFFFF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Tener implementado y funcionando tanto Frontend como Backend las principales funcionalidades de la aplicación en cuestión </a:t>
            </a:r>
          </a:p>
        </p:txBody>
      </p:sp>
    </p:spTree>
    <p:extLst>
      <p:ext uri="{BB962C8B-B14F-4D97-AF65-F5344CB8AC3E}">
        <p14:creationId xmlns:p14="http://schemas.microsoft.com/office/powerpoint/2010/main" val="1014881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E85F43-CD64-4A14-BA9F-786A68CA2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3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318A4B-9AB3-4A08-B877-498C6DBE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24"/>
            <a:ext cx="9144000" cy="51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0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417C6A-F06E-4E09-A5A5-033814A1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9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47A355-A747-46A6-9F9E-BFFF9339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10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29E5E5-E91B-47D7-A223-E8653F86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9A04CE-DF08-43B0-8EFA-81E64DDE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5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6"/>
          <p:cNvSpPr txBox="1">
            <a:spLocks noGrp="1"/>
          </p:cNvSpPr>
          <p:nvPr>
            <p:ph type="ctrTitle"/>
          </p:nvPr>
        </p:nvSpPr>
        <p:spPr>
          <a:xfrm>
            <a:off x="477026" y="18626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endParaRPr dirty="0"/>
          </a:p>
        </p:txBody>
      </p:sp>
      <p:pic>
        <p:nvPicPr>
          <p:cNvPr id="870" name="Google Shape;8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850" y="1610101"/>
            <a:ext cx="2880101" cy="253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514;p31">
            <a:extLst>
              <a:ext uri="{FF2B5EF4-FFF2-40B4-BE49-F238E27FC236}">
                <a16:creationId xmlns:a16="http://schemas.microsoft.com/office/drawing/2014/main" id="{38648995-72D6-44DB-ADFC-44925885B2AB}"/>
              </a:ext>
            </a:extLst>
          </p:cNvPr>
          <p:cNvSpPr txBox="1">
            <a:spLocks/>
          </p:cNvSpPr>
          <p:nvPr/>
        </p:nvSpPr>
        <p:spPr>
          <a:xfrm>
            <a:off x="1732497" y="1997241"/>
            <a:ext cx="5678906" cy="152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aira ExtraCondensed SemiBold"/>
              <a:buNone/>
              <a:defRPr sz="3000" b="0" i="0" u="none" strike="noStrike" cap="none">
                <a:solidFill>
                  <a:srgbClr val="FFFFFF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A finales de julio, tenemos como objetivo tener  definida claramente la arquitectura, y el desarrollo de las primeras funcionalidades que tendrá la aplicación. </a:t>
            </a:r>
          </a:p>
        </p:txBody>
      </p:sp>
    </p:spTree>
    <p:extLst>
      <p:ext uri="{BB962C8B-B14F-4D97-AF65-F5344CB8AC3E}">
        <p14:creationId xmlns:p14="http://schemas.microsoft.com/office/powerpoint/2010/main" val="223878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principales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514;p31">
            <a:extLst>
              <a:ext uri="{FF2B5EF4-FFF2-40B4-BE49-F238E27FC236}">
                <a16:creationId xmlns:a16="http://schemas.microsoft.com/office/drawing/2014/main" id="{38648995-72D6-44DB-ADFC-44925885B2AB}"/>
              </a:ext>
            </a:extLst>
          </p:cNvPr>
          <p:cNvSpPr txBox="1">
            <a:spLocks/>
          </p:cNvSpPr>
          <p:nvPr/>
        </p:nvSpPr>
        <p:spPr>
          <a:xfrm>
            <a:off x="962476" y="1263317"/>
            <a:ext cx="5678906" cy="310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aira ExtraCondensed SemiBold"/>
              <a:buNone/>
              <a:defRPr sz="3000" b="0" i="0" u="none" strike="noStrike" cap="none">
                <a:solidFill>
                  <a:srgbClr val="FFFFFF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Perfiles de usuarios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Grupos de estudios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Agregar amigos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Salas de chat (Publicas y privadas)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Alumnos tutores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4" name="Google Shape;492;p30">
            <a:extLst>
              <a:ext uri="{FF2B5EF4-FFF2-40B4-BE49-F238E27FC236}">
                <a16:creationId xmlns:a16="http://schemas.microsoft.com/office/drawing/2014/main" id="{981BA05D-A4F0-46DB-80AD-B24747EBBE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90054" y="1212606"/>
            <a:ext cx="3442363" cy="3151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56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Google Shape;514;p31">
            <a:extLst>
              <a:ext uri="{FF2B5EF4-FFF2-40B4-BE49-F238E27FC236}">
                <a16:creationId xmlns:a16="http://schemas.microsoft.com/office/drawing/2014/main" id="{38648995-72D6-44DB-ADFC-44925885B2AB}"/>
              </a:ext>
            </a:extLst>
          </p:cNvPr>
          <p:cNvSpPr txBox="1">
            <a:spLocks/>
          </p:cNvSpPr>
          <p:nvPr/>
        </p:nvSpPr>
        <p:spPr>
          <a:xfrm>
            <a:off x="2322094" y="1628772"/>
            <a:ext cx="3032008" cy="288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aira ExtraCondensed SemiBold"/>
              <a:buNone/>
              <a:defRPr sz="3000" b="0" i="0" u="none" strike="noStrike" cap="none">
                <a:solidFill>
                  <a:srgbClr val="FFFFFF"/>
                </a:solidFill>
                <a:latin typeface="Saira ExtraCondensed SemiBold"/>
                <a:ea typeface="Saira ExtraCondensed SemiBold"/>
                <a:cs typeface="Saira ExtraCondensed SemiBold"/>
                <a:sym typeface="Saira Extra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HTML		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CSS3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JavaScript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s-ES" dirty="0"/>
              <a:t>MongoDB</a:t>
            </a:r>
            <a:br>
              <a:rPr lang="es-ES" dirty="0"/>
            </a:br>
            <a:endParaRPr lang="es-ES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2145B2-E017-43A9-8449-6C26C19C7A37}"/>
              </a:ext>
            </a:extLst>
          </p:cNvPr>
          <p:cNvSpPr/>
          <p:nvPr/>
        </p:nvSpPr>
        <p:spPr>
          <a:xfrm>
            <a:off x="4283242" y="1681407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indent="-457200">
              <a:buClr>
                <a:srgbClr val="FFFFFF"/>
              </a:buClr>
              <a:buSzPts val="3000"/>
              <a:buFont typeface="Wingdings" panose="05000000000000000000" pitchFamily="2" charset="2"/>
              <a:buChar char="q"/>
            </a:pPr>
            <a:r>
              <a:rPr lang="es-ES" sz="3000" dirty="0">
                <a:solidFill>
                  <a:srgbClr val="FFFFFF"/>
                </a:solidFill>
                <a:latin typeface="Saira ExtraCondensed SemiBold"/>
                <a:cs typeface="Saira ExtraCondensed SemiBold"/>
              </a:rPr>
              <a:t>Express</a:t>
            </a:r>
          </a:p>
          <a:p>
            <a:pPr marL="457200" indent="-457200">
              <a:buClr>
                <a:srgbClr val="FFFFFF"/>
              </a:buClr>
              <a:buSzPts val="3000"/>
              <a:buFont typeface="Wingdings" panose="05000000000000000000" pitchFamily="2" charset="2"/>
              <a:buChar char="q"/>
            </a:pPr>
            <a:r>
              <a:rPr lang="es-ES" sz="3000" dirty="0">
                <a:solidFill>
                  <a:srgbClr val="FFFFFF"/>
                </a:solidFill>
                <a:latin typeface="Saira ExtraCondensed SemiBold"/>
                <a:cs typeface="Saira ExtraCondensed SemiBold"/>
              </a:rPr>
              <a:t>React</a:t>
            </a:r>
          </a:p>
          <a:p>
            <a:pPr marL="457200" indent="-457200">
              <a:buClr>
                <a:srgbClr val="FFFFFF"/>
              </a:buClr>
              <a:buSzPts val="3000"/>
              <a:buFont typeface="Wingdings" panose="05000000000000000000" pitchFamily="2" charset="2"/>
              <a:buChar char="q"/>
            </a:pPr>
            <a:r>
              <a:rPr lang="es-ES" sz="3000" dirty="0">
                <a:solidFill>
                  <a:srgbClr val="FFFFFF"/>
                </a:solidFill>
                <a:latin typeface="Saira ExtraCondensed SemiBold"/>
                <a:cs typeface="Saira ExtraCondensed SemiBold"/>
              </a:rPr>
              <a:t>Sequelize</a:t>
            </a:r>
          </a:p>
          <a:p>
            <a:pPr marL="457200" indent="-457200">
              <a:buClr>
                <a:srgbClr val="FFFFFF"/>
              </a:buClr>
              <a:buSzPts val="3000"/>
              <a:buFont typeface="Wingdings" panose="05000000000000000000" pitchFamily="2" charset="2"/>
              <a:buChar char="q"/>
            </a:pPr>
            <a:r>
              <a:rPr lang="es-ES" sz="3000" dirty="0">
                <a:solidFill>
                  <a:srgbClr val="FFFFFF"/>
                </a:solidFill>
                <a:latin typeface="Saira ExtraCondensed SemiBold"/>
                <a:cs typeface="Saira ExtraCondensed SemiBold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07464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"/>
          <p:cNvSpPr txBox="1">
            <a:spLocks noGrp="1"/>
          </p:cNvSpPr>
          <p:nvPr>
            <p:ph type="ctrTitle" idx="2"/>
          </p:nvPr>
        </p:nvSpPr>
        <p:spPr>
          <a:xfrm>
            <a:off x="1182449" y="25717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Arquitectura</a:t>
            </a:r>
            <a:endParaRPr dirty="0"/>
          </a:p>
        </p:txBody>
      </p:sp>
      <p:pic>
        <p:nvPicPr>
          <p:cNvPr id="10" name="Google Shape;789;p42">
            <a:extLst>
              <a:ext uri="{FF2B5EF4-FFF2-40B4-BE49-F238E27FC236}">
                <a16:creationId xmlns:a16="http://schemas.microsoft.com/office/drawing/2014/main" id="{53768780-0E12-473C-87C7-581DFA2B2A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49" y="1124221"/>
            <a:ext cx="3500699" cy="306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36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5E6CF5-305C-4D38-826C-98FE2235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222" y="0"/>
            <a:ext cx="92282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0DAD22-7438-456A-BACF-89F6471D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746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Gradient Social Media Strate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127</Words>
  <Application>Microsoft Office PowerPoint</Application>
  <PresentationFormat>Presentación en pantalla (16:9)</PresentationFormat>
  <Paragraphs>27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Barlow Semi Condensed</vt:lpstr>
      <vt:lpstr>Squada One</vt:lpstr>
      <vt:lpstr>Arial</vt:lpstr>
      <vt:lpstr>Wingdings</vt:lpstr>
      <vt:lpstr>Saira ExtraCondensed SemiBold</vt:lpstr>
      <vt:lpstr>Fira Sans Extra Condensed Medium</vt:lpstr>
      <vt:lpstr>Roboto Slab Regular</vt:lpstr>
      <vt:lpstr>Isometric Gradient Social Media Strategy by Slidesgo</vt:lpstr>
      <vt:lpstr>Proyecto Red Social</vt:lpstr>
      <vt:lpstr>Objetivo</vt:lpstr>
      <vt:lpstr>Objetivo a diciembre 2020</vt:lpstr>
      <vt:lpstr>POC</vt:lpstr>
      <vt:lpstr>Características principales</vt:lpstr>
      <vt:lpstr>Servicios</vt:lpstr>
      <vt:lpstr>Arquitectura</vt:lpstr>
      <vt:lpstr>Presentación de PowerPoint</vt:lpstr>
      <vt:lpstr>Presentación de PowerPoint</vt:lpstr>
      <vt:lpstr>Mockups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Red Social</dc:title>
  <dc:creator>ANTONIO ESTEBAN CICHELLO</dc:creator>
  <cp:lastModifiedBy>ANTONIO ESTEBAN CICHELLO</cp:lastModifiedBy>
  <cp:revision>9</cp:revision>
  <dcterms:modified xsi:type="dcterms:W3CDTF">2020-06-10T20:31:20Z</dcterms:modified>
</cp:coreProperties>
</file>