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70" r:id="rId15"/>
  </p:sldIdLst>
  <p:sldSz cx="9144000" cy="5143500" type="screen16x9"/>
  <p:notesSz cx="6858000" cy="9144000"/>
  <p:embeddedFontLst>
    <p:embeddedFont>
      <p:font typeface="Rubik" panose="020B0604020202020204" charset="-79"/>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5D5C66-7AA9-4185-807F-0C83B6E6E067}">
  <a:tblStyle styleId="{505D5C66-7AA9-4185-807F-0C83B6E6E0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ookerstudio.google.com/s/q9mpH_UTNvM"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lookerstudio.google.com/s/q9mpH_UTNvM" TargetMode="External"/><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cidarrasyid/VIX---Kimia-Farma/blob/main/base_penjualan.cs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Soal &amp; Template Jawaban</a:t>
            </a:r>
            <a:endParaRPr/>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t>Task 5</a:t>
            </a:r>
            <a:endParaRPr dirty="0"/>
          </a:p>
          <a:p>
            <a:pPr marL="0" lvl="0" indent="0" algn="ctr" rtl="0">
              <a:spcBef>
                <a:spcPts val="0"/>
              </a:spcBef>
              <a:spcAft>
                <a:spcPts val="0"/>
              </a:spcAft>
              <a:buNone/>
            </a:pPr>
            <a:r>
              <a:rPr lang="id" dirty="0"/>
              <a:t>Nama : </a:t>
            </a:r>
            <a:r>
              <a:rPr lang="en-US" dirty="0"/>
              <a:t>M.</a:t>
            </a:r>
            <a:r>
              <a:rPr lang="en-US"/>
              <a:t>Harun Arrasyid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“&lt;&lt;</a:t>
            </a:r>
            <a:r>
              <a:rPr lang="en-US" dirty="0" err="1"/>
              <a:t>penjualan</a:t>
            </a:r>
            <a:r>
              <a:rPr lang="en-US" dirty="0"/>
              <a:t> </a:t>
            </a:r>
            <a:r>
              <a:rPr lang="en-US" dirty="0" err="1"/>
              <a:t>harian</a:t>
            </a:r>
            <a:r>
              <a:rPr lang="id" dirty="0"/>
              <a:t>&gt;&gt;”</a:t>
            </a:r>
            <a:endParaRPr dirty="0"/>
          </a:p>
        </p:txBody>
      </p:sp>
      <p:sp>
        <p:nvSpPr>
          <p:cNvPr id="104" name="Google Shape;104;p21"/>
          <p:cNvSpPr/>
          <p:nvPr/>
        </p:nvSpPr>
        <p:spPr>
          <a:xfrm>
            <a:off x="611050" y="1168050"/>
            <a:ext cx="4896781"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pic>
        <p:nvPicPr>
          <p:cNvPr id="3" name="Picture 2" descr="Text&#10;&#10;Description automatically generated">
            <a:extLst>
              <a:ext uri="{FF2B5EF4-FFF2-40B4-BE49-F238E27FC236}">
                <a16:creationId xmlns:a16="http://schemas.microsoft.com/office/drawing/2014/main" id="{56F26373-1D29-DF88-DEBA-997693EE2BAF}"/>
              </a:ext>
            </a:extLst>
          </p:cNvPr>
          <p:cNvPicPr>
            <a:picLocks noChangeAspect="1"/>
          </p:cNvPicPr>
          <p:nvPr/>
        </p:nvPicPr>
        <p:blipFill>
          <a:blip r:embed="rId3"/>
          <a:stretch>
            <a:fillRect/>
          </a:stretch>
        </p:blipFill>
        <p:spPr>
          <a:xfrm>
            <a:off x="611050" y="1168049"/>
            <a:ext cx="4896781" cy="3270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629078271"/>
              </p:ext>
            </p:extLst>
          </p:nvPr>
        </p:nvGraphicFramePr>
        <p:xfrm>
          <a:off x="462650" y="506717"/>
          <a:ext cx="8283325" cy="3291570"/>
        </p:xfrm>
        <a:graphic>
          <a:graphicData uri="http://schemas.openxmlformats.org/drawingml/2006/table">
            <a:tbl>
              <a:tblPr>
                <a:noFill/>
                <a:tableStyleId>{505D5C66-7AA9-4185-807F-0C83B6E6E067}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283632">
                <a:tc>
                  <a:txBody>
                    <a:bodyPr/>
                    <a:lstStyle/>
                    <a:p>
                      <a:pPr marL="0" lvl="0" indent="0" algn="l" rtl="0">
                        <a:spcBef>
                          <a:spcPts val="0"/>
                        </a:spcBef>
                        <a:spcAft>
                          <a:spcPts val="0"/>
                        </a:spcAft>
                        <a:buNone/>
                      </a:pPr>
                      <a:r>
                        <a:rPr lang="id" sz="1200" b="1"/>
                        <a:t>column</a:t>
                      </a:r>
                      <a:endParaRPr sz="1200" b="1"/>
                    </a:p>
                  </a:txBody>
                  <a:tcPr marL="91425" marR="91425" marT="91425" marB="91425"/>
                </a:tc>
                <a:tc>
                  <a:txBody>
                    <a:bodyPr/>
                    <a:lstStyle/>
                    <a:p>
                      <a:pPr marL="0" lvl="0" indent="0" algn="l" rtl="0">
                        <a:spcBef>
                          <a:spcPts val="0"/>
                        </a:spcBef>
                        <a:spcAft>
                          <a:spcPts val="0"/>
                        </a:spcAft>
                        <a:buNone/>
                      </a:pPr>
                      <a:r>
                        <a:rPr lang="id" sz="1200" b="1" dirty="0"/>
                        <a:t>data type</a:t>
                      </a:r>
                      <a:endParaRPr sz="1200" b="1" dirty="0"/>
                    </a:p>
                  </a:txBody>
                  <a:tcPr marL="91425" marR="91425" marT="91425" marB="91425"/>
                </a:tc>
                <a:tc>
                  <a:txBody>
                    <a:bodyPr/>
                    <a:lstStyle/>
                    <a:p>
                      <a:pPr marL="0" lvl="0" indent="0" algn="l" rtl="0">
                        <a:spcBef>
                          <a:spcPts val="0"/>
                        </a:spcBef>
                        <a:spcAft>
                          <a:spcPts val="0"/>
                        </a:spcAft>
                        <a:buNone/>
                      </a:pPr>
                      <a:r>
                        <a:rPr lang="en-ID" sz="1200" b="1" dirty="0">
                          <a:solidFill>
                            <a:srgbClr val="000000"/>
                          </a:solidFill>
                        </a:rPr>
                        <a:t>D</a:t>
                      </a:r>
                      <a:r>
                        <a:rPr lang="id" sz="1200" b="1" dirty="0">
                          <a:solidFill>
                            <a:srgbClr val="000000"/>
                          </a:solidFill>
                        </a:rPr>
                        <a:t>escription</a:t>
                      </a:r>
                      <a:endParaRPr sz="1200" b="1" dirty="0"/>
                    </a:p>
                  </a:txBody>
                  <a:tcPr marL="91425" marR="91425" marT="91425" marB="91425"/>
                </a:tc>
                <a:tc>
                  <a:txBody>
                    <a:bodyPr/>
                    <a:lstStyle/>
                    <a:p>
                      <a:pPr marL="0" lvl="0" indent="0" algn="l" rtl="0">
                        <a:spcBef>
                          <a:spcPts val="0"/>
                        </a:spcBef>
                        <a:spcAft>
                          <a:spcPts val="0"/>
                        </a:spcAft>
                        <a:buNone/>
                      </a:pPr>
                      <a:r>
                        <a:rPr lang="en-ID" sz="1200" b="1" dirty="0"/>
                        <a:t>T</a:t>
                      </a:r>
                      <a:r>
                        <a:rPr lang="id" sz="1200" b="1" dirty="0"/>
                        <a:t>ransformation</a:t>
                      </a:r>
                      <a:endParaRPr sz="1200" b="1" dirty="0"/>
                    </a:p>
                  </a:txBody>
                  <a:tcPr marL="91425" marR="91425" marT="91425" marB="91425"/>
                </a:tc>
                <a:extLst>
                  <a:ext uri="{0D108BD9-81ED-4DB2-BD59-A6C34878D82A}">
                    <a16:rowId xmlns:a16="http://schemas.microsoft.com/office/drawing/2014/main" val="10000"/>
                  </a:ext>
                </a:extLst>
              </a:tr>
              <a:tr h="351169">
                <a:tc>
                  <a:txBody>
                    <a:bodyPr/>
                    <a:lstStyle/>
                    <a:p>
                      <a:pPr marL="0" lvl="0" indent="0" algn="l" rtl="0">
                        <a:spcBef>
                          <a:spcPts val="0"/>
                        </a:spcBef>
                        <a:spcAft>
                          <a:spcPts val="0"/>
                        </a:spcAft>
                        <a:buNone/>
                      </a:pPr>
                      <a:r>
                        <a:rPr lang="en-US" sz="1200" dirty="0" err="1"/>
                        <a:t>Id_invoice</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PK table </a:t>
                      </a:r>
                      <a:r>
                        <a:rPr lang="en-US" sz="1200" dirty="0" err="1"/>
                        <a:t>penjualan</a:t>
                      </a:r>
                      <a:r>
                        <a:rPr lang="en-US" sz="1200" dirty="0"/>
                        <a:t> </a:t>
                      </a:r>
                      <a:r>
                        <a:rPr lang="en-US" sz="1200" dirty="0" err="1"/>
                        <a:t>harian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51169">
                <a:tc>
                  <a:txBody>
                    <a:bodyPr/>
                    <a:lstStyle/>
                    <a:p>
                      <a:pPr marL="0" lvl="0" indent="0" algn="l" rtl="0">
                        <a:spcBef>
                          <a:spcPts val="0"/>
                        </a:spcBef>
                        <a:spcAft>
                          <a:spcPts val="0"/>
                        </a:spcAft>
                        <a:buNone/>
                      </a:pPr>
                      <a:r>
                        <a:rPr lang="en-US" sz="1200" dirty="0" err="1"/>
                        <a:t>Tanggal</a:t>
                      </a:r>
                      <a:endParaRPr sz="1200" dirty="0"/>
                    </a:p>
                  </a:txBody>
                  <a:tcPr marL="91425" marR="91425" marT="91425" marB="91425"/>
                </a:tc>
                <a:tc>
                  <a:txBody>
                    <a:bodyPr/>
                    <a:lstStyle/>
                    <a:p>
                      <a:pPr marL="0" lvl="0" indent="0" algn="l" rtl="0">
                        <a:spcBef>
                          <a:spcPts val="0"/>
                        </a:spcBef>
                        <a:spcAft>
                          <a:spcPts val="0"/>
                        </a:spcAft>
                        <a:buNone/>
                      </a:pPr>
                      <a:r>
                        <a:rPr lang="en-US" sz="1200" dirty="0"/>
                        <a:t>Date</a:t>
                      </a:r>
                      <a:endParaRPr sz="1200" dirty="0"/>
                    </a:p>
                  </a:txBody>
                  <a:tcPr marL="91425" marR="91425" marT="91425" marB="91425"/>
                </a:tc>
                <a:tc>
                  <a:txBody>
                    <a:bodyPr/>
                    <a:lstStyle/>
                    <a:p>
                      <a:pPr marL="0" lvl="0" indent="0" algn="l" rtl="0">
                        <a:spcBef>
                          <a:spcPts val="0"/>
                        </a:spcBef>
                        <a:spcAft>
                          <a:spcPts val="0"/>
                        </a:spcAft>
                        <a:buNone/>
                      </a:pPr>
                      <a:r>
                        <a:rPr lang="en-US" sz="1200" dirty="0" err="1"/>
                        <a:t>Tanggal</a:t>
                      </a:r>
                      <a:r>
                        <a:rPr lang="en-US" sz="1200" dirty="0"/>
                        <a:t> </a:t>
                      </a:r>
                      <a:r>
                        <a:rPr lang="en-US" sz="1200" dirty="0" err="1"/>
                        <a:t>transaksi</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351169">
                <a:tc>
                  <a:txBody>
                    <a:bodyPr/>
                    <a:lstStyle/>
                    <a:p>
                      <a:pPr marL="0" lvl="0" indent="0" algn="l" rtl="0">
                        <a:spcBef>
                          <a:spcPts val="0"/>
                        </a:spcBef>
                        <a:spcAft>
                          <a:spcPts val="0"/>
                        </a:spcAft>
                        <a:buNone/>
                      </a:pPr>
                      <a:r>
                        <a:rPr lang="en-US" sz="1200" dirty="0" err="1"/>
                        <a:t>Id_customer</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Id </a:t>
                      </a:r>
                      <a:r>
                        <a:rPr lang="en-US" sz="1200" dirty="0" err="1"/>
                        <a:t>pelanggan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3"/>
                  </a:ext>
                </a:extLst>
              </a:tr>
              <a:tr h="351169">
                <a:tc>
                  <a:txBody>
                    <a:bodyPr/>
                    <a:lstStyle/>
                    <a:p>
                      <a:pPr marL="0" lvl="0" indent="0" algn="l" rtl="0">
                        <a:spcBef>
                          <a:spcPts val="0"/>
                        </a:spcBef>
                        <a:spcAft>
                          <a:spcPts val="0"/>
                        </a:spcAft>
                        <a:buNone/>
                      </a:pPr>
                      <a:r>
                        <a:rPr lang="en-US" sz="1200" dirty="0"/>
                        <a:t>Nama</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Nama </a:t>
                      </a:r>
                      <a:r>
                        <a:rPr lang="en-US" sz="1200" dirty="0" err="1"/>
                        <a:t>pelanggan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4"/>
                  </a:ext>
                </a:extLst>
              </a:tr>
              <a:tr h="351169">
                <a:tc>
                  <a:txBody>
                    <a:bodyPr/>
                    <a:lstStyle/>
                    <a:p>
                      <a:pPr marL="0" lvl="0" indent="0" algn="l" rtl="0">
                        <a:spcBef>
                          <a:spcPts val="0"/>
                        </a:spcBef>
                        <a:spcAft>
                          <a:spcPts val="0"/>
                        </a:spcAft>
                        <a:buNone/>
                      </a:pPr>
                      <a:r>
                        <a:rPr lang="en-US" sz="1200" dirty="0" err="1"/>
                        <a:t>Cabang_sales</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Nama </a:t>
                      </a:r>
                      <a:r>
                        <a:rPr lang="en-US" sz="1200" dirty="0" err="1"/>
                        <a:t>cabang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5"/>
                  </a:ext>
                </a:extLst>
              </a:tr>
              <a:tr h="351169">
                <a:tc>
                  <a:txBody>
                    <a:bodyPr/>
                    <a:lstStyle/>
                    <a:p>
                      <a:pPr marL="0" lvl="0" indent="0" algn="l" rtl="0">
                        <a:spcBef>
                          <a:spcPts val="0"/>
                        </a:spcBef>
                        <a:spcAft>
                          <a:spcPts val="0"/>
                        </a:spcAft>
                        <a:buNone/>
                      </a:pPr>
                      <a:r>
                        <a:rPr lang="en-US" sz="1200" dirty="0" err="1"/>
                        <a:t>Id_distributor</a:t>
                      </a:r>
                      <a:endParaRPr sz="1200" dirty="0"/>
                    </a:p>
                  </a:txBody>
                  <a:tcPr marL="91425" marR="91425" marT="91425" marB="91425"/>
                </a:tc>
                <a:tc>
                  <a:txBody>
                    <a:bodyPr/>
                    <a:lstStyle/>
                    <a:p>
                      <a:pPr marL="0" lvl="0" indent="0" algn="l" rtl="0">
                        <a:spcBef>
                          <a:spcPts val="0"/>
                        </a:spcBef>
                        <a:spcAft>
                          <a:spcPts val="0"/>
                        </a:spcAft>
                        <a:buNone/>
                      </a:pPr>
                      <a:r>
                        <a:rPr lang="en-US" sz="1200" dirty="0"/>
                        <a:t>Num</a:t>
                      </a:r>
                      <a:endParaRPr sz="1200" dirty="0"/>
                    </a:p>
                  </a:txBody>
                  <a:tcPr marL="91425" marR="91425" marT="91425" marB="91425"/>
                </a:tc>
                <a:tc>
                  <a:txBody>
                    <a:bodyPr/>
                    <a:lstStyle/>
                    <a:p>
                      <a:pPr marL="0" lvl="0" indent="0" algn="l" rtl="0">
                        <a:spcBef>
                          <a:spcPts val="0"/>
                        </a:spcBef>
                        <a:spcAft>
                          <a:spcPts val="0"/>
                        </a:spcAft>
                        <a:buNone/>
                      </a:pPr>
                      <a:r>
                        <a:rPr lang="en-US" sz="1200" dirty="0"/>
                        <a:t>Distributor</a:t>
                      </a:r>
                      <a:endParaRPr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6"/>
                  </a:ext>
                </a:extLst>
              </a:tr>
              <a:tr h="355114">
                <a:tc>
                  <a:txBody>
                    <a:bodyPr/>
                    <a:lstStyle/>
                    <a:p>
                      <a:pPr marL="0" lvl="0" indent="0" algn="l" rtl="0">
                        <a:spcBef>
                          <a:spcPts val="0"/>
                        </a:spcBef>
                        <a:spcAft>
                          <a:spcPts val="0"/>
                        </a:spcAft>
                        <a:buNone/>
                      </a:pPr>
                      <a:r>
                        <a:rPr lang="en-US" sz="1200" dirty="0"/>
                        <a:t>Group_</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Kategori</a:t>
                      </a:r>
                      <a:r>
                        <a:rPr lang="en-US" sz="1200" dirty="0"/>
                        <a:t> </a:t>
                      </a:r>
                      <a:r>
                        <a:rPr lang="en-US" sz="1200" dirty="0" err="1"/>
                        <a:t>pelanggan</a:t>
                      </a:r>
                      <a:r>
                        <a:rPr lang="en-US" sz="1200" dirty="0"/>
                        <a:t> : </a:t>
                      </a:r>
                      <a:r>
                        <a:rPr lang="en-US" sz="1200" dirty="0" err="1"/>
                        <a:t>klinik</a:t>
                      </a:r>
                      <a:r>
                        <a:rPr lang="en-US" sz="1200" dirty="0"/>
                        <a:t>, </a:t>
                      </a:r>
                      <a:r>
                        <a:rPr lang="en-US" sz="1200" dirty="0" err="1"/>
                        <a:t>apotek</a:t>
                      </a:r>
                      <a:endParaRPr lang="en-ID"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7"/>
                  </a:ext>
                </a:extLst>
              </a:tr>
              <a:tr h="355114">
                <a:tc>
                  <a:txBody>
                    <a:bodyPr/>
                    <a:lstStyle/>
                    <a:p>
                      <a:pPr marL="0" lvl="0" indent="0" algn="l" rtl="0">
                        <a:spcBef>
                          <a:spcPts val="0"/>
                        </a:spcBef>
                        <a:spcAft>
                          <a:spcPts val="0"/>
                        </a:spcAft>
                        <a:buNone/>
                      </a:pPr>
                      <a:r>
                        <a:rPr lang="en-US" sz="1200" dirty="0" err="1"/>
                        <a:t>Total_barang</a:t>
                      </a:r>
                      <a:endParaRPr sz="1200" dirty="0"/>
                    </a:p>
                  </a:txBody>
                  <a:tcPr marL="91425" marR="91425" marT="91425" marB="91425"/>
                </a:tc>
                <a:tc>
                  <a:txBody>
                    <a:bodyPr/>
                    <a:lstStyle/>
                    <a:p>
                      <a:pPr marL="0" lvl="0" indent="0" algn="l" rtl="0">
                        <a:spcBef>
                          <a:spcPts val="0"/>
                        </a:spcBef>
                        <a:spcAft>
                          <a:spcPts val="0"/>
                        </a:spcAft>
                        <a:buNone/>
                      </a:pPr>
                      <a:r>
                        <a:rPr lang="en-US" sz="1200" dirty="0"/>
                        <a:t>Num</a:t>
                      </a:r>
                      <a:endParaRPr sz="1200" dirty="0"/>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barang</a:t>
                      </a:r>
                      <a:r>
                        <a:rPr lang="en-US" sz="1200" dirty="0"/>
                        <a:t> </a:t>
                      </a:r>
                      <a:r>
                        <a:rPr lang="en-US" sz="1200" dirty="0" err="1"/>
                        <a:t>yg</a:t>
                      </a:r>
                      <a:r>
                        <a:rPr lang="en-US" sz="1200" dirty="0"/>
                        <a:t> di </a:t>
                      </a:r>
                      <a:r>
                        <a:rPr lang="en-US" sz="1200" dirty="0" err="1"/>
                        <a:t>beli</a:t>
                      </a:r>
                      <a:endParaRPr sz="1200" dirty="0"/>
                    </a:p>
                  </a:txBody>
                  <a:tcPr marL="91425" marR="91425" marT="91425" marB="91425"/>
                </a:tc>
                <a:tc>
                  <a:txBody>
                    <a:bodyPr/>
                    <a:lstStyle/>
                    <a:p>
                      <a:pPr marL="0" lvl="0" indent="0" algn="l" rtl="0">
                        <a:spcBef>
                          <a:spcPts val="0"/>
                        </a:spcBef>
                        <a:spcAft>
                          <a:spcPts val="0"/>
                        </a:spcAft>
                        <a:buNone/>
                      </a:pPr>
                      <a:r>
                        <a:rPr lang="en-US" sz="1200" dirty="0"/>
                        <a:t>Count (distinct </a:t>
                      </a:r>
                      <a:r>
                        <a:rPr lang="en-US" sz="1200" dirty="0" err="1"/>
                        <a:t>id_barang</a:t>
                      </a:r>
                      <a:r>
                        <a:rPr lang="en-US" sz="1200" dirty="0"/>
                        <a:t>)</a:t>
                      </a:r>
                      <a:endParaRPr sz="1200" dirty="0"/>
                    </a:p>
                  </a:txBody>
                  <a:tcPr marL="91425" marR="91425" marT="91425" marB="91425"/>
                </a:tc>
                <a:extLst>
                  <a:ext uri="{0D108BD9-81ED-4DB2-BD59-A6C34878D82A}">
                    <a16:rowId xmlns:a16="http://schemas.microsoft.com/office/drawing/2014/main" val="10008"/>
                  </a:ext>
                </a:extLst>
              </a:tr>
            </a:tbl>
          </a:graphicData>
        </a:graphic>
      </p:graphicFrame>
      <p:sp>
        <p:nvSpPr>
          <p:cNvPr id="110" name="Google Shape;110;p22"/>
          <p:cNvSpPr txBox="1">
            <a:spLocks noGrp="1"/>
          </p:cNvSpPr>
          <p:nvPr>
            <p:ph type="title"/>
          </p:nvPr>
        </p:nvSpPr>
        <p:spPr>
          <a:xfrm>
            <a:off x="311700" y="2354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“&lt;&lt;</a:t>
            </a:r>
            <a:r>
              <a:rPr lang="en-US" dirty="0" err="1"/>
              <a:t>penjualan_harian</a:t>
            </a:r>
            <a:r>
              <a:rPr lang="id" dirty="0"/>
              <a:t>&gt;&gt;”</a:t>
            </a:r>
            <a:endParaRPr dirty="0"/>
          </a:p>
        </p:txBody>
      </p:sp>
      <p:graphicFrame>
        <p:nvGraphicFramePr>
          <p:cNvPr id="3" name="Table 3">
            <a:extLst>
              <a:ext uri="{FF2B5EF4-FFF2-40B4-BE49-F238E27FC236}">
                <a16:creationId xmlns:a16="http://schemas.microsoft.com/office/drawing/2014/main" id="{5F57A35D-0ADB-217D-19B2-AA4D0AE307E0}"/>
              </a:ext>
            </a:extLst>
          </p:cNvPr>
          <p:cNvGraphicFramePr>
            <a:graphicFrameLocks noGrp="1"/>
          </p:cNvGraphicFramePr>
          <p:nvPr>
            <p:extLst>
              <p:ext uri="{D42A27DB-BD31-4B8C-83A1-F6EECF244321}">
                <p14:modId xmlns:p14="http://schemas.microsoft.com/office/powerpoint/2010/main" val="3842171258"/>
              </p:ext>
            </p:extLst>
          </p:nvPr>
        </p:nvGraphicFramePr>
        <p:xfrm>
          <a:off x="462647" y="3796470"/>
          <a:ext cx="8283325" cy="370840"/>
        </p:xfrm>
        <a:graphic>
          <a:graphicData uri="http://schemas.openxmlformats.org/drawingml/2006/table">
            <a:tbl>
              <a:tblPr firstRow="1" bandRow="1">
                <a:tableStyleId>{505D5C66-7AA9-4185-807F-0C83B6E6E067}</a:tableStyleId>
              </a:tblPr>
              <a:tblGrid>
                <a:gridCol w="1937653">
                  <a:extLst>
                    <a:ext uri="{9D8B030D-6E8A-4147-A177-3AD203B41FA5}">
                      <a16:colId xmlns:a16="http://schemas.microsoft.com/office/drawing/2014/main" val="1824008203"/>
                    </a:ext>
                  </a:extLst>
                </a:gridCol>
                <a:gridCol w="1013843">
                  <a:extLst>
                    <a:ext uri="{9D8B030D-6E8A-4147-A177-3AD203B41FA5}">
                      <a16:colId xmlns:a16="http://schemas.microsoft.com/office/drawing/2014/main" val="3447332727"/>
                    </a:ext>
                  </a:extLst>
                </a:gridCol>
                <a:gridCol w="2661337">
                  <a:extLst>
                    <a:ext uri="{9D8B030D-6E8A-4147-A177-3AD203B41FA5}">
                      <a16:colId xmlns:a16="http://schemas.microsoft.com/office/drawing/2014/main" val="1199441376"/>
                    </a:ext>
                  </a:extLst>
                </a:gridCol>
                <a:gridCol w="2670492">
                  <a:extLst>
                    <a:ext uri="{9D8B030D-6E8A-4147-A177-3AD203B41FA5}">
                      <a16:colId xmlns:a16="http://schemas.microsoft.com/office/drawing/2014/main" val="3652885238"/>
                    </a:ext>
                  </a:extLst>
                </a:gridCol>
              </a:tblGrid>
              <a:tr h="370840">
                <a:tc>
                  <a:txBody>
                    <a:bodyPr/>
                    <a:lstStyle/>
                    <a:p>
                      <a:r>
                        <a:rPr lang="en-US" sz="1200" dirty="0" err="1"/>
                        <a:t>Total_pembelian</a:t>
                      </a:r>
                      <a:endParaRPr lang="en-ID" sz="1200" dirty="0"/>
                    </a:p>
                  </a:txBody>
                  <a:tcPr/>
                </a:tc>
                <a:tc>
                  <a:txBody>
                    <a:bodyPr/>
                    <a:lstStyle/>
                    <a:p>
                      <a:r>
                        <a:rPr lang="en-US" sz="1200" dirty="0"/>
                        <a:t>Num</a:t>
                      </a:r>
                      <a:endParaRPr lang="en-ID" sz="1200" dirty="0"/>
                    </a:p>
                  </a:txBody>
                  <a:tcPr/>
                </a:tc>
                <a:tc>
                  <a:txBody>
                    <a:bodyPr/>
                    <a:lstStyle/>
                    <a:p>
                      <a:r>
                        <a:rPr lang="en-US" sz="1200" dirty="0"/>
                        <a:t>Total </a:t>
                      </a:r>
                      <a:r>
                        <a:rPr lang="en-US" sz="1200" dirty="0" err="1"/>
                        <a:t>harga</a:t>
                      </a:r>
                      <a:r>
                        <a:rPr lang="en-US" sz="1200" dirty="0"/>
                        <a:t> </a:t>
                      </a:r>
                      <a:r>
                        <a:rPr lang="en-US" sz="1200" dirty="0" err="1"/>
                        <a:t>bayar</a:t>
                      </a:r>
                      <a:endParaRPr lang="en-ID" sz="1200" dirty="0"/>
                    </a:p>
                  </a:txBody>
                  <a:tcPr/>
                </a:tc>
                <a:tc>
                  <a:txBody>
                    <a:bodyPr/>
                    <a:lstStyle/>
                    <a:p>
                      <a:r>
                        <a:rPr lang="en-US" sz="1200" dirty="0"/>
                        <a:t>Sum (</a:t>
                      </a:r>
                      <a:r>
                        <a:rPr lang="en-US" sz="1200" dirty="0" err="1"/>
                        <a:t>total_harga</a:t>
                      </a:r>
                      <a:r>
                        <a:rPr lang="en-US" sz="1200" dirty="0"/>
                        <a:t>)</a:t>
                      </a:r>
                      <a:endParaRPr lang="en-ID" sz="1200" dirty="0"/>
                    </a:p>
                  </a:txBody>
                  <a:tcPr/>
                </a:tc>
                <a:extLst>
                  <a:ext uri="{0D108BD9-81ED-4DB2-BD59-A6C34878D82A}">
                    <a16:rowId xmlns:a16="http://schemas.microsoft.com/office/drawing/2014/main" val="40027935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Tugas</a:t>
            </a:r>
            <a:br>
              <a:rPr lang="id" sz="1400" dirty="0">
                <a:solidFill>
                  <a:schemeClr val="dk1"/>
                </a:solidFill>
                <a:latin typeface="Rubik"/>
                <a:ea typeface="Rubik"/>
                <a:cs typeface="Rubik"/>
                <a:sym typeface="Rubik"/>
              </a:rPr>
            </a:br>
            <a:r>
              <a:rPr lang="id" sz="1400" dirty="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dirty="0">
                <a:solidFill>
                  <a:schemeClr val="dk1"/>
                </a:solidFill>
                <a:latin typeface="Rubik"/>
                <a:ea typeface="Rubik"/>
                <a:cs typeface="Rubik"/>
                <a:sym typeface="Rubik"/>
              </a:rPr>
            </a:b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 sz="1300" dirty="0">
                <a:solidFill>
                  <a:schemeClr val="dk1"/>
                </a:solidFill>
                <a:latin typeface="Rubik"/>
                <a:ea typeface="Rubik"/>
                <a:cs typeface="Rubik"/>
                <a:sym typeface="Rubik"/>
              </a:rPr>
              <a:t>Silahkan tambah halaman jika dibutuhkan</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Jawaban :</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0" lvl="0" indent="0" algn="l" rtl="0">
              <a:spcBef>
                <a:spcPts val="0"/>
              </a:spcBef>
              <a:spcAft>
                <a:spcPts val="1200"/>
              </a:spcAft>
              <a:buNone/>
            </a:pPr>
            <a:r>
              <a:rPr lang="id" sz="1400" dirty="0">
                <a:solidFill>
                  <a:schemeClr val="dk1"/>
                </a:solidFill>
                <a:latin typeface="Rubik"/>
                <a:ea typeface="Rubik"/>
                <a:cs typeface="Rubik"/>
                <a:sym typeface="Rubik"/>
              </a:rPr>
              <a:t>Link visualisasi (ex link Google Data Studio) : </a:t>
            </a:r>
            <a:r>
              <a:rPr lang="en-ID" sz="1400" dirty="0">
                <a:solidFill>
                  <a:schemeClr val="dk1"/>
                </a:solidFill>
                <a:latin typeface="Rubik"/>
                <a:ea typeface="Rubik"/>
                <a:cs typeface="Rubik"/>
                <a:sym typeface="Rubik"/>
              </a:rPr>
              <a:t>https://lookerstudio.google.com/s/q9mpH_UTNvM</a:t>
            </a:r>
            <a:endParaRPr sz="1400" dirty="0">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0" y="0"/>
            <a:ext cx="91440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r" rtl="0">
              <a:spcBef>
                <a:spcPts val="0"/>
              </a:spcBef>
              <a:spcAft>
                <a:spcPts val="0"/>
              </a:spcAft>
              <a:buNone/>
            </a:pPr>
            <a:endParaRPr lang="en-US" dirty="0">
              <a:hlinkClick r:id="rId3"/>
            </a:endParaRPr>
          </a:p>
          <a:p>
            <a:pPr marL="0" lvl="0" indent="0" algn="r" rtl="0">
              <a:spcBef>
                <a:spcPts val="0"/>
              </a:spcBef>
              <a:spcAft>
                <a:spcPts val="0"/>
              </a:spcAft>
              <a:buNone/>
            </a:pPr>
            <a:r>
              <a:rPr lang="en-US" dirty="0">
                <a:hlinkClick r:id="rId3"/>
              </a:rPr>
              <a:t>Link </a:t>
            </a:r>
            <a:r>
              <a:rPr lang="en-US" dirty="0" err="1">
                <a:hlinkClick r:id="rId3"/>
              </a:rPr>
              <a:t>googgle</a:t>
            </a:r>
            <a:r>
              <a:rPr lang="en-US" dirty="0">
                <a:hlinkClick r:id="rId3"/>
              </a:rPr>
              <a:t> data studio</a:t>
            </a:r>
            <a:endParaRPr dirty="0"/>
          </a:p>
        </p:txBody>
      </p:sp>
      <p:pic>
        <p:nvPicPr>
          <p:cNvPr id="7" name="Picture 6" descr="Graphical user interface, table&#10;&#10;Description automatically generated">
            <a:extLst>
              <a:ext uri="{FF2B5EF4-FFF2-40B4-BE49-F238E27FC236}">
                <a16:creationId xmlns:a16="http://schemas.microsoft.com/office/drawing/2014/main" id="{FEAB0515-59E1-A833-A8C6-5EBA8C65718B}"/>
              </a:ext>
            </a:extLst>
          </p:cNvPr>
          <p:cNvPicPr>
            <a:picLocks noChangeAspect="1"/>
          </p:cNvPicPr>
          <p:nvPr/>
        </p:nvPicPr>
        <p:blipFill>
          <a:blip r:embed="rId4"/>
          <a:stretch>
            <a:fillRect/>
          </a:stretch>
        </p:blipFill>
        <p:spPr>
          <a:xfrm>
            <a:off x="0" y="11380"/>
            <a:ext cx="9144000" cy="48262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0B2CA7AC-5BC7-4BFA-91DD-8F4C46E1596D}"/>
              </a:ext>
            </a:extLst>
          </p:cNvPr>
          <p:cNvPicPr>
            <a:picLocks noChangeAspect="1"/>
          </p:cNvPicPr>
          <p:nvPr/>
        </p:nvPicPr>
        <p:blipFill>
          <a:blip r:embed="rId2"/>
          <a:stretch>
            <a:fillRect/>
          </a:stretch>
        </p:blipFill>
        <p:spPr>
          <a:xfrm>
            <a:off x="0" y="23867"/>
            <a:ext cx="9144000" cy="4367358"/>
          </a:xfrm>
          <a:prstGeom prst="rect">
            <a:avLst/>
          </a:prstGeom>
        </p:spPr>
      </p:pic>
      <p:sp>
        <p:nvSpPr>
          <p:cNvPr id="5" name="TextBox 4">
            <a:extLst>
              <a:ext uri="{FF2B5EF4-FFF2-40B4-BE49-F238E27FC236}">
                <a16:creationId xmlns:a16="http://schemas.microsoft.com/office/drawing/2014/main" id="{CC98B8C7-0B71-4272-31FD-499A4AEC9746}"/>
              </a:ext>
            </a:extLst>
          </p:cNvPr>
          <p:cNvSpPr txBox="1"/>
          <p:nvPr/>
        </p:nvSpPr>
        <p:spPr>
          <a:xfrm>
            <a:off x="4572000" y="4811856"/>
            <a:ext cx="4572000" cy="307777"/>
          </a:xfrm>
          <a:prstGeom prst="rect">
            <a:avLst/>
          </a:prstGeom>
          <a:noFill/>
        </p:spPr>
        <p:txBody>
          <a:bodyPr wrap="square">
            <a:spAutoFit/>
          </a:bodyPr>
          <a:lstStyle/>
          <a:p>
            <a:pPr marL="0" lvl="0" indent="0" algn="r" rtl="0">
              <a:spcBef>
                <a:spcPts val="0"/>
              </a:spcBef>
              <a:spcAft>
                <a:spcPts val="0"/>
              </a:spcAft>
              <a:buNone/>
            </a:pPr>
            <a:r>
              <a:rPr lang="en-US" dirty="0">
                <a:hlinkClick r:id="rId3"/>
              </a:rPr>
              <a:t>Link </a:t>
            </a:r>
            <a:r>
              <a:rPr lang="en-US" dirty="0" err="1">
                <a:hlinkClick r:id="rId3"/>
              </a:rPr>
              <a:t>googgle</a:t>
            </a:r>
            <a:r>
              <a:rPr lang="en-US" dirty="0">
                <a:hlinkClick r:id="rId3"/>
              </a:rPr>
              <a:t> data studio</a:t>
            </a:r>
            <a:endParaRPr lang="en-US" dirty="0"/>
          </a:p>
        </p:txBody>
      </p:sp>
    </p:spTree>
    <p:extLst>
      <p:ext uri="{BB962C8B-B14F-4D97-AF65-F5344CB8AC3E}">
        <p14:creationId xmlns:p14="http://schemas.microsoft.com/office/powerpoint/2010/main" val="113630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Petunjuk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sz="2100" b="1">
                <a:latin typeface="Rubik"/>
                <a:ea typeface="Rubik"/>
                <a:cs typeface="Rubik"/>
                <a:sym typeface="Rubik"/>
              </a:rPr>
              <a:t>Silahkan merujuk pada Data Source Task 5 yang telah disediakan untuk mengerjakan soal soal di bawah ini</a:t>
            </a:r>
            <a:endParaRPr sz="2100" b="1">
              <a:latin typeface="Rubik"/>
              <a:ea typeface="Rubik"/>
              <a:cs typeface="Rubik"/>
              <a:sym typeface="Rubik"/>
            </a:endParaRPr>
          </a:p>
          <a:p>
            <a:pPr marL="0" lvl="0" indent="0" algn="l" rtl="0">
              <a:lnSpc>
                <a:spcPct val="100000"/>
              </a:lnSpc>
              <a:spcBef>
                <a:spcPts val="1200"/>
              </a:spcBef>
              <a:spcAft>
                <a:spcPts val="0"/>
              </a:spcAft>
              <a:buNone/>
            </a:pPr>
            <a:r>
              <a:rPr lang="id">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sz="2100" b="1">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300" b="1" dirty="0">
                <a:latin typeface="Rubik"/>
                <a:ea typeface="Rubik"/>
                <a:cs typeface="Rubik"/>
                <a:sym typeface="Rubik"/>
              </a:rPr>
              <a:t>Soal 1 *:</a:t>
            </a:r>
            <a:endParaRPr sz="1300" b="1" dirty="0">
              <a:latin typeface="Rubik"/>
              <a:ea typeface="Rubik"/>
              <a:cs typeface="Rubik"/>
              <a:sym typeface="Rubik"/>
            </a:endParaRPr>
          </a:p>
          <a:p>
            <a:pPr marL="0" lvl="0" indent="0" algn="l" rtl="0">
              <a:lnSpc>
                <a:spcPct val="100000"/>
              </a:lnSpc>
              <a:spcBef>
                <a:spcPts val="1200"/>
              </a:spcBef>
              <a:spcAft>
                <a:spcPts val="0"/>
              </a:spcAft>
              <a:buClr>
                <a:schemeClr val="dk1"/>
              </a:buClr>
              <a:buSzPts val="1100"/>
              <a:buFont typeface="Arial"/>
              <a:buNone/>
            </a:pPr>
            <a:r>
              <a:rPr lang="id" sz="1300" dirty="0">
                <a:solidFill>
                  <a:schemeClr val="dk1"/>
                </a:solidFill>
                <a:latin typeface="Rubik"/>
                <a:ea typeface="Rubik"/>
                <a:cs typeface="Rubik"/>
                <a:sym typeface="Rubik"/>
              </a:rPr>
              <a:t>Dari 2 query ini, mana yang bekerja lebih baik? Jelaskan mengapa.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SUBSTR(alamat, 1, 3) = Mat;</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alamat LIKE 'Mat%'</a:t>
            </a: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i="1"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B</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 </a:t>
            </a:r>
            <a:r>
              <a:rPr lang="en-US" sz="1300" dirty="0" err="1">
                <a:latin typeface="Rubik"/>
                <a:ea typeface="Rubik"/>
                <a:cs typeface="Rubik"/>
                <a:sym typeface="Rubik"/>
              </a:rPr>
              <a:t>karena</a:t>
            </a:r>
            <a:r>
              <a:rPr lang="en-US" sz="1300" dirty="0">
                <a:latin typeface="Rubik"/>
                <a:ea typeface="Rubik"/>
                <a:cs typeface="Rubik"/>
                <a:sym typeface="Rubik"/>
              </a:rPr>
              <a:t> pada query B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efisien</a:t>
            </a:r>
            <a:r>
              <a:rPr lang="en-US" sz="1300" dirty="0">
                <a:latin typeface="Rubik"/>
                <a:ea typeface="Rubik"/>
                <a:cs typeface="Rubik"/>
                <a:sym typeface="Rubik"/>
              </a:rPr>
              <a:t> </a:t>
            </a:r>
            <a:r>
              <a:rPr lang="en-US" sz="1300" dirty="0" err="1">
                <a:latin typeface="Rubik"/>
                <a:ea typeface="Rubik"/>
                <a:cs typeface="Rubik"/>
                <a:sym typeface="Rubik"/>
              </a:rPr>
              <a:t>karena</a:t>
            </a:r>
            <a:r>
              <a:rPr lang="en-US" sz="1300" dirty="0">
                <a:latin typeface="Rubik"/>
                <a:ea typeface="Rubik"/>
                <a:cs typeface="Rubik"/>
                <a:sym typeface="Rubik"/>
              </a:rPr>
              <a:t> </a:t>
            </a:r>
            <a:r>
              <a:rPr lang="en-US" sz="1300" dirty="0" err="1">
                <a:latin typeface="Rubik"/>
                <a:ea typeface="Rubik"/>
                <a:cs typeface="Rubik"/>
                <a:sym typeface="Rubik"/>
              </a:rPr>
              <a:t>tidak</a:t>
            </a:r>
            <a:r>
              <a:rPr lang="en-US" sz="1300" dirty="0">
                <a:latin typeface="Rubik"/>
                <a:ea typeface="Rubik"/>
                <a:cs typeface="Rubik"/>
                <a:sym typeface="Rubik"/>
              </a:rPr>
              <a:t> </a:t>
            </a:r>
            <a:r>
              <a:rPr lang="en-US" sz="1300" dirty="0" err="1">
                <a:latin typeface="Rubik"/>
                <a:ea typeface="Rubik"/>
                <a:cs typeface="Rubik"/>
                <a:sym typeface="Rubik"/>
              </a:rPr>
              <a:t>perlu</a:t>
            </a:r>
            <a:r>
              <a:rPr lang="en-US" sz="1300" dirty="0">
                <a:latin typeface="Rubik"/>
                <a:ea typeface="Rubik"/>
                <a:cs typeface="Rubik"/>
                <a:sym typeface="Rubik"/>
              </a:rPr>
              <a:t> </a:t>
            </a:r>
            <a:r>
              <a:rPr lang="en-US" sz="1300" dirty="0" err="1">
                <a:latin typeface="Rubik"/>
                <a:ea typeface="Rubik"/>
                <a:cs typeface="Rubik"/>
                <a:sym typeface="Rubik"/>
              </a:rPr>
              <a:t>menggunakan</a:t>
            </a:r>
            <a:r>
              <a:rPr lang="en-US" sz="1300" dirty="0">
                <a:latin typeface="Rubik"/>
                <a:ea typeface="Rubik"/>
                <a:cs typeface="Rubik"/>
                <a:sym typeface="Rubik"/>
              </a:rPr>
              <a:t> </a:t>
            </a:r>
            <a:r>
              <a:rPr lang="en-US" sz="1300" dirty="0" err="1">
                <a:latin typeface="Rubik"/>
                <a:ea typeface="Rubik"/>
                <a:cs typeface="Rubik"/>
                <a:sym typeface="Rubik"/>
              </a:rPr>
              <a:t>fungsi</a:t>
            </a:r>
            <a:r>
              <a:rPr lang="en-US" sz="1300" dirty="0">
                <a:latin typeface="Rubik"/>
                <a:ea typeface="Rubik"/>
                <a:cs typeface="Rubik"/>
                <a:sym typeface="Rubik"/>
              </a:rPr>
              <a:t> SUBSTR</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300" b="1" dirty="0">
                <a:latin typeface="Rubik"/>
                <a:ea typeface="Rubik"/>
                <a:cs typeface="Rubik"/>
                <a:sym typeface="Rubik"/>
              </a:rPr>
              <a:t>Soal 2 *:</a:t>
            </a:r>
            <a:endParaRPr sz="1300" b="1" dirty="0">
              <a:latin typeface="Rubik"/>
              <a:ea typeface="Rubik"/>
              <a:cs typeface="Rubik"/>
              <a:sym typeface="Rubik"/>
            </a:endParaRPr>
          </a:p>
          <a:p>
            <a:pPr marL="0" lvl="0" indent="0" algn="l" rtl="0">
              <a:lnSpc>
                <a:spcPct val="100000"/>
              </a:lnSpc>
              <a:spcBef>
                <a:spcPts val="1200"/>
              </a:spcBef>
              <a:spcAft>
                <a:spcPts val="0"/>
              </a:spcAft>
              <a:buNone/>
            </a:pPr>
            <a:r>
              <a:rPr lang="id" sz="1300" dirty="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&gt;= '2000-01-01' AND tanggal_lahir &lt;= '2008-12-31'</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BETWEEN '2000-01-01' AND '2008-12-31' </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B</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a:t>
            </a:r>
            <a:r>
              <a:rPr lang="en-US" sz="1300" dirty="0">
                <a:latin typeface="Rubik"/>
                <a:ea typeface="Rubik"/>
                <a:cs typeface="Rubik"/>
                <a:sym typeface="Rubik"/>
              </a:rPr>
              <a:t> </a:t>
            </a:r>
            <a:r>
              <a:rPr lang="en-US" sz="1300" dirty="0" err="1">
                <a:latin typeface="Rubik"/>
                <a:ea typeface="Rubik"/>
                <a:cs typeface="Rubik"/>
                <a:sym typeface="Rubik"/>
              </a:rPr>
              <a:t>karena</a:t>
            </a:r>
            <a:r>
              <a:rPr lang="en-US" sz="1300" dirty="0">
                <a:latin typeface="Rubik"/>
                <a:ea typeface="Rubik"/>
                <a:cs typeface="Rubik"/>
                <a:sym typeface="Rubik"/>
              </a:rPr>
              <a:t> pada query B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efisien</a:t>
            </a:r>
            <a:r>
              <a:rPr lang="en-US" sz="1300" dirty="0">
                <a:latin typeface="Rubik"/>
                <a:ea typeface="Rubik"/>
                <a:cs typeface="Rubik"/>
                <a:sym typeface="Rubik"/>
              </a:rPr>
              <a:t> </a:t>
            </a:r>
            <a:r>
              <a:rPr lang="en-US" sz="1300" dirty="0" err="1">
                <a:latin typeface="Rubik"/>
                <a:ea typeface="Rubik"/>
                <a:cs typeface="Rubik"/>
                <a:sym typeface="Rubik"/>
              </a:rPr>
              <a:t>tidak</a:t>
            </a:r>
            <a:r>
              <a:rPr lang="en-US" sz="1300" dirty="0">
                <a:latin typeface="Rubik"/>
                <a:ea typeface="Rubik"/>
                <a:cs typeface="Rubik"/>
                <a:sym typeface="Rubik"/>
              </a:rPr>
              <a:t> </a:t>
            </a:r>
            <a:r>
              <a:rPr lang="en-US" sz="1300" dirty="0" err="1">
                <a:latin typeface="Rubik"/>
                <a:ea typeface="Rubik"/>
                <a:cs typeface="Rubik"/>
                <a:sym typeface="Rubik"/>
              </a:rPr>
              <a:t>perlu</a:t>
            </a:r>
            <a:r>
              <a:rPr lang="en-US" sz="1300" dirty="0">
                <a:latin typeface="Rubik"/>
                <a:ea typeface="Rubik"/>
                <a:cs typeface="Rubik"/>
                <a:sym typeface="Rubik"/>
              </a:rPr>
              <a:t> </a:t>
            </a:r>
            <a:r>
              <a:rPr lang="en-US" sz="1300" dirty="0" err="1">
                <a:latin typeface="Rubik"/>
                <a:ea typeface="Rubik"/>
                <a:cs typeface="Rubik"/>
                <a:sym typeface="Rubik"/>
              </a:rPr>
              <a:t>menulis</a:t>
            </a:r>
            <a:r>
              <a:rPr lang="en-US" sz="1300" dirty="0">
                <a:latin typeface="Rubik"/>
                <a:ea typeface="Rubik"/>
                <a:cs typeface="Rubik"/>
                <a:sym typeface="Rubik"/>
              </a:rPr>
              <a:t> </a:t>
            </a:r>
            <a:r>
              <a:rPr lang="en-US" sz="1300" dirty="0" err="1">
                <a:latin typeface="Rubik"/>
                <a:ea typeface="Rubik"/>
                <a:cs typeface="Rubik"/>
                <a:sym typeface="Rubik"/>
              </a:rPr>
              <a:t>kolom</a:t>
            </a:r>
            <a:r>
              <a:rPr lang="en-US" sz="1300" dirty="0">
                <a:latin typeface="Rubik"/>
                <a:ea typeface="Rubik"/>
                <a:cs typeface="Rubik"/>
                <a:sym typeface="Rubik"/>
              </a:rPr>
              <a:t> </a:t>
            </a:r>
            <a:r>
              <a:rPr lang="en-US" sz="1300" dirty="0" err="1">
                <a:latin typeface="Rubik"/>
                <a:ea typeface="Rubik"/>
                <a:cs typeface="Rubik"/>
                <a:sym typeface="Rubik"/>
              </a:rPr>
              <a:t>tanggal_lahir</a:t>
            </a:r>
            <a:r>
              <a:rPr lang="en-US" sz="1300" dirty="0">
                <a:latin typeface="Rubik"/>
                <a:ea typeface="Rubik"/>
                <a:cs typeface="Rubik"/>
                <a:sym typeface="Rubik"/>
              </a:rPr>
              <a:t> </a:t>
            </a:r>
            <a:r>
              <a:rPr lang="en-US" sz="1300" dirty="0" err="1">
                <a:latin typeface="Rubik"/>
                <a:ea typeface="Rubik"/>
                <a:cs typeface="Rubik"/>
                <a:sym typeface="Rubik"/>
              </a:rPr>
              <a:t>berulang</a:t>
            </a:r>
            <a:r>
              <a:rPr lang="en-US" sz="1300" dirty="0">
                <a:latin typeface="Rubik"/>
                <a:ea typeface="Rubik"/>
                <a:cs typeface="Rubik"/>
                <a:sym typeface="Rubik"/>
              </a:rPr>
              <a:t> kali dan </a:t>
            </a:r>
            <a:r>
              <a:rPr lang="en-US" sz="1300" dirty="0" err="1">
                <a:latin typeface="Rubik"/>
                <a:ea typeface="Rubik"/>
                <a:cs typeface="Rubik"/>
                <a:sym typeface="Rubik"/>
              </a:rPr>
              <a:t>fungsi</a:t>
            </a:r>
            <a:r>
              <a:rPr lang="en-US" sz="1300" dirty="0">
                <a:latin typeface="Rubik"/>
                <a:ea typeface="Rubik"/>
                <a:cs typeface="Rubik"/>
                <a:sym typeface="Rubik"/>
              </a:rPr>
              <a:t> </a:t>
            </a:r>
            <a:r>
              <a:rPr lang="en-US" sz="1300" dirty="0" err="1">
                <a:latin typeface="Rubik"/>
                <a:ea typeface="Rubik"/>
                <a:cs typeface="Rubik"/>
                <a:sym typeface="Rubik"/>
              </a:rPr>
              <a:t>matematika</a:t>
            </a:r>
            <a:r>
              <a:rPr lang="en-US" sz="1300" dirty="0">
                <a:latin typeface="Rubik"/>
                <a:ea typeface="Rubik"/>
                <a:cs typeface="Rubik"/>
                <a:sym typeface="Rubik"/>
              </a:rPr>
              <a:t> &gt;=, &lt;=</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3: Menentukan Primary Key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Tugas</a:t>
            </a:r>
            <a:br>
              <a:rPr lang="id" dirty="0">
                <a:solidFill>
                  <a:schemeClr val="dk1"/>
                </a:solidFill>
                <a:latin typeface="Rubik"/>
                <a:ea typeface="Rubik"/>
                <a:cs typeface="Rubik"/>
                <a:sym typeface="Rubik"/>
              </a:rPr>
            </a:br>
            <a:r>
              <a:rPr lang="id" dirty="0">
                <a:solidFill>
                  <a:schemeClr val="dk1"/>
                </a:solidFill>
                <a:latin typeface="Rubik"/>
                <a:ea typeface="Rubik"/>
                <a:cs typeface="Rubik"/>
                <a:sym typeface="Rubik"/>
              </a:rPr>
              <a:t>Tentukan primary key dari table penjualan. jelaskan alasannya</a:t>
            </a:r>
            <a:br>
              <a:rPr lang="id" dirty="0">
                <a:solidFill>
                  <a:schemeClr val="dk1"/>
                </a:solidFill>
                <a:latin typeface="Rubik"/>
                <a:ea typeface="Rubik"/>
                <a:cs typeface="Rubik"/>
                <a:sym typeface="Rubik"/>
              </a:rPr>
            </a:br>
            <a:endParaRPr dirty="0">
              <a:solidFill>
                <a:schemeClr val="dk1"/>
              </a:solidFill>
              <a:latin typeface="Rubik"/>
              <a:ea typeface="Rubik"/>
              <a:cs typeface="Rubik"/>
              <a:sym typeface="Rubik"/>
            </a:endParaRPr>
          </a:p>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Jawaban &amp; Penjelasan :</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pada </a:t>
            </a:r>
            <a:r>
              <a:rPr lang="en-US" dirty="0" err="1">
                <a:solidFill>
                  <a:schemeClr val="dk1"/>
                </a:solidFill>
                <a:latin typeface="Rubik"/>
                <a:ea typeface="Rubik"/>
                <a:cs typeface="Rubik"/>
                <a:sym typeface="Rubik"/>
              </a:rPr>
              <a:t>kolom</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menunjukan</a:t>
            </a:r>
            <a:r>
              <a:rPr lang="en-US" dirty="0">
                <a:solidFill>
                  <a:schemeClr val="dk1"/>
                </a:solidFill>
                <a:latin typeface="Rubik"/>
                <a:ea typeface="Rubik"/>
                <a:cs typeface="Rubik"/>
                <a:sym typeface="Rubik"/>
              </a:rPr>
              <a:t> value </a:t>
            </a:r>
            <a:r>
              <a:rPr lang="en-US" dirty="0" err="1">
                <a:solidFill>
                  <a:schemeClr val="dk1"/>
                </a:solidFill>
                <a:latin typeface="Rubik"/>
                <a:ea typeface="Rubik"/>
                <a:cs typeface="Rubik"/>
                <a:sym typeface="Rubik"/>
              </a:rPr>
              <a:t>setiap</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kolom</a:t>
            </a:r>
            <a:r>
              <a:rPr lang="en-US" dirty="0">
                <a:solidFill>
                  <a:schemeClr val="dk1"/>
                </a:solidFill>
                <a:latin typeface="Rubik"/>
                <a:ea typeface="Rubik"/>
                <a:cs typeface="Rubik"/>
                <a:sym typeface="Rubik"/>
              </a:rPr>
              <a:t> unique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Jawaban : ……..</a:t>
            </a: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4: Design Datamart</a:t>
            </a:r>
            <a:endParaRPr/>
          </a:p>
        </p:txBody>
      </p:sp>
      <p:graphicFrame>
        <p:nvGraphicFramePr>
          <p:cNvPr id="86" name="Google Shape;86;p18"/>
          <p:cNvGraphicFramePr/>
          <p:nvPr>
            <p:extLst>
              <p:ext uri="{D42A27DB-BD31-4B8C-83A1-F6EECF244321}">
                <p14:modId xmlns:p14="http://schemas.microsoft.com/office/powerpoint/2010/main" val="2480976107"/>
              </p:ext>
            </p:extLst>
          </p:nvPr>
        </p:nvGraphicFramePr>
        <p:xfrm>
          <a:off x="708200" y="3222175"/>
          <a:ext cx="7239000" cy="1584840"/>
        </p:xfrm>
        <a:graphic>
          <a:graphicData uri="http://schemas.openxmlformats.org/drawingml/2006/table">
            <a:tbl>
              <a:tblPr>
                <a:noFill/>
                <a:tableStyleId>{505D5C66-7AA9-4185-807F-0C83B6E6E067}</a:tableStyleId>
              </a:tblPr>
              <a:tblGrid>
                <a:gridCol w="784450">
                  <a:extLst>
                    <a:ext uri="{9D8B030D-6E8A-4147-A177-3AD203B41FA5}">
                      <a16:colId xmlns:a16="http://schemas.microsoft.com/office/drawing/2014/main" val="20000"/>
                    </a:ext>
                  </a:extLst>
                </a:gridCol>
                <a:gridCol w="404155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id"/>
                        <a:t>No</a:t>
                      </a:r>
                      <a:endParaRPr/>
                    </a:p>
                  </a:txBody>
                  <a:tcPr marL="91425" marR="91425" marT="91425" marB="91425"/>
                </a:tc>
                <a:tc>
                  <a:txBody>
                    <a:bodyPr/>
                    <a:lstStyle/>
                    <a:p>
                      <a:pPr marL="0" lvl="0" indent="0" algn="l" rtl="0">
                        <a:spcBef>
                          <a:spcPts val="0"/>
                        </a:spcBef>
                        <a:spcAft>
                          <a:spcPts val="0"/>
                        </a:spcAft>
                        <a:buNone/>
                      </a:pPr>
                      <a:r>
                        <a:rPr lang="id"/>
                        <a:t>Nama File</a:t>
                      </a:r>
                      <a:endParaRPr/>
                    </a:p>
                  </a:txBody>
                  <a:tcPr marL="91425" marR="91425" marT="91425" marB="91425"/>
                </a:tc>
                <a:tc>
                  <a:txBody>
                    <a:bodyPr/>
                    <a:lstStyle/>
                    <a:p>
                      <a:pPr marL="0" lvl="0" indent="0" algn="l" rtl="0">
                        <a:spcBef>
                          <a:spcPts val="0"/>
                        </a:spcBef>
                        <a:spcAft>
                          <a:spcPts val="0"/>
                        </a:spcAft>
                        <a:buNone/>
                      </a:pPr>
                      <a:r>
                        <a:rPr lang="id"/>
                        <a:t>Link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Table Base</a:t>
                      </a:r>
                      <a:endParaRPr dirty="0"/>
                    </a:p>
                  </a:txBody>
                  <a:tcPr marL="91425" marR="91425" marT="91425" marB="91425"/>
                </a:tc>
                <a:tc>
                  <a:txBody>
                    <a:bodyPr/>
                    <a:lstStyle/>
                    <a:p>
                      <a:pPr marL="0" lvl="0" indent="0" algn="l" rtl="0">
                        <a:spcBef>
                          <a:spcPts val="0"/>
                        </a:spcBef>
                        <a:spcAft>
                          <a:spcPts val="0"/>
                        </a:spcAft>
                        <a:buNone/>
                      </a:pPr>
                      <a:r>
                        <a:rPr lang="en-US" dirty="0">
                          <a:hlinkClick r:id="rId3"/>
                        </a:rPr>
                        <a:t>Link</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a:t>Table </a:t>
                      </a:r>
                      <a:r>
                        <a:rPr lang="en-US" dirty="0" err="1"/>
                        <a:t>Agregate</a:t>
                      </a:r>
                      <a:endParaRPr dirty="0"/>
                    </a:p>
                  </a:txBody>
                  <a:tcPr marL="91425" marR="91425" marT="91425" marB="91425"/>
                </a:tc>
                <a:tc>
                  <a:txBody>
                    <a:bodyPr/>
                    <a:lstStyle/>
                    <a:p>
                      <a:pPr marL="0" lvl="0" indent="0" algn="l" rtl="0">
                        <a:spcBef>
                          <a:spcPts val="0"/>
                        </a:spcBef>
                        <a:spcAft>
                          <a:spcPts val="0"/>
                        </a:spcAft>
                        <a:buNone/>
                      </a:pPr>
                      <a:r>
                        <a:rPr lang="en-US" dirty="0">
                          <a:hlinkClick r:id="rId3"/>
                        </a:rPr>
                        <a:t>Link</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Base “&lt;&lt;Nama Tabel&gt;&gt;”</a:t>
            </a:r>
            <a:endParaRPr/>
          </a:p>
          <a:p>
            <a:pPr marL="0" lvl="0" indent="0" algn="l" rtl="0">
              <a:spcBef>
                <a:spcPts val="0"/>
              </a:spcBef>
              <a:spcAft>
                <a:spcPts val="0"/>
              </a:spcAft>
              <a:buNone/>
            </a:pPr>
            <a:endParaRPr/>
          </a:p>
        </p:txBody>
      </p:sp>
      <p:sp>
        <p:nvSpPr>
          <p:cNvPr id="92" name="Google Shape;92;p19"/>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pic>
        <p:nvPicPr>
          <p:cNvPr id="3" name="Picture 2" descr="Text&#10;&#10;Description automatically generated">
            <a:extLst>
              <a:ext uri="{FF2B5EF4-FFF2-40B4-BE49-F238E27FC236}">
                <a16:creationId xmlns:a16="http://schemas.microsoft.com/office/drawing/2014/main" id="{5E9C3C93-CA89-3B05-3A9F-25792F7F3F3B}"/>
              </a:ext>
            </a:extLst>
          </p:cNvPr>
          <p:cNvPicPr>
            <a:picLocks noChangeAspect="1"/>
          </p:cNvPicPr>
          <p:nvPr/>
        </p:nvPicPr>
        <p:blipFill>
          <a:blip r:embed="rId3"/>
          <a:stretch>
            <a:fillRect/>
          </a:stretch>
        </p:blipFill>
        <p:spPr>
          <a:xfrm>
            <a:off x="632481" y="1168050"/>
            <a:ext cx="6696469" cy="3270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“&lt;&lt;</a:t>
            </a:r>
            <a:r>
              <a:rPr lang="en-US" dirty="0" err="1"/>
              <a:t>base_penjualan</a:t>
            </a:r>
            <a:r>
              <a:rPr lang="id" dirty="0"/>
              <a:t>&gt;&gt;”</a:t>
            </a:r>
            <a:endParaRPr dirty="0"/>
          </a:p>
          <a:p>
            <a:pPr marL="0" lvl="0" indent="0" algn="l" rtl="0">
              <a:spcBef>
                <a:spcPts val="0"/>
              </a:spcBef>
              <a:spcAft>
                <a:spcPts val="0"/>
              </a:spcAft>
              <a:buNone/>
            </a:pPr>
            <a:endParaRPr dirty="0"/>
          </a:p>
        </p:txBody>
      </p:sp>
      <p:graphicFrame>
        <p:nvGraphicFramePr>
          <p:cNvPr id="98" name="Google Shape;98;p20"/>
          <p:cNvGraphicFramePr/>
          <p:nvPr>
            <p:extLst>
              <p:ext uri="{D42A27DB-BD31-4B8C-83A1-F6EECF244321}">
                <p14:modId xmlns:p14="http://schemas.microsoft.com/office/powerpoint/2010/main" val="3286016673"/>
              </p:ext>
            </p:extLst>
          </p:nvPr>
        </p:nvGraphicFramePr>
        <p:xfrm>
          <a:off x="462650" y="1071074"/>
          <a:ext cx="7035250" cy="3797255"/>
        </p:xfrm>
        <a:graphic>
          <a:graphicData uri="http://schemas.openxmlformats.org/drawingml/2006/table">
            <a:tbl>
              <a:tblPr>
                <a:noFill/>
                <a:tableStyleId>{505D5C66-7AA9-4185-807F-0C83B6E6E067}</a:tableStyleId>
              </a:tblPr>
              <a:tblGrid>
                <a:gridCol w="1646100">
                  <a:extLst>
                    <a:ext uri="{9D8B030D-6E8A-4147-A177-3AD203B41FA5}">
                      <a16:colId xmlns:a16="http://schemas.microsoft.com/office/drawing/2014/main" val="20000"/>
                    </a:ext>
                  </a:extLst>
                </a:gridCol>
                <a:gridCol w="859300">
                  <a:extLst>
                    <a:ext uri="{9D8B030D-6E8A-4147-A177-3AD203B41FA5}">
                      <a16:colId xmlns:a16="http://schemas.microsoft.com/office/drawing/2014/main" val="20001"/>
                    </a:ext>
                  </a:extLst>
                </a:gridCol>
                <a:gridCol w="2261850">
                  <a:extLst>
                    <a:ext uri="{9D8B030D-6E8A-4147-A177-3AD203B41FA5}">
                      <a16:colId xmlns:a16="http://schemas.microsoft.com/office/drawing/2014/main" val="20002"/>
                    </a:ext>
                  </a:extLst>
                </a:gridCol>
                <a:gridCol w="2268000">
                  <a:extLst>
                    <a:ext uri="{9D8B030D-6E8A-4147-A177-3AD203B41FA5}">
                      <a16:colId xmlns:a16="http://schemas.microsoft.com/office/drawing/2014/main" val="20003"/>
                    </a:ext>
                  </a:extLst>
                </a:gridCol>
              </a:tblGrid>
              <a:tr h="332638">
                <a:tc>
                  <a:txBody>
                    <a:bodyPr/>
                    <a:lstStyle/>
                    <a:p>
                      <a:pPr marL="0" lvl="0" indent="0" algn="l" rtl="0">
                        <a:spcBef>
                          <a:spcPts val="0"/>
                        </a:spcBef>
                        <a:spcAft>
                          <a:spcPts val="0"/>
                        </a:spcAft>
                        <a:buNone/>
                      </a:pPr>
                      <a:r>
                        <a:rPr lang="en-ID" sz="1200" b="1" dirty="0"/>
                        <a:t>C</a:t>
                      </a:r>
                      <a:r>
                        <a:rPr lang="id" sz="1200" b="1" dirty="0"/>
                        <a:t>olumn</a:t>
                      </a:r>
                      <a:endParaRPr sz="1200" b="1" dirty="0"/>
                    </a:p>
                  </a:txBody>
                  <a:tcPr marL="91425" marR="91425" marT="91425" marB="91425"/>
                </a:tc>
                <a:tc>
                  <a:txBody>
                    <a:bodyPr/>
                    <a:lstStyle/>
                    <a:p>
                      <a:pPr marL="0" lvl="0" indent="0" algn="l" rtl="0">
                        <a:spcBef>
                          <a:spcPts val="0"/>
                        </a:spcBef>
                        <a:spcAft>
                          <a:spcPts val="0"/>
                        </a:spcAft>
                        <a:buNone/>
                      </a:pPr>
                      <a:r>
                        <a:rPr lang="id" sz="1200" b="1" dirty="0"/>
                        <a:t>data type</a:t>
                      </a:r>
                      <a:endParaRPr sz="12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D" sz="1200" b="1" dirty="0">
                          <a:solidFill>
                            <a:schemeClr val="dk1"/>
                          </a:solidFill>
                        </a:rPr>
                        <a:t>D</a:t>
                      </a:r>
                      <a:r>
                        <a:rPr lang="id" sz="1200" b="1" dirty="0">
                          <a:solidFill>
                            <a:schemeClr val="dk1"/>
                          </a:solidFill>
                        </a:rPr>
                        <a:t>escription</a:t>
                      </a:r>
                      <a:endParaRPr sz="1200" b="1" dirty="0"/>
                    </a:p>
                  </a:txBody>
                  <a:tcPr marL="91425" marR="91425" marT="91425" marB="91425"/>
                </a:tc>
                <a:tc>
                  <a:txBody>
                    <a:bodyPr/>
                    <a:lstStyle/>
                    <a:p>
                      <a:pPr marL="0" lvl="0" indent="0" algn="l" rtl="0">
                        <a:spcBef>
                          <a:spcPts val="0"/>
                        </a:spcBef>
                        <a:spcAft>
                          <a:spcPts val="0"/>
                        </a:spcAft>
                        <a:buNone/>
                      </a:pPr>
                      <a:r>
                        <a:rPr lang="id" sz="1200" b="1" dirty="0"/>
                        <a:t>transformation</a:t>
                      </a:r>
                      <a:endParaRPr sz="1200" b="1" dirty="0"/>
                    </a:p>
                  </a:txBody>
                  <a:tcPr marL="91425" marR="91425" marT="91425" marB="91425"/>
                </a:tc>
                <a:extLst>
                  <a:ext uri="{0D108BD9-81ED-4DB2-BD59-A6C34878D82A}">
                    <a16:rowId xmlns:a16="http://schemas.microsoft.com/office/drawing/2014/main" val="10000"/>
                  </a:ext>
                </a:extLst>
              </a:tr>
              <a:tr h="411845">
                <a:tc>
                  <a:txBody>
                    <a:bodyPr/>
                    <a:lstStyle/>
                    <a:p>
                      <a:pPr marL="0" lvl="0" indent="0" algn="l" rtl="0">
                        <a:spcBef>
                          <a:spcPts val="0"/>
                        </a:spcBef>
                        <a:spcAft>
                          <a:spcPts val="0"/>
                        </a:spcAft>
                        <a:buNone/>
                      </a:pPr>
                      <a:r>
                        <a:rPr lang="en-US" sz="1200" dirty="0" err="1"/>
                        <a:t>Id_penjualan</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PK table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r>
                        <a:rPr lang="en-US" sz="1200" dirty="0" err="1"/>
                        <a:t>Concat</a:t>
                      </a:r>
                      <a:r>
                        <a:rPr lang="en-US" sz="1200" dirty="0"/>
                        <a:t> (</a:t>
                      </a:r>
                      <a:r>
                        <a:rPr lang="en-US" sz="1200" dirty="0" err="1"/>
                        <a:t>id_invoice</a:t>
                      </a:r>
                      <a:r>
                        <a:rPr lang="en-US" sz="1200" dirty="0"/>
                        <a:t>, ‘-’, </a:t>
                      </a:r>
                      <a:r>
                        <a:rPr lang="en-US" sz="1200" dirty="0" err="1"/>
                        <a:t>id_barang</a:t>
                      </a:r>
                      <a:r>
                        <a:rPr lang="en-US" sz="1200" dirty="0"/>
                        <a:t>)</a:t>
                      </a:r>
                      <a:endParaRPr sz="1200" dirty="0"/>
                    </a:p>
                  </a:txBody>
                  <a:tcPr marL="91425" marR="91425" marT="91425" marB="91425"/>
                </a:tc>
                <a:extLst>
                  <a:ext uri="{0D108BD9-81ED-4DB2-BD59-A6C34878D82A}">
                    <a16:rowId xmlns:a16="http://schemas.microsoft.com/office/drawing/2014/main" val="10001"/>
                  </a:ext>
                </a:extLst>
              </a:tr>
              <a:tr h="411845">
                <a:tc>
                  <a:txBody>
                    <a:bodyPr/>
                    <a:lstStyle/>
                    <a:p>
                      <a:pPr marL="0" lvl="0" indent="0" algn="l" rtl="0">
                        <a:spcBef>
                          <a:spcPts val="0"/>
                        </a:spcBef>
                        <a:spcAft>
                          <a:spcPts val="0"/>
                        </a:spcAft>
                        <a:buNone/>
                      </a:pPr>
                      <a:r>
                        <a:rPr lang="en-US" sz="1200" dirty="0" err="1"/>
                        <a:t>Id_invoice</a:t>
                      </a:r>
                      <a:endParaRPr lang="en-US"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Id invoice</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411845">
                <a:tc>
                  <a:txBody>
                    <a:bodyPr/>
                    <a:lstStyle/>
                    <a:p>
                      <a:pPr marL="0" lvl="0" indent="0" algn="l" rtl="0">
                        <a:spcBef>
                          <a:spcPts val="0"/>
                        </a:spcBef>
                        <a:spcAft>
                          <a:spcPts val="0"/>
                        </a:spcAft>
                        <a:buNone/>
                      </a:pPr>
                      <a:r>
                        <a:rPr lang="en-US" sz="1200" dirty="0" err="1"/>
                        <a:t>Tanggal</a:t>
                      </a:r>
                      <a:endParaRPr sz="1200" dirty="0"/>
                    </a:p>
                  </a:txBody>
                  <a:tcPr marL="91425" marR="91425" marT="91425" marB="91425"/>
                </a:tc>
                <a:tc>
                  <a:txBody>
                    <a:bodyPr/>
                    <a:lstStyle/>
                    <a:p>
                      <a:pPr marL="0" lvl="0" indent="0" algn="l" rtl="0">
                        <a:spcBef>
                          <a:spcPts val="0"/>
                        </a:spcBef>
                        <a:spcAft>
                          <a:spcPts val="0"/>
                        </a:spcAft>
                        <a:buNone/>
                      </a:pPr>
                      <a:r>
                        <a:rPr lang="en-US" sz="1200" dirty="0"/>
                        <a:t>Date</a:t>
                      </a:r>
                      <a:endParaRPr sz="1200" dirty="0"/>
                    </a:p>
                  </a:txBody>
                  <a:tcPr marL="91425" marR="91425" marT="91425" marB="91425"/>
                </a:tc>
                <a:tc>
                  <a:txBody>
                    <a:bodyPr/>
                    <a:lstStyle/>
                    <a:p>
                      <a:pPr marL="0" lvl="0" indent="0" algn="l" rtl="0">
                        <a:spcBef>
                          <a:spcPts val="0"/>
                        </a:spcBef>
                        <a:spcAft>
                          <a:spcPts val="0"/>
                        </a:spcAft>
                        <a:buNone/>
                      </a:pPr>
                      <a:r>
                        <a:rPr lang="en-US" sz="1200" dirty="0" err="1"/>
                        <a:t>Tanggal</a:t>
                      </a:r>
                      <a:r>
                        <a:rPr lang="en-US" sz="1200" dirty="0"/>
                        <a:t> </a:t>
                      </a:r>
                      <a:r>
                        <a:rPr lang="en-US" sz="1200" dirty="0" err="1"/>
                        <a:t>transaksi</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3"/>
                  </a:ext>
                </a:extLst>
              </a:tr>
              <a:tr h="411845">
                <a:tc>
                  <a:txBody>
                    <a:bodyPr/>
                    <a:lstStyle/>
                    <a:p>
                      <a:pPr marL="0" lvl="0" indent="0" algn="l" rtl="0">
                        <a:spcBef>
                          <a:spcPts val="0"/>
                        </a:spcBef>
                        <a:spcAft>
                          <a:spcPts val="0"/>
                        </a:spcAft>
                        <a:buNone/>
                      </a:pPr>
                      <a:r>
                        <a:rPr lang="en-US" sz="1200" dirty="0" err="1"/>
                        <a:t>id_customer</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a:t>id customer</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4"/>
                  </a:ext>
                </a:extLst>
              </a:tr>
              <a:tr h="411845">
                <a:tc>
                  <a:txBody>
                    <a:bodyPr/>
                    <a:lstStyle/>
                    <a:p>
                      <a:pPr marL="0" lvl="0" indent="0" algn="l" rtl="0">
                        <a:spcBef>
                          <a:spcPts val="0"/>
                        </a:spcBef>
                        <a:spcAft>
                          <a:spcPts val="0"/>
                        </a:spcAft>
                        <a:buNone/>
                      </a:pPr>
                      <a:r>
                        <a:rPr lang="en-US" sz="1200" dirty="0" err="1"/>
                        <a:t>id_barang</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Id </a:t>
                      </a:r>
                      <a:r>
                        <a:rPr lang="en-US" sz="1200" dirty="0" err="1"/>
                        <a:t>barang</a:t>
                      </a: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5"/>
                  </a:ext>
                </a:extLst>
              </a:tr>
              <a:tr h="411845">
                <a:tc>
                  <a:txBody>
                    <a:bodyPr/>
                    <a:lstStyle/>
                    <a:p>
                      <a:pPr marL="0" lvl="0" indent="0" algn="l" rtl="0">
                        <a:spcBef>
                          <a:spcPts val="0"/>
                        </a:spcBef>
                        <a:spcAft>
                          <a:spcPts val="0"/>
                        </a:spcAft>
                        <a:buNone/>
                      </a:pPr>
                      <a:r>
                        <a:rPr lang="en-US" sz="1200" dirty="0" err="1"/>
                        <a:t>Jumlah_barang</a:t>
                      </a:r>
                      <a:endParaRPr sz="1200" dirty="0"/>
                    </a:p>
                  </a:txBody>
                  <a:tcPr marL="91425" marR="91425" marT="91425" marB="91425"/>
                </a:tc>
                <a:tc>
                  <a:txBody>
                    <a:bodyPr/>
                    <a:lstStyle/>
                    <a:p>
                      <a:pPr marL="0" lvl="0" indent="0" algn="l" rtl="0">
                        <a:spcBef>
                          <a:spcPts val="0"/>
                        </a:spcBef>
                        <a:spcAft>
                          <a:spcPts val="0"/>
                        </a:spcAft>
                        <a:buNone/>
                      </a:pPr>
                      <a:r>
                        <a:rPr lang="en-US" sz="1200" dirty="0"/>
                        <a:t>Num</a:t>
                      </a:r>
                      <a:endParaRPr sz="1200" dirty="0"/>
                    </a:p>
                  </a:txBody>
                  <a:tcPr marL="91425" marR="91425" marT="91425" marB="91425"/>
                </a:tc>
                <a:tc>
                  <a:txBody>
                    <a:bodyPr/>
                    <a:lstStyle/>
                    <a:p>
                      <a:pPr marL="0" lvl="0" indent="0" algn="l" rtl="0">
                        <a:spcBef>
                          <a:spcPts val="0"/>
                        </a:spcBef>
                        <a:spcAft>
                          <a:spcPts val="0"/>
                        </a:spcAft>
                        <a:buNone/>
                      </a:pPr>
                      <a:r>
                        <a:rPr lang="en-US" sz="1200" dirty="0" err="1"/>
                        <a:t>Jumlah</a:t>
                      </a:r>
                      <a:r>
                        <a:rPr lang="en-US" sz="1200" dirty="0"/>
                        <a:t> </a:t>
                      </a:r>
                      <a:r>
                        <a:rPr lang="en-US" sz="1200" dirty="0" err="1"/>
                        <a:t>barang</a:t>
                      </a:r>
                      <a:r>
                        <a:rPr lang="en-US" sz="1200" dirty="0"/>
                        <a:t> </a:t>
                      </a:r>
                      <a:r>
                        <a:rPr lang="en-US" sz="1200" dirty="0" err="1"/>
                        <a:t>terjual</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6"/>
                  </a:ext>
                </a:extLst>
              </a:tr>
              <a:tr h="411845">
                <a:tc>
                  <a:txBody>
                    <a:bodyPr/>
                    <a:lstStyle/>
                    <a:p>
                      <a:pPr marL="0" lvl="0" indent="0" algn="l" rtl="0">
                        <a:spcBef>
                          <a:spcPts val="0"/>
                        </a:spcBef>
                        <a:spcAft>
                          <a:spcPts val="0"/>
                        </a:spcAft>
                        <a:buNone/>
                      </a:pPr>
                      <a:r>
                        <a:rPr lang="en-US" sz="1200" dirty="0" err="1"/>
                        <a:t>Total_harga</a:t>
                      </a:r>
                      <a:endParaRPr sz="1200" dirty="0"/>
                    </a:p>
                  </a:txBody>
                  <a:tcPr marL="91425" marR="91425" marT="91425" marB="91425"/>
                </a:tc>
                <a:tc>
                  <a:txBody>
                    <a:bodyPr/>
                    <a:lstStyle/>
                    <a:p>
                      <a:pPr marL="0" lvl="0" indent="0" algn="l" rtl="0">
                        <a:spcBef>
                          <a:spcPts val="0"/>
                        </a:spcBef>
                        <a:spcAft>
                          <a:spcPts val="0"/>
                        </a:spcAft>
                        <a:buNone/>
                      </a:pPr>
                      <a:r>
                        <a:rPr lang="en-US" sz="1200" dirty="0"/>
                        <a:t>Num</a:t>
                      </a:r>
                      <a:endParaRPr sz="1200" dirty="0"/>
                    </a:p>
                  </a:txBody>
                  <a:tcPr marL="91425" marR="91425" marT="91425" marB="91425"/>
                </a:tc>
                <a:tc>
                  <a:txBody>
                    <a:bodyPr/>
                    <a:lstStyle/>
                    <a:p>
                      <a:pPr marL="0" lvl="0" indent="0" algn="l" rtl="0">
                        <a:spcBef>
                          <a:spcPts val="0"/>
                        </a:spcBef>
                        <a:spcAft>
                          <a:spcPts val="0"/>
                        </a:spcAft>
                        <a:buNone/>
                      </a:pPr>
                      <a:r>
                        <a:rPr lang="en-US" sz="1200" dirty="0"/>
                        <a:t>Harga </a:t>
                      </a:r>
                      <a:r>
                        <a:rPr lang="en-US" sz="1200" dirty="0" err="1"/>
                        <a:t>barang</a:t>
                      </a:r>
                      <a:r>
                        <a:rPr lang="en-US" sz="1200" dirty="0"/>
                        <a:t> * </a:t>
                      </a:r>
                      <a:r>
                        <a:rPr lang="en-US" sz="1200" dirty="0" err="1"/>
                        <a:t>jumlah</a:t>
                      </a:r>
                      <a:r>
                        <a:rPr lang="en-US" sz="1200" dirty="0"/>
                        <a:t> </a:t>
                      </a:r>
                      <a:r>
                        <a:rPr lang="en-US" sz="1200" dirty="0" err="1"/>
                        <a:t>barang</a:t>
                      </a:r>
                      <a:endParaRPr sz="1200" dirty="0"/>
                    </a:p>
                  </a:txBody>
                  <a:tcPr marL="91425" marR="91425" marT="91425" marB="91425"/>
                </a:tc>
                <a:tc>
                  <a:txBody>
                    <a:bodyPr/>
                    <a:lstStyle/>
                    <a:p>
                      <a:pPr marL="0" lvl="0" indent="0" algn="l" rtl="0">
                        <a:spcBef>
                          <a:spcPts val="0"/>
                        </a:spcBef>
                        <a:spcAft>
                          <a:spcPts val="0"/>
                        </a:spcAft>
                        <a:buNone/>
                      </a:pPr>
                      <a:r>
                        <a:rPr lang="en-US" sz="1200" dirty="0"/>
                        <a:t>(</a:t>
                      </a:r>
                      <a:r>
                        <a:rPr lang="en-US" sz="1200" dirty="0" err="1"/>
                        <a:t>Jumlah</a:t>
                      </a:r>
                      <a:r>
                        <a:rPr lang="en-US" sz="1200" dirty="0"/>
                        <a:t> </a:t>
                      </a:r>
                      <a:r>
                        <a:rPr lang="en-US" sz="1200" dirty="0" err="1"/>
                        <a:t>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10007"/>
                  </a:ext>
                </a:extLst>
              </a:tr>
              <a:tr h="411845">
                <a:tc>
                  <a:txBody>
                    <a:bodyPr/>
                    <a:lstStyle/>
                    <a:p>
                      <a:pPr marL="0" lvl="0" indent="0" algn="l" rtl="0">
                        <a:spcBef>
                          <a:spcPts val="0"/>
                        </a:spcBef>
                        <a:spcAft>
                          <a:spcPts val="0"/>
                        </a:spcAft>
                        <a:buNone/>
                      </a:pPr>
                      <a:r>
                        <a:rPr lang="en-US" sz="1200" dirty="0"/>
                        <a:t>Unit</a:t>
                      </a:r>
                      <a:endParaRPr sz="1200" dirty="0"/>
                    </a:p>
                  </a:txBody>
                  <a:tcPr marL="91425" marR="91425" marT="91425" marB="91425"/>
                </a:tc>
                <a:tc>
                  <a:txBody>
                    <a:bodyPr/>
                    <a:lstStyle/>
                    <a:p>
                      <a:pPr marL="0" lvl="0" indent="0" algn="l" rtl="0">
                        <a:spcBef>
                          <a:spcPts val="0"/>
                        </a:spcBef>
                        <a:spcAft>
                          <a:spcPts val="0"/>
                        </a:spcAft>
                        <a:buNone/>
                      </a:pPr>
                      <a:r>
                        <a:rPr lang="en-US" sz="1200" dirty="0"/>
                        <a:t>Str</a:t>
                      </a:r>
                      <a:endParaRPr sz="1200" dirty="0"/>
                    </a:p>
                  </a:txBody>
                  <a:tcPr marL="91425" marR="91425" marT="91425" marB="91425"/>
                </a:tc>
                <a:tc>
                  <a:txBody>
                    <a:bodyPr/>
                    <a:lstStyle/>
                    <a:p>
                      <a:pPr marL="0" lvl="0" indent="0" algn="l" rtl="0">
                        <a:spcBef>
                          <a:spcPts val="0"/>
                        </a:spcBef>
                        <a:spcAft>
                          <a:spcPts val="0"/>
                        </a:spcAft>
                        <a:buNone/>
                      </a:pPr>
                      <a:r>
                        <a:rPr lang="en-US" sz="1200" dirty="0" err="1"/>
                        <a:t>Kemasan</a:t>
                      </a:r>
                      <a:r>
                        <a:rPr lang="en-US" sz="1200" dirty="0"/>
                        <a:t> </a:t>
                      </a:r>
                      <a:r>
                        <a:rPr lang="en-US" sz="1200" dirty="0" err="1"/>
                        <a:t>setiap</a:t>
                      </a:r>
                      <a:r>
                        <a:rPr lang="en-US" sz="1200" dirty="0"/>
                        <a:t>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FE565802-7B27-FE48-A60C-65580E709D98}"/>
              </a:ext>
            </a:extLst>
          </p:cNvPr>
          <p:cNvGraphicFramePr>
            <a:graphicFrameLocks noGrp="1"/>
          </p:cNvGraphicFramePr>
          <p:nvPr>
            <p:extLst>
              <p:ext uri="{D42A27DB-BD31-4B8C-83A1-F6EECF244321}">
                <p14:modId xmlns:p14="http://schemas.microsoft.com/office/powerpoint/2010/main" val="1871535491"/>
              </p:ext>
            </p:extLst>
          </p:nvPr>
        </p:nvGraphicFramePr>
        <p:xfrm>
          <a:off x="459576" y="539750"/>
          <a:ext cx="6096000" cy="3596640"/>
        </p:xfrm>
        <a:graphic>
          <a:graphicData uri="http://schemas.openxmlformats.org/drawingml/2006/table">
            <a:tbl>
              <a:tblPr firstRow="1" bandRow="1">
                <a:tableStyleId>{505D5C66-7AA9-4185-807F-0C83B6E6E067}</a:tableStyleId>
              </a:tblPr>
              <a:tblGrid>
                <a:gridCol w="1524000">
                  <a:extLst>
                    <a:ext uri="{9D8B030D-6E8A-4147-A177-3AD203B41FA5}">
                      <a16:colId xmlns:a16="http://schemas.microsoft.com/office/drawing/2014/main" val="2236223986"/>
                    </a:ext>
                  </a:extLst>
                </a:gridCol>
                <a:gridCol w="1524000">
                  <a:extLst>
                    <a:ext uri="{9D8B030D-6E8A-4147-A177-3AD203B41FA5}">
                      <a16:colId xmlns:a16="http://schemas.microsoft.com/office/drawing/2014/main" val="1556382260"/>
                    </a:ext>
                  </a:extLst>
                </a:gridCol>
                <a:gridCol w="1524000">
                  <a:extLst>
                    <a:ext uri="{9D8B030D-6E8A-4147-A177-3AD203B41FA5}">
                      <a16:colId xmlns:a16="http://schemas.microsoft.com/office/drawing/2014/main" val="835101181"/>
                    </a:ext>
                  </a:extLst>
                </a:gridCol>
                <a:gridCol w="1524000">
                  <a:extLst>
                    <a:ext uri="{9D8B030D-6E8A-4147-A177-3AD203B41FA5}">
                      <a16:colId xmlns:a16="http://schemas.microsoft.com/office/drawing/2014/main" val="1487934970"/>
                    </a:ext>
                  </a:extLst>
                </a:gridCol>
              </a:tblGrid>
              <a:tr h="370840">
                <a:tc>
                  <a:txBody>
                    <a:bodyPr/>
                    <a:lstStyle/>
                    <a:p>
                      <a:r>
                        <a:rPr lang="en-US" sz="1200" dirty="0"/>
                        <a:t>Harga</a:t>
                      </a:r>
                      <a:endParaRPr lang="en-ID" sz="1200" dirty="0"/>
                    </a:p>
                  </a:txBody>
                  <a:tcPr/>
                </a:tc>
                <a:tc>
                  <a:txBody>
                    <a:bodyPr/>
                    <a:lstStyle/>
                    <a:p>
                      <a:r>
                        <a:rPr lang="en-US" sz="1200" dirty="0"/>
                        <a:t>Num</a:t>
                      </a:r>
                      <a:endParaRPr lang="en-ID" sz="1200" dirty="0"/>
                    </a:p>
                  </a:txBody>
                  <a:tcPr/>
                </a:tc>
                <a:tc>
                  <a:txBody>
                    <a:bodyPr/>
                    <a:lstStyle/>
                    <a:p>
                      <a:r>
                        <a:rPr lang="en-US" sz="1200" dirty="0"/>
                        <a:t>Harga </a:t>
                      </a:r>
                      <a:r>
                        <a:rPr lang="en-US" sz="1200" dirty="0" err="1"/>
                        <a:t>barang</a:t>
                      </a:r>
                      <a:endParaRPr lang="en-ID" sz="1200" dirty="0"/>
                    </a:p>
                  </a:txBody>
                  <a:tcPr/>
                </a:tc>
                <a:tc>
                  <a:txBody>
                    <a:bodyPr/>
                    <a:lstStyle/>
                    <a:p>
                      <a:endParaRPr lang="en-ID"/>
                    </a:p>
                  </a:txBody>
                  <a:tcPr/>
                </a:tc>
                <a:extLst>
                  <a:ext uri="{0D108BD9-81ED-4DB2-BD59-A6C34878D82A}">
                    <a16:rowId xmlns:a16="http://schemas.microsoft.com/office/drawing/2014/main" val="267299700"/>
                  </a:ext>
                </a:extLst>
              </a:tr>
              <a:tr h="370840">
                <a:tc>
                  <a:txBody>
                    <a:bodyPr/>
                    <a:lstStyle/>
                    <a:p>
                      <a:r>
                        <a:rPr lang="en-US" sz="1200" dirty="0" err="1"/>
                        <a:t>Mata_uang</a:t>
                      </a:r>
                      <a:endParaRPr lang="en-ID" sz="1200" dirty="0"/>
                    </a:p>
                  </a:txBody>
                  <a:tcPr/>
                </a:tc>
                <a:tc>
                  <a:txBody>
                    <a:bodyPr/>
                    <a:lstStyle/>
                    <a:p>
                      <a:r>
                        <a:rPr lang="en-US" sz="1200" dirty="0"/>
                        <a:t>Str</a:t>
                      </a:r>
                      <a:endParaRPr lang="en-ID" sz="1200" dirty="0"/>
                    </a:p>
                  </a:txBody>
                  <a:tcPr/>
                </a:tc>
                <a:tc>
                  <a:txBody>
                    <a:bodyPr/>
                    <a:lstStyle/>
                    <a:p>
                      <a:r>
                        <a:rPr lang="en-US" sz="1200" dirty="0"/>
                        <a:t>Mata uang = IDR</a:t>
                      </a:r>
                      <a:endParaRPr lang="en-ID" sz="1200" dirty="0"/>
                    </a:p>
                  </a:txBody>
                  <a:tcPr/>
                </a:tc>
                <a:tc>
                  <a:txBody>
                    <a:bodyPr/>
                    <a:lstStyle/>
                    <a:p>
                      <a:endParaRPr lang="en-ID"/>
                    </a:p>
                  </a:txBody>
                  <a:tcPr/>
                </a:tc>
                <a:extLst>
                  <a:ext uri="{0D108BD9-81ED-4DB2-BD59-A6C34878D82A}">
                    <a16:rowId xmlns:a16="http://schemas.microsoft.com/office/drawing/2014/main" val="371755850"/>
                  </a:ext>
                </a:extLst>
              </a:tr>
              <a:tr h="370840">
                <a:tc>
                  <a:txBody>
                    <a:bodyPr/>
                    <a:lstStyle/>
                    <a:p>
                      <a:r>
                        <a:rPr lang="en-US" sz="1200" dirty="0" err="1"/>
                        <a:t>Nama_barang</a:t>
                      </a:r>
                      <a:endParaRPr lang="en-ID" sz="1200" dirty="0"/>
                    </a:p>
                  </a:txBody>
                  <a:tcPr/>
                </a:tc>
                <a:tc>
                  <a:txBody>
                    <a:bodyPr/>
                    <a:lstStyle/>
                    <a:p>
                      <a:r>
                        <a:rPr lang="en-US" sz="1200" dirty="0"/>
                        <a:t>Str</a:t>
                      </a:r>
                      <a:endParaRPr lang="en-ID" sz="1200" dirty="0"/>
                    </a:p>
                  </a:txBody>
                  <a:tcPr/>
                </a:tc>
                <a:tc>
                  <a:txBody>
                    <a:bodyPr/>
                    <a:lstStyle/>
                    <a:p>
                      <a:r>
                        <a:rPr lang="en-US" sz="1200" dirty="0"/>
                        <a:t>Nama </a:t>
                      </a:r>
                      <a:r>
                        <a:rPr lang="en-US" sz="1200" dirty="0" err="1"/>
                        <a:t>barang</a:t>
                      </a:r>
                      <a:endParaRPr lang="en-ID" sz="1200" dirty="0"/>
                    </a:p>
                  </a:txBody>
                  <a:tcPr/>
                </a:tc>
                <a:tc>
                  <a:txBody>
                    <a:bodyPr/>
                    <a:lstStyle/>
                    <a:p>
                      <a:endParaRPr lang="en-ID"/>
                    </a:p>
                  </a:txBody>
                  <a:tcPr/>
                </a:tc>
                <a:extLst>
                  <a:ext uri="{0D108BD9-81ED-4DB2-BD59-A6C34878D82A}">
                    <a16:rowId xmlns:a16="http://schemas.microsoft.com/office/drawing/2014/main" val="3698438614"/>
                  </a:ext>
                </a:extLst>
              </a:tr>
              <a:tr h="370840">
                <a:tc>
                  <a:txBody>
                    <a:bodyPr/>
                    <a:lstStyle/>
                    <a:p>
                      <a:r>
                        <a:rPr lang="en-US" sz="1200" dirty="0" err="1"/>
                        <a:t>Kode_brand</a:t>
                      </a:r>
                      <a:endParaRPr lang="en-ID" sz="1200" dirty="0"/>
                    </a:p>
                  </a:txBody>
                  <a:tcPr/>
                </a:tc>
                <a:tc>
                  <a:txBody>
                    <a:bodyPr/>
                    <a:lstStyle/>
                    <a:p>
                      <a:r>
                        <a:rPr lang="en-US" sz="1200" dirty="0"/>
                        <a:t>Str</a:t>
                      </a:r>
                      <a:endParaRPr lang="en-ID" sz="1200" dirty="0"/>
                    </a:p>
                  </a:txBody>
                  <a:tcPr/>
                </a:tc>
                <a:tc>
                  <a:txBody>
                    <a:bodyPr/>
                    <a:lstStyle/>
                    <a:p>
                      <a:r>
                        <a:rPr lang="en-US" sz="1200" dirty="0"/>
                        <a:t>Kode </a:t>
                      </a:r>
                      <a:r>
                        <a:rPr lang="en-US" sz="1200" dirty="0" err="1"/>
                        <a:t>barang</a:t>
                      </a:r>
                      <a:endParaRPr lang="en-ID" sz="1200" dirty="0"/>
                    </a:p>
                  </a:txBody>
                  <a:tcPr/>
                </a:tc>
                <a:tc>
                  <a:txBody>
                    <a:bodyPr/>
                    <a:lstStyle/>
                    <a:p>
                      <a:endParaRPr lang="en-ID"/>
                    </a:p>
                  </a:txBody>
                  <a:tcPr/>
                </a:tc>
                <a:extLst>
                  <a:ext uri="{0D108BD9-81ED-4DB2-BD59-A6C34878D82A}">
                    <a16:rowId xmlns:a16="http://schemas.microsoft.com/office/drawing/2014/main" val="1887731417"/>
                  </a:ext>
                </a:extLst>
              </a:tr>
              <a:tr h="370840">
                <a:tc>
                  <a:txBody>
                    <a:bodyPr/>
                    <a:lstStyle/>
                    <a:p>
                      <a:r>
                        <a:rPr lang="en-US" sz="1200" dirty="0"/>
                        <a:t>Brand</a:t>
                      </a:r>
                      <a:endParaRPr lang="en-ID" sz="1200" dirty="0"/>
                    </a:p>
                  </a:txBody>
                  <a:tcPr/>
                </a:tc>
                <a:tc>
                  <a:txBody>
                    <a:bodyPr/>
                    <a:lstStyle/>
                    <a:p>
                      <a:r>
                        <a:rPr lang="en-US" sz="1200" dirty="0"/>
                        <a:t>Str</a:t>
                      </a:r>
                      <a:endParaRPr lang="en-ID" sz="1200" dirty="0"/>
                    </a:p>
                  </a:txBody>
                  <a:tcPr/>
                </a:tc>
                <a:tc>
                  <a:txBody>
                    <a:bodyPr/>
                    <a:lstStyle/>
                    <a:p>
                      <a:r>
                        <a:rPr lang="en-US" sz="1200" dirty="0"/>
                        <a:t>Nama brand</a:t>
                      </a:r>
                      <a:endParaRPr lang="en-ID" sz="1200" dirty="0"/>
                    </a:p>
                  </a:txBody>
                  <a:tcPr/>
                </a:tc>
                <a:tc>
                  <a:txBody>
                    <a:bodyPr/>
                    <a:lstStyle/>
                    <a:p>
                      <a:endParaRPr lang="en-ID"/>
                    </a:p>
                  </a:txBody>
                  <a:tcPr/>
                </a:tc>
                <a:extLst>
                  <a:ext uri="{0D108BD9-81ED-4DB2-BD59-A6C34878D82A}">
                    <a16:rowId xmlns:a16="http://schemas.microsoft.com/office/drawing/2014/main" val="1223170960"/>
                  </a:ext>
                </a:extLst>
              </a:tr>
              <a:tr h="370840">
                <a:tc>
                  <a:txBody>
                    <a:bodyPr/>
                    <a:lstStyle/>
                    <a:p>
                      <a:r>
                        <a:rPr lang="en-US" sz="1200" dirty="0"/>
                        <a:t>Nama</a:t>
                      </a:r>
                      <a:endParaRPr lang="en-ID" sz="1200" dirty="0"/>
                    </a:p>
                  </a:txBody>
                  <a:tcPr/>
                </a:tc>
                <a:tc>
                  <a:txBody>
                    <a:bodyPr/>
                    <a:lstStyle/>
                    <a:p>
                      <a:r>
                        <a:rPr lang="en-US" sz="1200" dirty="0"/>
                        <a:t>Str</a:t>
                      </a:r>
                      <a:endParaRPr lang="en-ID" sz="1200" dirty="0"/>
                    </a:p>
                  </a:txBody>
                  <a:tcPr/>
                </a:tc>
                <a:tc>
                  <a:txBody>
                    <a:bodyPr/>
                    <a:lstStyle/>
                    <a:p>
                      <a:r>
                        <a:rPr lang="en-US" sz="1200" dirty="0"/>
                        <a:t>Nama </a:t>
                      </a:r>
                      <a:r>
                        <a:rPr lang="en-US" sz="1200" dirty="0" err="1"/>
                        <a:t>pelanggan</a:t>
                      </a:r>
                      <a:endParaRPr lang="en-ID" sz="1200" dirty="0"/>
                    </a:p>
                  </a:txBody>
                  <a:tcPr/>
                </a:tc>
                <a:tc>
                  <a:txBody>
                    <a:bodyPr/>
                    <a:lstStyle/>
                    <a:p>
                      <a:endParaRPr lang="en-ID"/>
                    </a:p>
                  </a:txBody>
                  <a:tcPr/>
                </a:tc>
                <a:extLst>
                  <a:ext uri="{0D108BD9-81ED-4DB2-BD59-A6C34878D82A}">
                    <a16:rowId xmlns:a16="http://schemas.microsoft.com/office/drawing/2014/main" val="4104229700"/>
                  </a:ext>
                </a:extLst>
              </a:tr>
              <a:tr h="370840">
                <a:tc>
                  <a:txBody>
                    <a:bodyPr/>
                    <a:lstStyle/>
                    <a:p>
                      <a:r>
                        <a:rPr lang="en-US" sz="1200" dirty="0" err="1"/>
                        <a:t>Cabang_sales</a:t>
                      </a:r>
                      <a:endParaRPr lang="en-ID" sz="1200" dirty="0"/>
                    </a:p>
                  </a:txBody>
                  <a:tcPr/>
                </a:tc>
                <a:tc>
                  <a:txBody>
                    <a:bodyPr/>
                    <a:lstStyle/>
                    <a:p>
                      <a:r>
                        <a:rPr lang="en-US" sz="1200" dirty="0"/>
                        <a:t>Str</a:t>
                      </a:r>
                      <a:endParaRPr lang="en-ID" sz="1200" dirty="0"/>
                    </a:p>
                  </a:txBody>
                  <a:tcPr/>
                </a:tc>
                <a:tc>
                  <a:txBody>
                    <a:bodyPr/>
                    <a:lstStyle/>
                    <a:p>
                      <a:r>
                        <a:rPr lang="en-US" sz="1200" dirty="0"/>
                        <a:t>Cabang supply </a:t>
                      </a:r>
                      <a:r>
                        <a:rPr lang="en-US" sz="1200" dirty="0" err="1"/>
                        <a:t>pelanggan</a:t>
                      </a:r>
                      <a:endParaRPr lang="en-ID" sz="1200" dirty="0"/>
                    </a:p>
                  </a:txBody>
                  <a:tcPr/>
                </a:tc>
                <a:tc>
                  <a:txBody>
                    <a:bodyPr/>
                    <a:lstStyle/>
                    <a:p>
                      <a:endParaRPr lang="en-ID"/>
                    </a:p>
                  </a:txBody>
                  <a:tcPr/>
                </a:tc>
                <a:extLst>
                  <a:ext uri="{0D108BD9-81ED-4DB2-BD59-A6C34878D82A}">
                    <a16:rowId xmlns:a16="http://schemas.microsoft.com/office/drawing/2014/main" val="922035678"/>
                  </a:ext>
                </a:extLst>
              </a:tr>
              <a:tr h="370840">
                <a:tc>
                  <a:txBody>
                    <a:bodyPr/>
                    <a:lstStyle/>
                    <a:p>
                      <a:r>
                        <a:rPr lang="en-US" sz="1200" dirty="0" err="1"/>
                        <a:t>Id_distributor</a:t>
                      </a:r>
                      <a:endParaRPr lang="en-ID" sz="1200" dirty="0"/>
                    </a:p>
                  </a:txBody>
                  <a:tcPr/>
                </a:tc>
                <a:tc>
                  <a:txBody>
                    <a:bodyPr/>
                    <a:lstStyle/>
                    <a:p>
                      <a:r>
                        <a:rPr lang="en-US" sz="1200" dirty="0"/>
                        <a:t>Str</a:t>
                      </a:r>
                      <a:endParaRPr lang="en-ID" sz="1200" dirty="0"/>
                    </a:p>
                  </a:txBody>
                  <a:tcPr/>
                </a:tc>
                <a:tc>
                  <a:txBody>
                    <a:bodyPr/>
                    <a:lstStyle/>
                    <a:p>
                      <a:r>
                        <a:rPr lang="en-US" sz="1200" dirty="0"/>
                        <a:t>Distributor supply </a:t>
                      </a:r>
                      <a:r>
                        <a:rPr lang="en-US" sz="1200" dirty="0" err="1"/>
                        <a:t>barang</a:t>
                      </a:r>
                      <a:endParaRPr lang="en-ID" sz="1200" dirty="0"/>
                    </a:p>
                  </a:txBody>
                  <a:tcPr/>
                </a:tc>
                <a:tc>
                  <a:txBody>
                    <a:bodyPr/>
                    <a:lstStyle/>
                    <a:p>
                      <a:endParaRPr lang="en-ID"/>
                    </a:p>
                  </a:txBody>
                  <a:tcPr/>
                </a:tc>
                <a:extLst>
                  <a:ext uri="{0D108BD9-81ED-4DB2-BD59-A6C34878D82A}">
                    <a16:rowId xmlns:a16="http://schemas.microsoft.com/office/drawing/2014/main" val="773855489"/>
                  </a:ext>
                </a:extLst>
              </a:tr>
              <a:tr h="370840">
                <a:tc>
                  <a:txBody>
                    <a:bodyPr/>
                    <a:lstStyle/>
                    <a:p>
                      <a:r>
                        <a:rPr lang="en-US" sz="1200" dirty="0"/>
                        <a:t>Group_</a:t>
                      </a:r>
                      <a:endParaRPr lang="en-ID" sz="1200" dirty="0"/>
                    </a:p>
                  </a:txBody>
                  <a:tcPr/>
                </a:tc>
                <a:tc>
                  <a:txBody>
                    <a:bodyPr/>
                    <a:lstStyle/>
                    <a:p>
                      <a:r>
                        <a:rPr lang="en-US" sz="1200" dirty="0"/>
                        <a:t>Str</a:t>
                      </a:r>
                      <a:endParaRPr lang="en-ID" sz="1200" dirty="0"/>
                    </a:p>
                  </a:txBody>
                  <a:tcPr/>
                </a:tc>
                <a:tc>
                  <a:txBody>
                    <a:bodyPr/>
                    <a:lstStyle/>
                    <a:p>
                      <a:r>
                        <a:rPr lang="en-US" sz="1200" dirty="0" err="1"/>
                        <a:t>Kategori</a:t>
                      </a:r>
                      <a:r>
                        <a:rPr lang="en-US" sz="1200" dirty="0"/>
                        <a:t> </a:t>
                      </a:r>
                      <a:r>
                        <a:rPr lang="en-US" sz="1200" dirty="0" err="1"/>
                        <a:t>pelanggan</a:t>
                      </a:r>
                      <a:r>
                        <a:rPr lang="en-US" sz="1200" dirty="0"/>
                        <a:t> : </a:t>
                      </a:r>
                      <a:r>
                        <a:rPr lang="en-US" sz="1200" dirty="0" err="1"/>
                        <a:t>klinik</a:t>
                      </a:r>
                      <a:r>
                        <a:rPr lang="en-US" sz="1200" dirty="0"/>
                        <a:t>, </a:t>
                      </a:r>
                      <a:r>
                        <a:rPr lang="en-US" sz="1200" dirty="0" err="1"/>
                        <a:t>apotek</a:t>
                      </a:r>
                      <a:endParaRPr lang="en-ID" sz="1200" dirty="0"/>
                    </a:p>
                  </a:txBody>
                  <a:tcPr/>
                </a:tc>
                <a:tc>
                  <a:txBody>
                    <a:bodyPr/>
                    <a:lstStyle/>
                    <a:p>
                      <a:endParaRPr lang="en-ID" dirty="0"/>
                    </a:p>
                  </a:txBody>
                  <a:tcPr/>
                </a:tc>
                <a:extLst>
                  <a:ext uri="{0D108BD9-81ED-4DB2-BD59-A6C34878D82A}">
                    <a16:rowId xmlns:a16="http://schemas.microsoft.com/office/drawing/2014/main" val="2149973978"/>
                  </a:ext>
                </a:extLst>
              </a:tr>
            </a:tbl>
          </a:graphicData>
        </a:graphic>
      </p:graphicFrame>
    </p:spTree>
    <p:extLst>
      <p:ext uri="{BB962C8B-B14F-4D97-AF65-F5344CB8AC3E}">
        <p14:creationId xmlns:p14="http://schemas.microsoft.com/office/powerpoint/2010/main" val="19006793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700</Words>
  <Application>Microsoft Office PowerPoint</Application>
  <PresentationFormat>On-screen Show (16:9)</PresentationFormat>
  <Paragraphs>168</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Rubik</vt:lpstr>
      <vt:lpstr>Simple Light</vt:lpstr>
      <vt:lpstr>Soal &amp; Template Jawaban</vt:lpstr>
      <vt:lpstr>Petunjuk</vt:lpstr>
      <vt:lpstr>Query</vt:lpstr>
      <vt:lpstr>Query</vt:lpstr>
      <vt:lpstr>Soal 3: Menentukan Primary Key</vt:lpstr>
      <vt:lpstr>Soal 4: Design Datamart</vt:lpstr>
      <vt:lpstr>Table Base “&lt;&lt;Nama Tabel&gt;&gt;” </vt:lpstr>
      <vt:lpstr>Table Base “&lt;&lt;base_penjualan&gt;&gt;” </vt:lpstr>
      <vt:lpstr>PowerPoint Presentation</vt:lpstr>
      <vt:lpstr>Table Aggregate “&lt;&lt;penjualan harian&gt;&gt;”</vt:lpstr>
      <vt:lpstr>Table Aggregate “&lt;&lt;penjualan_harian&gt;&gt;”</vt:lpstr>
      <vt:lpstr>Soal 5 : Data Visualization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cp:lastModifiedBy>M.Harun Arrasyid</cp:lastModifiedBy>
  <cp:revision>11</cp:revision>
  <dcterms:modified xsi:type="dcterms:W3CDTF">2023-03-30T23:07:31Z</dcterms:modified>
</cp:coreProperties>
</file>