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04040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B"/>
          </a:solidFill>
        </a:fill>
      </a:tcStyle>
    </a:wholeTbl>
    <a:band2H>
      <a:tcTxStyle b="def" i="def"/>
      <a:tcStyle>
        <a:tcBdr/>
        <a:fill>
          <a:solidFill>
            <a:srgbClr val="E6E7EE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FFF"/>
          </a:solidFill>
        </a:fill>
      </a:tcStyle>
    </a:wholeTbl>
    <a:band2H>
      <a:tcTxStyle b="def" i="def"/>
      <a:tcStyle>
        <a:tcBdr/>
        <a:fill>
          <a:solidFill>
            <a:srgbClr val="F2F0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4DC"/>
          </a:solidFill>
        </a:fill>
      </a:tcStyle>
    </a:wholeTbl>
    <a:band2H>
      <a:tcTxStyle b="def" i="def"/>
      <a:tcStyle>
        <a:tcBdr/>
        <a:fill>
          <a:solidFill>
            <a:srgbClr val="E6F2EE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40404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40404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508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sz="quarter" idx="1"/>
          </p:nvPr>
        </p:nvSpPr>
        <p:spPr>
          <a:xfrm>
            <a:off x="271103" y="5670379"/>
            <a:ext cx="8962385" cy="884991"/>
          </a:xfrm>
          <a:prstGeom prst="rect">
            <a:avLst/>
          </a:prstGeom>
        </p:spPr>
        <p:txBody>
          <a:bodyPr lIns="109728" tIns="109728" rIns="109728" bIns="109728" anchor="b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900">
                <a:latin typeface="Segoe UI"/>
                <a:ea typeface="Segoe UI"/>
                <a:cs typeface="Segoe UI"/>
                <a:sym typeface="Segoe UI"/>
              </a:defRPr>
            </a:lvl1pPr>
            <a:lvl2pPr marL="531552" indent="-195407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2pPr>
            <a:lvl3pPr marL="784337" indent="-224096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3pPr>
            <a:lvl4pPr marL="1034799" indent="-250461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4pPr>
            <a:lvl5pPr marL="1258895" indent="-250461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269301" y="2075839"/>
            <a:ext cx="11653461" cy="1801437"/>
          </a:xfrm>
          <a:prstGeom prst="rect">
            <a:avLst/>
          </a:prstGeom>
        </p:spPr>
        <p:txBody>
          <a:bodyPr/>
          <a:lstStyle>
            <a:lvl1pPr>
              <a:defRPr spc="-98" sz="52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3"/>
          </p:nvPr>
        </p:nvSpPr>
        <p:spPr>
          <a:xfrm>
            <a:off x="269302" y="301617"/>
            <a:ext cx="3584144" cy="567016"/>
          </a:xfrm>
          <a:prstGeom prst="rect">
            <a:avLst/>
          </a:prstGeom>
        </p:spPr>
        <p:txBody>
          <a:bodyPr lIns="146304" tIns="146304" rIns="146304" bIns="146304">
            <a:normAutofit fontScale="100000" lnSpcReduction="0"/>
          </a:bodyPr>
          <a:lstStyle/>
          <a:p>
            <a:pPr marL="0" indent="0" defTabSz="877792">
              <a:spcBef>
                <a:spcPts val="400"/>
              </a:spcBef>
              <a:buSzTx/>
              <a:buFontTx/>
              <a:buNone/>
              <a:defRPr sz="1824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hart slide">
    <p:bg>
      <p:bgPr>
        <a:solidFill>
          <a:srgbClr val="15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718215" y="2497035"/>
            <a:ext cx="10502901" cy="1143001"/>
          </a:xfrm>
          <a:prstGeom prst="rect">
            <a:avLst/>
          </a:prstGeom>
        </p:spPr>
        <p:txBody>
          <a:bodyPr/>
          <a:lstStyle>
            <a:lvl1pPr>
              <a:defRPr spc="-100" sz="4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277021" y="1187621"/>
            <a:ext cx="11655840" cy="899666"/>
          </a:xfrm>
          <a:prstGeom prst="rect">
            <a:avLst/>
          </a:prstGeom>
        </p:spPr>
        <p:txBody>
          <a:bodyPr/>
          <a:lstStyle>
            <a:lvl1pPr>
              <a:defRPr spc="-100" sz="70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269241" y="1189175"/>
            <a:ext cx="5378549" cy="248658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lvl2pPr>
            <a:lvl3pPr marL="0" indent="227208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lvl3pPr>
            <a:lvl4pPr marL="0" indent="451305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lvl4pPr>
            <a:lvl5pPr marL="0" indent="672290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body" sz="quarter" idx="13"/>
          </p:nvPr>
        </p:nvSpPr>
        <p:spPr>
          <a:xfrm>
            <a:off x="6544213" y="1189175"/>
            <a:ext cx="5378549" cy="24865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500">
                <a:solidFill>
                  <a:schemeClr val="accent1"/>
                </a:solidFill>
              </a:defRPr>
            </a:pP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5600" y="990600"/>
            <a:ext cx="11430000" cy="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355600" y="203200"/>
            <a:ext cx="9398000" cy="787400"/>
          </a:xfrm>
          <a:prstGeom prst="rect">
            <a:avLst/>
          </a:prstGeom>
        </p:spPr>
        <p:txBody>
          <a:bodyPr anchor="b"/>
          <a:lstStyle>
            <a:lvl1pPr>
              <a:defRPr spc="-100" sz="3200">
                <a:solidFill>
                  <a:srgbClr val="3186C7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828800" y="3886200"/>
            <a:ext cx="8534400" cy="727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909090"/>
                </a:solidFill>
              </a:defRPr>
            </a:lvl1pPr>
            <a:lvl2pPr marL="0" indent="609584" algn="ctr">
              <a:buSzTx/>
              <a:buFontTx/>
              <a:buNone/>
              <a:defRPr>
                <a:solidFill>
                  <a:srgbClr val="909090"/>
                </a:solidFill>
              </a:defRPr>
            </a:lvl2pPr>
            <a:lvl3pPr marL="0" indent="1219169" algn="ctr">
              <a:buSzTx/>
              <a:buFontTx/>
              <a:buNone/>
              <a:defRPr>
                <a:solidFill>
                  <a:srgbClr val="909090"/>
                </a:solidFill>
              </a:defRPr>
            </a:lvl3pPr>
            <a:lvl4pPr marL="0" indent="1828754" algn="ctr">
              <a:buSzTx/>
              <a:buFontTx/>
              <a:buNone/>
              <a:defRPr>
                <a:solidFill>
                  <a:srgbClr val="909090"/>
                </a:solidFill>
              </a:defRPr>
            </a:lvl4pPr>
            <a:lvl5pPr marL="0" indent="2438338" algn="ctr">
              <a:buSzTx/>
              <a:buFontTx/>
              <a:buNone/>
              <a:defRPr>
                <a:solidFill>
                  <a:srgbClr val="90909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737600" y="6356351"/>
            <a:ext cx="394802" cy="3708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Only">
    <p:bg>
      <p:bgPr>
        <a:solidFill>
          <a:srgbClr val="2B39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667512" y="50292"/>
            <a:ext cx="11252251" cy="11430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1" spc="-100" sz="4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47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762750"/>
            <a:ext cx="12207241" cy="124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sz="half" idx="1"/>
          </p:nvPr>
        </p:nvSpPr>
        <p:spPr>
          <a:xfrm>
            <a:off x="269238" y="1189177"/>
            <a:ext cx="11653524" cy="21848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3pPr marL="940231" indent="-379990"/>
            <a:lvl4pPr marL="1244326" indent="-459988"/>
            <a:lvl5pPr marL="1468422" indent="-45998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sz="quarter" idx="1"/>
          </p:nvPr>
        </p:nvSpPr>
        <p:spPr>
          <a:xfrm>
            <a:off x="271103" y="5670379"/>
            <a:ext cx="8962385" cy="884991"/>
          </a:xfrm>
          <a:prstGeom prst="rect">
            <a:avLst/>
          </a:prstGeom>
        </p:spPr>
        <p:txBody>
          <a:bodyPr lIns="109728" tIns="109728" rIns="109728" bIns="109728" anchor="b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900">
                <a:latin typeface="Segoe UI"/>
                <a:ea typeface="Segoe UI"/>
                <a:cs typeface="Segoe UI"/>
                <a:sym typeface="Segoe UI"/>
              </a:defRPr>
            </a:lvl1pPr>
            <a:lvl2pPr marL="531552" indent="-195407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2pPr>
            <a:lvl3pPr marL="784337" indent="-224096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3pPr>
            <a:lvl4pPr marL="1034799" indent="-250461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4pPr>
            <a:lvl5pPr marL="1258895" indent="-250461">
              <a:spcBef>
                <a:spcPts val="0"/>
              </a:spcBef>
              <a:buFontTx/>
              <a:defRPr sz="19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269301" y="2075839"/>
            <a:ext cx="11653461" cy="1801437"/>
          </a:xfrm>
          <a:prstGeom prst="rect">
            <a:avLst/>
          </a:prstGeom>
        </p:spPr>
        <p:txBody>
          <a:bodyPr/>
          <a:lstStyle>
            <a:lvl1pPr>
              <a:defRPr spc="-98" sz="5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3"/>
          </p:nvPr>
        </p:nvSpPr>
        <p:spPr>
          <a:xfrm>
            <a:off x="269302" y="301617"/>
            <a:ext cx="3584144" cy="567016"/>
          </a:xfrm>
          <a:prstGeom prst="rect">
            <a:avLst/>
          </a:prstGeom>
        </p:spPr>
        <p:txBody>
          <a:bodyPr lIns="146304" tIns="146304" rIns="146304" bIns="146304">
            <a:normAutofit fontScale="100000" lnSpcReduction="0"/>
          </a:bodyPr>
          <a:lstStyle/>
          <a:p>
            <a:pPr marL="0" indent="0" defTabSz="877792">
              <a:spcBef>
                <a:spcPts val="400"/>
              </a:spcBef>
              <a:buSzTx/>
              <a:buFontTx/>
              <a:buNone/>
              <a:defRPr sz="1824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sz="half" idx="1"/>
          </p:nvPr>
        </p:nvSpPr>
        <p:spPr>
          <a:xfrm>
            <a:off x="269238" y="1189177"/>
            <a:ext cx="11653524" cy="21848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3pPr marL="940231" indent="-379990"/>
            <a:lvl4pPr marL="1244326" indent="-459988"/>
            <a:lvl5pPr marL="1468422" indent="-459988"/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3317113" y="1635896"/>
            <a:ext cx="8605650" cy="493103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3pPr marL="940231" indent="-379990"/>
            <a:lvl4pPr marL="1244326" indent="-459988"/>
            <a:lvl5pPr marL="1468422" indent="-45998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3"/>
          </p:nvPr>
        </p:nvSpPr>
        <p:spPr>
          <a:xfrm>
            <a:off x="277581" y="1635896"/>
            <a:ext cx="2689275" cy="493103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9615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277581" y="1635896"/>
            <a:ext cx="2689276" cy="493103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Tx/>
              <a:buFontTx/>
              <a:buNone/>
              <a:defRPr sz="2300">
                <a:latin typeface="Segoe UI"/>
                <a:ea typeface="Segoe UI"/>
                <a:cs typeface="Segoe UI"/>
                <a:sym typeface="Segoe UI"/>
              </a:defRPr>
            </a:lvl1pPr>
            <a:lvl2pPr marL="572691" indent="-236546">
              <a:spcBef>
                <a:spcPts val="50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2pPr>
            <a:lvl3pPr marL="831516" indent="-271275">
              <a:spcBef>
                <a:spcPts val="50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3pPr>
            <a:lvl4pPr marL="1087527" indent="-303190">
              <a:spcBef>
                <a:spcPts val="50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4pPr>
            <a:lvl5pPr marL="1311624" indent="-303190">
              <a:spcBef>
                <a:spcPts val="50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sz="quarter" idx="1"/>
          </p:nvPr>
        </p:nvSpPr>
        <p:spPr>
          <a:xfrm>
            <a:off x="4751363" y="2980724"/>
            <a:ext cx="7171402" cy="896553"/>
          </a:xfrm>
          <a:prstGeom prst="rect">
            <a:avLst/>
          </a:prstGeom>
        </p:spPr>
        <p:txBody>
          <a:bodyPr lIns="146304" tIns="146304" rIns="146304" bIns="146304" anchor="ctr">
            <a:normAutofit fontScale="100000" lnSpcReduction="0"/>
          </a:bodyPr>
          <a:lstStyle>
            <a:lvl1pPr marL="0" indent="0" defTabSz="896157">
              <a:spcBef>
                <a:spcPts val="800"/>
              </a:spcBef>
              <a:buSzTx/>
              <a:buFontTx/>
              <a:buNone/>
              <a:defRPr sz="3500"/>
            </a:lvl1pPr>
            <a:lvl2pPr marL="696106" indent="-359961" defTabSz="896157">
              <a:spcBef>
                <a:spcPts val="800"/>
              </a:spcBef>
              <a:buFontTx/>
              <a:defRPr sz="3500"/>
            </a:lvl2pPr>
            <a:lvl3pPr marL="973051" indent="-412810" defTabSz="896157">
              <a:spcBef>
                <a:spcPts val="800"/>
              </a:spcBef>
              <a:buFontTx/>
              <a:defRPr sz="3500"/>
            </a:lvl3pPr>
            <a:lvl4pPr marL="1245714" indent="-461376" defTabSz="896157">
              <a:spcBef>
                <a:spcPts val="800"/>
              </a:spcBef>
              <a:buFontTx/>
              <a:defRPr sz="3500"/>
            </a:lvl4pPr>
            <a:lvl5pPr marL="1469810" indent="-461376" defTabSz="896157">
              <a:spcBef>
                <a:spcPts val="800"/>
              </a:spcBef>
              <a:buFontTx/>
              <a:defRPr sz="3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pic" sz="quarter" idx="13"/>
          </p:nvPr>
        </p:nvSpPr>
        <p:spPr>
          <a:xfrm>
            <a:off x="269239" y="1505895"/>
            <a:ext cx="3854799" cy="3846209"/>
          </a:xfrm>
          <a:prstGeom prst="rect">
            <a:avLst/>
          </a:prstGeom>
        </p:spPr>
        <p:txBody>
          <a:bodyPr tIns="45719" bIns="45719"/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 lIns="146304" tIns="146304" rIns="146304" bIns="146304"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sz="half" idx="1"/>
          </p:nvPr>
        </p:nvSpPr>
        <p:spPr>
          <a:xfrm>
            <a:off x="269238" y="1189177"/>
            <a:ext cx="11653524" cy="15048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896157">
              <a:spcBef>
                <a:spcPts val="800"/>
              </a:spcBef>
              <a:buSzTx/>
              <a:buFont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lvl1pPr>
            <a:lvl2pPr marL="0" indent="0" defTabSz="896157">
              <a:spcBef>
                <a:spcPts val="800"/>
              </a:spcBef>
              <a:buSzTx/>
              <a:buFont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lvl2pPr>
            <a:lvl3pPr marL="0" indent="0" defTabSz="896157">
              <a:spcBef>
                <a:spcPts val="800"/>
              </a:spcBef>
              <a:buSzTx/>
              <a:buFont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lvl3pPr>
            <a:lvl4pPr marL="1055613" indent="-271275" defTabSz="896157">
              <a:spcBef>
                <a:spcPts val="800"/>
              </a:spcBef>
              <a:buFontTx/>
              <a:defRPr sz="2300">
                <a:latin typeface="Consolas"/>
                <a:ea typeface="Consolas"/>
                <a:cs typeface="Consolas"/>
                <a:sym typeface="Consolas"/>
              </a:defRPr>
            </a:lvl4pPr>
            <a:lvl5pPr marL="1279709" indent="-271275" defTabSz="896157">
              <a:spcBef>
                <a:spcPts val="800"/>
              </a:spcBef>
              <a:buFontTx/>
              <a:defRPr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269240" y="289511"/>
            <a:ext cx="11655840" cy="8996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9208747" y="2991032"/>
            <a:ext cx="6858625" cy="87655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1165664" y="2084172"/>
            <a:ext cx="9860672" cy="1793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36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99" strike="noStrike" sz="47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336145" marR="0" indent="-336145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737244" marR="0" indent="-401099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1020229" marR="0" indent="-459988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1298442" marR="0" indent="-514104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1522538" marR="0" indent="-514104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2755132" marR="0" indent="-469215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3212316" marR="0" indent="-469215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3669500" marR="0" indent="-469215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4126683" marR="0" indent="-469214" algn="l" defTabSz="914366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900" u="none">
          <a:ln>
            <a:noFill/>
          </a:ln>
          <a:solidFill>
            <a:srgbClr val="404040"/>
          </a:solidFill>
          <a:uFillTx/>
          <a:latin typeface="Segoe UI Light"/>
          <a:ea typeface="Segoe UI Light"/>
          <a:cs typeface="Segoe UI Light"/>
          <a:sym typeface="Segoe U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gustavo.barrientos@acidstudios.me?subject=" TargetMode="External"/><Relationship Id="rId3" Type="http://schemas.openxmlformats.org/officeDocument/2006/relationships/hyperlink" Target="https://github.com/acidstudios/devdaydemo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gustavo.barrientos@acidstudios.me?subject=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3.png" descr="DevDay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55" y="6237473"/>
            <a:ext cx="2034646" cy="40793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8813799" y="6114558"/>
            <a:ext cx="3321300" cy="6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6304" tIns="146304" rIns="146304" bIns="146304" anchor="ctr">
            <a:spAutoFit/>
          </a:bodyPr>
          <a:lstStyle>
            <a:lvl1pPr algn="r">
              <a:lnSpc>
                <a:spcPct val="90000"/>
              </a:lnSpc>
              <a:spcBef>
                <a:spcPts val="600"/>
              </a:spcBef>
              <a:defRPr sz="2400">
                <a:solidFill>
                  <a:srgbClr val="2B84D2"/>
                </a:solidFill>
              </a:defRPr>
            </a:lvl1pPr>
          </a:lstStyle>
          <a:p>
            <a:pPr/>
            <a:r>
              <a:t>#XamarinDevDays</a:t>
            </a:r>
          </a:p>
        </p:txBody>
      </p:sp>
      <p:pic>
        <p:nvPicPr>
          <p:cNvPr id="176" name="image4.png" descr="DevDay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420683"/>
            <a:ext cx="10058400" cy="201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1685951"/>
            <a:ext cx="12192000" cy="1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3427" tIns="143427" rIns="143427" bIns="143427">
            <a:spAutoFit/>
          </a:bodyPr>
          <a:lstStyle>
            <a:lvl1pPr algn="ctr" defTabSz="914366">
              <a:lnSpc>
                <a:spcPct val="60000"/>
              </a:lnSpc>
              <a:spcBef>
                <a:spcPts val="1800"/>
              </a:spcBef>
              <a:defRPr sz="7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09" name="Shape 209"/>
          <p:cNvSpPr/>
          <p:nvPr/>
        </p:nvSpPr>
        <p:spPr>
          <a:xfrm>
            <a:off x="1736344" y="4340046"/>
            <a:ext cx="3405649" cy="91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75" tIns="18675" rIns="18675" bIns="18675" anchor="ctr">
            <a:spAutoFit/>
          </a:bodyPr>
          <a:lstStyle/>
          <a:p>
            <a:pPr>
              <a:defRPr sz="1900"/>
            </a:pPr>
            <a:r>
              <a:t>Gustavo Barrientos Guerrero</a:t>
            </a:r>
          </a:p>
          <a:p>
            <a:pPr>
              <a:defRPr sz="19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Xamarin Developer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1775730" y="5590692"/>
            <a:ext cx="9367331" cy="4669"/>
          </a:xfrm>
          <a:prstGeom prst="line">
            <a:avLst/>
          </a:prstGeom>
          <a:ln w="10795">
            <a:solidFill>
              <a:srgbClr val="16ACEE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3" name="Group 213"/>
          <p:cNvGrpSpPr/>
          <p:nvPr/>
        </p:nvGrpSpPr>
        <p:grpSpPr>
          <a:xfrm>
            <a:off x="1701029" y="5819468"/>
            <a:ext cx="9541633" cy="599441"/>
            <a:chOff x="0" y="0"/>
            <a:chExt cx="9541632" cy="599440"/>
          </a:xfrm>
        </p:grpSpPr>
        <p:sp>
          <p:nvSpPr>
            <p:cNvPr id="211" name="Shape 211"/>
            <p:cNvSpPr/>
            <p:nvPr/>
          </p:nvSpPr>
          <p:spPr>
            <a:xfrm>
              <a:off x="0" y="-1"/>
              <a:ext cx="3768911" cy="599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700" u="sng">
                  <a:solidFill>
                    <a:schemeClr val="accent2"/>
                  </a:solidFill>
                  <a:uFill>
                    <a:solidFill>
                      <a:schemeClr val="accent2"/>
                    </a:solidFill>
                  </a:uFill>
                  <a:latin typeface="Segoe UI Light"/>
                  <a:ea typeface="Segoe UI Light"/>
                  <a:cs typeface="Segoe UI Light"/>
                  <a:sym typeface="Segoe UI Light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404040"/>
                  </a:solidFill>
                  <a:uFillTx/>
                </a:defRPr>
              </a:pPr>
              <a:r>
                <a:rPr u="sng">
                  <a:solidFill>
                    <a:schemeClr val="accent2"/>
                  </a:solidFill>
                  <a:uFill>
                    <a:solidFill>
                      <a:schemeClr val="accent2"/>
                    </a:solidFill>
                  </a:uFill>
                  <a:hlinkClick r:id="rId2" invalidUrl="" action="" tgtFrame="" tooltip="" history="1" highlightClick="0" endSnd="0"/>
                </a:rPr>
                <a:t>gustavo.barrientos@acidstudios.me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101365" y="0"/>
              <a:ext cx="244026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130000"/>
                </a:lnSpc>
                <a:defRPr sz="17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@tavobarrientos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2828744" y="3264273"/>
            <a:ext cx="6534512" cy="329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75" tIns="18675" rIns="18675" bIns="18675" anchor="ctr">
            <a:spAutoFit/>
          </a:bodyPr>
          <a:lstStyle/>
          <a:p>
            <a:pPr>
              <a:defRPr sz="1900"/>
            </a:pPr>
            <a:r>
              <a:t>Código: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https://github.com/acidstudios/devdaydemo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0" y="1685951"/>
            <a:ext cx="12192000" cy="1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3427" tIns="143427" rIns="143427" bIns="143427">
            <a:spAutoFit/>
          </a:bodyPr>
          <a:lstStyle>
            <a:lvl1pPr algn="ctr" defTabSz="914366">
              <a:lnSpc>
                <a:spcPct val="60000"/>
              </a:lnSpc>
              <a:spcBef>
                <a:spcPts val="1800"/>
              </a:spcBef>
              <a:defRPr sz="7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Gracias</a:t>
            </a:r>
          </a:p>
        </p:txBody>
      </p:sp>
      <p:sp>
        <p:nvSpPr>
          <p:cNvPr id="217" name="Shape 217"/>
          <p:cNvSpPr/>
          <p:nvPr/>
        </p:nvSpPr>
        <p:spPr>
          <a:xfrm>
            <a:off x="1736344" y="4340046"/>
            <a:ext cx="3405649" cy="91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75" tIns="18675" rIns="18675" bIns="18675" anchor="ctr">
            <a:spAutoFit/>
          </a:bodyPr>
          <a:lstStyle/>
          <a:p>
            <a:pPr>
              <a:defRPr sz="1900"/>
            </a:pPr>
            <a:r>
              <a:t>Gustavo Barrientos Guerrero</a:t>
            </a:r>
          </a:p>
          <a:p>
            <a:pPr>
              <a:defRPr sz="19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Xamarin Developer</a:t>
            </a:r>
          </a:p>
        </p:txBody>
      </p:sp>
      <p:sp>
        <p:nvSpPr>
          <p:cNvPr id="218" name="Shape 218"/>
          <p:cNvSpPr/>
          <p:nvPr/>
        </p:nvSpPr>
        <p:spPr>
          <a:xfrm flipV="1">
            <a:off x="1775730" y="5590692"/>
            <a:ext cx="9367331" cy="4669"/>
          </a:xfrm>
          <a:prstGeom prst="line">
            <a:avLst/>
          </a:prstGeom>
          <a:ln w="10795">
            <a:solidFill>
              <a:srgbClr val="16ACEE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1" name="Group 221"/>
          <p:cNvGrpSpPr/>
          <p:nvPr/>
        </p:nvGrpSpPr>
        <p:grpSpPr>
          <a:xfrm>
            <a:off x="1701029" y="5819468"/>
            <a:ext cx="9541633" cy="599441"/>
            <a:chOff x="0" y="0"/>
            <a:chExt cx="9541632" cy="599440"/>
          </a:xfrm>
        </p:grpSpPr>
        <p:sp>
          <p:nvSpPr>
            <p:cNvPr id="219" name="Shape 219"/>
            <p:cNvSpPr/>
            <p:nvPr/>
          </p:nvSpPr>
          <p:spPr>
            <a:xfrm>
              <a:off x="0" y="-1"/>
              <a:ext cx="3768911" cy="599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700" u="sng">
                  <a:solidFill>
                    <a:schemeClr val="accent2"/>
                  </a:solidFill>
                  <a:uFill>
                    <a:solidFill>
                      <a:schemeClr val="accent2"/>
                    </a:solidFill>
                  </a:uFill>
                  <a:latin typeface="Segoe UI Light"/>
                  <a:ea typeface="Segoe UI Light"/>
                  <a:cs typeface="Segoe UI Light"/>
                  <a:sym typeface="Segoe UI Light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404040"/>
                  </a:solidFill>
                  <a:uFillTx/>
                </a:defRPr>
              </a:pPr>
              <a:r>
                <a:rPr u="sng">
                  <a:solidFill>
                    <a:schemeClr val="accent2"/>
                  </a:solidFill>
                  <a:uFill>
                    <a:solidFill>
                      <a:schemeClr val="accent2"/>
                    </a:solidFill>
                  </a:uFill>
                  <a:hlinkClick r:id="rId2" invalidUrl="" action="" tgtFrame="" tooltip="" history="1" highlightClick="0" endSnd="0"/>
                </a:rPr>
                <a:t>gustavo.barrientos@acidstudios.me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7101365" y="0"/>
              <a:ext cx="244026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130000"/>
                </a:lnSpc>
                <a:defRPr sz="17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@tavobarrientos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sz="quarter" idx="1"/>
          </p:nvPr>
        </p:nvSpPr>
        <p:spPr>
          <a:xfrm>
            <a:off x="271104" y="5670379"/>
            <a:ext cx="8962384" cy="884991"/>
          </a:xfrm>
          <a:prstGeom prst="rect">
            <a:avLst/>
          </a:prstGeom>
        </p:spPr>
        <p:txBody>
          <a:bodyPr/>
          <a:lstStyle/>
          <a:p>
            <a:pPr defTabSz="786355">
              <a:defRPr sz="1634"/>
            </a:pPr>
            <a:r>
              <a:t>Gustavo de Jesús Barrientos Guerrero</a:t>
            </a:r>
          </a:p>
          <a:p>
            <a:pPr defTabSz="786355">
              <a:defRPr sz="1634"/>
            </a:pPr>
            <a:r>
              <a:t>@tavobarrientos</a:t>
            </a:r>
          </a:p>
          <a:p>
            <a:pPr defTabSz="786355">
              <a:defRPr sz="1634"/>
            </a:pPr>
            <a:r>
              <a:t>Xamarin Developer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269301" y="2075839"/>
            <a:ext cx="11653461" cy="18014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Data Binding y MVVM con Xamarin.Forms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269239" y="289510"/>
            <a:ext cx="11655842" cy="899667"/>
          </a:xfrm>
          <a:prstGeom prst="rect">
            <a:avLst/>
          </a:prstGeom>
        </p:spPr>
        <p:txBody>
          <a:bodyPr/>
          <a:lstStyle/>
          <a:p>
            <a:pPr/>
            <a:r>
              <a:t>¿Que es MVVM?</a:t>
            </a:r>
          </a:p>
        </p:txBody>
      </p:sp>
      <p:sp>
        <p:nvSpPr>
          <p:cNvPr id="182" name="Shape 182"/>
          <p:cNvSpPr/>
          <p:nvPr/>
        </p:nvSpPr>
        <p:spPr>
          <a:xfrm>
            <a:off x="5859443" y="1939238"/>
            <a:ext cx="5545075" cy="440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642" tIns="89642" rIns="89642" bIns="89642">
            <a:spAutoFit/>
          </a:bodyPr>
          <a:lstStyle/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Modelo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Clase que representa los datos.</a:t>
            </a: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Vistas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Elementos de UI.</a:t>
            </a: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Vista-Modelo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Proporciona el estado, acciones y operaciones de la aplicación.</a:t>
            </a: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endParaRPr sz="2400"/>
          </a:p>
          <a:p>
            <a:pPr defTabSz="932742">
              <a:lnSpc>
                <a:spcPct val="110000"/>
              </a:lnSpc>
              <a:spcBef>
                <a:spcPts val="500"/>
              </a:spcBef>
              <a:defRPr sz="2700">
                <a:latin typeface="Segoe UI Light"/>
                <a:ea typeface="Segoe UI Light"/>
                <a:cs typeface="Segoe UI Light"/>
                <a:sym typeface="Segoe UI Light"/>
              </a:defRPr>
            </a:pPr>
          </a:p>
        </p:txBody>
      </p:sp>
      <p:pic>
        <p:nvPicPr>
          <p:cNvPr id="183" name="Simulator Screen Shot Oct 8, 2016, 4.56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968" y="1194765"/>
            <a:ext cx="2911514" cy="5167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269239" y="366215"/>
            <a:ext cx="11655842" cy="89953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MVVM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0" y="1390650"/>
            <a:ext cx="7239000" cy="407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sz="quarter" idx="1"/>
          </p:nvPr>
        </p:nvSpPr>
        <p:spPr>
          <a:xfrm>
            <a:off x="1689737" y="5284101"/>
            <a:ext cx="8814846" cy="110645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None/>
              <a:defRPr sz="2700"/>
            </a:lvl1pPr>
          </a:lstStyle>
          <a:p>
            <a:pPr/>
            <a:r>
              <a:t>Nos sirve para enlazar dos objetos, a menudo se utiliza para mostrar datos.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269239" y="366216"/>
            <a:ext cx="11655842" cy="89953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Binding</a:t>
            </a:r>
          </a:p>
        </p:txBody>
      </p:sp>
      <p:pic>
        <p:nvPicPr>
          <p:cNvPr id="19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159" y="2413045"/>
            <a:ext cx="11739036" cy="1723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sz="quarter" idx="1"/>
          </p:nvPr>
        </p:nvSpPr>
        <p:spPr>
          <a:xfrm>
            <a:off x="1689737" y="5284101"/>
            <a:ext cx="8814846" cy="1106458"/>
          </a:xfrm>
          <a:prstGeom prst="rect">
            <a:avLst/>
          </a:prstGeom>
        </p:spPr>
        <p:txBody>
          <a:bodyPr/>
          <a:lstStyle/>
          <a:p>
            <a:pPr marL="0" indent="0" algn="ctr" defTabSz="877792">
              <a:spcBef>
                <a:spcPts val="600"/>
              </a:spcBef>
              <a:buSzTx/>
              <a:buNone/>
              <a:defRPr sz="2592"/>
            </a:pPr>
            <a:r>
              <a:t>Para realizar un Databind, utilizamos la propiedad </a:t>
            </a:r>
            <a:r>
              <a:rPr b="1"/>
              <a:t>BindingContext</a:t>
            </a:r>
            <a:r>
              <a:t>, que en esencia seria nuestro ViewModel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269239" y="366215"/>
            <a:ext cx="11655842" cy="89953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Binding</a:t>
            </a:r>
          </a:p>
        </p:txBody>
      </p:sp>
      <p:pic>
        <p:nvPicPr>
          <p:cNvPr id="194" name="Screen Shot 2016-10-08 at 5.12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268" y="1287218"/>
            <a:ext cx="10627464" cy="3975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sz="quarter" idx="1"/>
          </p:nvPr>
        </p:nvSpPr>
        <p:spPr>
          <a:xfrm>
            <a:off x="1689737" y="5284101"/>
            <a:ext cx="8814846" cy="1106458"/>
          </a:xfrm>
          <a:prstGeom prst="rect">
            <a:avLst/>
          </a:prstGeom>
        </p:spPr>
        <p:txBody>
          <a:bodyPr/>
          <a:lstStyle/>
          <a:p>
            <a:pPr marL="0" indent="0" algn="ctr" defTabSz="877792">
              <a:spcBef>
                <a:spcPts val="600"/>
              </a:spcBef>
              <a:buSzTx/>
              <a:buNone/>
              <a:defRPr sz="2592"/>
            </a:pPr>
            <a:r>
              <a:t>Para realizar un Databind, utilizamos la propiedad </a:t>
            </a:r>
            <a:r>
              <a:rPr b="1"/>
              <a:t>BindingContext</a:t>
            </a:r>
            <a:r>
              <a:t>, que en esencia seria nuestro ViewModel</a:t>
            </a:r>
          </a:p>
        </p:txBody>
      </p:sp>
      <p:sp>
        <p:nvSpPr>
          <p:cNvPr id="197" name="Shape 197"/>
          <p:cNvSpPr/>
          <p:nvPr>
            <p:ph type="title"/>
          </p:nvPr>
        </p:nvSpPr>
        <p:spPr>
          <a:xfrm>
            <a:off x="269239" y="366215"/>
            <a:ext cx="11655842" cy="89953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Binding</a:t>
            </a:r>
          </a:p>
        </p:txBody>
      </p:sp>
      <p:pic>
        <p:nvPicPr>
          <p:cNvPr id="198" name="Screen Shot 2016-10-08 at 5.15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2246226"/>
            <a:ext cx="5791200" cy="205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269239" y="289510"/>
            <a:ext cx="11655842" cy="899667"/>
          </a:xfrm>
          <a:prstGeom prst="rect">
            <a:avLst/>
          </a:prstGeom>
        </p:spPr>
        <p:txBody>
          <a:bodyPr/>
          <a:lstStyle/>
          <a:p>
            <a:pPr/>
            <a:r>
              <a:t>Tipos de Data Binding</a:t>
            </a:r>
          </a:p>
        </p:txBody>
      </p:sp>
      <p:sp>
        <p:nvSpPr>
          <p:cNvPr id="201" name="Shape 201"/>
          <p:cNvSpPr/>
          <p:nvPr/>
        </p:nvSpPr>
        <p:spPr>
          <a:xfrm>
            <a:off x="5859443" y="1939238"/>
            <a:ext cx="5545075" cy="3383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642" tIns="89642" rIns="89642" bIns="89642">
            <a:spAutoFit/>
          </a:bodyPr>
          <a:lstStyle/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t> </a:t>
            </a: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OneWay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Los cambios se propagan del origen al destino.</a:t>
            </a: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TwoWay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Los cambios se propagan en ambas direcciones.</a:t>
            </a:r>
            <a:endParaRPr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b="1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OneWayToSource</a:t>
            </a: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: Los cambios se propagan del destino al origen.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pic>
        <p:nvPicPr>
          <p:cNvPr id="202" name="Simulator Screen Shot Oct 8, 2016, 4.56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968" y="1194765"/>
            <a:ext cx="2911514" cy="5167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269239" y="289510"/>
            <a:ext cx="11655842" cy="899667"/>
          </a:xfrm>
          <a:prstGeom prst="rect">
            <a:avLst/>
          </a:prstGeom>
        </p:spPr>
        <p:txBody>
          <a:bodyPr/>
          <a:lstStyle/>
          <a:p>
            <a:pPr/>
            <a:r>
              <a:t>INotifyPropertyChanged</a:t>
            </a:r>
          </a:p>
        </p:txBody>
      </p:sp>
      <p:sp>
        <p:nvSpPr>
          <p:cNvPr id="205" name="Shape 205"/>
          <p:cNvSpPr/>
          <p:nvPr/>
        </p:nvSpPr>
        <p:spPr>
          <a:xfrm>
            <a:off x="5872143" y="1342338"/>
            <a:ext cx="5545075" cy="319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642" tIns="89642" rIns="89642" bIns="89642">
            <a:spAutoFit/>
          </a:bodyPr>
          <a:lstStyle/>
          <a:p>
            <a:pPr marL="270710" indent="-270710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Notifica a los elementos que tenemos bindeados a una propiedad, que esta tuvo cambios.</a:t>
            </a:r>
            <a:endParaRPr sz="2400">
              <a:solidFill>
                <a:srgbClr val="404040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240631" indent="-240631" defTabSz="932742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700">
                <a:solidFill>
                  <a:srgbClr val="6FBD23"/>
                </a:solidFill>
              </a:defRPr>
            </a:pPr>
            <a:r>
              <a: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Aunque existen paquetes en NuGet que te inyectan está Interfaz a tus propiedades!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pic>
        <p:nvPicPr>
          <p:cNvPr id="206" name="Screen Shot 2016-10-08 at 5.28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9" y="1355879"/>
            <a:ext cx="5545075" cy="4146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5-30629_Build_Template_WHITE">
  <a:themeElements>
    <a:clrScheme name="5-30629_Build_Template_WHIT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00FF"/>
      </a:hlink>
      <a:folHlink>
        <a:srgbClr val="FF00FF"/>
      </a:folHlink>
    </a:clrScheme>
    <a:fontScheme name="5-30629_Build_Template_WHI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-30629_Build_Template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4294" tIns="34294" rIns="34294" bIns="34294" numCol="1" spcCol="38100" rtlCol="0" anchor="b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5-30629_Build_Template_WHITE">
  <a:themeElements>
    <a:clrScheme name="5-30629_Build_Template_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00FF"/>
      </a:hlink>
      <a:folHlink>
        <a:srgbClr val="FF00FF"/>
      </a:folHlink>
    </a:clrScheme>
    <a:fontScheme name="5-30629_Build_Template_WHI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-30629_Build_Template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4294" tIns="34294" rIns="34294" bIns="34294" numCol="1" spcCol="38100" rtlCol="0" anchor="b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