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e51e71817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2e51e71817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e51e7181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e51e7181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e51e71817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2e51e71817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e51e7181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2e51e7181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2e51e71817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2e51e71817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e51e7181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e51e7181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e51e7181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2e51e7181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e51e71817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e51e71817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e51e71817_0_1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e51e7181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2713bbe8c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2713bbe8c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e51e7181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e51e7181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e51e7181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2e51e7181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e51e7181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e51e7181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2e51e7181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2e51e7181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2e51e7181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2e51e7181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e51e71817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2e51e7181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e51e71817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2e51e71817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kaggle.com/datasets/octopusteam/imdb-top-rated-titles-movies-and-tv-series" TargetMode="External"/><Relationship Id="rId4" Type="http://schemas.openxmlformats.org/officeDocument/2006/relationships/hyperlink" Target="https://www.kaggle.com/datasets/shivamb/netflix-shows" TargetMode="External"/><Relationship Id="rId5" Type="http://schemas.openxmlformats.org/officeDocument/2006/relationships/hyperlink" Target="https://www.kaggle.com/datasets/sujaykapadnis/official-netflix-streaming-data?select=all-weeks-global.csv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Netflix Content Strategy</a:t>
            </a:r>
            <a:br>
              <a:rPr lang="en"/>
            </a:br>
            <a:r>
              <a:rPr lang="en"/>
              <a:t>Case Study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571738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300"/>
              </a:spcBef>
              <a:spcAft>
                <a:spcPts val="1300"/>
              </a:spcAft>
              <a:buNone/>
            </a:pPr>
            <a:r>
              <a:rPr lang="en"/>
              <a:t>Insight and </a:t>
            </a:r>
            <a:r>
              <a:rPr lang="en"/>
              <a:t>Recommendations</a:t>
            </a:r>
            <a:r>
              <a:rPr lang="en"/>
              <a:t> for Optimal Content Engagement</a:t>
            </a:r>
            <a:br>
              <a:rPr lang="en"/>
            </a:br>
            <a:br>
              <a:rPr lang="en"/>
            </a:br>
            <a:r>
              <a:rPr lang="en"/>
              <a:t>By: Moulid Ismail</a:t>
            </a:r>
            <a:br>
              <a:rPr lang="en"/>
            </a:br>
            <a:r>
              <a:rPr lang="en"/>
              <a:t>Jan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ctrTitle"/>
          </p:nvPr>
        </p:nvSpPr>
        <p:spPr>
          <a:xfrm>
            <a:off x="205625" y="2233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dk1"/>
                </a:solidFill>
              </a:rPr>
              <a:t>Viewership Trends Overtime</a:t>
            </a:r>
            <a:endParaRPr b="1" sz="3400">
              <a:solidFill>
                <a:schemeClr val="dk1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38825"/>
            <a:ext cx="8869551" cy="412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ctrTitle"/>
          </p:nvPr>
        </p:nvSpPr>
        <p:spPr>
          <a:xfrm>
            <a:off x="598100" y="5539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Viewership Trends Overtime: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742175" y="1413875"/>
            <a:ext cx="79737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Analysis </a:t>
            </a:r>
            <a:r>
              <a:rPr b="1" lang="en" sz="2100"/>
              <a:t>:</a:t>
            </a:r>
            <a:endParaRPr b="1" sz="2100"/>
          </a:p>
          <a:p>
            <a:pPr indent="-33655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Trend Up to 2022</a:t>
            </a:r>
            <a:endParaRPr i="1" sz="17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Significant correlation with the pandemic (2020–2022). Lockdowns created a boom in streaming as people spent more time at home.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Netflix capitalized by releasing high-volume, diverse content during this period.</a:t>
            </a:r>
            <a:br>
              <a:rPr lang="en" sz="1100"/>
            </a:br>
            <a:endParaRPr sz="11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Post-2022 Drop-Off:</a:t>
            </a:r>
            <a:endParaRPr i="1" sz="1700"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Ease of restrictions reduced time spent indoors</a:t>
            </a:r>
            <a:endParaRPr/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/>
              <a:t>Intense competition from platforms like Disney+ and HBO Max contributed to a decline.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/>
              <a:t>Audience fatigue with Netflix’s existing content offerings.</a:t>
            </a:r>
            <a:br>
              <a:rPr lang="en" sz="1700"/>
            </a:br>
            <a:endParaRPr sz="17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ctrTitle"/>
          </p:nvPr>
        </p:nvSpPr>
        <p:spPr>
          <a:xfrm>
            <a:off x="598100" y="5539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Viewership Trends Overtime: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742175" y="1413875"/>
            <a:ext cx="79737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Recommendation</a:t>
            </a:r>
            <a:r>
              <a:rPr b="1" lang="en" sz="2100"/>
              <a:t> :</a:t>
            </a:r>
            <a:endParaRPr b="1" sz="2100"/>
          </a:p>
          <a:p>
            <a:pPr indent="-3937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600"/>
              <a:buChar char="●"/>
            </a:pPr>
            <a:r>
              <a:rPr lang="en" sz="2000"/>
              <a:t>Counteract drop-off by diversifying genres, leveraging untapped markets, and improving catalog curation.</a:t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br>
              <a:rPr lang="en" sz="1700"/>
            </a:br>
            <a:endParaRPr sz="1700"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ctrTitle"/>
          </p:nvPr>
        </p:nvSpPr>
        <p:spPr>
          <a:xfrm>
            <a:off x="598100" y="5539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Insights and Correlations</a:t>
            </a:r>
            <a:r>
              <a:rPr lang="en" sz="3400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742175" y="1413875"/>
            <a:ext cx="79737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Key Observations</a:t>
            </a:r>
            <a:r>
              <a:rPr b="1" lang="en" sz="2100"/>
              <a:t>:</a:t>
            </a:r>
            <a:endParaRPr b="1" sz="2100"/>
          </a:p>
          <a:p>
            <a:pPr indent="-4127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900"/>
              <a:buChar char="●"/>
            </a:pPr>
            <a:r>
              <a:rPr lang="en"/>
              <a:t>Mass appeal genres like Drama/Romance drive high engagement.</a:t>
            </a:r>
            <a:endParaRPr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/>
              <a:t>Niche genres like Documentary require stronger marketing.</a:t>
            </a:r>
            <a:endParaRPr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/>
              <a:t>Pandemic-related surges highlight the value of strategic releases during global events.</a:t>
            </a:r>
            <a:endParaRPr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100"/>
              <a:t>Correlations:</a:t>
            </a:r>
            <a:endParaRPr b="1" sz="2100"/>
          </a:p>
          <a:p>
            <a:pPr indent="-4318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High ratings ≠ high viewership (e.g., "Our Planet" vs. "True Beauty").</a:t>
            </a:r>
            <a:endParaRPr/>
          </a:p>
          <a:p>
            <a:pPr indent="-450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500"/>
              <a:buChar char="●"/>
            </a:pPr>
            <a:r>
              <a:rPr lang="en"/>
              <a:t>Viewer habits are influenced by external factors (pandemics, competition, etc.).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br>
              <a:rPr lang="en" sz="1700"/>
            </a:br>
            <a:endParaRPr sz="1700"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ctrTitle"/>
          </p:nvPr>
        </p:nvSpPr>
        <p:spPr>
          <a:xfrm>
            <a:off x="553450" y="776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Recommendations: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8" name="Google Shape;168;p26"/>
          <p:cNvSpPr txBox="1"/>
          <p:nvPr/>
        </p:nvSpPr>
        <p:spPr>
          <a:xfrm>
            <a:off x="677650" y="916475"/>
            <a:ext cx="79737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For Netflix:</a:t>
            </a:r>
            <a:endParaRPr b="1" sz="2100"/>
          </a:p>
          <a:p>
            <a:pPr indent="-4127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900"/>
              <a:buChar char="●"/>
            </a:pPr>
            <a:r>
              <a:rPr lang="en"/>
              <a:t>Invest More in Popular Genres: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Drama?Romance for Sustained Engagement,</a:t>
            </a:r>
            <a:endParaRPr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/>
              <a:t>Leverage Trends: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Documentaries, Marketed to Specific audience segments.</a:t>
            </a:r>
            <a:endParaRPr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/>
              <a:t>Explore Emerging Markets: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Global expansions in untapped regions.</a:t>
            </a:r>
            <a:endParaRPr/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"/>
              <a:t>Combat Competition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Unique Offerings (e.g., interactive shows, limited series)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br>
              <a:rPr lang="en" sz="1700"/>
            </a:br>
            <a:endParaRPr sz="1700"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ctrTitle"/>
          </p:nvPr>
        </p:nvSpPr>
        <p:spPr>
          <a:xfrm>
            <a:off x="553450" y="776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Conclusion</a:t>
            </a:r>
            <a:r>
              <a:rPr lang="en" sz="3400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4" name="Google Shape;174;p27"/>
          <p:cNvSpPr txBox="1"/>
          <p:nvPr/>
        </p:nvSpPr>
        <p:spPr>
          <a:xfrm>
            <a:off x="677650" y="916475"/>
            <a:ext cx="8374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Recap Findings</a:t>
            </a:r>
            <a:r>
              <a:rPr b="1" lang="en" sz="2100"/>
              <a:t>:</a:t>
            </a:r>
            <a:endParaRPr b="1" sz="2100"/>
          </a:p>
          <a:p>
            <a:pPr indent="-41275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900"/>
              <a:buChar char="●"/>
            </a:pPr>
            <a:r>
              <a:rPr lang="en"/>
              <a:t>Genre </a:t>
            </a:r>
            <a:r>
              <a:rPr lang="en"/>
              <a:t>Performance</a:t>
            </a:r>
            <a:r>
              <a:rPr lang="en"/>
              <a:t>, Viewer Trends, and Correlations.</a:t>
            </a:r>
            <a:endParaRPr/>
          </a:p>
          <a:p>
            <a:pPr indent="-4127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"/>
              <a:t>Recommendations</a:t>
            </a:r>
            <a:r>
              <a:rPr lang="en"/>
              <a:t> for Content Strategy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br>
              <a:rPr b="1" lang="en"/>
            </a:br>
            <a:r>
              <a:rPr b="1" lang="en" sz="2100"/>
              <a:t>Closing</a:t>
            </a:r>
            <a:r>
              <a:rPr b="1" lang="en" sz="2100"/>
              <a:t> Statement:</a:t>
            </a:r>
            <a:r>
              <a:rPr lang="en"/>
              <a:t> 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/>
              <a:t>Data-Driven content </a:t>
            </a:r>
            <a:r>
              <a:rPr lang="en" sz="1600"/>
              <a:t>decisions</a:t>
            </a:r>
            <a:r>
              <a:rPr lang="en" sz="1600"/>
              <a:t> will help Netflix maintain its competitive edge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br>
              <a:rPr lang="en" sz="1700"/>
            </a:br>
            <a:endParaRPr sz="1700"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ctrTitle"/>
          </p:nvPr>
        </p:nvSpPr>
        <p:spPr>
          <a:xfrm>
            <a:off x="553450" y="776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Datasets Used</a:t>
            </a:r>
            <a:r>
              <a:rPr lang="en" sz="3400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677650" y="916475"/>
            <a:ext cx="8374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Datasets</a:t>
            </a:r>
            <a:r>
              <a:rPr b="1" lang="en" sz="2100"/>
              <a:t>:</a:t>
            </a:r>
            <a:br>
              <a:rPr b="1" lang="en" sz="2100"/>
            </a:br>
            <a:endParaRPr b="1" sz="2100"/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IMDb Top Rated Titles (Movies &amp; TV Series)** (</a:t>
            </a:r>
            <a:r>
              <a:rPr lang="en" u="sng">
                <a:solidFill>
                  <a:schemeClr val="hlink"/>
                </a:solidFill>
                <a:hlinkClick r:id="rId3"/>
              </a:rPr>
              <a:t>`data.csv`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 	Provides metadata about TV shows and movies, including genres, ratings, and popularity.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Netflix Movies and TV Shows** (</a:t>
            </a:r>
            <a:r>
              <a:rPr lang="en" u="sng">
                <a:solidFill>
                  <a:schemeClr val="hlink"/>
                </a:solidFill>
                <a:hlinkClick r:id="rId4"/>
              </a:rPr>
              <a:t>`netflix_titles.csv`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/>
              <a:t> 	Includes details about titles available on Netflix, such as genre, duration, and release year.</a:t>
            </a:r>
            <a:br>
              <a:rPr lang="en"/>
            </a:br>
            <a:endParaRPr/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Official Netflix Viewership Database** (`</a:t>
            </a:r>
            <a:r>
              <a:rPr lang="en" u="sng">
                <a:solidFill>
                  <a:schemeClr val="hlink"/>
                </a:solidFill>
                <a:hlinkClick r:id="rId5"/>
              </a:rPr>
              <a:t>most_popular.csv`, `all_weeks_countries.csv`, `all_weeks_global.csv`</a:t>
            </a:r>
            <a:r>
              <a:rPr lang="en"/>
              <a:t>)</a:t>
            </a:r>
            <a:br>
              <a:rPr lang="en"/>
            </a:br>
            <a:r>
              <a:rPr lang="en"/>
              <a:t>Provides weekly views in hours, highlighting popular Netflix titles.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br>
              <a:rPr lang="en" sz="1700"/>
            </a:br>
            <a:endParaRPr sz="1700"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9"/>
          <p:cNvSpPr txBox="1"/>
          <p:nvPr>
            <p:ph type="ctrTitle"/>
          </p:nvPr>
        </p:nvSpPr>
        <p:spPr>
          <a:xfrm>
            <a:off x="553450" y="776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dk1"/>
                </a:solidFill>
              </a:rPr>
              <a:t>Tools</a:t>
            </a:r>
            <a:r>
              <a:rPr lang="en" sz="3400">
                <a:solidFill>
                  <a:schemeClr val="dk1"/>
                </a:solidFill>
              </a:rPr>
              <a:t> Used: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6" name="Google Shape;186;p29"/>
          <p:cNvSpPr txBox="1"/>
          <p:nvPr/>
        </p:nvSpPr>
        <p:spPr>
          <a:xfrm>
            <a:off x="677650" y="916475"/>
            <a:ext cx="83742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/>
          </a:p>
          <a:p>
            <a:pPr indent="-3175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Excel/Google Sheets: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data cleaning and standardization.</a:t>
            </a:r>
            <a:br>
              <a:rPr b="1" lang="en"/>
            </a:b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Rstudio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data merging and cleaning.</a:t>
            </a:r>
            <a:br>
              <a:rPr b="1" lang="en"/>
            </a:br>
            <a:endParaRPr b="1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Tableau Studio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 data visualization.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None/>
            </a:pPr>
            <a:br>
              <a:rPr lang="en" sz="1700"/>
            </a:br>
            <a:endParaRPr sz="1700"/>
          </a:p>
          <a:p>
            <a:pPr indent="0" lvl="0" marL="0" rtl="0" algn="l">
              <a:spcBef>
                <a:spcPts val="13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ctrTitle"/>
          </p:nvPr>
        </p:nvSpPr>
        <p:spPr>
          <a:xfrm>
            <a:off x="460950" y="2281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ctrTitle"/>
          </p:nvPr>
        </p:nvSpPr>
        <p:spPr>
          <a:xfrm>
            <a:off x="386725" y="5750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Brief</a:t>
            </a:r>
            <a:r>
              <a:rPr lang="en">
                <a:solidFill>
                  <a:schemeClr val="dk1"/>
                </a:solidFill>
              </a:rPr>
              <a:t> Overview: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2" name="Google Shape;92;p14"/>
          <p:cNvSpPr txBox="1"/>
          <p:nvPr/>
        </p:nvSpPr>
        <p:spPr>
          <a:xfrm>
            <a:off x="510925" y="1413875"/>
            <a:ext cx="84396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28600" spcFirstLastPara="1" rIns="91425" wrap="square" tIns="91425">
            <a:noAutofit/>
          </a:bodyPr>
          <a:lstStyle/>
          <a:p>
            <a:pPr indent="-342900" lvl="0" marL="2857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1" lang="en" sz="1700"/>
              <a:t>Problem:</a:t>
            </a:r>
            <a:r>
              <a:rPr lang="en" sz="1700"/>
              <a:t> Netflix aims to close the gap between top-rated IMDb genres and its highest-viewed genres by analyzing streaming data and viewer trends</a:t>
            </a:r>
            <a:br>
              <a:rPr lang="en" sz="1700"/>
            </a:br>
            <a:endParaRPr sz="1700"/>
          </a:p>
          <a:p>
            <a:pPr indent="-342900" lvl="0" marL="28575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1" lang="en" sz="1700"/>
              <a:t>Goal:</a:t>
            </a:r>
            <a:r>
              <a:rPr lang="en" sz="1700"/>
              <a:t> Identify content strategies for improved viewer engagement and retention.</a:t>
            </a:r>
            <a:br>
              <a:rPr lang="en" sz="1700"/>
            </a:br>
            <a:endParaRPr sz="1700"/>
          </a:p>
          <a:p>
            <a:pPr indent="-285750" lvl="0" marL="228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1" lang="en" sz="1700"/>
              <a:t>Context:</a:t>
            </a:r>
            <a:r>
              <a:rPr lang="en" sz="1700"/>
              <a:t> Netflix operates in a competitive streaming market.</a:t>
            </a:r>
            <a:br>
              <a:rPr lang="en" sz="1700"/>
            </a:br>
            <a:endParaRPr sz="1700"/>
          </a:p>
          <a:p>
            <a:pPr indent="-285750" lvl="0" marL="2286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b="1" lang="en" sz="1700"/>
              <a:t>Approach: </a:t>
            </a:r>
            <a:r>
              <a:rPr lang="en" sz="1700"/>
              <a:t>Data-driven insights from IMDb, Netflix Titles, and Official Netflix Viewership data.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510925" y="1413875"/>
            <a:ext cx="84396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28600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700"/>
              <a:t>· Datasets Used:</a:t>
            </a:r>
            <a:endParaRPr b="1" sz="1700"/>
          </a:p>
          <a:p>
            <a:pPr indent="-2286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1700"/>
              <a:t>IMDb Top Rated Titles: Title, Genres, </a:t>
            </a:r>
            <a:r>
              <a:rPr lang="en" sz="1700"/>
              <a:t>Average</a:t>
            </a:r>
            <a:r>
              <a:rPr lang="en" sz="1700"/>
              <a:t> ratings, Type, release year.</a:t>
            </a:r>
            <a:endParaRPr sz="1700"/>
          </a:p>
          <a:p>
            <a:pPr indent="-2286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1700"/>
              <a:t>Netflix Titles: Genre, type, Release year.</a:t>
            </a:r>
            <a:endParaRPr sz="1700"/>
          </a:p>
          <a:p>
            <a:pPr indent="-2286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1700"/>
              <a:t>Official Netflix Viewership Data: Title, Genre, Type, Weekly hours viewed.</a:t>
            </a:r>
            <a:br>
              <a:rPr lang="en" sz="1700"/>
            </a:br>
            <a:endParaRPr sz="1700"/>
          </a:p>
          <a:p>
            <a:pPr indent="-228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700"/>
              <a:t>· Actions Taken:</a:t>
            </a:r>
            <a:endParaRPr b="1" sz="1700"/>
          </a:p>
          <a:p>
            <a:pPr indent="-2286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1700"/>
              <a:t>Cleaned and merged datasets.</a:t>
            </a:r>
            <a:endParaRPr sz="1700"/>
          </a:p>
          <a:p>
            <a:pPr indent="-2286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1700"/>
              <a:t>Standardized genre and title columns.</a:t>
            </a:r>
            <a:endParaRPr sz="1700"/>
          </a:p>
          <a:p>
            <a:pPr indent="-2286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7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1700"/>
              <a:t>Mapped trends over time.</a:t>
            </a:r>
            <a:endParaRPr sz="1700"/>
          </a:p>
          <a:p>
            <a:pPr indent="-285750" lvl="0" marL="2286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8" name="Google Shape;98;p15"/>
          <p:cNvSpPr txBox="1"/>
          <p:nvPr>
            <p:ph type="ctrTitle"/>
          </p:nvPr>
        </p:nvSpPr>
        <p:spPr>
          <a:xfrm>
            <a:off x="386725" y="5750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Dataset Overview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ctrTitle"/>
          </p:nvPr>
        </p:nvSpPr>
        <p:spPr>
          <a:xfrm>
            <a:off x="386725" y="57507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Key Metrics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 txBox="1"/>
          <p:nvPr/>
        </p:nvSpPr>
        <p:spPr>
          <a:xfrm>
            <a:off x="510925" y="1413875"/>
            <a:ext cx="84396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228600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/>
              <a:t>· Quantitative:</a:t>
            </a:r>
            <a:endParaRPr b="1" sz="1800"/>
          </a:p>
          <a:p>
            <a:pPr indent="-2286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1800"/>
              <a:t>Weekly watch hours.</a:t>
            </a:r>
            <a:endParaRPr sz="1800"/>
          </a:p>
          <a:p>
            <a:pPr indent="-2286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1800"/>
              <a:t>IMDb ratings.</a:t>
            </a:r>
            <a:endParaRPr sz="1800"/>
          </a:p>
          <a:p>
            <a:pPr indent="-2286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1800"/>
              <a:t>Trends (2007–2024).</a:t>
            </a:r>
            <a:br>
              <a:rPr lang="en" sz="1800"/>
            </a:br>
            <a:endParaRPr sz="1800"/>
          </a:p>
          <a:p>
            <a:pPr indent="-22860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1800"/>
              <a:t>· Qualitative:</a:t>
            </a:r>
            <a:endParaRPr b="1" sz="1800"/>
          </a:p>
          <a:p>
            <a:pPr indent="-2286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1800"/>
              <a:t>Alignment of top genres with Netflix’s catalog.</a:t>
            </a:r>
            <a:endParaRPr sz="1800"/>
          </a:p>
          <a:p>
            <a:pPr indent="-2286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o </a:t>
            </a:r>
            <a:r>
              <a:rPr lang="en" sz="1800"/>
              <a:t>Viewer retention linked to genre popularity.</a:t>
            </a:r>
            <a:endParaRPr sz="1800"/>
          </a:p>
          <a:p>
            <a:pPr indent="-228600" lvl="0" marL="9144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285750" lvl="0" marL="228600" rtl="0" algn="l">
              <a:lnSpc>
                <a:spcPct val="115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152400" y="3870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</a:rPr>
              <a:t>Top Genres</a:t>
            </a:r>
            <a:br>
              <a:rPr lang="en" sz="3100">
                <a:solidFill>
                  <a:schemeClr val="dk1"/>
                </a:solidFill>
              </a:rPr>
            </a:br>
            <a:r>
              <a:rPr lang="en" sz="3100">
                <a:solidFill>
                  <a:schemeClr val="dk1"/>
                </a:solidFill>
              </a:rPr>
              <a:t>(IMDB Rating &amp; Weekly Wach Hours)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0797"/>
            <a:ext cx="8566571" cy="3776503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/>
          <p:nvPr/>
        </p:nvSpPr>
        <p:spPr>
          <a:xfrm>
            <a:off x="4180925" y="1313925"/>
            <a:ext cx="3180900" cy="506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 txBox="1"/>
          <p:nvPr/>
        </p:nvSpPr>
        <p:spPr>
          <a:xfrm>
            <a:off x="4257425" y="1391925"/>
            <a:ext cx="31809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700"/>
              <a:t>K</a:t>
            </a:r>
            <a:r>
              <a:rPr b="1" lang="en" sz="800"/>
              <a:t>ey Insight: </a:t>
            </a:r>
            <a:r>
              <a:rPr lang="en" sz="800"/>
              <a:t>Investment in emotionally engaging genres yields high viewer retention.</a:t>
            </a:r>
            <a:endParaRPr sz="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050" y="1062200"/>
            <a:ext cx="7624673" cy="392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8"/>
          <p:cNvSpPr txBox="1"/>
          <p:nvPr>
            <p:ph type="ctrTitle"/>
          </p:nvPr>
        </p:nvSpPr>
        <p:spPr>
          <a:xfrm>
            <a:off x="205625" y="2233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dk1"/>
                </a:solidFill>
              </a:rPr>
              <a:t>Top 30 Genres</a:t>
            </a:r>
            <a:r>
              <a:rPr lang="en" sz="3800">
                <a:solidFill>
                  <a:schemeClr val="dk1"/>
                </a:solidFill>
              </a:rPr>
              <a:t> (IMDb Rating )</a:t>
            </a:r>
            <a:endParaRPr sz="3800">
              <a:solidFill>
                <a:schemeClr val="dk1"/>
              </a:solidFill>
            </a:endParaRPr>
          </a:p>
        </p:txBody>
      </p:sp>
      <p:sp>
        <p:nvSpPr>
          <p:cNvPr id="119" name="Google Shape;119;p18"/>
          <p:cNvSpPr/>
          <p:nvPr/>
        </p:nvSpPr>
        <p:spPr>
          <a:xfrm>
            <a:off x="4666150" y="3434575"/>
            <a:ext cx="3180900" cy="506400"/>
          </a:xfrm>
          <a:prstGeom prst="roundRect">
            <a:avLst>
              <a:gd fmla="val 16667" name="adj"/>
            </a:avLst>
          </a:prstGeom>
          <a:solidFill>
            <a:srgbClr val="EFEFE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4832525" y="3386775"/>
            <a:ext cx="2681400" cy="3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800"/>
              <a:t>Key Insight: </a:t>
            </a:r>
            <a:r>
              <a:rPr lang="en" sz="800"/>
              <a:t>Critical acclaim (e.g., Documentaries) may require   targeted marketing for broader appeal.</a:t>
            </a:r>
            <a:endParaRPr sz="800"/>
          </a:p>
          <a:p>
            <a:pPr indent="-228600" lvl="0" marL="2286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ctrTitle"/>
          </p:nvPr>
        </p:nvSpPr>
        <p:spPr>
          <a:xfrm>
            <a:off x="205625" y="2233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</a:rPr>
              <a:t>Top 30 Shows</a:t>
            </a:r>
            <a:r>
              <a:rPr lang="en" sz="4000">
                <a:solidFill>
                  <a:schemeClr val="dk1"/>
                </a:solidFill>
              </a:rPr>
              <a:t> (IMDb rating)</a:t>
            </a:r>
            <a:endParaRPr sz="4000">
              <a:solidFill>
                <a:schemeClr val="dk1"/>
              </a:solidFill>
            </a:endParaRPr>
          </a:p>
        </p:txBody>
      </p:sp>
      <p:pic>
        <p:nvPicPr>
          <p:cNvPr id="126" name="Google Shape;12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4600"/>
            <a:ext cx="8839199" cy="38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ctrTitle"/>
          </p:nvPr>
        </p:nvSpPr>
        <p:spPr>
          <a:xfrm>
            <a:off x="205625" y="22339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chemeClr val="dk1"/>
                </a:solidFill>
              </a:rPr>
              <a:t>Top 30 Shows</a:t>
            </a:r>
            <a:r>
              <a:rPr lang="en" sz="3100">
                <a:solidFill>
                  <a:schemeClr val="dk1"/>
                </a:solidFill>
              </a:rPr>
              <a:t> (Weekly watch hours)</a:t>
            </a:r>
            <a:endParaRPr sz="3100">
              <a:solidFill>
                <a:schemeClr val="dk1"/>
              </a:solidFill>
            </a:endParaRPr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14597"/>
            <a:ext cx="8408896" cy="3776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ctrTitle"/>
          </p:nvPr>
        </p:nvSpPr>
        <p:spPr>
          <a:xfrm>
            <a:off x="598100" y="5539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Top 30 Shows (graphs):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742175" y="1413875"/>
            <a:ext cx="7973700" cy="30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/>
              <a:t>IMDb rating vs Weekly watch hours</a:t>
            </a:r>
            <a:endParaRPr b="1" sz="2100"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br>
              <a:rPr b="1" lang="en" sz="1000"/>
            </a:br>
            <a:r>
              <a:rPr b="1" lang="en"/>
              <a:t>Key Insight: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Differentiated strategies are needed for critically acclaimed vs. popular shows.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100"/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