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8C29A8-CC41-4080-B1F3-2F838150C04C}">
  <a:tblStyle styleId="{1E8C29A8-CC41-4080-B1F3-2F838150C0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cbf207e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cbf207e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9227321a_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ad9227321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9227321a_1_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ad9227321a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9227321a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ad9227321a_1_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
              <a:t>In reagrad to our dataset the following equation is applied</a:t>
            </a:r>
            <a:endParaRPr/>
          </a:p>
          <a:p>
            <a:pPr indent="0" lvl="0" marL="0" rtl="0" algn="l">
              <a:spcBef>
                <a:spcPts val="0"/>
              </a:spcBef>
              <a:spcAft>
                <a:spcPts val="0"/>
              </a:spcAft>
              <a:buNone/>
            </a:pPr>
            <a:r>
              <a:t/>
            </a:r>
            <a:endParaRPr/>
          </a:p>
        </p:txBody>
      </p:sp>
      <p:sp>
        <p:nvSpPr>
          <p:cNvPr id="145" name="Google Shape;145;gad9227321a_1_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9227321a_1_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ad9227321a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9227321a_1_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ad9227321a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9227321a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ad9227321a_1_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In reagrad to our dataset MultinoalNM model is applied and the equation is following </a:t>
            </a:r>
            <a:endParaRPr/>
          </a:p>
        </p:txBody>
      </p:sp>
      <p:sp>
        <p:nvSpPr>
          <p:cNvPr id="171" name="Google Shape;171;gad9227321a_1_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9227321a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ad9227321a_1_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ad9227321a_1_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9227321a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ad9227321a_1_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ad9227321a_1_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d9227321a_1_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ad9227321a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cbf207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cbf207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9227321a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ad9227321a_1_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ad9227321a_1_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d9227321a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ad9227321a_1_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ad9227321a_1_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eba206d3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adeba206d3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adeba206d3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eba206d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adeba206d3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adeba206d3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eba206d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adeba206d3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adeba206d3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deba206d3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adeba206d3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adeba206d3_0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deba206d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adeba206d3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adeba206d3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deba206d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adeba206d3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adeba206d3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deba206d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adeba206d3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adeba206d3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d9227321a_1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ad9227321a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dcbf207e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dcbf207e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e950743a4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ae950743a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cbf207e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cbf207e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cbf207e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cbf207e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cbf207e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dcbf207e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cbf207e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cbf207e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cbf207e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cbf207e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dcbf207e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dcbf207e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662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4600">
                <a:latin typeface="Times New Roman"/>
                <a:ea typeface="Times New Roman"/>
                <a:cs typeface="Times New Roman"/>
                <a:sym typeface="Times New Roman"/>
              </a:rPr>
              <a:t>Classifying and Searching News </a:t>
            </a:r>
            <a:endParaRPr sz="4600">
              <a:latin typeface="Times New Roman"/>
              <a:ea typeface="Times New Roman"/>
              <a:cs typeface="Times New Roman"/>
              <a:sym typeface="Times New Roman"/>
            </a:endParaRPr>
          </a:p>
          <a:p>
            <a:pPr indent="0" lvl="0" marL="0" rtl="0" algn="ctr">
              <a:lnSpc>
                <a:spcPct val="115000"/>
              </a:lnSpc>
              <a:spcBef>
                <a:spcPts val="300"/>
              </a:spcBef>
              <a:spcAft>
                <a:spcPts val="300"/>
              </a:spcAft>
              <a:buNone/>
            </a:pPr>
            <a:r>
              <a:rPr lang="en" sz="4600">
                <a:latin typeface="Times New Roman"/>
                <a:ea typeface="Times New Roman"/>
                <a:cs typeface="Times New Roman"/>
                <a:sym typeface="Times New Roman"/>
              </a:rPr>
              <a:t>Articles from Key Phrases</a:t>
            </a:r>
            <a:endParaRPr sz="4600"/>
          </a:p>
        </p:txBody>
      </p:sp>
      <p:sp>
        <p:nvSpPr>
          <p:cNvPr id="55" name="Google Shape;55;p13"/>
          <p:cNvSpPr txBox="1"/>
          <p:nvPr>
            <p:ph idx="1" type="subTitle"/>
          </p:nvPr>
        </p:nvSpPr>
        <p:spPr>
          <a:xfrm>
            <a:off x="422550" y="338840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Mehmet Acikgoz, Irfan Ahmed, Jonathan Wolfe</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2" name="Google Shape;122;p22"/>
          <p:cNvSpPr txBox="1"/>
          <p:nvPr>
            <p:ph idx="1" type="body"/>
          </p:nvPr>
        </p:nvSpPr>
        <p:spPr>
          <a:xfrm>
            <a:off x="76500" y="1000075"/>
            <a:ext cx="9067500" cy="4229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While these techniques are handy only for word extraction, Rake is also good at finding related words and phrases which provide information about semantics and summary of the article.</a:t>
            </a:r>
            <a:endParaRPr/>
          </a:p>
          <a:p>
            <a:pPr indent="-342900" lvl="0" marL="457200" rtl="0" algn="just">
              <a:spcBef>
                <a:spcPts val="0"/>
              </a:spcBef>
              <a:spcAft>
                <a:spcPts val="0"/>
              </a:spcAft>
              <a:buSzPts val="1800"/>
              <a:buChar char="●"/>
            </a:pPr>
            <a:r>
              <a:rPr lang="en"/>
              <a:t>Rake is known to be a better algorithm in terms of accuracy, performance, simplicity, and efficiency when compared to other algorithms.</a:t>
            </a:r>
            <a:endParaRPr/>
          </a:p>
          <a:p>
            <a:pPr indent="-342900" lvl="0" marL="457200" rtl="0" algn="just">
              <a:spcBef>
                <a:spcPts val="0"/>
              </a:spcBef>
              <a:spcAft>
                <a:spcPts val="0"/>
              </a:spcAft>
              <a:buSzPts val="1800"/>
              <a:buChar char="●"/>
            </a:pPr>
            <a:r>
              <a:rPr lang="en"/>
              <a:t>We used Rake algorithm for the keywords extraction in each article and stored in the output file for the next steps in the project.</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450150" y="3496050"/>
            <a:ext cx="8382148" cy="1422875"/>
          </a:xfrm>
          <a:prstGeom prst="rect">
            <a:avLst/>
          </a:prstGeom>
          <a:noFill/>
          <a:ln>
            <a:noFill/>
          </a:ln>
        </p:spPr>
      </p:pic>
      <p:sp>
        <p:nvSpPr>
          <p:cNvPr id="124" name="Google Shape;124;p22"/>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Keywords Extraction</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3"/>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0" name="Google Shape;130;p23"/>
          <p:cNvSpPr txBox="1"/>
          <p:nvPr>
            <p:ph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Classification Models</a:t>
            </a:r>
            <a:endParaRPr sz="1100"/>
          </a:p>
        </p:txBody>
      </p:sp>
      <p:sp>
        <p:nvSpPr>
          <p:cNvPr id="131" name="Google Shape;131;p23"/>
          <p:cNvSpPr txBox="1"/>
          <p:nvPr>
            <p:ph idx="1" type="subTitle"/>
          </p:nvPr>
        </p:nvSpPr>
        <p:spPr>
          <a:xfrm>
            <a:off x="628650" y="1828800"/>
            <a:ext cx="7886700" cy="2803921"/>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sz="2000"/>
              <a:t>Accessed three classification models for accuracy comparison</a:t>
            </a:r>
            <a:endParaRPr sz="1100"/>
          </a:p>
          <a:p>
            <a:pPr indent="-177800" lvl="0" marL="342900" rtl="0" algn="l">
              <a:lnSpc>
                <a:spcPct val="90000"/>
              </a:lnSpc>
              <a:spcBef>
                <a:spcPts val="800"/>
              </a:spcBef>
              <a:spcAft>
                <a:spcPts val="0"/>
              </a:spcAft>
              <a:buClr>
                <a:schemeClr val="dk1"/>
              </a:buClr>
              <a:buSzPts val="2000"/>
              <a:buFont typeface="Arial"/>
              <a:buChar char="•"/>
            </a:pPr>
            <a:r>
              <a:rPr lang="en" sz="2000"/>
              <a:t>Logistic Regression</a:t>
            </a:r>
            <a:endParaRPr sz="1100"/>
          </a:p>
          <a:p>
            <a:pPr indent="-177800" lvl="0" marL="342900" rtl="0" algn="l">
              <a:lnSpc>
                <a:spcPct val="90000"/>
              </a:lnSpc>
              <a:spcBef>
                <a:spcPts val="800"/>
              </a:spcBef>
              <a:spcAft>
                <a:spcPts val="0"/>
              </a:spcAft>
              <a:buClr>
                <a:schemeClr val="dk1"/>
              </a:buClr>
              <a:buSzPts val="2000"/>
              <a:buFont typeface="Arial"/>
              <a:buChar char="•"/>
            </a:pPr>
            <a:r>
              <a:rPr lang="en" sz="2000"/>
              <a:t>MultinomialNB</a:t>
            </a:r>
            <a:endParaRPr sz="1100"/>
          </a:p>
          <a:p>
            <a:pPr indent="-177800" lvl="0" marL="342900" rtl="0" algn="l">
              <a:lnSpc>
                <a:spcPct val="90000"/>
              </a:lnSpc>
              <a:spcBef>
                <a:spcPts val="800"/>
              </a:spcBef>
              <a:spcAft>
                <a:spcPts val="0"/>
              </a:spcAft>
              <a:buClr>
                <a:schemeClr val="dk1"/>
              </a:buClr>
              <a:buSzPts val="2000"/>
              <a:buFont typeface="Arial"/>
              <a:buChar char="•"/>
            </a:pPr>
            <a:r>
              <a:rPr lang="en" sz="2000"/>
              <a:t>Random Forest Classifier </a:t>
            </a:r>
            <a:endParaRPr sz="2100"/>
          </a:p>
        </p:txBody>
      </p:sp>
      <p:pic>
        <p:nvPicPr>
          <p:cNvPr descr="A picture containing text&#10;&#10;Description automatically generated" id="132" name="Google Shape;132;p23"/>
          <p:cNvPicPr preferRelativeResize="0"/>
          <p:nvPr/>
        </p:nvPicPr>
        <p:blipFill rotWithShape="1">
          <a:blip r:embed="rId3">
            <a:alphaModFix/>
          </a:blip>
          <a:srcRect b="0" l="0" r="0" t="0"/>
          <a:stretch/>
        </p:blipFill>
        <p:spPr>
          <a:xfrm>
            <a:off x="6396694" y="3609916"/>
            <a:ext cx="2747307" cy="15024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4"/>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8" name="Google Shape;138;p24"/>
          <p:cNvSpPr txBox="1"/>
          <p:nvPr>
            <p:ph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Logistic Regression</a:t>
            </a:r>
            <a:endParaRPr sz="3500">
              <a:solidFill>
                <a:srgbClr val="FFFFFF"/>
              </a:solidFill>
              <a:latin typeface="Calibri"/>
              <a:ea typeface="Calibri"/>
              <a:cs typeface="Calibri"/>
              <a:sym typeface="Calibri"/>
            </a:endParaRPr>
          </a:p>
        </p:txBody>
      </p:sp>
      <p:sp>
        <p:nvSpPr>
          <p:cNvPr id="139" name="Google Shape;139;p24"/>
          <p:cNvSpPr txBox="1"/>
          <p:nvPr>
            <p:ph idx="1" type="subTitle"/>
          </p:nvPr>
        </p:nvSpPr>
        <p:spPr>
          <a:xfrm>
            <a:off x="0" y="1433513"/>
            <a:ext cx="9144000" cy="3709987"/>
          </a:xfrm>
          <a:prstGeom prst="rect">
            <a:avLst/>
          </a:prstGeom>
          <a:noFill/>
          <a:ln>
            <a:noFill/>
          </a:ln>
        </p:spPr>
        <p:txBody>
          <a:bodyPr anchorCtr="0" anchor="t" bIns="34275" lIns="68575" spcFirstLastPara="1" rIns="68575" wrap="square" tIns="34275">
            <a:noAutofit/>
          </a:bodyPr>
          <a:lstStyle/>
          <a:p>
            <a:pPr indent="-342900" lvl="0" marL="342900" rtl="0" algn="l">
              <a:lnSpc>
                <a:spcPct val="90000"/>
              </a:lnSpc>
              <a:spcBef>
                <a:spcPts val="0"/>
              </a:spcBef>
              <a:spcAft>
                <a:spcPts val="0"/>
              </a:spcAft>
              <a:buClr>
                <a:schemeClr val="dk1"/>
              </a:buClr>
              <a:buSzPts val="2000"/>
              <a:buFont typeface="Noto Sans Symbols"/>
              <a:buChar char="▪"/>
            </a:pPr>
            <a:r>
              <a:rPr lang="en" sz="2000"/>
              <a:t>Is based on the sigmoid function</a:t>
            </a:r>
            <a:endParaRPr sz="1100"/>
          </a:p>
          <a:p>
            <a:pPr indent="-342900" lvl="0" marL="342900" rtl="0" algn="l">
              <a:lnSpc>
                <a:spcPct val="90000"/>
              </a:lnSpc>
              <a:spcBef>
                <a:spcPts val="800"/>
              </a:spcBef>
              <a:spcAft>
                <a:spcPts val="0"/>
              </a:spcAft>
              <a:buClr>
                <a:schemeClr val="dk1"/>
              </a:buClr>
              <a:buSzPts val="2000"/>
              <a:buFont typeface="Noto Sans Symbols"/>
              <a:buChar char="▪"/>
            </a:pPr>
            <a:r>
              <a:rPr lang="en" sz="2000"/>
              <a:t>Returns 0 and 1 </a:t>
            </a:r>
            <a:endParaRPr sz="1700"/>
          </a:p>
          <a:p>
            <a:pPr indent="0" lvl="0" marL="0" rtl="0" algn="l">
              <a:lnSpc>
                <a:spcPct val="90000"/>
              </a:lnSpc>
              <a:spcBef>
                <a:spcPts val="800"/>
              </a:spcBef>
              <a:spcAft>
                <a:spcPts val="0"/>
              </a:spcAft>
              <a:buClr>
                <a:schemeClr val="dk1"/>
              </a:buClr>
              <a:buSzPts val="2000"/>
              <a:buNone/>
            </a:pPr>
            <a:r>
              <a:rPr lang="en" sz="2000"/>
              <a:t> </a:t>
            </a:r>
            <a:endParaRPr sz="1100"/>
          </a:p>
        </p:txBody>
      </p:sp>
      <p:pic>
        <p:nvPicPr>
          <p:cNvPr descr="Chart&#10;&#10;Description automatically generated" id="140" name="Google Shape;140;p24"/>
          <p:cNvPicPr preferRelativeResize="0"/>
          <p:nvPr/>
        </p:nvPicPr>
        <p:blipFill rotWithShape="1">
          <a:blip r:embed="rId3">
            <a:alphaModFix/>
          </a:blip>
          <a:srcRect b="0" l="0" r="0" t="0"/>
          <a:stretch/>
        </p:blipFill>
        <p:spPr>
          <a:xfrm>
            <a:off x="3686783" y="1783921"/>
            <a:ext cx="4566911" cy="3033508"/>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45227" y="2074229"/>
            <a:ext cx="3531031" cy="20232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5"/>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8" name="Google Shape;148;p25"/>
          <p:cNvSpPr txBox="1"/>
          <p:nvPr>
            <p:ph idx="1" type="subTitle"/>
          </p:nvPr>
        </p:nvSpPr>
        <p:spPr>
          <a:xfrm>
            <a:off x="0" y="1433513"/>
            <a:ext cx="9144000" cy="3709987"/>
          </a:xfrm>
          <a:prstGeom prst="rect">
            <a:avLst/>
          </a:prstGeom>
          <a:blipFill rotWithShape="1">
            <a:blip r:embed="rId3">
              <a:alphaModFix/>
            </a:blip>
            <a:stretch>
              <a:fillRect b="0" l="-898" r="-599" t="-1972"/>
            </a:stretch>
          </a:blip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SzPts val="1800"/>
              <a:buNone/>
            </a:pPr>
            <a:r>
              <a:rPr lang="en" sz="1100"/>
              <a:t> </a:t>
            </a:r>
            <a:endParaRPr sz="1100"/>
          </a:p>
        </p:txBody>
      </p:sp>
      <p:pic>
        <p:nvPicPr>
          <p:cNvPr id="149" name="Google Shape;149;p25"/>
          <p:cNvPicPr preferRelativeResize="0"/>
          <p:nvPr/>
        </p:nvPicPr>
        <p:blipFill rotWithShape="1">
          <a:blip r:embed="rId4">
            <a:alphaModFix/>
          </a:blip>
          <a:srcRect b="0" l="0" r="0" t="0"/>
          <a:stretch/>
        </p:blipFill>
        <p:spPr>
          <a:xfrm>
            <a:off x="1857625" y="1481551"/>
            <a:ext cx="2775512" cy="563147"/>
          </a:xfrm>
          <a:prstGeom prst="rect">
            <a:avLst/>
          </a:prstGeom>
          <a:noFill/>
          <a:ln>
            <a:noFill/>
          </a:ln>
        </p:spPr>
      </p:pic>
      <p:sp>
        <p:nvSpPr>
          <p:cNvPr id="150" name="Google Shape;150;p25"/>
          <p:cNvSpPr txBox="1"/>
          <p:nvPr>
            <p:ph type="ctrTitle"/>
          </p:nvPr>
        </p:nvSpPr>
        <p:spPr>
          <a:xfrm>
            <a:off x="628650" y="273848"/>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Logistic Regression Model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6"/>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6" name="Google Shape;156;p26"/>
          <p:cNvSpPr txBox="1"/>
          <p:nvPr>
            <p:ph type="ctrTitle"/>
          </p:nvPr>
        </p:nvSpPr>
        <p:spPr>
          <a:xfrm>
            <a:off x="628650" y="273848"/>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Logistic Regression Model </a:t>
            </a:r>
            <a:endParaRPr sz="1100"/>
          </a:p>
        </p:txBody>
      </p:sp>
      <p:sp>
        <p:nvSpPr>
          <p:cNvPr id="157" name="Google Shape;157;p26"/>
          <p:cNvSpPr txBox="1"/>
          <p:nvPr/>
        </p:nvSpPr>
        <p:spPr>
          <a:xfrm>
            <a:off x="382870" y="1762885"/>
            <a:ext cx="3227047" cy="110799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Advantages </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It is efficient and does not require many computational resources.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Highly interpretable </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Easy to regularize </a:t>
            </a:r>
            <a:endParaRPr sz="1100"/>
          </a:p>
        </p:txBody>
      </p:sp>
      <p:sp>
        <p:nvSpPr>
          <p:cNvPr id="158" name="Google Shape;158;p26"/>
          <p:cNvSpPr txBox="1"/>
          <p:nvPr/>
        </p:nvSpPr>
        <p:spPr>
          <a:xfrm>
            <a:off x="4081842" y="1809867"/>
            <a:ext cx="3227047" cy="131574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Disadvantages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Should not be used if the number of observations are less than the number of features. This can lead to overfitting.   </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It should only be used to predict discrete functions.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7"/>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4" name="Google Shape;164;p27"/>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Logistic Regression Model  </a:t>
            </a:r>
            <a:endParaRPr sz="1100"/>
          </a:p>
        </p:txBody>
      </p:sp>
      <p:sp>
        <p:nvSpPr>
          <p:cNvPr id="165" name="Google Shape;165;p27"/>
          <p:cNvSpPr txBox="1"/>
          <p:nvPr/>
        </p:nvSpPr>
        <p:spPr>
          <a:xfrm>
            <a:off x="3637373" y="1482895"/>
            <a:ext cx="28273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Results and Classification Report </a:t>
            </a:r>
            <a:endParaRPr sz="1100"/>
          </a:p>
        </p:txBody>
      </p:sp>
      <p:pic>
        <p:nvPicPr>
          <p:cNvPr descr="Table&#10;&#10;Description automatically generated" id="166" name="Google Shape;166;p27"/>
          <p:cNvPicPr preferRelativeResize="0"/>
          <p:nvPr/>
        </p:nvPicPr>
        <p:blipFill rotWithShape="1">
          <a:blip r:embed="rId3">
            <a:alphaModFix/>
          </a:blip>
          <a:srcRect b="0" l="0" r="0" t="0"/>
          <a:stretch/>
        </p:blipFill>
        <p:spPr>
          <a:xfrm>
            <a:off x="915638" y="1482895"/>
            <a:ext cx="1656733" cy="3660605"/>
          </a:xfrm>
          <a:prstGeom prst="rect">
            <a:avLst/>
          </a:prstGeom>
          <a:noFill/>
          <a:ln>
            <a:noFill/>
          </a:ln>
        </p:spPr>
      </p:pic>
      <p:sp>
        <p:nvSpPr>
          <p:cNvPr id="167" name="Google Shape;167;p27"/>
          <p:cNvSpPr txBox="1"/>
          <p:nvPr/>
        </p:nvSpPr>
        <p:spPr>
          <a:xfrm>
            <a:off x="3835279" y="2057400"/>
            <a:ext cx="262944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Accuracy of the model: 0.5442</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8"/>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4" name="Google Shape;174;p28"/>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rPr>
              <a:t>MultinomialNB Model</a:t>
            </a:r>
            <a:r>
              <a:rPr lang="en" sz="3500">
                <a:solidFill>
                  <a:srgbClr val="FFFFFF"/>
                </a:solidFill>
                <a:latin typeface="Calibri"/>
                <a:ea typeface="Calibri"/>
                <a:cs typeface="Calibri"/>
                <a:sym typeface="Calibri"/>
              </a:rPr>
              <a:t>  </a:t>
            </a:r>
            <a:endParaRPr sz="1100"/>
          </a:p>
        </p:txBody>
      </p:sp>
      <p:sp>
        <p:nvSpPr>
          <p:cNvPr id="175" name="Google Shape;175;p28"/>
          <p:cNvSpPr txBox="1"/>
          <p:nvPr/>
        </p:nvSpPr>
        <p:spPr>
          <a:xfrm>
            <a:off x="138183" y="1596788"/>
            <a:ext cx="6627694" cy="900247"/>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Based on Baye’s Theorem</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Is used to determine the probability of an event occurring, given that the probability of another event has already happened. </a:t>
            </a:r>
            <a:endParaRPr sz="1100"/>
          </a:p>
          <a:p>
            <a:pPr indent="-127000" lvl="1" marL="55880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6" name="Google Shape;176;p28"/>
          <p:cNvSpPr txBox="1"/>
          <p:nvPr/>
        </p:nvSpPr>
        <p:spPr>
          <a:xfrm>
            <a:off x="138183" y="2571750"/>
            <a:ext cx="6126139" cy="1523494"/>
          </a:xfrm>
          <a:prstGeom prst="rect">
            <a:avLst/>
          </a:prstGeom>
          <a:blipFill rotWithShape="1">
            <a:blip r:embed="rId3">
              <a:alphaModFix/>
            </a:blip>
            <a:stretch>
              <a:fillRect b="-3603" l="-447" r="0" t="-180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9"/>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3" name="Google Shape;183;p29"/>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rPr>
              <a:t>MultinomialNB</a:t>
            </a:r>
            <a:r>
              <a:rPr lang="en" sz="3500">
                <a:solidFill>
                  <a:srgbClr val="FFFFFF"/>
                </a:solidFill>
              </a:rPr>
              <a:t> Model</a:t>
            </a:r>
            <a:r>
              <a:rPr lang="en" sz="3500">
                <a:solidFill>
                  <a:srgbClr val="FFFFFF"/>
                </a:solidFill>
                <a:latin typeface="Calibri"/>
                <a:ea typeface="Calibri"/>
                <a:cs typeface="Calibri"/>
                <a:sym typeface="Calibri"/>
              </a:rPr>
              <a:t>  </a:t>
            </a:r>
            <a:endParaRPr sz="1100"/>
          </a:p>
        </p:txBody>
      </p:sp>
      <p:pic>
        <p:nvPicPr>
          <p:cNvPr id="184" name="Google Shape;184;p29"/>
          <p:cNvPicPr preferRelativeResize="0"/>
          <p:nvPr/>
        </p:nvPicPr>
        <p:blipFill rotWithShape="1">
          <a:blip r:embed="rId3">
            <a:alphaModFix/>
          </a:blip>
          <a:srcRect b="0" l="0" r="0" t="0"/>
          <a:stretch/>
        </p:blipFill>
        <p:spPr>
          <a:xfrm>
            <a:off x="531970" y="2074229"/>
            <a:ext cx="3711986" cy="661827"/>
          </a:xfrm>
          <a:prstGeom prst="rect">
            <a:avLst/>
          </a:prstGeom>
          <a:noFill/>
          <a:ln>
            <a:noFill/>
          </a:ln>
        </p:spPr>
      </p:pic>
      <p:sp>
        <p:nvSpPr>
          <p:cNvPr id="185" name="Google Shape;185;p29"/>
          <p:cNvSpPr txBox="1"/>
          <p:nvPr/>
        </p:nvSpPr>
        <p:spPr>
          <a:xfrm>
            <a:off x="210368" y="1615627"/>
            <a:ext cx="396333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Model Equation </a:t>
            </a:r>
            <a:endParaRPr sz="1100"/>
          </a:p>
        </p:txBody>
      </p:sp>
      <p:sp>
        <p:nvSpPr>
          <p:cNvPr id="186" name="Google Shape;186;p29"/>
          <p:cNvSpPr txBox="1"/>
          <p:nvPr/>
        </p:nvSpPr>
        <p:spPr>
          <a:xfrm>
            <a:off x="286100" y="3046130"/>
            <a:ext cx="4354620" cy="692497"/>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000000"/>
              </a:buClr>
              <a:buSzPts val="1400"/>
              <a:buFont typeface="Arial"/>
              <a:buChar char="•"/>
            </a:pPr>
            <a:r>
              <a:rPr b="0" i="0" lang="en" sz="1400" u="none" strike="noStrike">
                <a:solidFill>
                  <a:srgbClr val="000000"/>
                </a:solidFill>
                <a:latin typeface="Times New Roman"/>
                <a:ea typeface="Times New Roman"/>
                <a:cs typeface="Times New Roman"/>
                <a:sym typeface="Times New Roman"/>
              </a:rPr>
              <a:t>Ci is the previous probability class</a:t>
            </a:r>
            <a:endParaRPr sz="1100"/>
          </a:p>
          <a:p>
            <a:pPr indent="-215900" lvl="0" marL="215900" marR="0" rtl="0" algn="l">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T</a:t>
            </a:r>
            <a:r>
              <a:rPr b="0" i="0" lang="en" sz="1400" u="none" strike="noStrike">
                <a:solidFill>
                  <a:srgbClr val="000000"/>
                </a:solidFill>
                <a:latin typeface="Times New Roman"/>
                <a:ea typeface="Times New Roman"/>
                <a:cs typeface="Times New Roman"/>
                <a:sym typeface="Times New Roman"/>
              </a:rPr>
              <a:t>he posterior probability P (Ci|e) is obtained from the Bayesian formula. </a:t>
            </a:r>
            <a:endParaRPr sz="1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0"/>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3" name="Google Shape;193;p30"/>
          <p:cNvSpPr txBox="1"/>
          <p:nvPr>
            <p:ph type="ctrTitle"/>
          </p:nvPr>
        </p:nvSpPr>
        <p:spPr>
          <a:xfrm>
            <a:off x="586575" y="219675"/>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rPr>
              <a:t>MultinomialNB</a:t>
            </a:r>
            <a:r>
              <a:rPr lang="en" sz="3500">
                <a:solidFill>
                  <a:srgbClr val="FFFFFF"/>
                </a:solidFill>
              </a:rPr>
              <a:t> Model </a:t>
            </a:r>
            <a:r>
              <a:rPr lang="en" sz="3500">
                <a:solidFill>
                  <a:srgbClr val="FFFFFF"/>
                </a:solidFill>
                <a:latin typeface="Calibri"/>
                <a:ea typeface="Calibri"/>
                <a:cs typeface="Calibri"/>
                <a:sym typeface="Calibri"/>
              </a:rPr>
              <a:t> </a:t>
            </a:r>
            <a:endParaRPr sz="1100"/>
          </a:p>
        </p:txBody>
      </p:sp>
      <p:sp>
        <p:nvSpPr>
          <p:cNvPr id="194" name="Google Shape;194;p30"/>
          <p:cNvSpPr txBox="1"/>
          <p:nvPr/>
        </p:nvSpPr>
        <p:spPr>
          <a:xfrm>
            <a:off x="382870" y="1762885"/>
            <a:ext cx="3227047" cy="193899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Advantages </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It is simple and fast. Also, has low computation cost. </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Performs well with small datasets.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Can be used for multiple class perdition scenarios.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Requires less training data.</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Best suited for text classification.</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30"/>
          <p:cNvSpPr txBox="1"/>
          <p:nvPr/>
        </p:nvSpPr>
        <p:spPr>
          <a:xfrm>
            <a:off x="4081842" y="1809867"/>
            <a:ext cx="3227047" cy="131574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Disadvantages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Chances of loss accuracy.</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Zero frequency, if the category variable is not seen in training data. The model assigns a zero probability, leading to prediction not being made.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1"/>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1" name="Google Shape;201;p31"/>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rPr>
              <a:t>Multinomial</a:t>
            </a:r>
            <a:r>
              <a:rPr lang="en" sz="3500">
                <a:solidFill>
                  <a:srgbClr val="FFFFFF"/>
                </a:solidFill>
              </a:rPr>
              <a:t>NB Model</a:t>
            </a:r>
            <a:r>
              <a:rPr lang="en" sz="3500">
                <a:solidFill>
                  <a:srgbClr val="FFFFFF"/>
                </a:solidFill>
                <a:latin typeface="Calibri"/>
                <a:ea typeface="Calibri"/>
                <a:cs typeface="Calibri"/>
                <a:sym typeface="Calibri"/>
              </a:rPr>
              <a:t>  </a:t>
            </a:r>
            <a:endParaRPr sz="1100"/>
          </a:p>
        </p:txBody>
      </p:sp>
      <p:sp>
        <p:nvSpPr>
          <p:cNvPr id="202" name="Google Shape;202;p31"/>
          <p:cNvSpPr txBox="1"/>
          <p:nvPr/>
        </p:nvSpPr>
        <p:spPr>
          <a:xfrm>
            <a:off x="3637373" y="1482895"/>
            <a:ext cx="28273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Results and Classification Report </a:t>
            </a:r>
            <a:endParaRPr sz="1100"/>
          </a:p>
        </p:txBody>
      </p:sp>
      <p:sp>
        <p:nvSpPr>
          <p:cNvPr id="203" name="Google Shape;203;p31"/>
          <p:cNvSpPr txBox="1"/>
          <p:nvPr/>
        </p:nvSpPr>
        <p:spPr>
          <a:xfrm>
            <a:off x="3835279" y="2057400"/>
            <a:ext cx="262944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Accuracy of the model: 0.5161</a:t>
            </a:r>
            <a:endParaRPr sz="1100"/>
          </a:p>
        </p:txBody>
      </p:sp>
      <p:pic>
        <p:nvPicPr>
          <p:cNvPr descr="Table&#10;&#10;Description automatically generated" id="204" name="Google Shape;204;p31"/>
          <p:cNvPicPr preferRelativeResize="0"/>
          <p:nvPr/>
        </p:nvPicPr>
        <p:blipFill rotWithShape="1">
          <a:blip r:embed="rId3">
            <a:alphaModFix/>
          </a:blip>
          <a:srcRect b="0" l="0" r="0" t="0"/>
          <a:stretch/>
        </p:blipFill>
        <p:spPr>
          <a:xfrm>
            <a:off x="549662" y="1433511"/>
            <a:ext cx="2694785" cy="37099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1" name="Google Shape;61;p14"/>
          <p:cNvSpPr txBox="1"/>
          <p:nvPr>
            <p:ph idx="1" type="body"/>
          </p:nvPr>
        </p:nvSpPr>
        <p:spPr>
          <a:xfrm>
            <a:off x="156525" y="2436000"/>
            <a:ext cx="8520600" cy="27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	</a:t>
            </a:r>
            <a:r>
              <a:rPr b="1" lang="en" sz="1400">
                <a:solidFill>
                  <a:schemeClr val="dk1"/>
                </a:solidFill>
                <a:highlight>
                  <a:srgbClr val="F4F4F4"/>
                </a:highlight>
                <a:latin typeface="Roboto Mono"/>
                <a:ea typeface="Roboto Mono"/>
                <a:cs typeface="Roboto Mono"/>
                <a:sym typeface="Roboto Mono"/>
              </a:rPr>
              <a:t>category</a:t>
            </a:r>
            <a:r>
              <a:rPr lang="en" sz="1400">
                <a:solidFill>
                  <a:schemeClr val="dk1"/>
                </a:solidFill>
                <a:highlight>
                  <a:srgbClr val="F8F8F8"/>
                </a:highlight>
              </a:rPr>
              <a:t>: Category article belongs to</a:t>
            </a:r>
            <a:endParaRPr sz="1400">
              <a:solidFill>
                <a:schemeClr val="dk1"/>
              </a:solidFill>
              <a:highlight>
                <a:srgbClr val="F8F8F8"/>
              </a:highlight>
            </a:endParaRPr>
          </a:p>
          <a:p>
            <a:pPr indent="0" lvl="0" marL="457200" rtl="0" algn="l">
              <a:spcBef>
                <a:spcPts val="1600"/>
              </a:spcBef>
              <a:spcAft>
                <a:spcPts val="0"/>
              </a:spcAft>
              <a:buNone/>
            </a:pPr>
            <a:r>
              <a:rPr lang="en" sz="1400">
                <a:solidFill>
                  <a:schemeClr val="dk1"/>
                </a:solidFill>
                <a:highlight>
                  <a:srgbClr val="F4F4F4"/>
                </a:highlight>
                <a:latin typeface="Roboto Mono"/>
                <a:ea typeface="Roboto Mono"/>
                <a:cs typeface="Roboto Mono"/>
                <a:sym typeface="Roboto Mono"/>
              </a:rPr>
              <a:t>headline</a:t>
            </a:r>
            <a:r>
              <a:rPr lang="en" sz="1400">
                <a:solidFill>
                  <a:schemeClr val="dk1"/>
                </a:solidFill>
                <a:highlight>
                  <a:srgbClr val="F8F8F8"/>
                </a:highlight>
              </a:rPr>
              <a:t>: Headline of the article</a:t>
            </a:r>
            <a:endParaRPr sz="1400">
              <a:solidFill>
                <a:schemeClr val="dk1"/>
              </a:solidFill>
              <a:highlight>
                <a:srgbClr val="F8F8F8"/>
              </a:highlight>
            </a:endParaRPr>
          </a:p>
          <a:p>
            <a:pPr indent="0" lvl="0" marL="457200" rtl="0" algn="l">
              <a:spcBef>
                <a:spcPts val="800"/>
              </a:spcBef>
              <a:spcAft>
                <a:spcPts val="0"/>
              </a:spcAft>
              <a:buNone/>
            </a:pPr>
            <a:r>
              <a:rPr lang="en" sz="1400">
                <a:solidFill>
                  <a:schemeClr val="dk1"/>
                </a:solidFill>
                <a:highlight>
                  <a:srgbClr val="F4F4F4"/>
                </a:highlight>
                <a:latin typeface="Roboto Mono"/>
                <a:ea typeface="Roboto Mono"/>
                <a:cs typeface="Roboto Mono"/>
                <a:sym typeface="Roboto Mono"/>
              </a:rPr>
              <a:t>authors</a:t>
            </a:r>
            <a:r>
              <a:rPr lang="en" sz="1400">
                <a:solidFill>
                  <a:schemeClr val="dk1"/>
                </a:solidFill>
                <a:highlight>
                  <a:srgbClr val="F8F8F8"/>
                </a:highlight>
              </a:rPr>
              <a:t>: Person authored the article</a:t>
            </a:r>
            <a:endParaRPr sz="1400">
              <a:solidFill>
                <a:schemeClr val="dk1"/>
              </a:solidFill>
              <a:highlight>
                <a:srgbClr val="F8F8F8"/>
              </a:highlight>
            </a:endParaRPr>
          </a:p>
          <a:p>
            <a:pPr indent="0" lvl="0" marL="457200" rtl="0" algn="l">
              <a:spcBef>
                <a:spcPts val="800"/>
              </a:spcBef>
              <a:spcAft>
                <a:spcPts val="0"/>
              </a:spcAft>
              <a:buNone/>
            </a:pPr>
            <a:r>
              <a:rPr b="1" lang="en" sz="1400">
                <a:solidFill>
                  <a:schemeClr val="dk1"/>
                </a:solidFill>
                <a:highlight>
                  <a:srgbClr val="F4F4F4"/>
                </a:highlight>
                <a:latin typeface="Roboto Mono"/>
                <a:ea typeface="Roboto Mono"/>
                <a:cs typeface="Roboto Mono"/>
                <a:sym typeface="Roboto Mono"/>
              </a:rPr>
              <a:t>link</a:t>
            </a:r>
            <a:r>
              <a:rPr lang="en" sz="1400">
                <a:solidFill>
                  <a:schemeClr val="dk1"/>
                </a:solidFill>
                <a:highlight>
                  <a:srgbClr val="F8F8F8"/>
                </a:highlight>
              </a:rPr>
              <a:t>: Link to the post</a:t>
            </a:r>
            <a:endParaRPr sz="1400">
              <a:solidFill>
                <a:schemeClr val="dk1"/>
              </a:solidFill>
              <a:highlight>
                <a:srgbClr val="F8F8F8"/>
              </a:highlight>
            </a:endParaRPr>
          </a:p>
          <a:p>
            <a:pPr indent="0" lvl="0" marL="457200" rtl="0" algn="l">
              <a:spcBef>
                <a:spcPts val="800"/>
              </a:spcBef>
              <a:spcAft>
                <a:spcPts val="0"/>
              </a:spcAft>
              <a:buNone/>
            </a:pPr>
            <a:r>
              <a:rPr lang="en" sz="1400">
                <a:solidFill>
                  <a:schemeClr val="dk1"/>
                </a:solidFill>
                <a:highlight>
                  <a:srgbClr val="F4F4F4"/>
                </a:highlight>
                <a:latin typeface="Roboto Mono"/>
                <a:ea typeface="Roboto Mono"/>
                <a:cs typeface="Roboto Mono"/>
                <a:sym typeface="Roboto Mono"/>
              </a:rPr>
              <a:t>short_description</a:t>
            </a:r>
            <a:r>
              <a:rPr lang="en" sz="1400">
                <a:solidFill>
                  <a:schemeClr val="dk1"/>
                </a:solidFill>
                <a:highlight>
                  <a:srgbClr val="F8F8F8"/>
                </a:highlight>
              </a:rPr>
              <a:t>: Short description of the article</a:t>
            </a:r>
            <a:endParaRPr sz="1400">
              <a:solidFill>
                <a:schemeClr val="dk1"/>
              </a:solidFill>
              <a:highlight>
                <a:srgbClr val="F8F8F8"/>
              </a:highlight>
            </a:endParaRPr>
          </a:p>
          <a:p>
            <a:pPr indent="0" lvl="0" marL="457200" rtl="0" algn="l">
              <a:spcBef>
                <a:spcPts val="800"/>
              </a:spcBef>
              <a:spcAft>
                <a:spcPts val="0"/>
              </a:spcAft>
              <a:buNone/>
            </a:pPr>
            <a:r>
              <a:rPr lang="en" sz="1400">
                <a:solidFill>
                  <a:schemeClr val="dk1"/>
                </a:solidFill>
                <a:highlight>
                  <a:srgbClr val="F4F4F4"/>
                </a:highlight>
                <a:latin typeface="Roboto Mono"/>
                <a:ea typeface="Roboto Mono"/>
                <a:cs typeface="Roboto Mono"/>
                <a:sym typeface="Roboto Mono"/>
              </a:rPr>
              <a:t>date</a:t>
            </a:r>
            <a:r>
              <a:rPr lang="en" sz="1400">
                <a:solidFill>
                  <a:schemeClr val="dk1"/>
                </a:solidFill>
                <a:highlight>
                  <a:srgbClr val="F8F8F8"/>
                </a:highlight>
              </a:rPr>
              <a:t>: Date the article was published</a:t>
            </a:r>
            <a:endParaRPr sz="1400">
              <a:solidFill>
                <a:schemeClr val="dk1"/>
              </a:solidFill>
              <a:highlight>
                <a:srgbClr val="F8F8F8"/>
              </a:highlight>
            </a:endParaRPr>
          </a:p>
          <a:p>
            <a:pPr indent="0" lvl="0" marL="0" rtl="0" algn="l">
              <a:spcBef>
                <a:spcPts val="0"/>
              </a:spcBef>
              <a:spcAft>
                <a:spcPts val="1600"/>
              </a:spcAft>
              <a:buNone/>
            </a:pPr>
            <a:r>
              <a:rPr lang="en" sz="1400"/>
              <a:t>     }</a:t>
            </a:r>
            <a:endParaRPr/>
          </a:p>
        </p:txBody>
      </p:sp>
      <p:pic>
        <p:nvPicPr>
          <p:cNvPr id="62" name="Google Shape;62;p14"/>
          <p:cNvPicPr preferRelativeResize="0"/>
          <p:nvPr/>
        </p:nvPicPr>
        <p:blipFill>
          <a:blip r:embed="rId3">
            <a:alphaModFix/>
          </a:blip>
          <a:stretch>
            <a:fillRect/>
          </a:stretch>
        </p:blipFill>
        <p:spPr>
          <a:xfrm>
            <a:off x="458650" y="1202626"/>
            <a:ext cx="6103059" cy="1233375"/>
          </a:xfrm>
          <a:prstGeom prst="rect">
            <a:avLst/>
          </a:prstGeom>
          <a:noFill/>
          <a:ln>
            <a:noFill/>
          </a:ln>
        </p:spPr>
      </p:pic>
      <p:pic>
        <p:nvPicPr>
          <p:cNvPr id="63" name="Google Shape;63;p14"/>
          <p:cNvPicPr preferRelativeResize="0"/>
          <p:nvPr/>
        </p:nvPicPr>
        <p:blipFill>
          <a:blip r:embed="rId4">
            <a:alphaModFix/>
          </a:blip>
          <a:stretch>
            <a:fillRect/>
          </a:stretch>
        </p:blipFill>
        <p:spPr>
          <a:xfrm>
            <a:off x="6942300" y="1509025"/>
            <a:ext cx="1215825" cy="435675"/>
          </a:xfrm>
          <a:prstGeom prst="rect">
            <a:avLst/>
          </a:prstGeom>
          <a:noFill/>
          <a:ln>
            <a:noFill/>
          </a:ln>
        </p:spPr>
      </p:pic>
      <p:sp>
        <p:nvSpPr>
          <p:cNvPr id="64" name="Google Shape;64;p14"/>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Dataset</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2"/>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1" name="Google Shape;211;p32"/>
          <p:cNvSpPr txBox="1"/>
          <p:nvPr/>
        </p:nvSpPr>
        <p:spPr>
          <a:xfrm>
            <a:off x="305449" y="1530594"/>
            <a:ext cx="4919694" cy="33932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The model is made up of hundreds or thousands decision trees.</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The model uses to concepts:</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400"/>
              <a:buFont typeface="Calibri"/>
              <a:buAutoNum type="arabicPeriod"/>
            </a:pPr>
            <a:r>
              <a:rPr lang="en" sz="1400">
                <a:solidFill>
                  <a:schemeClr val="dk1"/>
                </a:solidFill>
                <a:latin typeface="Calibri"/>
                <a:ea typeface="Calibri"/>
                <a:cs typeface="Calibri"/>
                <a:sym typeface="Calibri"/>
              </a:rPr>
              <a:t>Random sampling of training data points when building trees,</a:t>
            </a:r>
            <a:endParaRPr sz="1100"/>
          </a:p>
          <a:p>
            <a:pPr indent="-254000" lvl="0" marL="254000" marR="0" rtl="0" algn="l">
              <a:spcBef>
                <a:spcPts val="0"/>
              </a:spcBef>
              <a:spcAft>
                <a:spcPts val="0"/>
              </a:spcAft>
              <a:buClr>
                <a:schemeClr val="dk1"/>
              </a:buClr>
              <a:buSzPts val="1400"/>
              <a:buFont typeface="Calibri"/>
              <a:buAutoNum type="arabicPeriod"/>
            </a:pPr>
            <a:r>
              <a:rPr lang="en" sz="1400">
                <a:solidFill>
                  <a:schemeClr val="dk1"/>
                </a:solidFill>
                <a:latin typeface="Calibri"/>
                <a:ea typeface="Calibri"/>
                <a:cs typeface="Calibri"/>
                <a:sym typeface="Calibri"/>
              </a:rPr>
              <a:t>Random subsets of features considered when splitting nodes.</a:t>
            </a:r>
            <a:endParaRPr sz="1100"/>
          </a:p>
          <a:p>
            <a:pPr indent="-165100" lvl="0" marL="25400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5100" lvl="0" marL="25400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a:solidFill>
                  <a:schemeClr val="dk1"/>
                </a:solidFill>
                <a:latin typeface="Calibri"/>
                <a:ea typeface="Calibri"/>
                <a:cs typeface="Calibri"/>
                <a:sym typeface="Calibri"/>
              </a:rPr>
              <a:t>The Random Forest Classifier is expressed in the following formula:</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400" u="none" strike="noStrike">
                <a:solidFill>
                  <a:srgbClr val="000000"/>
                </a:solidFill>
                <a:latin typeface="Times New Roman"/>
                <a:ea typeface="Times New Roman"/>
                <a:cs typeface="Times New Roman"/>
                <a:sym typeface="Times New Roman"/>
              </a:rPr>
              <a:t>where -p and -q is the proportion of negative samples, and p+ and q+ is the proportion of positive samples. Entropy of one means the class labels are equally divided, and zero means the sample is completely homogenous.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2" name="Google Shape;212;p32"/>
          <p:cNvPicPr preferRelativeResize="0"/>
          <p:nvPr/>
        </p:nvPicPr>
        <p:blipFill rotWithShape="1">
          <a:blip r:embed="rId3">
            <a:alphaModFix/>
          </a:blip>
          <a:srcRect b="0" l="0" r="0" t="0"/>
          <a:stretch/>
        </p:blipFill>
        <p:spPr>
          <a:xfrm>
            <a:off x="1300844" y="3484960"/>
            <a:ext cx="2057400" cy="307181"/>
          </a:xfrm>
          <a:prstGeom prst="rect">
            <a:avLst/>
          </a:prstGeom>
          <a:noFill/>
          <a:ln>
            <a:noFill/>
          </a:ln>
        </p:spPr>
      </p:pic>
      <p:sp>
        <p:nvSpPr>
          <p:cNvPr id="213" name="Google Shape;213;p32"/>
          <p:cNvSpPr txBox="1"/>
          <p:nvPr/>
        </p:nvSpPr>
        <p:spPr>
          <a:xfrm>
            <a:off x="5697415" y="1776046"/>
            <a:ext cx="2664069" cy="297773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Advantage </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Able to handle non-linear numeric and categorical predictors and outcomes. Where others require numeric inputs and assume linearity. So, it is good for both classification and regression. </a:t>
            </a:r>
            <a:endParaRPr sz="1100"/>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a:solidFill>
                  <a:schemeClr val="dk1"/>
                </a:solidFill>
                <a:latin typeface="Calibri"/>
                <a:ea typeface="Calibri"/>
                <a:cs typeface="Calibri"/>
                <a:sym typeface="Calibri"/>
              </a:rPr>
              <a:t>Disadvantage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Requires much more computational resources.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Can be difficult to determine significance of each variable </a:t>
            </a:r>
            <a:endParaRPr sz="1100"/>
          </a:p>
        </p:txBody>
      </p:sp>
      <p:sp>
        <p:nvSpPr>
          <p:cNvPr id="214" name="Google Shape;214;p32"/>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Random Forest Classifier Model</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3"/>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3"/>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Random Forest Classifier Model</a:t>
            </a:r>
            <a:endParaRPr sz="1100"/>
          </a:p>
        </p:txBody>
      </p:sp>
      <p:sp>
        <p:nvSpPr>
          <p:cNvPr id="222" name="Google Shape;222;p33"/>
          <p:cNvSpPr txBox="1"/>
          <p:nvPr/>
        </p:nvSpPr>
        <p:spPr>
          <a:xfrm>
            <a:off x="3606103" y="1470630"/>
            <a:ext cx="472984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Classification Report and Results </a:t>
            </a:r>
            <a:endParaRPr sz="1100"/>
          </a:p>
        </p:txBody>
      </p:sp>
      <p:pic>
        <p:nvPicPr>
          <p:cNvPr id="223" name="Google Shape;223;p33"/>
          <p:cNvPicPr preferRelativeResize="0"/>
          <p:nvPr/>
        </p:nvPicPr>
        <p:blipFill rotWithShape="1">
          <a:blip r:embed="rId3">
            <a:alphaModFix/>
          </a:blip>
          <a:srcRect b="0" l="0" r="0" t="0"/>
          <a:stretch/>
        </p:blipFill>
        <p:spPr>
          <a:xfrm>
            <a:off x="397775" y="1470630"/>
            <a:ext cx="2802625" cy="3685890"/>
          </a:xfrm>
          <a:prstGeom prst="rect">
            <a:avLst/>
          </a:prstGeom>
          <a:noFill/>
          <a:ln>
            <a:noFill/>
          </a:ln>
        </p:spPr>
      </p:pic>
      <p:sp>
        <p:nvSpPr>
          <p:cNvPr id="224" name="Google Shape;224;p33"/>
          <p:cNvSpPr txBox="1"/>
          <p:nvPr/>
        </p:nvSpPr>
        <p:spPr>
          <a:xfrm>
            <a:off x="3835279" y="2057400"/>
            <a:ext cx="262944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Accuracy of the model: 0.4528</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4"/>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List Relevant Articles at Top of List</a:t>
            </a:r>
            <a:endParaRPr/>
          </a:p>
          <a:p>
            <a:pPr indent="-342900" lvl="0" marL="457200" rtl="0" algn="l">
              <a:spcBef>
                <a:spcPts val="0"/>
              </a:spcBef>
              <a:spcAft>
                <a:spcPts val="0"/>
              </a:spcAft>
              <a:buSzPts val="1800"/>
              <a:buChar char="●"/>
            </a:pPr>
            <a:r>
              <a:rPr lang="en"/>
              <a:t>Using Key Phrases and Article Features</a:t>
            </a:r>
            <a:endParaRPr/>
          </a:p>
          <a:p>
            <a:pPr indent="-342900" lvl="0" marL="457200" rtl="0" algn="l">
              <a:spcBef>
                <a:spcPts val="0"/>
              </a:spcBef>
              <a:spcAft>
                <a:spcPts val="0"/>
              </a:spcAft>
              <a:buSzPts val="1800"/>
              <a:buChar char="●"/>
            </a:pPr>
            <a:r>
              <a:rPr lang="en"/>
              <a:t>Term Frequency used in Early Stages to Provide Results</a:t>
            </a:r>
            <a:endParaRPr/>
          </a:p>
          <a:p>
            <a:pPr indent="-342900" lvl="0" marL="457200" rtl="0" algn="l">
              <a:spcBef>
                <a:spcPts val="0"/>
              </a:spcBef>
              <a:spcAft>
                <a:spcPts val="0"/>
              </a:spcAft>
              <a:buSzPts val="1800"/>
              <a:buChar char="●"/>
            </a:pPr>
            <a:r>
              <a:rPr lang="en"/>
              <a:t>Articles Must be Graded by a Judge for Relevance</a:t>
            </a:r>
            <a:endParaRPr/>
          </a:p>
          <a:p>
            <a:pPr indent="-342900" lvl="0" marL="457200" rtl="0" algn="l">
              <a:spcBef>
                <a:spcPts val="0"/>
              </a:spcBef>
              <a:spcAft>
                <a:spcPts val="0"/>
              </a:spcAft>
              <a:buSzPts val="1800"/>
              <a:buChar char="●"/>
            </a:pPr>
            <a:r>
              <a:rPr lang="en"/>
              <a:t>Relevance Grades used to Train Model</a:t>
            </a:r>
            <a:endParaRPr/>
          </a:p>
          <a:p>
            <a:pPr indent="-342900" lvl="0" marL="457200" rtl="0" algn="l">
              <a:spcBef>
                <a:spcPts val="0"/>
              </a:spcBef>
              <a:spcAft>
                <a:spcPts val="0"/>
              </a:spcAft>
              <a:buSzPts val="1800"/>
              <a:buChar char="●"/>
            </a:pPr>
            <a:r>
              <a:rPr lang="en"/>
              <a:t>Model is then used to Provide Results</a:t>
            </a:r>
            <a:endParaRPr/>
          </a:p>
        </p:txBody>
      </p:sp>
      <p:sp>
        <p:nvSpPr>
          <p:cNvPr id="232" name="Google Shape;232;p34"/>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Search Engine</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5"/>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Query Independent Features</a:t>
            </a:r>
            <a:endParaRPr/>
          </a:p>
          <a:p>
            <a:pPr indent="-317500" lvl="1" marL="914400" rtl="0" algn="l">
              <a:spcBef>
                <a:spcPts val="0"/>
              </a:spcBef>
              <a:spcAft>
                <a:spcPts val="0"/>
              </a:spcAft>
              <a:buSzPts val="1400"/>
              <a:buChar char="○"/>
            </a:pPr>
            <a:r>
              <a:rPr lang="en"/>
              <a:t>Phrase Count</a:t>
            </a:r>
            <a:endParaRPr/>
          </a:p>
          <a:p>
            <a:pPr indent="-317500" lvl="1" marL="914400" rtl="0" algn="l">
              <a:spcBef>
                <a:spcPts val="0"/>
              </a:spcBef>
              <a:spcAft>
                <a:spcPts val="0"/>
              </a:spcAft>
              <a:buSzPts val="1400"/>
              <a:buChar char="○"/>
            </a:pPr>
            <a:r>
              <a:rPr lang="en"/>
              <a:t>Word Count</a:t>
            </a:r>
            <a:endParaRPr/>
          </a:p>
          <a:p>
            <a:pPr indent="-317500" lvl="1" marL="914400" rtl="0" algn="l">
              <a:spcBef>
                <a:spcPts val="0"/>
              </a:spcBef>
              <a:spcAft>
                <a:spcPts val="0"/>
              </a:spcAft>
              <a:buSzPts val="1400"/>
              <a:buChar char="○"/>
            </a:pPr>
            <a:r>
              <a:rPr lang="en"/>
              <a:t>Article Age</a:t>
            </a:r>
            <a:endParaRPr/>
          </a:p>
          <a:p>
            <a:pPr indent="-342900" lvl="0" marL="457200" rtl="0" algn="l">
              <a:spcBef>
                <a:spcPts val="0"/>
              </a:spcBef>
              <a:spcAft>
                <a:spcPts val="0"/>
              </a:spcAft>
              <a:buSzPts val="1800"/>
              <a:buChar char="●"/>
            </a:pPr>
            <a:r>
              <a:rPr lang="en"/>
              <a:t>Query Dependent Features</a:t>
            </a:r>
            <a:endParaRPr/>
          </a:p>
          <a:p>
            <a:pPr indent="-317500" lvl="1" marL="914400" rtl="0" algn="l">
              <a:spcBef>
                <a:spcPts val="0"/>
              </a:spcBef>
              <a:spcAft>
                <a:spcPts val="0"/>
              </a:spcAft>
              <a:buSzPts val="1400"/>
              <a:buChar char="○"/>
            </a:pPr>
            <a:r>
              <a:rPr lang="en"/>
              <a:t>Term Frequency</a:t>
            </a:r>
            <a:endParaRPr/>
          </a:p>
          <a:p>
            <a:pPr indent="-317500" lvl="1" marL="914400" rtl="0" algn="l">
              <a:spcBef>
                <a:spcPts val="0"/>
              </a:spcBef>
              <a:spcAft>
                <a:spcPts val="0"/>
              </a:spcAft>
              <a:buSzPts val="1400"/>
              <a:buChar char="○"/>
            </a:pPr>
            <a:r>
              <a:rPr lang="en"/>
              <a:t>Percent Match of Query</a:t>
            </a:r>
            <a:endParaRPr/>
          </a:p>
          <a:p>
            <a:pPr indent="-317500" lvl="1" marL="914400" rtl="0" algn="l">
              <a:spcBef>
                <a:spcPts val="0"/>
              </a:spcBef>
              <a:spcAft>
                <a:spcPts val="0"/>
              </a:spcAft>
              <a:buSzPts val="1400"/>
              <a:buChar char="○"/>
            </a:pPr>
            <a:r>
              <a:rPr lang="en"/>
              <a:t>Count of Full Query </a:t>
            </a:r>
            <a:r>
              <a:rPr lang="en"/>
              <a:t>Occurrence</a:t>
            </a:r>
            <a:endParaRPr/>
          </a:p>
          <a:p>
            <a:pPr indent="-342900" lvl="0" marL="457200" rtl="0" algn="l">
              <a:spcBef>
                <a:spcPts val="0"/>
              </a:spcBef>
              <a:spcAft>
                <a:spcPts val="0"/>
              </a:spcAft>
              <a:buSzPts val="1800"/>
              <a:buChar char="●"/>
            </a:pPr>
            <a:r>
              <a:rPr lang="en"/>
              <a:t>Inverse Index</a:t>
            </a:r>
            <a:endParaRPr/>
          </a:p>
          <a:p>
            <a:pPr indent="-342900" lvl="0" marL="457200" rtl="0" algn="l">
              <a:spcBef>
                <a:spcPts val="0"/>
              </a:spcBef>
              <a:spcAft>
                <a:spcPts val="0"/>
              </a:spcAft>
              <a:buSzPts val="1800"/>
              <a:buChar char="●"/>
            </a:pPr>
            <a:r>
              <a:rPr lang="en"/>
              <a:t>RankNet</a:t>
            </a:r>
            <a:endParaRPr/>
          </a:p>
          <a:p>
            <a:pPr indent="-342900" lvl="0" marL="457200" rtl="0" algn="l">
              <a:spcBef>
                <a:spcPts val="0"/>
              </a:spcBef>
              <a:spcAft>
                <a:spcPts val="0"/>
              </a:spcAft>
              <a:buSzPts val="1800"/>
              <a:buChar char="●"/>
            </a:pPr>
            <a:r>
              <a:rPr lang="en"/>
              <a:t>Normalized Discounted Cumulative Gain</a:t>
            </a:r>
            <a:endParaRPr/>
          </a:p>
        </p:txBody>
      </p:sp>
      <p:sp>
        <p:nvSpPr>
          <p:cNvPr id="240" name="Google Shape;240;p35"/>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Search Engine</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6"/>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Quick Reference to Articles from Words</a:t>
            </a:r>
            <a:endParaRPr/>
          </a:p>
          <a:p>
            <a:pPr indent="-342900" lvl="0" marL="457200" rtl="0" algn="l">
              <a:spcBef>
                <a:spcPts val="0"/>
              </a:spcBef>
              <a:spcAft>
                <a:spcPts val="0"/>
              </a:spcAft>
              <a:buSzPts val="1800"/>
              <a:buChar char="●"/>
            </a:pPr>
            <a:r>
              <a:rPr lang="en"/>
              <a:t>List of All Words in Key Phrases for Every Article</a:t>
            </a:r>
            <a:endParaRPr/>
          </a:p>
          <a:p>
            <a:pPr indent="-342900" lvl="0" marL="457200" rtl="0" algn="l">
              <a:spcBef>
                <a:spcPts val="0"/>
              </a:spcBef>
              <a:spcAft>
                <a:spcPts val="0"/>
              </a:spcAft>
              <a:buSzPts val="1800"/>
              <a:buChar char="●"/>
            </a:pPr>
            <a:r>
              <a:rPr lang="en"/>
              <a:t>Each Word Linked to Article It Appears</a:t>
            </a:r>
            <a:endParaRPr/>
          </a:p>
          <a:p>
            <a:pPr indent="-342900" lvl="0" marL="457200" rtl="0" algn="l">
              <a:spcBef>
                <a:spcPts val="0"/>
              </a:spcBef>
              <a:spcAft>
                <a:spcPts val="0"/>
              </a:spcAft>
              <a:buSzPts val="1800"/>
              <a:buChar char="●"/>
            </a:pPr>
            <a:r>
              <a:rPr lang="en"/>
              <a:t>Each Article Lists Positions of Word in Key Phrases</a:t>
            </a:r>
            <a:endParaRPr/>
          </a:p>
          <a:p>
            <a:pPr indent="-342900" lvl="0" marL="457200" rtl="0" algn="l">
              <a:spcBef>
                <a:spcPts val="0"/>
              </a:spcBef>
              <a:spcAft>
                <a:spcPts val="0"/>
              </a:spcAft>
              <a:buSzPts val="1800"/>
              <a:buChar char="●"/>
            </a:pPr>
            <a:r>
              <a:rPr lang="en"/>
              <a:t>Listing All Documents for Words Appearing in a                                       Query Makes a List of Related Articles</a:t>
            </a:r>
            <a:endParaRPr/>
          </a:p>
          <a:p>
            <a:pPr indent="-342900" lvl="0" marL="457200" rtl="0" algn="l">
              <a:spcBef>
                <a:spcPts val="0"/>
              </a:spcBef>
              <a:spcAft>
                <a:spcPts val="0"/>
              </a:spcAft>
              <a:buSzPts val="1800"/>
              <a:buChar char="●"/>
            </a:pPr>
            <a:r>
              <a:rPr lang="en"/>
              <a:t>Words from Query with Matching Articles Provides Percent Match</a:t>
            </a:r>
            <a:endParaRPr/>
          </a:p>
          <a:p>
            <a:pPr indent="-342900" lvl="0" marL="457200" rtl="0" algn="l">
              <a:spcBef>
                <a:spcPts val="0"/>
              </a:spcBef>
              <a:spcAft>
                <a:spcPts val="0"/>
              </a:spcAft>
              <a:buSzPts val="1800"/>
              <a:buChar char="●"/>
            </a:pPr>
            <a:r>
              <a:rPr lang="en"/>
              <a:t>Positions Give Ability to Find Matching Word Order</a:t>
            </a:r>
            <a:endParaRPr/>
          </a:p>
        </p:txBody>
      </p:sp>
      <p:sp>
        <p:nvSpPr>
          <p:cNvPr id="248" name="Google Shape;248;p36"/>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Inverse Index</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7"/>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37"/>
          <p:cNvSpPr txBox="1"/>
          <p:nvPr>
            <p:ph idx="1" type="body"/>
          </p:nvPr>
        </p:nvSpPr>
        <p:spPr>
          <a:xfrm>
            <a:off x="311700" y="1152475"/>
            <a:ext cx="8520600" cy="36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Developed in 2005 by Microsoft Research Lead by Chris </a:t>
            </a:r>
            <a:r>
              <a:rPr lang="en"/>
              <a:t>Burges</a:t>
            </a:r>
            <a:endParaRPr/>
          </a:p>
          <a:p>
            <a:pPr indent="-342900" lvl="0" marL="457200" rtl="0" algn="l">
              <a:spcBef>
                <a:spcPts val="0"/>
              </a:spcBef>
              <a:spcAft>
                <a:spcPts val="0"/>
              </a:spcAft>
              <a:buSzPts val="1800"/>
              <a:buChar char="●"/>
            </a:pPr>
            <a:r>
              <a:rPr lang="en"/>
              <a:t>Learning to Rank (LTR) Algorithm</a:t>
            </a:r>
            <a:endParaRPr/>
          </a:p>
          <a:p>
            <a:pPr indent="-342900" lvl="0" marL="457200" rtl="0" algn="l">
              <a:spcBef>
                <a:spcPts val="0"/>
              </a:spcBef>
              <a:spcAft>
                <a:spcPts val="0"/>
              </a:spcAft>
              <a:buSzPts val="1800"/>
              <a:buChar char="●"/>
            </a:pPr>
            <a:r>
              <a:rPr lang="en"/>
              <a:t>Machine Learning Assigns Score to Documents to Sort</a:t>
            </a:r>
            <a:endParaRPr/>
          </a:p>
          <a:p>
            <a:pPr indent="-342900" lvl="0" marL="457200" rtl="0" algn="l">
              <a:spcBef>
                <a:spcPts val="0"/>
              </a:spcBef>
              <a:spcAft>
                <a:spcPts val="0"/>
              </a:spcAft>
              <a:buSzPts val="1800"/>
              <a:buChar char="●"/>
            </a:pPr>
            <a:r>
              <a:rPr lang="en"/>
              <a:t>LTR Sorts by Relative Order of Documents</a:t>
            </a:r>
            <a:endParaRPr/>
          </a:p>
          <a:p>
            <a:pPr indent="-342900" lvl="0" marL="457200" rtl="0" algn="l">
              <a:spcBef>
                <a:spcPts val="0"/>
              </a:spcBef>
              <a:spcAft>
                <a:spcPts val="0"/>
              </a:spcAft>
              <a:buSzPts val="1800"/>
              <a:buChar char="●"/>
            </a:pPr>
            <a:r>
              <a:rPr lang="en"/>
              <a:t>Performs Pairwise Comparisons of Documents</a:t>
            </a:r>
            <a:endParaRPr/>
          </a:p>
          <a:p>
            <a:pPr indent="-342900" lvl="0" marL="457200" rtl="0" algn="l">
              <a:spcBef>
                <a:spcPts val="0"/>
              </a:spcBef>
              <a:spcAft>
                <a:spcPts val="0"/>
              </a:spcAft>
              <a:buSzPts val="1800"/>
              <a:buChar char="●"/>
            </a:pPr>
            <a:r>
              <a:rPr lang="en"/>
              <a:t>Uses Neural Net to Minimize Incorrect Ordering with Gradient </a:t>
            </a:r>
            <a:r>
              <a:rPr lang="en"/>
              <a:t>Descent</a:t>
            </a:r>
            <a:endParaRPr/>
          </a:p>
          <a:p>
            <a:pPr indent="-342900" lvl="0" marL="457200" rtl="0" algn="l">
              <a:spcBef>
                <a:spcPts val="0"/>
              </a:spcBef>
              <a:spcAft>
                <a:spcPts val="0"/>
              </a:spcAft>
              <a:buSzPts val="1800"/>
              <a:buChar char="●"/>
            </a:pPr>
            <a:r>
              <a:rPr lang="en"/>
              <a:t>RankNet Later Evolved into LambdaRank, then LambdaMART Algorithms</a:t>
            </a:r>
            <a:endParaRPr/>
          </a:p>
        </p:txBody>
      </p:sp>
      <p:sp>
        <p:nvSpPr>
          <p:cNvPr id="256" name="Google Shape;256;p37"/>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RankNet</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8"/>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38"/>
          <p:cNvSpPr txBox="1"/>
          <p:nvPr>
            <p:ph idx="1" type="body"/>
          </p:nvPr>
        </p:nvSpPr>
        <p:spPr>
          <a:xfrm>
            <a:off x="311700" y="1152475"/>
            <a:ext cx="8520600" cy="111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Pairwise Ordering</a:t>
            </a:r>
            <a:endParaRPr/>
          </a:p>
          <a:p>
            <a:pPr indent="-342900" lvl="0" marL="457200" rtl="0" algn="l">
              <a:spcBef>
                <a:spcPts val="0"/>
              </a:spcBef>
              <a:spcAft>
                <a:spcPts val="0"/>
              </a:spcAft>
              <a:buSzPts val="1800"/>
              <a:buChar char="●"/>
            </a:pPr>
            <a:r>
              <a:rPr lang="en"/>
              <a:t>Scoring Model</a:t>
            </a:r>
            <a:endParaRPr/>
          </a:p>
          <a:p>
            <a:pPr indent="-342900" lvl="0" marL="457200" rtl="0" algn="l">
              <a:spcBef>
                <a:spcPts val="0"/>
              </a:spcBef>
              <a:spcAft>
                <a:spcPts val="0"/>
              </a:spcAft>
              <a:buSzPts val="1800"/>
              <a:buChar char="●"/>
            </a:pPr>
            <a:r>
              <a:rPr lang="en"/>
              <a:t>Siamese-like Model using 2 Scoring Models</a:t>
            </a:r>
            <a:endParaRPr/>
          </a:p>
        </p:txBody>
      </p:sp>
      <p:sp>
        <p:nvSpPr>
          <p:cNvPr id="264" name="Google Shape;264;p38"/>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RankNet</a:t>
            </a:r>
            <a:endParaRPr sz="1100"/>
          </a:p>
        </p:txBody>
      </p:sp>
      <p:sp>
        <p:nvSpPr>
          <p:cNvPr id="265" name="Google Shape;265;p38"/>
          <p:cNvSpPr txBox="1"/>
          <p:nvPr/>
        </p:nvSpPr>
        <p:spPr>
          <a:xfrm>
            <a:off x="3454900" y="2372200"/>
            <a:ext cx="779400" cy="37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Input A</a:t>
            </a:r>
            <a:endParaRPr/>
          </a:p>
        </p:txBody>
      </p:sp>
      <p:sp>
        <p:nvSpPr>
          <p:cNvPr id="266" name="Google Shape;266;p38"/>
          <p:cNvSpPr txBox="1"/>
          <p:nvPr/>
        </p:nvSpPr>
        <p:spPr>
          <a:xfrm>
            <a:off x="4908150" y="2372200"/>
            <a:ext cx="779400" cy="37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Input B</a:t>
            </a:r>
            <a:endParaRPr/>
          </a:p>
        </p:txBody>
      </p:sp>
      <p:sp>
        <p:nvSpPr>
          <p:cNvPr id="267" name="Google Shape;267;p38"/>
          <p:cNvSpPr txBox="1"/>
          <p:nvPr/>
        </p:nvSpPr>
        <p:spPr>
          <a:xfrm>
            <a:off x="3908250" y="3064075"/>
            <a:ext cx="1327500" cy="37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Scoring Model</a:t>
            </a:r>
            <a:endParaRPr/>
          </a:p>
        </p:txBody>
      </p:sp>
      <p:sp>
        <p:nvSpPr>
          <p:cNvPr id="268" name="Google Shape;268;p38"/>
          <p:cNvSpPr txBox="1"/>
          <p:nvPr/>
        </p:nvSpPr>
        <p:spPr>
          <a:xfrm>
            <a:off x="4067850" y="3755950"/>
            <a:ext cx="1008300" cy="37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Difference</a:t>
            </a:r>
            <a:endParaRPr/>
          </a:p>
        </p:txBody>
      </p:sp>
      <p:sp>
        <p:nvSpPr>
          <p:cNvPr id="269" name="Google Shape;269;p38"/>
          <p:cNvSpPr txBox="1"/>
          <p:nvPr/>
        </p:nvSpPr>
        <p:spPr>
          <a:xfrm>
            <a:off x="4067850" y="4447825"/>
            <a:ext cx="1008300" cy="37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Activation</a:t>
            </a:r>
            <a:endParaRPr/>
          </a:p>
        </p:txBody>
      </p:sp>
      <p:cxnSp>
        <p:nvCxnSpPr>
          <p:cNvPr id="270" name="Google Shape;270;p38"/>
          <p:cNvCxnSpPr>
            <a:stCxn id="265" idx="2"/>
          </p:cNvCxnSpPr>
          <p:nvPr/>
        </p:nvCxnSpPr>
        <p:spPr>
          <a:xfrm>
            <a:off x="3844600" y="2743300"/>
            <a:ext cx="371400" cy="303900"/>
          </a:xfrm>
          <a:prstGeom prst="straightConnector1">
            <a:avLst/>
          </a:prstGeom>
          <a:noFill/>
          <a:ln cap="flat" cmpd="sng" w="9525">
            <a:solidFill>
              <a:srgbClr val="000000"/>
            </a:solidFill>
            <a:prstDash val="solid"/>
            <a:round/>
            <a:headEnd len="med" w="med" type="none"/>
            <a:tailEnd len="med" w="med" type="triangle"/>
          </a:ln>
        </p:spPr>
      </p:cxnSp>
      <p:cxnSp>
        <p:nvCxnSpPr>
          <p:cNvPr id="271" name="Google Shape;271;p38"/>
          <p:cNvCxnSpPr>
            <a:stCxn id="266" idx="2"/>
          </p:cNvCxnSpPr>
          <p:nvPr/>
        </p:nvCxnSpPr>
        <p:spPr>
          <a:xfrm flipH="1">
            <a:off x="4898850" y="2743300"/>
            <a:ext cx="399000" cy="303900"/>
          </a:xfrm>
          <a:prstGeom prst="straightConnector1">
            <a:avLst/>
          </a:prstGeom>
          <a:noFill/>
          <a:ln cap="flat" cmpd="sng" w="9525">
            <a:solidFill>
              <a:srgbClr val="000000"/>
            </a:solidFill>
            <a:prstDash val="solid"/>
            <a:round/>
            <a:headEnd len="med" w="med" type="none"/>
            <a:tailEnd len="med" w="med" type="triangle"/>
          </a:ln>
        </p:spPr>
      </p:cxnSp>
      <p:cxnSp>
        <p:nvCxnSpPr>
          <p:cNvPr id="272" name="Google Shape;272;p38"/>
          <p:cNvCxnSpPr>
            <a:stCxn id="267" idx="2"/>
            <a:endCxn id="268" idx="0"/>
          </p:cNvCxnSpPr>
          <p:nvPr/>
        </p:nvCxnSpPr>
        <p:spPr>
          <a:xfrm>
            <a:off x="4572000" y="3435175"/>
            <a:ext cx="0" cy="320700"/>
          </a:xfrm>
          <a:prstGeom prst="straightConnector1">
            <a:avLst/>
          </a:prstGeom>
          <a:noFill/>
          <a:ln cap="flat" cmpd="sng" w="9525">
            <a:solidFill>
              <a:srgbClr val="000000"/>
            </a:solidFill>
            <a:prstDash val="solid"/>
            <a:round/>
            <a:headEnd len="med" w="med" type="none"/>
            <a:tailEnd len="med" w="med" type="triangle"/>
          </a:ln>
        </p:spPr>
      </p:cxnSp>
      <p:cxnSp>
        <p:nvCxnSpPr>
          <p:cNvPr id="273" name="Google Shape;273;p38"/>
          <p:cNvCxnSpPr>
            <a:stCxn id="268" idx="2"/>
            <a:endCxn id="269" idx="0"/>
          </p:cNvCxnSpPr>
          <p:nvPr/>
        </p:nvCxnSpPr>
        <p:spPr>
          <a:xfrm>
            <a:off x="4572000" y="4127050"/>
            <a:ext cx="0" cy="3207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39"/>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39"/>
          <p:cNvSpPr txBox="1"/>
          <p:nvPr>
            <p:ph idx="1" type="body"/>
          </p:nvPr>
        </p:nvSpPr>
        <p:spPr>
          <a:xfrm>
            <a:off x="311700" y="1152475"/>
            <a:ext cx="8520600" cy="209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Scores Ranking of Results by </a:t>
            </a:r>
            <a:r>
              <a:rPr lang="en"/>
              <a:t>Relevance</a:t>
            </a:r>
            <a:r>
              <a:rPr lang="en"/>
              <a:t> Grade</a:t>
            </a:r>
            <a:endParaRPr/>
          </a:p>
          <a:p>
            <a:pPr indent="-342900" lvl="0" marL="457200" rtl="0" algn="l">
              <a:spcBef>
                <a:spcPts val="0"/>
              </a:spcBef>
              <a:spcAft>
                <a:spcPts val="0"/>
              </a:spcAft>
              <a:buSzPts val="1800"/>
              <a:buChar char="●"/>
            </a:pPr>
            <a:r>
              <a:rPr lang="en"/>
              <a:t>Compares Results Order to Ideal Order</a:t>
            </a:r>
            <a:endParaRPr/>
          </a:p>
          <a:p>
            <a:pPr indent="-342900" lvl="0" marL="457200" rtl="0" algn="l">
              <a:spcBef>
                <a:spcPts val="0"/>
              </a:spcBef>
              <a:spcAft>
                <a:spcPts val="0"/>
              </a:spcAft>
              <a:buSzPts val="1800"/>
              <a:buChar char="●"/>
            </a:pPr>
            <a:r>
              <a:rPr lang="en"/>
              <a:t>Discounted Cumulative Gain (DCG)</a:t>
            </a:r>
            <a:endParaRPr/>
          </a:p>
          <a:p>
            <a:pPr indent="-317500" lvl="1" marL="914400" rtl="0" algn="l">
              <a:spcBef>
                <a:spcPts val="0"/>
              </a:spcBef>
              <a:spcAft>
                <a:spcPts val="0"/>
              </a:spcAft>
              <a:buSzPts val="1400"/>
              <a:buChar char="○"/>
            </a:pPr>
            <a:r>
              <a:rPr lang="en"/>
              <a:t>Scores Results Based on Position in List</a:t>
            </a:r>
            <a:endParaRPr/>
          </a:p>
          <a:p>
            <a:pPr indent="-317500" lvl="1" marL="914400" rtl="0" algn="l">
              <a:spcBef>
                <a:spcPts val="0"/>
              </a:spcBef>
              <a:spcAft>
                <a:spcPts val="0"/>
              </a:spcAft>
              <a:buSzPts val="1400"/>
              <a:buChar char="○"/>
            </a:pPr>
            <a:r>
              <a:rPr lang="en"/>
              <a:t>Results at Top of List Gain Greater Scores</a:t>
            </a:r>
            <a:endParaRPr/>
          </a:p>
          <a:p>
            <a:pPr indent="-342900" lvl="0" marL="457200" rtl="0" algn="l">
              <a:spcBef>
                <a:spcPts val="0"/>
              </a:spcBef>
              <a:spcAft>
                <a:spcPts val="0"/>
              </a:spcAft>
              <a:buSzPts val="1800"/>
              <a:buChar char="●"/>
            </a:pPr>
            <a:r>
              <a:rPr lang="en"/>
              <a:t>Ideal </a:t>
            </a:r>
            <a:r>
              <a:rPr lang="en"/>
              <a:t>Discounted Cumulative Gain (IDCG)</a:t>
            </a:r>
            <a:endParaRPr/>
          </a:p>
          <a:p>
            <a:pPr indent="-317500" lvl="1" marL="914400" rtl="0" algn="l">
              <a:spcBef>
                <a:spcPts val="0"/>
              </a:spcBef>
              <a:spcAft>
                <a:spcPts val="0"/>
              </a:spcAft>
              <a:buSzPts val="1400"/>
              <a:buChar char="○"/>
            </a:pPr>
            <a:r>
              <a:rPr lang="en"/>
              <a:t>Scores Same List as DCG Ordered by Relevance</a:t>
            </a:r>
            <a:endParaRPr/>
          </a:p>
        </p:txBody>
      </p:sp>
      <p:sp>
        <p:nvSpPr>
          <p:cNvPr id="281" name="Google Shape;281;p39"/>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Normalized Discounted Cumulative Gain</a:t>
            </a:r>
            <a:endParaRPr sz="1100"/>
          </a:p>
        </p:txBody>
      </p:sp>
      <p:pic>
        <p:nvPicPr>
          <p:cNvPr id="282" name="Google Shape;282;p39"/>
          <p:cNvPicPr preferRelativeResize="0"/>
          <p:nvPr/>
        </p:nvPicPr>
        <p:blipFill>
          <a:blip r:embed="rId3">
            <a:alphaModFix/>
          </a:blip>
          <a:stretch>
            <a:fillRect/>
          </a:stretch>
        </p:blipFill>
        <p:spPr>
          <a:xfrm>
            <a:off x="786725" y="3247775"/>
            <a:ext cx="3633025" cy="1321100"/>
          </a:xfrm>
          <a:prstGeom prst="rect">
            <a:avLst/>
          </a:prstGeom>
          <a:noFill/>
          <a:ln>
            <a:noFill/>
          </a:ln>
        </p:spPr>
      </p:pic>
      <p:pic>
        <p:nvPicPr>
          <p:cNvPr id="283" name="Google Shape;283;p39"/>
          <p:cNvPicPr preferRelativeResize="0"/>
          <p:nvPr/>
        </p:nvPicPr>
        <p:blipFill>
          <a:blip r:embed="rId4">
            <a:alphaModFix/>
          </a:blip>
          <a:stretch>
            <a:fillRect/>
          </a:stretch>
        </p:blipFill>
        <p:spPr>
          <a:xfrm>
            <a:off x="5351174" y="3400875"/>
            <a:ext cx="2715576" cy="1014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40"/>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p40"/>
          <p:cNvSpPr txBox="1"/>
          <p:nvPr>
            <p:ph idx="1" type="body"/>
          </p:nvPr>
        </p:nvSpPr>
        <p:spPr>
          <a:xfrm>
            <a:off x="311700" y="2668400"/>
            <a:ext cx="8520600" cy="190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is Rebuilt with </a:t>
            </a:r>
            <a:r>
              <a:rPr lang="en"/>
              <a:t>Relevance</a:t>
            </a:r>
            <a:r>
              <a:rPr lang="en"/>
              <a:t> Grades of Previous Queries</a:t>
            </a:r>
            <a:endParaRPr/>
          </a:p>
          <a:p>
            <a:pPr indent="-342900" lvl="0" marL="457200" rtl="0" algn="l">
              <a:spcBef>
                <a:spcPts val="0"/>
              </a:spcBef>
              <a:spcAft>
                <a:spcPts val="0"/>
              </a:spcAft>
              <a:buSzPts val="1800"/>
              <a:buChar char="●"/>
            </a:pPr>
            <a:r>
              <a:rPr lang="en"/>
              <a:t>Each Query Run Gives Better Training to the Model for Next Query</a:t>
            </a:r>
            <a:endParaRPr/>
          </a:p>
          <a:p>
            <a:pPr indent="-342900" lvl="0" marL="457200" rtl="0" algn="l">
              <a:spcBef>
                <a:spcPts val="0"/>
              </a:spcBef>
              <a:spcAft>
                <a:spcPts val="0"/>
              </a:spcAft>
              <a:buSzPts val="1800"/>
              <a:buChar char="●"/>
            </a:pPr>
            <a:r>
              <a:rPr lang="en"/>
              <a:t>Latest NDCG of First 20 Results:</a:t>
            </a:r>
            <a:endParaRPr/>
          </a:p>
          <a:p>
            <a:pPr indent="-317500" lvl="1" marL="914400" rtl="0" algn="l">
              <a:spcBef>
                <a:spcPts val="0"/>
              </a:spcBef>
              <a:spcAft>
                <a:spcPts val="0"/>
              </a:spcAft>
              <a:buSzPts val="1400"/>
              <a:buChar char="○"/>
            </a:pPr>
            <a:r>
              <a:rPr lang="en"/>
              <a:t>85% and 57%</a:t>
            </a:r>
            <a:endParaRPr/>
          </a:p>
          <a:p>
            <a:pPr indent="-342900" lvl="0" marL="457200" rtl="0" algn="l">
              <a:spcBef>
                <a:spcPts val="0"/>
              </a:spcBef>
              <a:spcAft>
                <a:spcPts val="0"/>
              </a:spcAft>
              <a:buSzPts val="1800"/>
              <a:buChar char="●"/>
            </a:pPr>
            <a:r>
              <a:rPr lang="en"/>
              <a:t>Model Continues to Improve with Each Query</a:t>
            </a:r>
            <a:endParaRPr/>
          </a:p>
        </p:txBody>
      </p:sp>
      <p:sp>
        <p:nvSpPr>
          <p:cNvPr id="291" name="Google Shape;291;p40"/>
          <p:cNvSpPr txBox="1"/>
          <p:nvPr>
            <p:ph idx="4294967295"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Search Results</a:t>
            </a:r>
            <a:endParaRPr sz="1100"/>
          </a:p>
        </p:txBody>
      </p:sp>
      <p:graphicFrame>
        <p:nvGraphicFramePr>
          <p:cNvPr id="292" name="Google Shape;292;p40"/>
          <p:cNvGraphicFramePr/>
          <p:nvPr/>
        </p:nvGraphicFramePr>
        <p:xfrm>
          <a:off x="1196175" y="1091175"/>
          <a:ext cx="3000000" cy="3000000"/>
        </p:xfrm>
        <a:graphic>
          <a:graphicData uri="http://schemas.openxmlformats.org/drawingml/2006/table">
            <a:tbl>
              <a:tblPr>
                <a:noFill/>
                <a:tableStyleId>{1E8C29A8-CC41-4080-B1F3-2F838150C04C}</a:tableStyleId>
              </a:tblPr>
              <a:tblGrid>
                <a:gridCol w="401325"/>
                <a:gridCol w="382850"/>
                <a:gridCol w="589825"/>
              </a:tblGrid>
              <a:tr h="373925">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rel</a:t>
                      </a:r>
                      <a:endParaRPr/>
                    </a:p>
                  </a:txBody>
                  <a:tcPr marT="91425" marB="91425" marR="91425" marL="91425"/>
                </a:tc>
                <a:tc>
                  <a:txBody>
                    <a:bodyPr/>
                    <a:lstStyle/>
                    <a:p>
                      <a:pPr indent="0" lvl="0" marL="0" rtl="0" algn="l">
                        <a:spcBef>
                          <a:spcPts val="0"/>
                        </a:spcBef>
                        <a:spcAft>
                          <a:spcPts val="0"/>
                        </a:spcAft>
                        <a:buNone/>
                      </a:pPr>
                      <a:r>
                        <a:rPr lang="en"/>
                        <a:t>DCG</a:t>
                      </a:r>
                      <a:endParaRPr/>
                    </a:p>
                  </a:txBody>
                  <a:tcPr marT="91425" marB="91425" marR="91425" marL="91425"/>
                </a:tc>
              </a:tr>
              <a:tr h="37392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739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0.63</a:t>
                      </a:r>
                      <a:endParaRPr/>
                    </a:p>
                  </a:txBody>
                  <a:tcPr marT="91425" marB="91425" marR="91425" marL="91425"/>
                </a:tc>
              </a:tr>
              <a:tr h="3739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graphicFrame>
        <p:nvGraphicFramePr>
          <p:cNvPr id="293" name="Google Shape;293;p40"/>
          <p:cNvGraphicFramePr/>
          <p:nvPr/>
        </p:nvGraphicFramePr>
        <p:xfrm>
          <a:off x="3421525" y="1094988"/>
          <a:ext cx="3000000" cy="3000000"/>
        </p:xfrm>
        <a:graphic>
          <a:graphicData uri="http://schemas.openxmlformats.org/drawingml/2006/table">
            <a:tbl>
              <a:tblPr>
                <a:noFill/>
                <a:tableStyleId>{1E8C29A8-CC41-4080-B1F3-2F838150C04C}</a:tableStyleId>
              </a:tblPr>
              <a:tblGrid>
                <a:gridCol w="401325"/>
                <a:gridCol w="382850"/>
                <a:gridCol w="589825"/>
              </a:tblGrid>
              <a:tr h="373925">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rel</a:t>
                      </a:r>
                      <a:endParaRPr/>
                    </a:p>
                  </a:txBody>
                  <a:tcPr marT="91425" marB="91425" marR="91425" marL="91425"/>
                </a:tc>
                <a:tc>
                  <a:txBody>
                    <a:bodyPr/>
                    <a:lstStyle/>
                    <a:p>
                      <a:pPr indent="0" lvl="0" marL="0" rtl="0" algn="l">
                        <a:spcBef>
                          <a:spcPts val="0"/>
                        </a:spcBef>
                        <a:spcAft>
                          <a:spcPts val="0"/>
                        </a:spcAft>
                        <a:buNone/>
                      </a:pPr>
                      <a:r>
                        <a:rPr lang="en"/>
                        <a:t>DCG</a:t>
                      </a:r>
                      <a:endParaRPr/>
                    </a:p>
                  </a:txBody>
                  <a:tcPr marT="91425" marB="91425" marR="91425" marL="91425"/>
                </a:tc>
              </a:tr>
              <a:tr h="37392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739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1.26</a:t>
                      </a:r>
                      <a:endParaRPr/>
                    </a:p>
                  </a:txBody>
                  <a:tcPr marT="91425" marB="91425" marR="91425" marL="91425"/>
                </a:tc>
              </a:tr>
              <a:tr h="3739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bl>
          </a:graphicData>
        </a:graphic>
      </p:graphicFrame>
      <p:sp>
        <p:nvSpPr>
          <p:cNvPr id="294" name="Google Shape;294;p40"/>
          <p:cNvSpPr txBox="1"/>
          <p:nvPr/>
        </p:nvSpPr>
        <p:spPr>
          <a:xfrm>
            <a:off x="378675" y="1095000"/>
            <a:ext cx="868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95" name="Google Shape;295;p40"/>
          <p:cNvSpPr txBox="1"/>
          <p:nvPr/>
        </p:nvSpPr>
        <p:spPr>
          <a:xfrm>
            <a:off x="2783475" y="1095000"/>
            <a:ext cx="623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Ideal:</a:t>
            </a:r>
            <a:endParaRPr/>
          </a:p>
        </p:txBody>
      </p:sp>
      <p:sp>
        <p:nvSpPr>
          <p:cNvPr id="296" name="Google Shape;296;p40"/>
          <p:cNvSpPr txBox="1"/>
          <p:nvPr/>
        </p:nvSpPr>
        <p:spPr>
          <a:xfrm>
            <a:off x="5232725" y="1095000"/>
            <a:ext cx="2337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DCG = 3 + 0.63 + 1 = 4.63</a:t>
            </a:r>
            <a:endParaRPr/>
          </a:p>
        </p:txBody>
      </p:sp>
      <p:sp>
        <p:nvSpPr>
          <p:cNvPr id="297" name="Google Shape;297;p40"/>
          <p:cNvSpPr txBox="1"/>
          <p:nvPr/>
        </p:nvSpPr>
        <p:spPr>
          <a:xfrm>
            <a:off x="5232725" y="1592238"/>
            <a:ext cx="2486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IDCG = 3 + 1.26 + 0.5 = 4.76 </a:t>
            </a:r>
            <a:endParaRPr/>
          </a:p>
        </p:txBody>
      </p:sp>
      <p:sp>
        <p:nvSpPr>
          <p:cNvPr id="298" name="Google Shape;298;p40"/>
          <p:cNvSpPr txBox="1"/>
          <p:nvPr/>
        </p:nvSpPr>
        <p:spPr>
          <a:xfrm>
            <a:off x="5232725" y="2091150"/>
            <a:ext cx="25902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NDCG = 4.63 / 4.76 = 0.97</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41"/>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1"/>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References</a:t>
            </a:r>
            <a:endParaRPr sz="1100"/>
          </a:p>
        </p:txBody>
      </p:sp>
      <p:sp>
        <p:nvSpPr>
          <p:cNvPr id="305" name="Google Shape;305;p41"/>
          <p:cNvSpPr txBox="1"/>
          <p:nvPr>
            <p:ph idx="4294967295" type="body"/>
          </p:nvPr>
        </p:nvSpPr>
        <p:spPr>
          <a:xfrm>
            <a:off x="311700" y="1152475"/>
            <a:ext cx="8520600" cy="3690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t>X. LIANG. “Understand TextRank for Keyword Extraction by Python:A scratch implementation by Python and spaCy to help you understand PageRank and TextRank for Keyword Extraction.” Towards Data Science. https://towardsdatascience.com /textrank-for-keyword-extraction-by-python-c0bae21bcec0#:~:text=TextRank%20is%20an%20algorithm%20based,Extraction%20with%20TextRank%2C%20NER%2C%20etc. (accessed Nov. 29, 2020).</a:t>
            </a:r>
            <a:endParaRPr sz="1100"/>
          </a:p>
          <a:p>
            <a:pPr indent="-298450" lvl="0" marL="457200" rtl="0" algn="l">
              <a:spcBef>
                <a:spcPts val="0"/>
              </a:spcBef>
              <a:spcAft>
                <a:spcPts val="0"/>
              </a:spcAft>
              <a:buSzPts val="1100"/>
              <a:buAutoNum type="arabicPeriod"/>
            </a:pPr>
            <a:r>
              <a:rPr lang="en" sz="1100"/>
              <a:t>“Keyword Extraction.” MonkeyLearn. https://monkeylearn.com/keyword-extraction/. (accessed Nov. 29, 2020).</a:t>
            </a:r>
            <a:endParaRPr sz="1100"/>
          </a:p>
          <a:p>
            <a:pPr indent="-298450" lvl="0" marL="457200" rtl="0" algn="l">
              <a:spcBef>
                <a:spcPts val="0"/>
              </a:spcBef>
              <a:spcAft>
                <a:spcPts val="0"/>
              </a:spcAft>
              <a:buSzPts val="1100"/>
              <a:buAutoNum type="arabicPeriod"/>
            </a:pPr>
            <a:r>
              <a:rPr lang="en" sz="1100"/>
              <a:t>M. Y. Helmi Setyawan, R. M. Awangga and S. R. Efendi, "Comparison Of Multinomial Naive Bayes Algorithm And Logistic Regression For Intent Classification In Chatbot," in Intl. Conf. Appl. Engr., IEEE, Batam, Indonesia, Oct. 3-4, 2018, pp. 1-5, doi: 10.1109/INCAE.2018.8579372.</a:t>
            </a:r>
            <a:endParaRPr sz="1100"/>
          </a:p>
          <a:p>
            <a:pPr indent="-298450" lvl="0" marL="457200" rtl="0" algn="l">
              <a:spcBef>
                <a:spcPts val="0"/>
              </a:spcBef>
              <a:spcAft>
                <a:spcPts val="0"/>
              </a:spcAft>
              <a:buSzPts val="1100"/>
              <a:buAutoNum type="arabicPeriod"/>
            </a:pPr>
            <a:r>
              <a:rPr lang="en" sz="1100"/>
              <a:t>C. Burges, et al., “Learning to rank using gradient descent”, in Proc. 22nd Intl. Conf. Machine Learning, ACM, Bonn, Germany, Aug. 7-11, 2005, pp. 89–96, doi: 10.1145/1102351.1102363.</a:t>
            </a:r>
            <a:endParaRPr sz="1100"/>
          </a:p>
          <a:p>
            <a:pPr indent="-298450" lvl="0" marL="457200" rtl="0" algn="l">
              <a:spcBef>
                <a:spcPts val="0"/>
              </a:spcBef>
              <a:spcAft>
                <a:spcPts val="0"/>
              </a:spcAft>
              <a:buSzPts val="1100"/>
              <a:buAutoNum type="arabicPeriod"/>
            </a:pPr>
            <a:r>
              <a:rPr lang="en" sz="1100"/>
              <a:t>R. Misra. “News Category Dataset: Identify the type of news based on headlines and short descriptions.” Kaggle. https://www.kaggle.com/ rmisra/news-category-dataset. (accessed Nov. 29, 2020).</a:t>
            </a:r>
            <a:endParaRPr sz="1100"/>
          </a:p>
          <a:p>
            <a:pPr indent="-298450" lvl="0" marL="457200" rtl="0" algn="l">
              <a:spcBef>
                <a:spcPts val="0"/>
              </a:spcBef>
              <a:spcAft>
                <a:spcPts val="0"/>
              </a:spcAft>
              <a:buSzPts val="1100"/>
              <a:buAutoNum type="arabicPeriod"/>
            </a:pPr>
            <a:r>
              <a:rPr lang="en" sz="1100"/>
              <a:t>L. Richardson. “Beautiful Soup 4.9.0 documentation.” Crummy. https://www.crummy.com/ software/BeautifulSoup/bs4/doc/.  (accessed Nov. 29, 2020).</a:t>
            </a:r>
            <a:endParaRPr sz="1100"/>
          </a:p>
          <a:p>
            <a:pPr indent="-298450" lvl="0" marL="457200" rtl="0" algn="l">
              <a:spcBef>
                <a:spcPts val="0"/>
              </a:spcBef>
              <a:spcAft>
                <a:spcPts val="0"/>
              </a:spcAft>
              <a:buSzPts val="1100"/>
              <a:buAutoNum type="arabicPeriod"/>
            </a:pPr>
            <a:r>
              <a:rPr lang="en" sz="1100"/>
              <a:t>V. B. Sharma. “rake-nltk.” Github. https://csurfer.github.io/rake-nltk/_build/html/index.html.  (accessed Nov. 29, 2020).</a:t>
            </a:r>
            <a:endParaRPr sz="1100"/>
          </a:p>
          <a:p>
            <a:pPr indent="-298450" lvl="0" marL="457200" rtl="0" algn="l">
              <a:spcBef>
                <a:spcPts val="0"/>
              </a:spcBef>
              <a:spcAft>
                <a:spcPts val="0"/>
              </a:spcAft>
              <a:buSzPts val="1100"/>
              <a:buAutoNum type="arabicPeriod"/>
            </a:pPr>
            <a:r>
              <a:rPr lang="en" sz="1100"/>
              <a:t>J. Ravi. (2019). “Mining Data from Text [Online].” Available: https://www.pluralsight.com/ courses/mining-data-text</a:t>
            </a:r>
            <a:endParaRPr sz="1100"/>
          </a:p>
          <a:p>
            <a:pPr indent="-298450" lvl="0" marL="457200" rtl="0" algn="l">
              <a:spcBef>
                <a:spcPts val="0"/>
              </a:spcBef>
              <a:spcAft>
                <a:spcPts val="0"/>
              </a:spcAft>
              <a:buSzPts val="1100"/>
              <a:buAutoNum type="arabicPeriod"/>
            </a:pPr>
            <a:r>
              <a:rPr lang="en" sz="1100"/>
              <a:t>S. Rose, D. Engel, N. Cramer, and W. Cowley, “Automatic Keyword Extraction from Individual Documents” in Text Mining: Applications and Theory, 1st ed. Chichester, West Sussex, UK: John Wiley &amp; Sons, 2010, ch. 1, pp.1 - 20, doi: 10.1002/9780470689646.ch1</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0" name="Google Shape;70;p15"/>
          <p:cNvSpPr txBox="1"/>
          <p:nvPr>
            <p:ph idx="1" type="body"/>
          </p:nvPr>
        </p:nvSpPr>
        <p:spPr>
          <a:xfrm>
            <a:off x="311700" y="1234450"/>
            <a:ext cx="8520600" cy="370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Sampling</a:t>
            </a:r>
            <a:endParaRPr/>
          </a:p>
          <a:p>
            <a:pPr indent="0" lvl="0" marL="457200" rtl="0" algn="l">
              <a:spcBef>
                <a:spcPts val="1600"/>
              </a:spcBef>
              <a:spcAft>
                <a:spcPts val="0"/>
              </a:spcAft>
              <a:buNone/>
            </a:pPr>
            <a:r>
              <a:rPr lang="en"/>
              <a:t>The dataset has over 200K records</a:t>
            </a:r>
            <a:endParaRPr/>
          </a:p>
          <a:p>
            <a:pPr indent="0" lvl="0" marL="457200" rtl="0" algn="l">
              <a:spcBef>
                <a:spcPts val="1600"/>
              </a:spcBef>
              <a:spcAft>
                <a:spcPts val="0"/>
              </a:spcAft>
              <a:buNone/>
            </a:pPr>
            <a:r>
              <a:rPr lang="en"/>
              <a:t>Imbalanced dataset</a:t>
            </a:r>
            <a:endParaRPr/>
          </a:p>
          <a:p>
            <a:pPr indent="-342900" lvl="0" marL="457200" rtl="0" algn="l">
              <a:spcBef>
                <a:spcPts val="1600"/>
              </a:spcBef>
              <a:spcAft>
                <a:spcPts val="0"/>
              </a:spcAft>
              <a:buSzPts val="1800"/>
              <a:buChar char="●"/>
            </a:pPr>
            <a:r>
              <a:rPr lang="en"/>
              <a:t>Keywords Extraction</a:t>
            </a:r>
            <a:endParaRPr/>
          </a:p>
          <a:p>
            <a:pPr indent="0" lvl="0" marL="457200" rtl="0" algn="l">
              <a:spcBef>
                <a:spcPts val="1600"/>
              </a:spcBef>
              <a:spcAft>
                <a:spcPts val="0"/>
              </a:spcAft>
              <a:buNone/>
            </a:pPr>
            <a:r>
              <a:rPr lang="en"/>
              <a:t>Web scraping</a:t>
            </a:r>
            <a:endParaRPr/>
          </a:p>
          <a:p>
            <a:pPr indent="0" lvl="0" marL="457200" rtl="0" algn="l">
              <a:spcBef>
                <a:spcPts val="1600"/>
              </a:spcBef>
              <a:spcAft>
                <a:spcPts val="0"/>
              </a:spcAft>
              <a:buNone/>
            </a:pPr>
            <a:r>
              <a:rPr lang="en"/>
              <a:t>Several algorithms available (TF-IDF, TextRank, and </a:t>
            </a:r>
            <a:r>
              <a:rPr b="1" lang="en"/>
              <a:t>Rake</a:t>
            </a:r>
            <a:r>
              <a:rPr lang="en"/>
              <a:t>)</a:t>
            </a:r>
            <a:endParaRPr/>
          </a:p>
          <a:p>
            <a:pPr indent="0" lvl="0" marL="457200" rtl="0" algn="l">
              <a:spcBef>
                <a:spcPts val="1600"/>
              </a:spcBef>
              <a:spcAft>
                <a:spcPts val="0"/>
              </a:spcAft>
              <a:buNone/>
            </a:pPr>
            <a:r>
              <a:rPr lang="en"/>
              <a:t>We used </a:t>
            </a:r>
            <a:r>
              <a:rPr b="1" lang="en"/>
              <a:t>Rake </a:t>
            </a:r>
            <a:r>
              <a:rPr lang="en"/>
              <a:t>algorithm.</a:t>
            </a:r>
            <a:endParaRPr/>
          </a:p>
          <a:p>
            <a:pPr indent="0" lvl="0" marL="457200" rtl="0" algn="l">
              <a:spcBef>
                <a:spcPts val="1600"/>
              </a:spcBef>
              <a:spcAft>
                <a:spcPts val="1600"/>
              </a:spcAft>
              <a:buNone/>
            </a:pPr>
            <a:r>
              <a:t/>
            </a:r>
            <a:endParaRPr/>
          </a:p>
        </p:txBody>
      </p:sp>
      <p:sp>
        <p:nvSpPr>
          <p:cNvPr id="71" name="Google Shape;71;p15"/>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Data Preparation</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42"/>
          <p:cNvSpPr/>
          <p:nvPr/>
        </p:nvSpPr>
        <p:spPr>
          <a:xfrm>
            <a:off x="0" y="0"/>
            <a:ext cx="9144000" cy="10149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1" name="Google Shape;311;p42"/>
          <p:cNvSpPr txBox="1"/>
          <p:nvPr>
            <p:ph type="ctrTitle"/>
          </p:nvPr>
        </p:nvSpPr>
        <p:spPr>
          <a:xfrm>
            <a:off x="586575" y="219674"/>
            <a:ext cx="7886700" cy="79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References</a:t>
            </a:r>
            <a:endParaRPr sz="1100"/>
          </a:p>
        </p:txBody>
      </p:sp>
      <p:sp>
        <p:nvSpPr>
          <p:cNvPr id="312" name="Google Shape;312;p42"/>
          <p:cNvSpPr txBox="1"/>
          <p:nvPr>
            <p:ph idx="4294967295" type="body"/>
          </p:nvPr>
        </p:nvSpPr>
        <p:spPr>
          <a:xfrm>
            <a:off x="311700" y="1152475"/>
            <a:ext cx="8520600" cy="3690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startAt="10"/>
            </a:pPr>
            <a:r>
              <a:rPr lang="en" sz="1100"/>
              <a:t>F. Pedregosa, et al.  “sklearn.feature_extraction.text.TfidfVectorizer.” scikit-learn. https://scikit-learn.org/stable/modules /generated/sklearn.feature_extraction.text.TfidfVectorizer.html. (accessed Nov. 29, 2020).</a:t>
            </a:r>
            <a:endParaRPr sz="1100"/>
          </a:p>
          <a:p>
            <a:pPr indent="-298450" lvl="0" marL="457200" rtl="0" algn="l">
              <a:spcBef>
                <a:spcPts val="0"/>
              </a:spcBef>
              <a:spcAft>
                <a:spcPts val="0"/>
              </a:spcAft>
              <a:buSzPts val="1100"/>
              <a:buAutoNum type="arabicPeriod" startAt="10"/>
            </a:pPr>
            <a:r>
              <a:rPr lang="en" sz="1100"/>
              <a:t>M. Carpita, M. Sandri, A. Simonetto, P. Zuccolotto, “Football Mining with R”, in Data Mining Applications with R. Brescia, Italy: Academic Press, 2014, ch. 14, pp. 397-433, doi: 10.1016/B978-0-12-411511-8.00015-3.</a:t>
            </a:r>
            <a:endParaRPr sz="1100"/>
          </a:p>
          <a:p>
            <a:pPr indent="-298450" lvl="0" marL="457200" rtl="0" algn="l">
              <a:spcBef>
                <a:spcPts val="0"/>
              </a:spcBef>
              <a:spcAft>
                <a:spcPts val="0"/>
              </a:spcAft>
              <a:buSzPts val="1100"/>
              <a:buAutoNum type="arabicPeriod" startAt="10"/>
            </a:pPr>
            <a:r>
              <a:rPr lang="en" sz="1100"/>
              <a:t>F. Pedregosa, et al. “sklearn.naive_bayes.MultinomialNB.” scikit-learn. https://scikit-learn.org/stable/modules/generated/sklearn.naive_bayes.MultinomialNB.html (accessed Nov. 29, 2020).</a:t>
            </a:r>
            <a:endParaRPr sz="1100"/>
          </a:p>
          <a:p>
            <a:pPr indent="-298450" lvl="0" marL="457200" rtl="0" algn="l">
              <a:spcBef>
                <a:spcPts val="0"/>
              </a:spcBef>
              <a:spcAft>
                <a:spcPts val="0"/>
              </a:spcAft>
              <a:buSzPts val="1100"/>
              <a:buAutoNum type="arabicPeriod" startAt="10"/>
            </a:pPr>
            <a:r>
              <a:rPr lang="en" sz="1100"/>
              <a:t>K. Kirasich, T. Smith, B. Sadler, “Random Forest vs Logistic Regression: Binary Classification for Heterogeneous Datasets,” SMU Data Science Review, vol. 1, no. 3, article 9, pp. 1-25, 2018, doi: , https://scholar.smu.edu/datasciencereview/vol1/iss3/9 (accessed Nov. 26, 2020).</a:t>
            </a:r>
            <a:endParaRPr sz="1100"/>
          </a:p>
          <a:p>
            <a:pPr indent="-298450" lvl="0" marL="457200" rtl="0" algn="l">
              <a:spcBef>
                <a:spcPts val="0"/>
              </a:spcBef>
              <a:spcAft>
                <a:spcPts val="0"/>
              </a:spcAft>
              <a:buSzPts val="1100"/>
              <a:buAutoNum type="arabicPeriod" startAt="10"/>
            </a:pPr>
            <a:r>
              <a:rPr lang="en" sz="1100"/>
              <a:t>M. Stojiljković. “Logistic Regression in Python”. RealPython. https://realpython.com/logistic-regression-python/ (accessed Nov. 26, 2020).</a:t>
            </a:r>
            <a:endParaRPr sz="1100"/>
          </a:p>
          <a:p>
            <a:pPr indent="-298450" lvl="0" marL="457200" rtl="0" algn="l">
              <a:spcBef>
                <a:spcPts val="0"/>
              </a:spcBef>
              <a:spcAft>
                <a:spcPts val="0"/>
              </a:spcAft>
              <a:buSzPts val="1100"/>
              <a:buAutoNum type="arabicPeriod" startAt="10"/>
            </a:pPr>
            <a:r>
              <a:rPr lang="en" sz="1100"/>
              <a:t>A. Egg. “RankNet: Learning to Rank from Pair-wise data”. Github. https://github.com/eggie5/RankNet (accessed Nov. 26, 2020).</a:t>
            </a:r>
            <a:endParaRPr sz="1100"/>
          </a:p>
          <a:p>
            <a:pPr indent="-298450" lvl="0" marL="457200" rtl="0" algn="l">
              <a:spcBef>
                <a:spcPts val="0"/>
              </a:spcBef>
              <a:spcAft>
                <a:spcPts val="0"/>
              </a:spcAft>
              <a:buSzPts val="1100"/>
              <a:buAutoNum type="arabicPeriod" startAt="10"/>
            </a:pPr>
            <a:r>
              <a:rPr lang="en" sz="1100"/>
              <a:t>K. Järvelin and J. Kekäläinen, “IR evaluation methods for retrieving highly relevant documents”, in Proc. 23rd ACM SIGIR Conf. R.&amp; D. Info. Retrv., ACM, Athens, Greece, Jan. 24-28, 2000, pp. 41-48, doi: 10.1145/345508.345545.</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7" name="Google Shape;77;p1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original dataset has more than 200K records.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It is time-consuming to use all all the dataset</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There are 42 categories available in the dataset</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Imbalanced data</a:t>
            </a:r>
            <a:endParaRPr sz="1400"/>
          </a:p>
          <a:p>
            <a:pPr indent="0" lvl="0" marL="0" rtl="0" algn="l">
              <a:spcBef>
                <a:spcPts val="1600"/>
              </a:spcBef>
              <a:spcAft>
                <a:spcPts val="1600"/>
              </a:spcAft>
              <a:buNone/>
            </a:pPr>
            <a:r>
              <a:t/>
            </a:r>
            <a:endParaRPr sz="1400"/>
          </a:p>
        </p:txBody>
      </p:sp>
      <p:pic>
        <p:nvPicPr>
          <p:cNvPr id="78" name="Google Shape;78;p16"/>
          <p:cNvPicPr preferRelativeResize="0"/>
          <p:nvPr/>
        </p:nvPicPr>
        <p:blipFill>
          <a:blip r:embed="rId3">
            <a:alphaModFix/>
          </a:blip>
          <a:stretch>
            <a:fillRect/>
          </a:stretch>
        </p:blipFill>
        <p:spPr>
          <a:xfrm>
            <a:off x="4571990" y="865163"/>
            <a:ext cx="4361811" cy="3991025"/>
          </a:xfrm>
          <a:prstGeom prst="rect">
            <a:avLst/>
          </a:prstGeom>
          <a:noFill/>
          <a:ln>
            <a:noFill/>
          </a:ln>
        </p:spPr>
      </p:pic>
      <p:sp>
        <p:nvSpPr>
          <p:cNvPr id="79" name="Google Shape;79;p16"/>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Data Sampling</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5" name="Google Shape;85;p1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Sampling around 500 records for each category</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Randomly selected records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Using sample dataset is practically easy</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Balanced data</a:t>
            </a:r>
            <a:endParaRPr sz="1400"/>
          </a:p>
          <a:p>
            <a:pPr indent="0" lvl="0" marL="0" rtl="0" algn="l">
              <a:spcBef>
                <a:spcPts val="1600"/>
              </a:spcBef>
              <a:spcAft>
                <a:spcPts val="1600"/>
              </a:spcAft>
              <a:buNone/>
            </a:pPr>
            <a:r>
              <a:t/>
            </a:r>
            <a:endParaRPr sz="1400"/>
          </a:p>
        </p:txBody>
      </p:sp>
      <p:pic>
        <p:nvPicPr>
          <p:cNvPr id="86" name="Google Shape;86;p17"/>
          <p:cNvPicPr preferRelativeResize="0"/>
          <p:nvPr/>
        </p:nvPicPr>
        <p:blipFill>
          <a:blip r:embed="rId3">
            <a:alphaModFix/>
          </a:blip>
          <a:stretch>
            <a:fillRect/>
          </a:stretch>
        </p:blipFill>
        <p:spPr>
          <a:xfrm>
            <a:off x="4632399" y="768988"/>
            <a:ext cx="4485651" cy="4183374"/>
          </a:xfrm>
          <a:prstGeom prst="rect">
            <a:avLst/>
          </a:prstGeom>
          <a:noFill/>
          <a:ln>
            <a:noFill/>
          </a:ln>
        </p:spPr>
      </p:pic>
      <p:sp>
        <p:nvSpPr>
          <p:cNvPr id="87" name="Google Shape;87;p17"/>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Data Sampling</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3" name="Google Shape;93;p18"/>
          <p:cNvSpPr txBox="1"/>
          <p:nvPr>
            <p:ph idx="1" type="body"/>
          </p:nvPr>
        </p:nvSpPr>
        <p:spPr>
          <a:xfrm>
            <a:off x="159300" y="11143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900"/>
          </a:p>
          <a:p>
            <a:pPr indent="0" lvl="0" marL="457200" rtl="0" algn="l">
              <a:spcBef>
                <a:spcPts val="1600"/>
              </a:spcBef>
              <a:spcAft>
                <a:spcPts val="0"/>
              </a:spcAft>
              <a:buNone/>
            </a:pPr>
            <a:r>
              <a:rPr lang="en"/>
              <a:t>We used the </a:t>
            </a:r>
            <a:r>
              <a:rPr b="1" lang="en"/>
              <a:t>link </a:t>
            </a:r>
            <a:r>
              <a:rPr lang="en"/>
              <a:t>of each article to get the </a:t>
            </a:r>
            <a:r>
              <a:rPr b="1" lang="en"/>
              <a:t>main text</a:t>
            </a:r>
            <a:r>
              <a:rPr lang="en"/>
              <a:t>.</a:t>
            </a:r>
            <a:endParaRPr/>
          </a:p>
          <a:p>
            <a:pPr indent="0" lvl="0" marL="457200" rtl="0" algn="l">
              <a:spcBef>
                <a:spcPts val="1600"/>
              </a:spcBef>
              <a:spcAft>
                <a:spcPts val="0"/>
              </a:spcAft>
              <a:buNone/>
            </a:pPr>
            <a:r>
              <a:t/>
            </a:r>
            <a:endParaRPr sz="900"/>
          </a:p>
          <a:p>
            <a:pPr indent="0" lvl="0" marL="457200" rtl="0" algn="l">
              <a:spcBef>
                <a:spcPts val="1600"/>
              </a:spcBef>
              <a:spcAft>
                <a:spcPts val="0"/>
              </a:spcAft>
              <a:buNone/>
            </a:pPr>
            <a:r>
              <a:t/>
            </a:r>
            <a:endParaRPr sz="900"/>
          </a:p>
          <a:p>
            <a:pPr indent="0" lvl="0" marL="457200" rtl="0" algn="l">
              <a:spcBef>
                <a:spcPts val="1600"/>
              </a:spcBef>
              <a:spcAft>
                <a:spcPts val="0"/>
              </a:spcAft>
              <a:buNone/>
            </a:pPr>
            <a:r>
              <a:t/>
            </a:r>
            <a:endParaRPr sz="900"/>
          </a:p>
          <a:p>
            <a:pPr indent="0" lvl="0" marL="457200" rtl="0" algn="l">
              <a:spcBef>
                <a:spcPts val="1600"/>
              </a:spcBef>
              <a:spcAft>
                <a:spcPts val="0"/>
              </a:spcAft>
              <a:buNone/>
            </a:pPr>
            <a:r>
              <a:rPr lang="en"/>
              <a:t>Ignore the non-ascii characters in the articles and some punctuation characters</a:t>
            </a:r>
            <a:endParaRPr/>
          </a:p>
          <a:p>
            <a:pPr indent="0" lvl="0" marL="0" rtl="0" algn="l">
              <a:spcBef>
                <a:spcPts val="160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6236450" y="1017713"/>
            <a:ext cx="2767300" cy="1459776"/>
          </a:xfrm>
          <a:prstGeom prst="rect">
            <a:avLst/>
          </a:prstGeom>
          <a:noFill/>
          <a:ln>
            <a:noFill/>
          </a:ln>
        </p:spPr>
      </p:pic>
      <p:sp>
        <p:nvSpPr>
          <p:cNvPr id="95" name="Google Shape;95;p18"/>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Web Scraping</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1" name="Google Shape;101;p19"/>
          <p:cNvSpPr txBox="1"/>
          <p:nvPr>
            <p:ph idx="1" type="body"/>
          </p:nvPr>
        </p:nvSpPr>
        <p:spPr>
          <a:xfrm>
            <a:off x="76500" y="1000075"/>
            <a:ext cx="9067500" cy="422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Several libraries are available for keywords extraction.</a:t>
            </a:r>
            <a:endParaRPr/>
          </a:p>
          <a:p>
            <a:pPr indent="0" lvl="0" marL="0" rtl="0" algn="just">
              <a:spcBef>
                <a:spcPts val="1600"/>
              </a:spcBef>
              <a:spcAft>
                <a:spcPts val="0"/>
              </a:spcAft>
              <a:buNone/>
            </a:pPr>
            <a:r>
              <a:rPr b="1" lang="en"/>
              <a:t>TF-IDF</a:t>
            </a:r>
            <a:r>
              <a:rPr lang="en"/>
              <a:t>:</a:t>
            </a:r>
            <a:r>
              <a:rPr lang="en"/>
              <a:t> </a:t>
            </a:r>
            <a:endParaRPr/>
          </a:p>
          <a:p>
            <a:pPr indent="457200" lvl="0" marL="0" rtl="0" algn="just">
              <a:spcBef>
                <a:spcPts val="1600"/>
              </a:spcBef>
              <a:spcAft>
                <a:spcPts val="0"/>
              </a:spcAft>
              <a:buNone/>
            </a:pPr>
            <a:r>
              <a:rPr lang="en"/>
              <a:t>Text Frequency Inverse Document Frequency. </a:t>
            </a:r>
            <a:endParaRPr/>
          </a:p>
          <a:p>
            <a:pPr indent="457200" lvl="0" marL="0" rtl="0" algn="just">
              <a:spcBef>
                <a:spcPts val="1600"/>
              </a:spcBef>
              <a:spcAft>
                <a:spcPts val="0"/>
              </a:spcAft>
              <a:buNone/>
            </a:pPr>
            <a:r>
              <a:rPr lang="en"/>
              <a:t>Measures how important a word is to a document in a collection of documents.</a:t>
            </a:r>
            <a:endParaRPr/>
          </a:p>
          <a:p>
            <a:pPr indent="0" lvl="0" marL="0" rtl="0" algn="just">
              <a:spcBef>
                <a:spcPts val="1600"/>
              </a:spcBef>
              <a:spcAft>
                <a:spcPts val="0"/>
              </a:spcAft>
              <a:buNone/>
            </a:pPr>
            <a:r>
              <a:rPr b="1" lang="en"/>
              <a:t>TextRank:</a:t>
            </a:r>
            <a:r>
              <a:rPr lang="en"/>
              <a:t> </a:t>
            </a:r>
            <a:endParaRPr/>
          </a:p>
          <a:p>
            <a:pPr indent="457200" lvl="0" marL="0" rtl="0" algn="just">
              <a:spcBef>
                <a:spcPts val="1600"/>
              </a:spcBef>
              <a:spcAft>
                <a:spcPts val="0"/>
              </a:spcAft>
              <a:buNone/>
            </a:pPr>
            <a:r>
              <a:rPr lang="en"/>
              <a:t>Based on PageRank. </a:t>
            </a:r>
            <a:endParaRPr/>
          </a:p>
          <a:p>
            <a:pPr indent="457200" lvl="0" marL="0" rtl="0" algn="just">
              <a:spcBef>
                <a:spcPts val="1600"/>
              </a:spcBef>
              <a:spcAft>
                <a:spcPts val="1600"/>
              </a:spcAft>
              <a:buNone/>
            </a:pPr>
            <a:r>
              <a:rPr lang="en"/>
              <a:t>Creates a graph of the words and relationships between them from a document, then identifies the most important vertices of the graph (words) based on importance scores calculated recursively from the entire graph.</a:t>
            </a:r>
            <a:endParaRPr/>
          </a:p>
        </p:txBody>
      </p:sp>
      <p:sp>
        <p:nvSpPr>
          <p:cNvPr id="102" name="Google Shape;102;p19"/>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Keywords Extraction</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8" name="Google Shape;108;p20"/>
          <p:cNvSpPr txBox="1"/>
          <p:nvPr>
            <p:ph idx="1" type="body"/>
          </p:nvPr>
        </p:nvSpPr>
        <p:spPr>
          <a:xfrm>
            <a:off x="76500" y="1000075"/>
            <a:ext cx="9067500" cy="422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RAKE:</a:t>
            </a:r>
            <a:r>
              <a:rPr lang="en"/>
              <a:t> </a:t>
            </a:r>
            <a:endParaRPr/>
          </a:p>
          <a:p>
            <a:pPr indent="457200" lvl="0" marL="0" rtl="0" algn="just">
              <a:spcBef>
                <a:spcPts val="1600"/>
              </a:spcBef>
              <a:spcAft>
                <a:spcPts val="0"/>
              </a:spcAft>
              <a:buNone/>
            </a:pPr>
            <a:r>
              <a:rPr lang="en"/>
              <a:t>Rapid Automatic Keywords Extraction</a:t>
            </a:r>
            <a:endParaRPr/>
          </a:p>
          <a:p>
            <a:pPr indent="457200" lvl="0" marL="0" rtl="0" algn="just">
              <a:spcBef>
                <a:spcPts val="1600"/>
              </a:spcBef>
              <a:spcAft>
                <a:spcPts val="0"/>
              </a:spcAft>
              <a:buNone/>
            </a:pPr>
            <a:r>
              <a:rPr lang="en"/>
              <a:t>F</a:t>
            </a:r>
            <a:r>
              <a:rPr lang="en"/>
              <a:t>inds the keyword sequences which contain uncommon words that usually appear together.</a:t>
            </a:r>
            <a:endParaRPr/>
          </a:p>
          <a:p>
            <a:pPr indent="457200" lvl="0" marL="0" rtl="0" algn="just">
              <a:spcBef>
                <a:spcPts val="1600"/>
              </a:spcBef>
              <a:spcAft>
                <a:spcPts val="0"/>
              </a:spcAft>
              <a:buNone/>
            </a:pPr>
            <a:r>
              <a:rPr lang="en"/>
              <a:t>B</a:t>
            </a:r>
            <a:r>
              <a:rPr lang="en"/>
              <a:t>ased on 3 assumptions</a:t>
            </a:r>
            <a:endParaRPr/>
          </a:p>
          <a:p>
            <a:pPr indent="457200" lvl="0" marL="0" rtl="0" algn="just">
              <a:spcBef>
                <a:spcPts val="1600"/>
              </a:spcBef>
              <a:spcAft>
                <a:spcPts val="0"/>
              </a:spcAft>
              <a:buNone/>
            </a:pPr>
            <a:r>
              <a:rPr lang="en"/>
              <a:t>•	Keywords do not include stop words </a:t>
            </a:r>
            <a:endParaRPr/>
          </a:p>
          <a:p>
            <a:pPr indent="457200" lvl="0" marL="0" rtl="0" algn="just">
              <a:spcBef>
                <a:spcPts val="1600"/>
              </a:spcBef>
              <a:spcAft>
                <a:spcPts val="0"/>
              </a:spcAft>
              <a:buNone/>
            </a:pPr>
            <a:r>
              <a:rPr lang="en"/>
              <a:t>•	Keywords are infrequent</a:t>
            </a:r>
            <a:endParaRPr/>
          </a:p>
          <a:p>
            <a:pPr indent="457200" lvl="0" marL="0" rtl="0" algn="just">
              <a:spcBef>
                <a:spcPts val="1600"/>
              </a:spcBef>
              <a:spcAft>
                <a:spcPts val="1600"/>
              </a:spcAft>
              <a:buNone/>
            </a:pPr>
            <a:r>
              <a:rPr lang="en"/>
              <a:t>•	Keywords appear frequently together.</a:t>
            </a:r>
            <a:endParaRPr/>
          </a:p>
        </p:txBody>
      </p:sp>
      <p:sp>
        <p:nvSpPr>
          <p:cNvPr id="109" name="Google Shape;109;p20"/>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Keywords Extraction</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p:nvPr/>
        </p:nvSpPr>
        <p:spPr>
          <a:xfrm>
            <a:off x="0" y="0"/>
            <a:ext cx="9144000" cy="10176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5" name="Google Shape;115;p21"/>
          <p:cNvSpPr txBox="1"/>
          <p:nvPr>
            <p:ph idx="1" type="body"/>
          </p:nvPr>
        </p:nvSpPr>
        <p:spPr>
          <a:xfrm>
            <a:off x="76500" y="1000075"/>
            <a:ext cx="9067500" cy="422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RAKE:</a:t>
            </a:r>
            <a:r>
              <a:rPr lang="en"/>
              <a:t> </a:t>
            </a:r>
            <a:endParaRPr/>
          </a:p>
          <a:p>
            <a:pPr indent="457200" lvl="0" marL="0" rtl="0" algn="ctr">
              <a:spcBef>
                <a:spcPts val="1600"/>
              </a:spcBef>
              <a:spcAft>
                <a:spcPts val="0"/>
              </a:spcAft>
              <a:buNone/>
            </a:pPr>
            <a:r>
              <a:rPr b="1" lang="en" sz="1900"/>
              <a:t>Score (word) = (deg(word)/frequency(word))</a:t>
            </a:r>
            <a:endParaRPr b="1" sz="1900"/>
          </a:p>
          <a:p>
            <a:pPr indent="457200" lvl="0" marL="0" rtl="0" algn="just">
              <a:spcBef>
                <a:spcPts val="1600"/>
              </a:spcBef>
              <a:spcAft>
                <a:spcPts val="0"/>
              </a:spcAft>
              <a:buNone/>
            </a:pPr>
            <a:r>
              <a:rPr lang="en"/>
              <a:t>Words which have higher scores are the ones which are not frequent in the document and co-occurs with other words frequently.</a:t>
            </a:r>
            <a:endParaRPr/>
          </a:p>
          <a:p>
            <a:pPr indent="457200" lvl="0" marL="0" rtl="0" algn="just">
              <a:spcBef>
                <a:spcPts val="1600"/>
              </a:spcBef>
              <a:spcAft>
                <a:spcPts val="0"/>
              </a:spcAft>
              <a:buNone/>
            </a:pPr>
            <a:r>
              <a:rPr b="1" lang="en"/>
              <a:t>Frequency </a:t>
            </a:r>
            <a:r>
              <a:rPr lang="en"/>
              <a:t>of a word is how often the word occurs in the document. Since frequency is in the delimiter of the equation, the more frequent a word is the worse the score it has. </a:t>
            </a:r>
            <a:endParaRPr/>
          </a:p>
          <a:p>
            <a:pPr indent="457200" lvl="0" marL="0" rtl="0" algn="just">
              <a:spcBef>
                <a:spcPts val="1600"/>
              </a:spcBef>
              <a:spcAft>
                <a:spcPts val="1600"/>
              </a:spcAft>
              <a:buNone/>
            </a:pPr>
            <a:r>
              <a:rPr b="1" lang="en"/>
              <a:t>Degree </a:t>
            </a:r>
            <a:r>
              <a:rPr lang="en"/>
              <a:t>of a word is a measure of how often a word co-occurs with other words. Degree of a word is mainly about the sum of the co-occurrences of the word with other words in the document.</a:t>
            </a:r>
            <a:endParaRPr/>
          </a:p>
        </p:txBody>
      </p:sp>
      <p:sp>
        <p:nvSpPr>
          <p:cNvPr id="116" name="Google Shape;116;p21"/>
          <p:cNvSpPr txBox="1"/>
          <p:nvPr>
            <p:ph idx="4294967295" type="ctrTitle"/>
          </p:nvPr>
        </p:nvSpPr>
        <p:spPr>
          <a:xfrm>
            <a:off x="628650" y="273849"/>
            <a:ext cx="7886700" cy="74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FFFF"/>
              </a:buClr>
              <a:buSzPts val="3500"/>
              <a:buFont typeface="Calibri"/>
              <a:buNone/>
            </a:pPr>
            <a:r>
              <a:rPr lang="en" sz="3500">
                <a:solidFill>
                  <a:srgbClr val="FFFFFF"/>
                </a:solidFill>
                <a:latin typeface="Calibri"/>
                <a:ea typeface="Calibri"/>
                <a:cs typeface="Calibri"/>
                <a:sym typeface="Calibri"/>
              </a:rPr>
              <a:t>Keywords Extraction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