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8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94660"/>
  </p:normalViewPr>
  <p:slideViewPr>
    <p:cSldViewPr snapToGrid="0">
      <p:cViewPr>
        <p:scale>
          <a:sx n="110" d="100"/>
          <a:sy n="110" d="100"/>
        </p:scale>
        <p:origin x="3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28233-19C5-492F-85EB-06C3F70EBFA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741BD-8E64-4999-ADEF-1FA78A06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</a:t>
            </a:r>
            <a:r>
              <a:rPr lang="en-US" dirty="0" err="1"/>
              <a:t>reagrad</a:t>
            </a:r>
            <a:r>
              <a:rPr lang="en-US" dirty="0"/>
              <a:t> to our dataset the following equation is applied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741BD-8E64-4999-ADEF-1FA78A0625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reagrad</a:t>
            </a:r>
            <a:r>
              <a:rPr lang="en-US" dirty="0"/>
              <a:t> to our dataset </a:t>
            </a:r>
            <a:r>
              <a:rPr lang="en-US" dirty="0" err="1"/>
              <a:t>MultinoalNM</a:t>
            </a:r>
            <a:r>
              <a:rPr lang="en-US" dirty="0"/>
              <a:t> model is applied and the equation is following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741BD-8E64-4999-ADEF-1FA78A0625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4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741BD-8E64-4999-ADEF-1FA78A0625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741BD-8E64-4999-ADEF-1FA78A0625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741BD-8E64-4999-ADEF-1FA78A0625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741BD-8E64-4999-ADEF-1FA78A0625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F4F-9588-49E0-B4A2-5FF60C30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943A0-7EDD-4EC3-AB07-50B83E978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46FB-3C64-4FD0-8710-6E7627D6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6077-3732-42C3-AF7C-C116249B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3904D-792D-4E26-ABE2-DEAFE6A2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3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A470-2EFE-45F5-B13D-DFA63014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5673B-8A14-4236-9605-70A055E0C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2FAA-E989-42C1-8137-2001416E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314FB-D78C-4675-94F6-7E8F39E7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4A70-CD2B-4DB0-A6C5-AE43CEEC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8B17D-8F51-4A2B-B898-1C7E4515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60A01-CB61-4079-B966-72D076B8F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D8B8-5F3D-458E-B7C0-68A9A03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BE9F-4414-4200-9600-42B75AC4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1B59B-93D5-42E3-BDBA-446EE8FF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82FF-5E81-4B84-85B1-33C71997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9199-A32E-495E-B870-1D546EE7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6858-33E2-437D-81D0-532E3C6F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4528-97AC-48AE-A20E-8F4043E2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D0B62-530A-4632-AC22-257E9AC7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0139-061D-4EA0-A8DB-E47DC3AA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A9DDF-9933-47F6-AC39-8F75DA46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6B5B-005D-4AED-A3DB-F0F92D6F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C534-3506-4AD1-843A-286BAEE7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1A6F-2195-4C0C-9E27-FAE30516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4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43DA-37CB-40D5-87FF-937C8E91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4E8B-E291-4DA9-9546-9B098D0E8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46AD9-C6BC-4980-BC30-2C679CEF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59EE0-09AD-4D5D-BDEA-19F1F0E7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950D-488D-48EE-95CE-0A3FDF48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03244-D689-4A6A-917F-7398D3B3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E537-33A3-42FB-AC2B-6B4120B3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E4EE5-F979-421E-81B1-67909A7B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DF1F5-163F-4CC5-A316-FBCCB59F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06C2E-CF3D-4B19-9D09-F8AF4A7A3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CBA0C-344B-4873-B06D-661B90866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75D5F-63BE-4E9F-9AA0-95F04145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A3BA8-FCA2-456E-9728-F7FE1148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DF4FE-947C-4756-B789-AAD97761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4C77-17AE-4EFF-8D85-6321B599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A7FE6-99E5-4608-A270-1AD2AE83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6392E-5F69-4F02-B6CE-17609AC2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F88F7-FE35-49AF-A915-8E682D44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368D3-DB9E-496F-A57C-054505E9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467AB-BA50-4CB2-A745-A8380F7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69C3B-41BD-4D13-A89F-CE12A663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249C-0C3B-47D3-8A41-663E2456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D8B3-D165-4D77-9C6B-4DD60A52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2CBA0-1F18-4061-AE00-1D65975C9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C250-448E-485F-98B3-3B0426E0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335D7-FF1A-4E0B-8044-5AC83FFA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FF4B-0744-441A-B99D-EF0848B0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2E3D-B5C7-4CC0-B7DC-7FE3370A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7EB7F-CAF9-4F86-8F77-8B60A664F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319E-1370-4027-A5E7-FD578E8E0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05E08-C46E-409F-A118-1A60CDA6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488AB-5EF3-4AEA-9C45-3654F37E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2E865-B578-4F3F-AF11-22B5C8AA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CDD3F-9092-47FF-8362-7F41313C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03D32-49CA-4E30-BF42-D3D92A54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1019-22EA-49E4-BB42-E97CC907E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FD89-A65B-4901-B207-660CEE4AF5F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CD7B-BFE9-472F-8B6D-31C3EC7C3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A455-1EE9-47AE-8FA0-647EECD67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75E0-1158-4DC6-8E9E-A5FBA691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aive-bayes-classifiers/" TargetMode="External"/><Relationship Id="rId7" Type="http://schemas.openxmlformats.org/officeDocument/2006/relationships/hyperlink" Target="https://www.mygreatlearning.com/blog/random-forest-algorithm/" TargetMode="External"/><Relationship Id="rId2" Type="http://schemas.openxmlformats.org/officeDocument/2006/relationships/hyperlink" Target="https://www.investopedia.com/terms/b/bayes-theorem.asp#:~:text=Bayes'%20theorem%2C%20named%20after%2018th,formula%20for%20determining%20conditional%20probability.&amp;text=Bayes'%20theorem%20provides%20a%20way,given%20new%20or%20additional%20eviden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an-implementation-and-explanation-of-the-random-forest-in-python-77bf308a9b76" TargetMode="External"/><Relationship Id="rId5" Type="http://schemas.openxmlformats.org/officeDocument/2006/relationships/hyperlink" Target="https://www.educba.com/naive-bayes-algorithm/" TargetMode="External"/><Relationship Id="rId4" Type="http://schemas.openxmlformats.org/officeDocument/2006/relationships/hyperlink" Target="https://www.datacamp.com/community/tutorials/naive-bayes-scikit-lear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0E005-D9E5-40F0-916A-0E5427812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Accessed three classification models for accuracy comparison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Logistic Regression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MultinomialNB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Random Forest Classifier </a:t>
            </a:r>
            <a:endParaRPr lang="en-US" sz="28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12746EF-8B34-4B31-AE36-0E77A68EA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25" y="4813222"/>
            <a:ext cx="3663076" cy="20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2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101" y="2928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Classifier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AE654-1312-4692-9FF1-A9D2A1DBB8A8}"/>
              </a:ext>
            </a:extLst>
          </p:cNvPr>
          <p:cNvSpPr txBox="1"/>
          <p:nvPr/>
        </p:nvSpPr>
        <p:spPr>
          <a:xfrm>
            <a:off x="407266" y="2040792"/>
            <a:ext cx="6559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is made up of hundreds or thousands decision trees.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model uses to concepts: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Random sampling of training data points when building trees,</a:t>
            </a:r>
          </a:p>
          <a:p>
            <a:pPr marL="342900" indent="-342900">
              <a:buAutoNum type="arabicPeriod"/>
            </a:pPr>
            <a:r>
              <a:rPr lang="en-US" dirty="0"/>
              <a:t>Random subsets of features considered when splitting nodes.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Random Forest Classifier is expressed in the following formula: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where -p and -q is the proportion of negative samples, and p+ and q+ is the proportion of positive samples. Entropy of one means the class labels are equally divided, and zero means the sample is completely homogenous. 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3FE112C-A4A4-428F-A438-3D3409C8E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58" y="4646613"/>
            <a:ext cx="27432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A63C2F-5A54-4759-8684-253BC13D9F50}"/>
              </a:ext>
            </a:extLst>
          </p:cNvPr>
          <p:cNvSpPr txBox="1"/>
          <p:nvPr/>
        </p:nvSpPr>
        <p:spPr>
          <a:xfrm>
            <a:off x="7596554" y="2368062"/>
            <a:ext cx="3552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handle non-linear numeric and categorical predictors and outcomes. Where others require numeric inputs and assume linearity. So, it is good for both classification and regression.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Disadvantage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much more computational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difficult to determine significance of each variable </a:t>
            </a:r>
          </a:p>
        </p:txBody>
      </p:sp>
    </p:spTree>
    <p:extLst>
      <p:ext uri="{BB962C8B-B14F-4D97-AF65-F5344CB8AC3E}">
        <p14:creationId xmlns:p14="http://schemas.microsoft.com/office/powerpoint/2010/main" val="252451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101" y="2928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Classifier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E9AC5-DF10-4B43-B4A7-6476874C3A42}"/>
              </a:ext>
            </a:extLst>
          </p:cNvPr>
          <p:cNvSpPr txBox="1"/>
          <p:nvPr/>
        </p:nvSpPr>
        <p:spPr>
          <a:xfrm>
            <a:off x="4808137" y="1960840"/>
            <a:ext cx="63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Report and Results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62DFB-C820-4CCD-B5EB-C780FD018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6" y="1960840"/>
            <a:ext cx="3736834" cy="4914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BE10E-43AB-4B2D-84BC-5A4CAE6FFAFB}"/>
              </a:ext>
            </a:extLst>
          </p:cNvPr>
          <p:cNvSpPr txBox="1"/>
          <p:nvPr/>
        </p:nvSpPr>
        <p:spPr>
          <a:xfrm>
            <a:off x="5113706" y="2743200"/>
            <a:ext cx="350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the model: 0.4528</a:t>
            </a:r>
          </a:p>
        </p:txBody>
      </p:sp>
    </p:spTree>
    <p:extLst>
      <p:ext uri="{BB962C8B-B14F-4D97-AF65-F5344CB8AC3E}">
        <p14:creationId xmlns:p14="http://schemas.microsoft.com/office/powerpoint/2010/main" val="2845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101" y="2928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dirty="0">
                <a:solidFill>
                  <a:srgbClr val="FFFFFF"/>
                </a:solidFill>
              </a:rPr>
              <a:t>Reference </a:t>
            </a: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0338F-729B-46D4-BD16-4F92A9879D70}"/>
              </a:ext>
            </a:extLst>
          </p:cNvPr>
          <p:cNvSpPr txBox="1"/>
          <p:nvPr/>
        </p:nvSpPr>
        <p:spPr>
          <a:xfrm>
            <a:off x="0" y="1911349"/>
            <a:ext cx="113685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https://www.investopedia.com/terms/b/bayes-theorem.asp#:~:text=Bayes'%20theorem%2C%20named%20after%2018th,formula%20for%20determining%20conditional%20probability.&amp;text=Bayes'%20theorem%20provides%20a%20way,given%20new%20or%20additional%20evidence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https://www.geeksforgeeks.org/naive-bayes-classifiers/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https://www.datacamp.com/community/tutorials/naive-bayes-scikit-learn</a:t>
            </a:r>
            <a:endParaRPr lang="en-US" dirty="0"/>
          </a:p>
          <a:p>
            <a:r>
              <a:rPr lang="en-US" dirty="0">
                <a:hlinkClick r:id="rId5"/>
              </a:rPr>
              <a:t>https://www.educba.com/naive-bayes-algorithm/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https://towardsdatascience.com/an-implementation-and-explanation-of-the-random-forest-in-python-77bf308a9b76</a:t>
            </a:r>
            <a:endParaRPr lang="en-US" dirty="0"/>
          </a:p>
          <a:p>
            <a:r>
              <a:rPr lang="en-US" dirty="0">
                <a:hlinkClick r:id="rId7"/>
              </a:rPr>
              <a:t>https://www.mygreatlearning.com/blog/random-forest-algorithm/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8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</a:t>
            </a: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0E005-D9E5-40F0-916A-0E5427812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11350"/>
            <a:ext cx="12192000" cy="494664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600" dirty="0"/>
              <a:t>Is based on the sigmoid function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600" dirty="0"/>
              <a:t>Returns 0 and 1 </a:t>
            </a:r>
            <a:endParaRPr lang="en-US" sz="2200" dirty="0"/>
          </a:p>
          <a:p>
            <a:pPr algn="l"/>
            <a:r>
              <a:rPr lang="en-US" sz="2600" dirty="0"/>
              <a:t>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D2BD47-9709-4B28-98DA-9FB0CDBE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11" y="2378562"/>
            <a:ext cx="6089215" cy="4044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4F3C4-02C4-40AC-ADFE-F88BBFE81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" y="2765639"/>
            <a:ext cx="4708041" cy="26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0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LogisticRegression Model </a:t>
            </a:r>
            <a:b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590E005-D9E5-40F0-916A-0E542781201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911350"/>
                <a:ext cx="12192000" cy="494664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l"/>
                <a:r>
                  <a:rPr lang="en-US" sz="2600" dirty="0"/>
                  <a:t>Model Equation </a:t>
                </a:r>
              </a:p>
              <a:p>
                <a:pPr algn="l"/>
                <a:endParaRPr lang="en-US" sz="2200" dirty="0"/>
              </a:p>
              <a:p>
                <a:pPr algn="l"/>
                <a:endParaRPr lang="en-US" sz="22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2200" dirty="0" err="1"/>
                  <a:t>Pr</a:t>
                </a:r>
                <a:r>
                  <a:rPr lang="en-US" sz="2200" dirty="0"/>
                  <a:t>(</a:t>
                </a:r>
                <a:r>
                  <a:rPr lang="en-US" sz="2200" dirty="0" err="1"/>
                  <a:t>Y</a:t>
                </a:r>
                <a:r>
                  <a:rPr lang="en-US" sz="2200" baseline="-25000" dirty="0" err="1"/>
                  <a:t>ik</a:t>
                </a:r>
                <a:r>
                  <a:rPr lang="en-US" sz="2200" dirty="0"/>
                  <a:t>), is the probability that a given observation, </a:t>
                </a:r>
                <a:r>
                  <a:rPr lang="en-US" sz="2200" dirty="0" err="1"/>
                  <a:t>i</a:t>
                </a:r>
                <a:r>
                  <a:rPr lang="en-US" sz="2200" dirty="0"/>
                  <a:t> , will belong to a category, k, of </a:t>
                </a:r>
                <a:r>
                  <a:rPr lang="en-US" sz="2200" i="1" dirty="0" err="1"/>
                  <a:t>m</a:t>
                </a:r>
                <a:r>
                  <a:rPr lang="en-US" sz="2200" dirty="0" err="1"/>
                  <a:t>th</a:t>
                </a:r>
                <a:r>
                  <a:rPr lang="en-US" sz="2200" dirty="0"/>
                  <a:t> categories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being the row vector of regression coefficients of X.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590E005-D9E5-40F0-916A-0E5427812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911350"/>
                <a:ext cx="12192000" cy="4946649"/>
              </a:xfrm>
              <a:blipFill>
                <a:blip r:embed="rId3"/>
                <a:stretch>
                  <a:fillRect l="-900" t="-1973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A42BB946-14FF-4302-A423-2BD44396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33" y="1975402"/>
            <a:ext cx="3700683" cy="7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F3A0C-B49F-4AA2-97AB-2BD8468734B9}"/>
              </a:ext>
            </a:extLst>
          </p:cNvPr>
          <p:cNvSpPr txBox="1"/>
          <p:nvPr/>
        </p:nvSpPr>
        <p:spPr>
          <a:xfrm>
            <a:off x="510493" y="2350513"/>
            <a:ext cx="4302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efficient and does not require many computational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interpretable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regularize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0FFD4-C2C0-45DA-B074-BD25F4227F0E}"/>
              </a:ext>
            </a:extLst>
          </p:cNvPr>
          <p:cNvSpPr txBox="1"/>
          <p:nvPr/>
        </p:nvSpPr>
        <p:spPr>
          <a:xfrm>
            <a:off x="5442456" y="2413156"/>
            <a:ext cx="4302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not be used if the number of observations are less than the number of features. This can lead to overfitting.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should only be used to predict discrete functions. </a:t>
            </a:r>
          </a:p>
        </p:txBody>
      </p:sp>
    </p:spTree>
    <p:extLst>
      <p:ext uri="{BB962C8B-B14F-4D97-AF65-F5344CB8AC3E}">
        <p14:creationId xmlns:p14="http://schemas.microsoft.com/office/powerpoint/2010/main" val="15918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101" y="2928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Model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75B7B-41D4-4017-9B86-C5318C38947B}"/>
              </a:ext>
            </a:extLst>
          </p:cNvPr>
          <p:cNvSpPr txBox="1"/>
          <p:nvPr/>
        </p:nvSpPr>
        <p:spPr>
          <a:xfrm>
            <a:off x="4849831" y="1977193"/>
            <a:ext cx="37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and Classification Report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E0851ED-15B8-4159-BEF0-06D0AB760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50" y="1977193"/>
            <a:ext cx="2208977" cy="4880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71630-AEDF-4B74-B63B-270B48C4963C}"/>
              </a:ext>
            </a:extLst>
          </p:cNvPr>
          <p:cNvSpPr txBox="1"/>
          <p:nvPr/>
        </p:nvSpPr>
        <p:spPr>
          <a:xfrm>
            <a:off x="5113706" y="2743200"/>
            <a:ext cx="350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the model: 0.5442</a:t>
            </a:r>
          </a:p>
        </p:txBody>
      </p:sp>
    </p:spTree>
    <p:extLst>
      <p:ext uri="{BB962C8B-B14F-4D97-AF65-F5344CB8AC3E}">
        <p14:creationId xmlns:p14="http://schemas.microsoft.com/office/powerpoint/2010/main" val="192867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101" y="2928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dirty="0">
                <a:solidFill>
                  <a:srgbClr val="FFFFFF"/>
                </a:solidFill>
              </a:rPr>
              <a:t>MultinomialNB Model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0B35C-F784-4B4E-9DE8-DF820EBF5FE3}"/>
              </a:ext>
            </a:extLst>
          </p:cNvPr>
          <p:cNvSpPr txBox="1"/>
          <p:nvPr/>
        </p:nvSpPr>
        <p:spPr>
          <a:xfrm>
            <a:off x="184244" y="2129051"/>
            <a:ext cx="883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Baye’s Theorem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used to determine the probability of an event occurring, given that the probability of another event has already happened.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8AADD2-2B71-481B-AD80-2E8EAD305F44}"/>
                  </a:ext>
                </a:extLst>
              </p:cNvPr>
              <p:cNvSpPr txBox="1"/>
              <p:nvPr/>
            </p:nvSpPr>
            <p:spPr>
              <a:xfrm>
                <a:off x="184244" y="3429000"/>
                <a:ext cx="816818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P(A|B) = P(A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b="1" dirty="0"/>
                  <a:t>B)/P(B) = P(B|A) x P(A) / P(B)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A occurring is P(A)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B occurring is P(B)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A given B is P(A|B)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B given A is P(B|A)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both occurring A and B is P(A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B)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8AADD2-2B71-481B-AD80-2E8EAD30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44" y="3429000"/>
                <a:ext cx="8168185" cy="2031325"/>
              </a:xfrm>
              <a:prstGeom prst="rect">
                <a:avLst/>
              </a:prstGeom>
              <a:blipFill>
                <a:blip r:embed="rId3"/>
                <a:stretch>
                  <a:fillRect l="-448" t="-18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7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101" y="2928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dirty="0">
                <a:solidFill>
                  <a:srgbClr val="FFFFFF"/>
                </a:solidFill>
              </a:rPr>
              <a:t>MultinomialNB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A172C1-F2F2-4FDE-ACA3-7D71D0E4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4" y="2765639"/>
            <a:ext cx="4949315" cy="88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5B71C-394C-40B1-A52A-58F56C71D3AD}"/>
              </a:ext>
            </a:extLst>
          </p:cNvPr>
          <p:cNvSpPr txBox="1"/>
          <p:nvPr/>
        </p:nvSpPr>
        <p:spPr>
          <a:xfrm>
            <a:off x="280491" y="2154169"/>
            <a:ext cx="528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Equation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15BA4-8D4E-4AD2-BB6F-AB453870C0A6}"/>
              </a:ext>
            </a:extLst>
          </p:cNvPr>
          <p:cNvSpPr txBox="1"/>
          <p:nvPr/>
        </p:nvSpPr>
        <p:spPr>
          <a:xfrm>
            <a:off x="381467" y="4061507"/>
            <a:ext cx="580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Ci is the previous probability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posterior probability P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Ci|e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is obtained from the Bayesian formula.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6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101" y="2928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dirty="0">
                <a:solidFill>
                  <a:srgbClr val="FFFFFF"/>
                </a:solidFill>
              </a:rPr>
              <a:t>MultinomialNB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1B3B0-6F98-4D87-A4F8-AE70A7EC6293}"/>
              </a:ext>
            </a:extLst>
          </p:cNvPr>
          <p:cNvSpPr txBox="1"/>
          <p:nvPr/>
        </p:nvSpPr>
        <p:spPr>
          <a:xfrm>
            <a:off x="510493" y="2350513"/>
            <a:ext cx="4302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simple and fast. Also, has low computation cost.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Performs well with small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for multiple class perdition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less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suited for text classification.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B5685-9FFF-4030-9F1C-1BCA886C409B}"/>
              </a:ext>
            </a:extLst>
          </p:cNvPr>
          <p:cNvSpPr txBox="1"/>
          <p:nvPr/>
        </p:nvSpPr>
        <p:spPr>
          <a:xfrm>
            <a:off x="5442456" y="2413156"/>
            <a:ext cx="4302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Chances of loss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frequency, if the category variable is not seen in training data. The model assigns a zero probability, leading to prediction not being made.   </a:t>
            </a:r>
          </a:p>
        </p:txBody>
      </p:sp>
    </p:spTree>
    <p:extLst>
      <p:ext uri="{BB962C8B-B14F-4D97-AF65-F5344CB8AC3E}">
        <p14:creationId xmlns:p14="http://schemas.microsoft.com/office/powerpoint/2010/main" val="80487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A510-D5A4-49FB-ABAE-235CAA0E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101" y="2928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dirty="0">
                <a:solidFill>
                  <a:srgbClr val="FFFFFF"/>
                </a:solidFill>
              </a:rPr>
              <a:t>MultinomialNB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75B7B-41D4-4017-9B86-C5318C38947B}"/>
              </a:ext>
            </a:extLst>
          </p:cNvPr>
          <p:cNvSpPr txBox="1"/>
          <p:nvPr/>
        </p:nvSpPr>
        <p:spPr>
          <a:xfrm>
            <a:off x="4849831" y="1977193"/>
            <a:ext cx="37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and Classification Report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71630-AEDF-4B74-B63B-270B48C4963C}"/>
              </a:ext>
            </a:extLst>
          </p:cNvPr>
          <p:cNvSpPr txBox="1"/>
          <p:nvPr/>
        </p:nvSpPr>
        <p:spPr>
          <a:xfrm>
            <a:off x="5113706" y="2743200"/>
            <a:ext cx="350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the model: 0.5161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E5A777B-96AE-4109-9032-3AE178EF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3" y="1911348"/>
            <a:ext cx="3593047" cy="49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7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676</Words>
  <Application>Microsoft Office PowerPoint</Application>
  <PresentationFormat>Widescreen</PresentationFormat>
  <Paragraphs>95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Classification Models</vt:lpstr>
      <vt:lpstr>Logistic Regression</vt:lpstr>
      <vt:lpstr>LogisticRegression Model  </vt:lpstr>
      <vt:lpstr>Logistic Regression Model </vt:lpstr>
      <vt:lpstr>Logistic Regression Model  </vt:lpstr>
      <vt:lpstr>MultinomialNB Model  </vt:lpstr>
      <vt:lpstr>MultinomialNB Model  </vt:lpstr>
      <vt:lpstr>MultinomialNB Model  </vt:lpstr>
      <vt:lpstr>MultinomialNB Model  </vt:lpstr>
      <vt:lpstr>Random Forest Classifier Model</vt:lpstr>
      <vt:lpstr>Random Forest Classifier Model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</dc:title>
  <dc:creator>Ahmed, Irfan (UMKC-Student)</dc:creator>
  <cp:lastModifiedBy>Ahmed, Irfan (UMKC-Student)</cp:lastModifiedBy>
  <cp:revision>23</cp:revision>
  <dcterms:created xsi:type="dcterms:W3CDTF">2020-11-29T00:20:40Z</dcterms:created>
  <dcterms:modified xsi:type="dcterms:W3CDTF">2020-11-29T23:47:39Z</dcterms:modified>
</cp:coreProperties>
</file>