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3.tif" ContentType="image/tiff"/>
  <Override PartName="/ppt/media/image2.png" ContentType="image/png"/>
  <Override PartName="/ppt/media/image12.tif" ContentType="image/tiff"/>
  <Override PartName="/ppt/media/image11.tif" ContentType="image/tiff"/>
  <Override PartName="/ppt/media/image10.tif" ContentType="image/tiff"/>
  <Override PartName="/ppt/media/image9.tif" ContentType="image/tiff"/>
  <Override PartName="/ppt/media/image8.png" ContentType="image/png"/>
  <Override PartName="/ppt/media/image19.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4.png" ContentType="image/png"/>
  <Override PartName="/ppt/media/image6.png" ContentType="image/png"/>
  <Override PartName="/ppt/media/image1.jpeg" ContentType="image/jpeg"/>
  <Override PartName="/ppt/media/image7.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x="24384000" cy="1371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1206360" y="11838960"/>
            <a:ext cx="380097360" cy="318240"/>
          </a:xfrm>
          <a:custGeom>
            <a:avLst/>
            <a:gdLst/>
            <a:ahLst/>
            <a:rect l="l" t="t" r="r" b="b"/>
            <a:pathLst>
              <a:path w="1055831" h="889">
                <a:moveTo>
                  <a:pt x="0" y="0"/>
                </a:moveTo>
                <a:lnTo>
                  <a:pt x="1055830" y="0"/>
                </a:lnTo>
                <a:lnTo>
                  <a:pt x="1055830" y="888"/>
                </a:lnTo>
                <a:lnTo>
                  <a:pt x="0" y="888"/>
                </a:lnTo>
                <a:lnTo>
                  <a:pt x="0" y="0"/>
                </a:lnTo>
                <a:close/>
              </a:path>
            </a:pathLst>
          </a:custGeom>
          <a:noFill/>
          <a:ln w="12600">
            <a:solidFill>
              <a:srgbClr val="000000"/>
            </a:solidFill>
            <a:miter/>
          </a:ln>
        </p:spPr>
        <p:style>
          <a:lnRef idx="0"/>
          <a:fillRef idx="0"/>
          <a:effectRef idx="0"/>
          <a:fontRef idx="minor"/>
        </p:style>
      </p:sp>
      <p:sp>
        <p:nvSpPr>
          <p:cNvPr id="1" name="PlaceHolder 2"/>
          <p:cNvSpPr>
            <a:spLocks noGrp="1"/>
          </p:cNvSpPr>
          <p:nvPr>
            <p:ph type="title"/>
          </p:nvPr>
        </p:nvSpPr>
        <p:spPr>
          <a:xfrm>
            <a:off x="1218960" y="547200"/>
            <a:ext cx="21944880" cy="22899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9" name="" descr=""/>
          <p:cNvPicPr/>
          <p:nvPr/>
        </p:nvPicPr>
        <p:blipFill>
          <a:blip r:embed="rId2"/>
          <a:stretch/>
        </p:blipFill>
        <p:spPr>
          <a:xfrm>
            <a:off x="12052440" y="1270080"/>
            <a:ext cx="11186640" cy="11208240"/>
          </a:xfrm>
          <a:prstGeom prst="rect">
            <a:avLst/>
          </a:prstGeom>
          <a:ln w="12600">
            <a:solidFill>
              <a:srgbClr val="000000"/>
            </a:solidFill>
            <a:miter/>
          </a:ln>
        </p:spPr>
      </p:pic>
      <p:sp>
        <p:nvSpPr>
          <p:cNvPr id="4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8" name="CustomShape 1"/>
          <p:cNvSpPr/>
          <p:nvPr/>
        </p:nvSpPr>
        <p:spPr>
          <a:xfrm>
            <a:off x="1206360" y="2246040"/>
            <a:ext cx="380097360" cy="686880"/>
          </a:xfrm>
          <a:custGeom>
            <a:avLst/>
            <a:gdLst/>
            <a:ahLst/>
            <a:rect l="l" t="t" r="r" b="b"/>
            <a:pathLst>
              <a:path w="1055831" h="1913">
                <a:moveTo>
                  <a:pt x="0" y="0"/>
                </a:moveTo>
                <a:lnTo>
                  <a:pt x="1055830" y="0"/>
                </a:lnTo>
                <a:lnTo>
                  <a:pt x="1055830" y="1912"/>
                </a:lnTo>
                <a:lnTo>
                  <a:pt x="0" y="1912"/>
                </a:lnTo>
                <a:lnTo>
                  <a:pt x="0" y="0"/>
                </a:lnTo>
                <a:close/>
              </a:path>
            </a:pathLst>
          </a:custGeom>
          <a:noFill/>
          <a:ln w="12600">
            <a:solidFill>
              <a:srgbClr val="000000"/>
            </a:solidFill>
            <a:miter/>
          </a:ln>
        </p:spPr>
        <p:style>
          <a:lnRef idx="0"/>
          <a:fillRef idx="0"/>
          <a:effectRef idx="0"/>
          <a:fontRef idx="minor"/>
        </p:style>
      </p:sp>
      <p:sp>
        <p:nvSpPr>
          <p:cNvPr id="79" name="PlaceHolder 2"/>
          <p:cNvSpPr>
            <a:spLocks noGrp="1"/>
          </p:cNvSpPr>
          <p:nvPr>
            <p:ph type="title"/>
          </p:nvPr>
        </p:nvSpPr>
        <p:spPr>
          <a:xfrm>
            <a:off x="1218960" y="547200"/>
            <a:ext cx="21944880" cy="22899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3"/>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9.ti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0.tif"/><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2.tif"/><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13.tif"/><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7" name="CustomShape 1"/>
          <p:cNvSpPr/>
          <p:nvPr/>
        </p:nvSpPr>
        <p:spPr>
          <a:xfrm>
            <a:off x="1206360" y="2575080"/>
            <a:ext cx="21969360" cy="464652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11600" spc="-1" strike="noStrike">
                <a:solidFill>
                  <a:srgbClr val="ffffff"/>
                </a:solidFill>
                <a:latin typeface="HelveticaNeue-Bold"/>
                <a:ea typeface="HelveticaNeue-Bold"/>
              </a:rPr>
              <a:t>Dosya Paylaşımı ve Network File Systems</a:t>
            </a:r>
            <a:endParaRPr b="0" lang="en-US" sz="11600" spc="-1" strike="noStrike">
              <a:latin typeface="Arial"/>
            </a:endParaRPr>
          </a:p>
        </p:txBody>
      </p:sp>
      <p:sp>
        <p:nvSpPr>
          <p:cNvPr id="118" name="CustomShape 2"/>
          <p:cNvSpPr/>
          <p:nvPr/>
        </p:nvSpPr>
        <p:spPr>
          <a:xfrm>
            <a:off x="1206360" y="7196760"/>
            <a:ext cx="21969360" cy="19033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SFTP Kullanımı</a:t>
            </a:r>
            <a:endParaRPr b="0" lang="en-US" sz="8000" spc="-1" strike="noStrike">
              <a:latin typeface="Arial"/>
            </a:endParaRPr>
          </a:p>
        </p:txBody>
      </p:sp>
      <p:sp>
        <p:nvSpPr>
          <p:cNvPr id="140" name="CustomShape 2"/>
          <p:cNvSpPr/>
          <p:nvPr/>
        </p:nvSpPr>
        <p:spPr>
          <a:xfrm>
            <a:off x="1218960" y="3209400"/>
            <a:ext cx="21943440" cy="79534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4000" spc="-1" strike="noStrike">
                <a:solidFill>
                  <a:srgbClr val="ffffd7"/>
                </a:solidFill>
                <a:latin typeface="Arial"/>
                <a:ea typeface="DejaVu Sans"/>
              </a:rPr>
              <a:t>Aşağıdaki komutlarla bir SFTP bağlantısı kurun:</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sftp user@server_ipaddress</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sftp test@10.0.2.25</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Eğer özel bir SSH port’u kullanıyorsanız SFTP port’unu değiştirmek için aşağıdaki komutlardan birini kullanın:</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sftp -oPort=customport user@sunucu_ipadresi</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sftp -oPort=10125 test@127.0.0.1</a:t>
            </a:r>
            <a:endParaRPr b="0" lang="en-US" sz="4000" spc="-1" strike="noStrike">
              <a:latin typeface="Arial"/>
            </a:endParaRPr>
          </a:p>
          <a:p>
            <a:pPr>
              <a:lnSpc>
                <a:spcPct val="100000"/>
              </a:lnSpc>
              <a:spcBef>
                <a:spcPts val="1417"/>
              </a:spcBef>
            </a:pP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spcBef>
                <a:spcPts val="283"/>
              </a:spcBef>
              <a:spcAft>
                <a:spcPts val="283"/>
              </a:spcAft>
            </a:pPr>
            <a:r>
              <a:rPr b="1" lang="en-US" sz="8000" spc="-1" strike="noStrike">
                <a:solidFill>
                  <a:srgbClr val="ffffd7"/>
                </a:solidFill>
                <a:latin typeface="Arial"/>
                <a:ea typeface="DejaVu Sans"/>
              </a:rPr>
              <a:t>SFTP Kullanımı</a:t>
            </a:r>
            <a:endParaRPr b="0" lang="en-US" sz="8000" spc="-1" strike="noStrike">
              <a:latin typeface="Arial"/>
            </a:endParaRPr>
          </a:p>
        </p:txBody>
      </p:sp>
      <p:sp>
        <p:nvSpPr>
          <p:cNvPr id="142" name="CustomShape 2"/>
          <p:cNvSpPr/>
          <p:nvPr/>
        </p:nvSpPr>
        <p:spPr>
          <a:xfrm>
            <a:off x="1218960" y="3209400"/>
            <a:ext cx="21943440" cy="91335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4000" spc="-1" strike="noStrike">
                <a:solidFill>
                  <a:srgbClr val="ffffd7"/>
                </a:solidFill>
                <a:latin typeface="Arial"/>
                <a:ea typeface="DejaVu Sans"/>
              </a:rPr>
              <a:t>Başlangıç için hangi yerel ve uzak dizini kullandığımızı kontrol edelim. Bunun için bu SFTP komutlarını kullanacağız:</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sftp&gt; lpwd</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Local directory: /LocalDirectory</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sftp&gt; pwd</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Remote directory: /RemoteDirectory</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Şimdiyse get komutunu kullanarak uzak sunucudan yerel makinenize nasıl dosya transfer edilir göstereceğiz. get komutunun temel sözdizimi ise:</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get /uzak-dizin/dosya.txt</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Birden çok dosya indirmek içinse mget komutunu kullanabilirsiniz. Örnek olarak /etc adlı bir dizindeki bütün .conf uzantısına sahip olan dosyaları indirmeyi göstereceğiz:</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mget /etc/*.conf</a:t>
            </a:r>
            <a:endParaRPr b="0" lang="en-US" sz="4000" spc="-1" strike="noStrike">
              <a:latin typeface="Arial"/>
            </a:endParaRPr>
          </a:p>
          <a:p>
            <a:pPr>
              <a:lnSpc>
                <a:spcPct val="100000"/>
              </a:lnSpc>
              <a:spcBef>
                <a:spcPts val="1417"/>
              </a:spcBef>
            </a:pP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SFTP Komutları</a:t>
            </a:r>
            <a:endParaRPr b="0" lang="en-US" sz="8000" spc="-1" strike="noStrike">
              <a:latin typeface="Arial"/>
            </a:endParaRPr>
          </a:p>
        </p:txBody>
      </p:sp>
      <p:pic>
        <p:nvPicPr>
          <p:cNvPr id="144" name="" descr=""/>
          <p:cNvPicPr/>
          <p:nvPr/>
        </p:nvPicPr>
        <p:blipFill>
          <a:blip r:embed="rId1"/>
          <a:stretch/>
        </p:blipFill>
        <p:spPr>
          <a:xfrm>
            <a:off x="6959160" y="2560320"/>
            <a:ext cx="10778760" cy="106092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NFS</a:t>
            </a:r>
            <a:endParaRPr b="0" lang="en-US" sz="8000" spc="-1" strike="noStrike">
              <a:latin typeface="Arial"/>
            </a:endParaRPr>
          </a:p>
        </p:txBody>
      </p:sp>
      <p:sp>
        <p:nvSpPr>
          <p:cNvPr id="146" name="CustomShape 2"/>
          <p:cNvSpPr/>
          <p:nvPr/>
        </p:nvSpPr>
        <p:spPr>
          <a:xfrm>
            <a:off x="1218960" y="3209400"/>
            <a:ext cx="21943440" cy="7953480"/>
          </a:xfrm>
          <a:prstGeom prst="rect">
            <a:avLst/>
          </a:prstGeom>
          <a:noFill/>
          <a:ln>
            <a:noFill/>
          </a:ln>
        </p:spPr>
        <p:style>
          <a:lnRef idx="0"/>
          <a:fillRef idx="0"/>
          <a:effectRef idx="0"/>
          <a:fontRef idx="minor"/>
        </p:style>
        <p:txBody>
          <a:bodyPr lIns="0" rIns="0" tIns="0" bIns="0">
            <a:normAutofit fontScale="12000"/>
          </a:bodyPr>
          <a:p>
            <a:pPr marL="432000" indent="-322560">
              <a:lnSpc>
                <a:spcPct val="100000"/>
              </a:lnSpc>
              <a:spcBef>
                <a:spcPts val="1417"/>
              </a:spcBef>
              <a:buClr>
                <a:srgbClr val="ffffff"/>
              </a:buClr>
              <a:buSzPct val="45000"/>
              <a:buFont typeface="Wingdings" charset="2"/>
              <a:buChar char=""/>
            </a:pPr>
            <a:r>
              <a:rPr b="0" lang="en-US" sz="8000" spc="-1" strike="noStrike">
                <a:solidFill>
                  <a:srgbClr val="ffffd7"/>
                </a:solidFill>
                <a:latin typeface="Arial"/>
                <a:ea typeface="DejaVu Sans"/>
              </a:rPr>
              <a:t>Ağ Dosya Sistemi (İngilizce Network File System, kısaca NFS), Sun Microsystems tarafından 1984 yılında geliştirilmiş, ağdaki bilgisayarların ortak bir dosya sistemine, yerel diskleri kadar kolay ulaşmasını sağlayan, RPC temelli dağıtık dosya sistemi yapısıdır.</a:t>
            </a:r>
            <a:endParaRPr b="0" lang="en-US" sz="8000" spc="-1" strike="noStrike">
              <a:latin typeface="Arial"/>
            </a:endParaRPr>
          </a:p>
          <a:p>
            <a:pPr>
              <a:lnSpc>
                <a:spcPct val="100000"/>
              </a:lnSpc>
              <a:spcBef>
                <a:spcPts val="1417"/>
              </a:spcBef>
            </a:pPr>
            <a:endParaRPr b="0" lang="en-US" sz="8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8000" spc="-1" strike="noStrike">
                <a:solidFill>
                  <a:srgbClr val="ffffd7"/>
                </a:solidFill>
                <a:latin typeface="Arial"/>
                <a:ea typeface="DejaVu Sans"/>
              </a:rPr>
              <a:t>Ağ Dosya Sistemi (NFS),bir ağ üzerindeki birden fazla bilgisayarda bulunan dosyaların, tek bir sabit diskte yer alıyormuşçasına yönetilmelerini sağlar. Böylece, dosyaların erişelebilmek için fiziksel olarak nerede bulunduklarının bilmesi gerekmez.</a:t>
            </a:r>
            <a:endParaRPr b="0" lang="en-US" sz="8000" spc="-1" strike="noStrike">
              <a:latin typeface="Arial"/>
            </a:endParaRPr>
          </a:p>
          <a:p>
            <a:pPr>
              <a:lnSpc>
                <a:spcPct val="100000"/>
              </a:lnSpc>
              <a:spcBef>
                <a:spcPts val="1417"/>
              </a:spcBef>
            </a:pPr>
            <a:endParaRPr b="0" lang="en-US" sz="8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8000" spc="-1" strike="noStrike">
                <a:solidFill>
                  <a:srgbClr val="ffffd7"/>
                </a:solidFill>
                <a:latin typeface="Arial"/>
                <a:ea typeface="DejaVu Sans"/>
              </a:rPr>
              <a:t>NFS sayesinde bir makinada yer alan belirli bir disk bölümü, başka makinalar tarafından okunabilir veya yazılabilir. Bu işleme özellikle büyük organizasyonlarda, disk alanından tasarruf etmek için başvurulur. Her makinada aynı dosyalar, çalıştırılabilir programlar olması yerine bunlar tek sunucuda toplanır, diğer bilgisayarlar bu alanı ortaklasa paylaşırlar. Paylaşılan dizin, sanki yerel makinanın bir diziniymiş gibi davranır. Kendi disk alanını paylaştıran makinaya NFS sunucusu, bu diske erişim yapan makinalara da NFS istemcisi adı verilir.</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NFS</a:t>
            </a:r>
            <a:endParaRPr b="0" lang="en-US" sz="8000" spc="-1" strike="noStrike">
              <a:latin typeface="Arial"/>
            </a:endParaRPr>
          </a:p>
        </p:txBody>
      </p:sp>
      <p:sp>
        <p:nvSpPr>
          <p:cNvPr id="148" name="CustomShape 2"/>
          <p:cNvSpPr/>
          <p:nvPr/>
        </p:nvSpPr>
        <p:spPr>
          <a:xfrm>
            <a:off x="1218960" y="3209400"/>
            <a:ext cx="10941120" cy="7953480"/>
          </a:xfrm>
          <a:prstGeom prst="rect">
            <a:avLst/>
          </a:prstGeom>
          <a:noFill/>
          <a:ln>
            <a:noFill/>
          </a:ln>
        </p:spPr>
        <p:style>
          <a:lnRef idx="0"/>
          <a:fillRef idx="0"/>
          <a:effectRef idx="0"/>
          <a:fontRef idx="minor"/>
        </p:style>
        <p:txBody>
          <a:bodyPr lIns="0" rIns="0" tIns="0" bIns="0">
            <a:normAutofit fontScale="52000"/>
          </a:bodyPr>
          <a:p>
            <a:pPr>
              <a:lnSpc>
                <a:spcPct val="100000"/>
              </a:lnSpc>
              <a:spcBef>
                <a:spcPts val="1417"/>
              </a:spcBef>
            </a:pPr>
            <a:r>
              <a:rPr b="0" lang="en-US" sz="4800" spc="-1" strike="noStrike">
                <a:solidFill>
                  <a:srgbClr val="ffffd7"/>
                </a:solidFill>
                <a:latin typeface="Arial"/>
                <a:ea typeface="DejaVu Sans"/>
              </a:rPr>
              <a:t>NFS Kullanmanın Avantajları:</a:t>
            </a:r>
            <a:endParaRPr b="0" lang="en-US" sz="48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800" spc="-1" strike="noStrike">
                <a:solidFill>
                  <a:srgbClr val="ffffd7"/>
                </a:solidFill>
                <a:latin typeface="Arial"/>
                <a:ea typeface="DejaVu Sans"/>
              </a:rPr>
              <a:t>Yerel bir isletmede tüm kullanıcılar tek bilgisayar üzerindeki ayni disk alanını paylaşabilirler. NFS'in NIS ile birlikte kullanımı sayesinde bir kullanıcı herhangi bir makinaya girip diğer kullanıcılarla birlikte ayni dosya yapısı ile çalışabilir.</a:t>
            </a:r>
            <a:endParaRPr b="0" lang="en-US" sz="48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800" spc="-1" strike="noStrike">
                <a:solidFill>
                  <a:srgbClr val="ffffd7"/>
                </a:solidFill>
                <a:latin typeface="Arial"/>
                <a:ea typeface="DejaVu Sans"/>
              </a:rPr>
              <a:t>Paylaşım sayesinde büyük disk alanı isteyen programlar tek bir sunucuda toplanabilir ve bu sayede önemli miktarda diskten tasarruf sağlanabilir.</a:t>
            </a:r>
            <a:endParaRPr b="0" lang="en-US" sz="48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800" spc="-1" strike="noStrike">
                <a:solidFill>
                  <a:srgbClr val="ffffd7"/>
                </a:solidFill>
                <a:latin typeface="Arial"/>
                <a:ea typeface="DejaVu Sans"/>
              </a:rPr>
              <a:t>Bir makina üzerinde yapılan değişiklik, her makinada yapılmış gibi olur. Böylece ayni yazılımı örneğin 20 bilgisayara yüklemek zorunda kalmazsınız.</a:t>
            </a:r>
            <a:endParaRPr b="0" lang="en-US" sz="4800" spc="-1" strike="noStrike">
              <a:latin typeface="Arial"/>
            </a:endParaRPr>
          </a:p>
        </p:txBody>
      </p:sp>
      <p:pic>
        <p:nvPicPr>
          <p:cNvPr id="149" name="" descr=""/>
          <p:cNvPicPr/>
          <p:nvPr/>
        </p:nvPicPr>
        <p:blipFill>
          <a:blip r:embed="rId1"/>
          <a:stretch/>
        </p:blipFill>
        <p:spPr>
          <a:xfrm>
            <a:off x="13167360" y="4114800"/>
            <a:ext cx="10575360" cy="6033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NFS Kullanımı</a:t>
            </a:r>
            <a:endParaRPr b="0" lang="en-US" sz="8000" spc="-1" strike="noStrike">
              <a:latin typeface="Arial"/>
            </a:endParaRPr>
          </a:p>
        </p:txBody>
      </p:sp>
      <p:sp>
        <p:nvSpPr>
          <p:cNvPr id="151" name="CustomShape 2"/>
          <p:cNvSpPr/>
          <p:nvPr/>
        </p:nvSpPr>
        <p:spPr>
          <a:xfrm>
            <a:off x="1218960" y="3209400"/>
            <a:ext cx="21943440" cy="7953480"/>
          </a:xfrm>
          <a:prstGeom prst="rect">
            <a:avLst/>
          </a:prstGeom>
          <a:noFill/>
          <a:ln>
            <a:noFill/>
          </a:ln>
        </p:spPr>
        <p:style>
          <a:lnRef idx="0"/>
          <a:fillRef idx="0"/>
          <a:effectRef idx="0"/>
          <a:fontRef idx="minor"/>
        </p:style>
        <p:txBody>
          <a:bodyPr lIns="0" rIns="0" tIns="0" bIns="0">
            <a:normAutofit fontScale="79000"/>
          </a:bodyPr>
          <a:p>
            <a:pPr>
              <a:lnSpc>
                <a:spcPct val="100000"/>
              </a:lnSpc>
              <a:spcBef>
                <a:spcPts val="1417"/>
              </a:spcBef>
            </a:pPr>
            <a:r>
              <a:rPr b="0" lang="en-US" sz="4000" spc="-1" strike="noStrike">
                <a:solidFill>
                  <a:srgbClr val="ffffd7"/>
                </a:solidFill>
                <a:latin typeface="Arial"/>
                <a:ea typeface="DejaVu Sans"/>
              </a:rPr>
              <a:t>NFS'in çalışması, yerel bir diskin mount edilmesi kadar kolaydır. Örnek olarak NFS sunucusu olan 10.20.40.50 makinesinde yer alan /home dizinini, yerel makinadaki /yenidizn dizinine yerleştirmek için: </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mount -t nfs 10.20.40.50:/home /yenidizin -o username=srvynt</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mount, karşı makinanın erişim izinleri doğru olduğunu teyit ettiği anda bu işlemi gerçekleştirir. Sunucu ile istemci arasındaki mesaj alış-verişini mountd programı üstlenir.</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NFS için mount programının genel kullanımı şu şekildedir:</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mount -t nfs -o &lt;secenek1,secenek2&gt; &lt;sunucu-adresi:paylaşma-dizini&gt; &lt;yerel-dizin&gt;</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Sistem açılırken </a:t>
            </a:r>
            <a:r>
              <a:rPr b="1" lang="en-US" sz="4000" spc="-1" strike="noStrike">
                <a:solidFill>
                  <a:srgbClr val="ffffd7"/>
                </a:solidFill>
                <a:latin typeface="Arial"/>
                <a:ea typeface="DejaVu Sans"/>
              </a:rPr>
              <a:t>/etc/fstab</a:t>
            </a:r>
            <a:r>
              <a:rPr b="0" lang="en-US" sz="4000" spc="-1" strike="noStrike">
                <a:solidFill>
                  <a:srgbClr val="ffffd7"/>
                </a:solidFill>
                <a:latin typeface="Arial"/>
                <a:ea typeface="DejaVu Sans"/>
              </a:rPr>
              <a:t> dosyasında yer alan bilgilerle uzak makinanın diski otomatik olarak paylaştırılabilir. Mount programı bazı seçenekleri destekler. Bu seçenekler -o yardımıyla komut satırında verilebildiği gibi /etc/fstab içinde de belirtilebilir. Her iki durumda da birden fazla seçenek kullanılırsa bunlar birbirlerinden virgülle ayrılırlar.</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2" name="CustomShape 1"/>
          <p:cNvSpPr/>
          <p:nvPr/>
        </p:nvSpPr>
        <p:spPr>
          <a:xfrm>
            <a:off x="1206360" y="884160"/>
            <a:ext cx="9777240" cy="588060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SamBa ve SMB</a:t>
            </a:r>
            <a:endParaRPr b="0" lang="en-US" sz="8500" spc="-1" strike="noStrike">
              <a:latin typeface="Arial"/>
            </a:endParaRPr>
          </a:p>
        </p:txBody>
      </p:sp>
      <p:sp>
        <p:nvSpPr>
          <p:cNvPr id="153" name="CustomShape 2"/>
          <p:cNvSpPr/>
          <p:nvPr/>
        </p:nvSpPr>
        <p:spPr>
          <a:xfrm>
            <a:off x="1097280" y="3322800"/>
            <a:ext cx="9777240" cy="834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4000" spc="-1" strike="noStrike">
                <a:solidFill>
                  <a:srgbClr val="ffffff"/>
                </a:solidFill>
                <a:latin typeface="HelveticaNeue"/>
                <a:ea typeface="HelveticaNeue"/>
              </a:rPr>
              <a:t>SAMBA ve SMB birbirleri ile sıklıkla karıştırılan, sürekli merak duyulan ama tam olarak anlaşılmayan iki kavramdır. </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ffffff"/>
                </a:solidFill>
                <a:latin typeface="HelveticaNeue"/>
                <a:ea typeface="HelveticaNeue"/>
              </a:rPr>
              <a:t>Ayrıca SAMBA'nın 2012 yılından önceki sürümlerinin etki alanı kontrolcüsü olmamasından dolayı eski dönemlerde GNU/Linux üzerinde çalışmış kişilerin sadece "Windows ile dosya paylaşımı yapmaya sağlayan servis" olarak hatırlamasından</a:t>
            </a:r>
            <a:r>
              <a:rPr b="0" lang="tr-TR" sz="4000" spc="-1" strike="noStrike">
                <a:solidFill>
                  <a:srgbClr val="ffffff"/>
                </a:solidFill>
                <a:latin typeface="HelveticaNeue"/>
                <a:ea typeface="HelveticaNeue"/>
              </a:rPr>
              <a:t> ötürü karıştırılması da oldukça olağan karşılanmalıdır.</a:t>
            </a:r>
            <a:endParaRPr b="0" lang="en-US" sz="4000" spc="-1" strike="noStrike">
              <a:latin typeface="Arial"/>
            </a:endParaRPr>
          </a:p>
        </p:txBody>
      </p:sp>
      <p:pic>
        <p:nvPicPr>
          <p:cNvPr id="154" name="" descr=""/>
          <p:cNvPicPr/>
          <p:nvPr/>
        </p:nvPicPr>
        <p:blipFill>
          <a:blip r:embed="rId1"/>
          <a:stretch/>
        </p:blipFill>
        <p:spPr>
          <a:xfrm>
            <a:off x="13367520" y="3859920"/>
            <a:ext cx="9687960" cy="497232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5"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Samba Nedir?</a:t>
            </a:r>
            <a:endParaRPr b="0" lang="en-US" sz="8500" spc="-1" strike="noStrike">
              <a:latin typeface="Arial"/>
            </a:endParaRPr>
          </a:p>
        </p:txBody>
      </p:sp>
      <p:sp>
        <p:nvSpPr>
          <p:cNvPr id="156"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SAMBA, </a:t>
            </a:r>
            <a:r>
              <a:rPr b="1" lang="en-US" sz="4800" spc="-1" strike="noStrike">
                <a:solidFill>
                  <a:srgbClr val="ffffff"/>
                </a:solidFill>
                <a:latin typeface="HelveticaNeue"/>
                <a:ea typeface="HelveticaNeue"/>
              </a:rPr>
              <a:t>1991</a:t>
            </a:r>
            <a:r>
              <a:rPr b="0" lang="en-US" sz="4800" spc="-1" strike="noStrike">
                <a:solidFill>
                  <a:srgbClr val="ffffff"/>
                </a:solidFill>
                <a:latin typeface="HelveticaNeue"/>
                <a:ea typeface="HelveticaNeue"/>
              </a:rPr>
              <a:t> yılında SMB ağ protokolünün tersine mühendislik yöntemleri ile özgür yazılım olarak yeniden uyarlanması ile geliştirilen projedir.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İ</a:t>
            </a:r>
            <a:r>
              <a:rPr b="0" lang="en-US" sz="4800" spc="-1" strike="noStrike">
                <a:solidFill>
                  <a:srgbClr val="ffffff"/>
                </a:solidFill>
                <a:latin typeface="HelveticaNeue"/>
                <a:ea typeface="HelveticaNeue"/>
              </a:rPr>
              <a:t>mplemente edildiği varsayılan SMB protokolünden farkı bir yol ve sürüm haritasında ilerlemektedir. 2003 yılında çıkartılan SAMBA 3 sürümü GNU/Linux sistemlerle, Windows sistemler arasında dosya ve yazıcı servislerinin entegre olmasını sağlamıştır. Bu sürümde MS Aktif Dizin ile entegre olunabilmesine rağmen etki alanı denetçisi rolü bulunmamakta idi</a:t>
            </a:r>
            <a:r>
              <a:rPr b="0" lang="tr-TR" sz="4800" spc="-1" strike="noStrike">
                <a:solidFill>
                  <a:srgbClr val="ffffff"/>
                </a:solidFill>
                <a:latin typeface="HelveticaNeue"/>
                <a:ea typeface="HelveticaNeue"/>
              </a:rPr>
              <a:t>.</a:t>
            </a:r>
            <a:endParaRPr b="0" lang="en-US" sz="4800" spc="-1" strike="noStrike">
              <a:latin typeface="Arial"/>
            </a:endParaRPr>
          </a:p>
        </p:txBody>
      </p:sp>
      <p:sp>
        <p:nvSpPr>
          <p:cNvPr id="157"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Sıklıkla karıştırılan bu iki kavramdan önce Samba’yı inceleyelim.</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8"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Samba Nedir?</a:t>
            </a:r>
            <a:endParaRPr b="0" lang="en-US" sz="8500" spc="-1" strike="noStrike">
              <a:latin typeface="Arial"/>
            </a:endParaRPr>
          </a:p>
        </p:txBody>
      </p:sp>
      <p:sp>
        <p:nvSpPr>
          <p:cNvPr id="159"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2009'da başlayan ve 2012 yılında duyurulan 4 sürümü ile birlikte ise MS Aktif Dizin benzeri bir </a:t>
            </a:r>
            <a:r>
              <a:rPr b="1" lang="en-US" sz="4800" spc="-1" strike="noStrike">
                <a:solidFill>
                  <a:srgbClr val="ffffff"/>
                </a:solidFill>
                <a:latin typeface="HelveticaNeue"/>
                <a:ea typeface="HelveticaNeue"/>
              </a:rPr>
              <a:t>Etki Alanı(Domain) Denetçisi</a:t>
            </a:r>
            <a:r>
              <a:rPr b="0" lang="en-US" sz="4800" spc="-1" strike="noStrike">
                <a:solidFill>
                  <a:srgbClr val="ffffff"/>
                </a:solidFill>
                <a:latin typeface="HelveticaNeue"/>
                <a:ea typeface="HelveticaNeue"/>
              </a:rPr>
              <a:t> rolü eklenebilmektedir. Ve bu Etki Alanı Denetçisine Windows, Mac ve GNU/Linux sistemler aynı yapılandırma ile erişebilmektedir. Güncel olarak ise 4.1</a:t>
            </a:r>
            <a:r>
              <a:rPr b="0" lang="tr-TR" sz="4800" spc="-1" strike="noStrike">
                <a:solidFill>
                  <a:srgbClr val="ffffff"/>
                </a:solidFill>
                <a:latin typeface="HelveticaNeue"/>
                <a:ea typeface="HelveticaNeue"/>
              </a:rPr>
              <a:t>6</a:t>
            </a:r>
            <a:r>
              <a:rPr b="0" lang="en-US" sz="4800" spc="-1" strike="noStrike">
                <a:solidFill>
                  <a:srgbClr val="ffffff"/>
                </a:solidFill>
                <a:latin typeface="HelveticaNeue"/>
                <a:ea typeface="HelveticaNeue"/>
              </a:rPr>
              <a:t> sürümü bulunmakt</a:t>
            </a:r>
            <a:r>
              <a:rPr b="0" lang="tr-TR" sz="4800" spc="-1" strike="noStrike">
                <a:solidFill>
                  <a:srgbClr val="ffffff"/>
                </a:solidFill>
                <a:latin typeface="HelveticaNeue"/>
                <a:ea typeface="HelveticaNeue"/>
              </a:rPr>
              <a:t>a</a:t>
            </a:r>
            <a:r>
              <a:rPr b="0" lang="en-US" sz="4800" spc="-1" strike="noStrike">
                <a:solidFill>
                  <a:srgbClr val="ffffff"/>
                </a:solidFill>
                <a:latin typeface="HelveticaNeue"/>
                <a:ea typeface="HelveticaNeue"/>
              </a:rPr>
              <a:t> olup yaklaşık 6 ayda bir yeni sürüm çıkartılmaktadır. Bu haliyle oldukça akti</a:t>
            </a:r>
            <a:r>
              <a:rPr b="0" lang="tr-TR" sz="4800" spc="-1" strike="noStrike">
                <a:solidFill>
                  <a:srgbClr val="ffffff"/>
                </a:solidFill>
                <a:latin typeface="HelveticaNeue"/>
                <a:ea typeface="HelveticaNeue"/>
              </a:rPr>
              <a:t>f</a:t>
            </a:r>
            <a:r>
              <a:rPr b="0" lang="en-US" sz="4800" spc="-1" strike="noStrike">
                <a:solidFill>
                  <a:srgbClr val="ffffff"/>
                </a:solidFill>
                <a:latin typeface="HelveticaNeue"/>
                <a:ea typeface="HelveticaNeue"/>
              </a:rPr>
              <a:t> bir özgür yazılım projesidir.</a:t>
            </a:r>
            <a:endParaRPr b="0" lang="en-US" sz="4800" spc="-1" strike="noStrike">
              <a:latin typeface="Arial"/>
            </a:endParaRPr>
          </a:p>
        </p:txBody>
      </p:sp>
      <p:sp>
        <p:nvSpPr>
          <p:cNvPr id="160"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pic>
        <p:nvPicPr>
          <p:cNvPr id="161" name="" descr=""/>
          <p:cNvPicPr/>
          <p:nvPr/>
        </p:nvPicPr>
        <p:blipFill>
          <a:blip r:embed="rId1"/>
          <a:stretch/>
        </p:blipFill>
        <p:spPr>
          <a:xfrm>
            <a:off x="5538960" y="9367560"/>
            <a:ext cx="13304160" cy="238212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2"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SMB Nedir?</a:t>
            </a:r>
            <a:endParaRPr b="0" lang="en-US" sz="8500" spc="-1" strike="noStrike">
              <a:latin typeface="Arial"/>
            </a:endParaRPr>
          </a:p>
        </p:txBody>
      </p:sp>
      <p:sp>
        <p:nvSpPr>
          <p:cNvPr id="163"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S</a:t>
            </a:r>
            <a:r>
              <a:rPr b="0" lang="en-US" sz="4800" spc="-1" strike="noStrike">
                <a:solidFill>
                  <a:srgbClr val="ffffff"/>
                </a:solidFill>
                <a:latin typeface="HelveticaNeue"/>
                <a:ea typeface="HelveticaNeue"/>
              </a:rPr>
              <a:t>MB, </a:t>
            </a:r>
            <a:r>
              <a:rPr b="1" lang="en-US" sz="4800" spc="-1" strike="noStrike">
                <a:solidFill>
                  <a:srgbClr val="ffffff"/>
                </a:solidFill>
                <a:latin typeface="HelveticaNeue"/>
                <a:ea typeface="HelveticaNeue"/>
              </a:rPr>
              <a:t>1983</a:t>
            </a:r>
            <a:r>
              <a:rPr b="0" lang="en-US" sz="4800" spc="-1" strike="noStrike">
                <a:solidFill>
                  <a:srgbClr val="ffffff"/>
                </a:solidFill>
                <a:latin typeface="HelveticaNeue"/>
                <a:ea typeface="HelveticaNeue"/>
              </a:rPr>
              <a:t> yılında IBM tarafından tasarlanmış ağ üzerinden dosyalara ve yazıcılara yetkili şekilde erişim sağlayan bir protokoldür. Tabi ki bu protokolünen büyük gelişim alanı 1992 yılında Windows'un işletim sistemi üzerinde ağ yapısını geliştirmesi ve Windows 2000 ile birlikte gelen Microsoft Aktif Dizin'de kullanılmasıdır.</a:t>
            </a:r>
            <a:endParaRPr b="0" lang="en-US" sz="4800" spc="-1" strike="noStrike">
              <a:latin typeface="Arial"/>
            </a:endParaRPr>
          </a:p>
        </p:txBody>
      </p:sp>
      <p:sp>
        <p:nvSpPr>
          <p:cNvPr id="164"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Peki asıl bu eğitime konu olacak olan SMB nedir?</a:t>
            </a:r>
            <a:endParaRPr b="0" lang="en-US" sz="5500" spc="-1" strike="noStrike">
              <a:latin typeface="Arial"/>
            </a:endParaRPr>
          </a:p>
        </p:txBody>
      </p:sp>
      <p:pic>
        <p:nvPicPr>
          <p:cNvPr id="165" name="" descr=""/>
          <p:cNvPicPr/>
          <p:nvPr/>
        </p:nvPicPr>
        <p:blipFill>
          <a:blip r:embed="rId1"/>
          <a:stretch/>
        </p:blipFill>
        <p:spPr>
          <a:xfrm>
            <a:off x="8267040" y="8778960"/>
            <a:ext cx="7847640" cy="410868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FTP</a:t>
            </a:r>
            <a:endParaRPr b="0" lang="en-US" sz="8000" spc="-1" strike="noStrike">
              <a:latin typeface="Arial"/>
            </a:endParaRPr>
          </a:p>
        </p:txBody>
      </p:sp>
      <p:sp>
        <p:nvSpPr>
          <p:cNvPr id="120" name="CustomShape 2"/>
          <p:cNvSpPr/>
          <p:nvPr/>
        </p:nvSpPr>
        <p:spPr>
          <a:xfrm>
            <a:off x="1218960" y="3209400"/>
            <a:ext cx="12952800" cy="795348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US" sz="4800" spc="-1" strike="noStrike">
                <a:solidFill>
                  <a:srgbClr val="ffffff"/>
                </a:solidFill>
                <a:latin typeface="Arial"/>
                <a:ea typeface="Noto Sans CJK SC"/>
              </a:rPr>
              <a:t>FTP (File Transfer Protocol)</a:t>
            </a:r>
            <a:r>
              <a:rPr b="1" lang="en-US" sz="4800" spc="-1" strike="noStrike">
                <a:solidFill>
                  <a:srgbClr val="ffffff"/>
                </a:solidFill>
                <a:latin typeface="Arial"/>
                <a:ea typeface="Noto Sans CJK SC"/>
              </a:rPr>
              <a:t>,</a:t>
            </a:r>
            <a:r>
              <a:rPr b="0" lang="en-US" sz="4800" spc="-1" strike="noStrike">
                <a:solidFill>
                  <a:srgbClr val="ffffff"/>
                </a:solidFill>
                <a:latin typeface="Arial"/>
                <a:ea typeface="Noto Sans CJK SC"/>
              </a:rPr>
              <a:t> bir dosya transfer protokolü olarak geliştirilmiştir. İnternete bağlı olan iki bilgisayar arasında dosya transferini sağlar. Web sitenize dosyalarınızı aktarmak isterseniz, FTP uygulaması sayesinde bunu kolay bir şekilde gerçekleştirebilirsiniz. Yüksek boyutlu verilerin hızlı bir şekilde iki bilgisayar arasındaki transferini sağlar. </a:t>
            </a:r>
            <a:endParaRPr b="0" lang="en-US" sz="48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800" spc="-1" strike="noStrike">
                <a:solidFill>
                  <a:srgbClr val="ffffff"/>
                </a:solidFill>
                <a:latin typeface="Arial"/>
                <a:ea typeface="Noto Sans CJK SC"/>
              </a:rPr>
              <a:t>FTP uygulamasını dosya yüklemenin yanı sıra dosya indirmek için de kullanabilirsiniz.</a:t>
            </a:r>
            <a:endParaRPr b="0" lang="en-US" sz="4800" spc="-1" strike="noStrike">
              <a:latin typeface="Arial"/>
            </a:endParaRPr>
          </a:p>
          <a:p>
            <a:pPr>
              <a:lnSpc>
                <a:spcPct val="100000"/>
              </a:lnSpc>
              <a:spcBef>
                <a:spcPts val="1417"/>
              </a:spcBef>
            </a:pPr>
            <a:endParaRPr b="0" lang="en-US" sz="4800" spc="-1" strike="noStrike">
              <a:latin typeface="Arial"/>
            </a:endParaRPr>
          </a:p>
        </p:txBody>
      </p:sp>
      <p:pic>
        <p:nvPicPr>
          <p:cNvPr id="121" name="" descr=""/>
          <p:cNvPicPr/>
          <p:nvPr/>
        </p:nvPicPr>
        <p:blipFill>
          <a:blip r:embed="rId1"/>
          <a:stretch/>
        </p:blipFill>
        <p:spPr>
          <a:xfrm>
            <a:off x="15392880" y="3566160"/>
            <a:ext cx="7465680" cy="74656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SMB Nedir?</a:t>
            </a:r>
            <a:endParaRPr b="0" lang="en-US" sz="8500" spc="-1" strike="noStrike">
              <a:latin typeface="Arial"/>
            </a:endParaRPr>
          </a:p>
        </p:txBody>
      </p:sp>
      <p:sp>
        <p:nvSpPr>
          <p:cNvPr id="167"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SMB protokolü hala geliştirilmeye devam etmekte olup, Microsoft tarafından 2006 yılında (Vista ve Server 2008 sürümleri ile) SMB 2.0 sümü, 2012 yılında (8 ve Server 2012 sürümleri ile) ise 3.0 sürümü duyurulmuştur. Güncel olarak 3.1.1 sürümü bulunmaktadır.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SMB, Server Message Block anlamına gelir. Temel olarak sunucudaki dosyalara istemci üzerinde erişmek için kullanılmaktadır. </a:t>
            </a:r>
            <a:endParaRPr b="0" lang="en-US" sz="4800" spc="-1" strike="noStrike">
              <a:latin typeface="Arial"/>
            </a:endParaRPr>
          </a:p>
        </p:txBody>
      </p:sp>
      <p:sp>
        <p:nvSpPr>
          <p:cNvPr id="168"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9"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Nedir?</a:t>
            </a:r>
            <a:endParaRPr b="0" lang="en-US" sz="8500" spc="-1" strike="noStrike">
              <a:latin typeface="Arial"/>
            </a:endParaRPr>
          </a:p>
        </p:txBody>
      </p:sp>
      <p:sp>
        <p:nvSpPr>
          <p:cNvPr id="170"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SMB’yi anladıktan sonra CIFS hakkında konuşmak oldukça kolay olacaktır.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Bahsettiğimiz gibi 1983 yılında piyasaya çıkan SMB’ye Windows oldukça ilgi göstermiş ve protokolü sahiplenerek geliştirmeye başlamış ve kendi sistemlerine entegre etmişti.</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Bunun üzerine IBM SMB’yi yayınladıktan 15 yıl sonra ufak değişiklikler yaparak, hatta bu değişikliğin yalnızca isim değişikliği olduğunu söylemek de mümkün, SMB’ye benzer bir protokol daha duyurdu. İşte bu protokol 1998 yılına damga vuran CIFS idi.</a:t>
            </a:r>
            <a:endParaRPr b="0" lang="en-US" sz="4800" spc="-1" strike="noStrike">
              <a:latin typeface="Arial"/>
            </a:endParaRPr>
          </a:p>
        </p:txBody>
      </p:sp>
      <p:sp>
        <p:nvSpPr>
          <p:cNvPr id="171"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2"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Nedir?</a:t>
            </a:r>
            <a:endParaRPr b="0" lang="en-US" sz="8500" spc="-1" strike="noStrike">
              <a:latin typeface="Arial"/>
            </a:endParaRPr>
          </a:p>
        </p:txBody>
      </p:sp>
      <p:sp>
        <p:nvSpPr>
          <p:cNvPr id="173"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CIFS ile beraber isim değişikliğinin yanında köklü ve mantıksal olarak protokolü güçlendiren bazı özellikler de CIFS ile piyasaya çıktı.</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Örneğin CIFS ile beraber daha büyük dosyalar desteklenmeye başladı.</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Soft ve hard linkler de olaya dahil edildi.</a:t>
            </a:r>
            <a:endParaRPr b="0" lang="en-US" sz="4800" spc="-1" strike="noStrike">
              <a:latin typeface="Arial"/>
            </a:endParaRPr>
          </a:p>
        </p:txBody>
      </p:sp>
      <p:sp>
        <p:nvSpPr>
          <p:cNvPr id="174"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5"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Nedir?</a:t>
            </a:r>
            <a:endParaRPr b="0" lang="en-US" sz="8500" spc="-1" strike="noStrike">
              <a:latin typeface="Arial"/>
            </a:endParaRPr>
          </a:p>
        </p:txBody>
      </p:sp>
      <p:sp>
        <p:nvSpPr>
          <p:cNvPr id="176"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CIFS hakkında söylenecek önemli özelliklerden bir tanesi de universal olarak çalışabilmesi.</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Örneğin Windows NTFS dosya sistemini kullanarak macOS HFS dosya sistemini kullanmaktadır. CIFS ile beraber her iki işletim sistemine sahip cihaz da bu ortak paylaşımı okuyup düzenleyebilmektedir.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İşte bu sayede Windows ve macOS işletim sistemine sahip cihazlar ortak şekilde dosya ve yazıcı paylaşımı yapabilmektedirler.</a:t>
            </a:r>
            <a:endParaRPr b="0" lang="en-US" sz="4800" spc="-1" strike="noStrike">
              <a:latin typeface="Arial"/>
            </a:endParaRPr>
          </a:p>
        </p:txBody>
      </p:sp>
      <p:sp>
        <p:nvSpPr>
          <p:cNvPr id="177"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8"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Nedir?</a:t>
            </a:r>
            <a:endParaRPr b="0" lang="en-US" sz="8500" spc="-1" strike="noStrike">
              <a:latin typeface="Arial"/>
            </a:endParaRPr>
          </a:p>
        </p:txBody>
      </p:sp>
      <p:sp>
        <p:nvSpPr>
          <p:cNvPr id="179"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O dönem itibariyle SMB ve CIFS farklı anılsa da günümüzde bu ikisinden bahseden kişilerin neredeyse aynı şeylerden bahsettiğini düşünebiliriz.</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Her ne kadar uygulama şekilleri farklılık gösterse de.</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Bunun yanında CIFS’i ne kadar övmüş olsak da bugün CIFS kullanımı oldukça nadir görülmektedir. Güncel sistemler sıklıkla SMB2 ya da SMB3 kullanmaktadır.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(Sıklıkla SMB3, çünkü Windows 8 versiyonundan beri SMB3 kullanıyor.)</a:t>
            </a:r>
            <a:endParaRPr b="0" lang="en-US" sz="4800" spc="-1" strike="noStrike">
              <a:latin typeface="Arial"/>
            </a:endParaRPr>
          </a:p>
        </p:txBody>
      </p:sp>
      <p:sp>
        <p:nvSpPr>
          <p:cNvPr id="180"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1"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Dosya Paylaşımı Oluşturmak</a:t>
            </a:r>
            <a:endParaRPr b="0" lang="en-US" sz="8500" spc="-1" strike="noStrike">
              <a:latin typeface="Arial"/>
            </a:endParaRPr>
          </a:p>
        </p:txBody>
      </p:sp>
      <p:sp>
        <p:nvSpPr>
          <p:cNvPr id="182"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Öncelikle gerekli paketler sisteme yüklenir.</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sudo apt update </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sudo apt install cifs-utils</a:t>
            </a:r>
            <a:endParaRPr b="0" lang="en-US" sz="4800" spc="-1" strike="noStrike">
              <a:latin typeface="Arial"/>
            </a:endParaRPr>
          </a:p>
        </p:txBody>
      </p:sp>
      <p:sp>
        <p:nvSpPr>
          <p:cNvPr id="183"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CIFS ile Linux üzerinde Windows paylaşımı nasıl bağlanır?</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4" name="CustomShape 1"/>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Dosya paylaşımını oluşturacağımız dizini yaratalım.</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mkdir /</a:t>
            </a:r>
            <a:r>
              <a:rPr b="0" lang="tr-TR" sz="4800" spc="-1" strike="noStrike">
                <a:solidFill>
                  <a:srgbClr val="ffffff"/>
                </a:solidFill>
                <a:latin typeface="HelveticaNeue"/>
                <a:ea typeface="HelveticaNeue"/>
              </a:rPr>
              <a:t>cifs</a:t>
            </a:r>
            <a:r>
              <a:rPr b="0" lang="en-US" sz="4800" spc="-1" strike="noStrike">
                <a:solidFill>
                  <a:srgbClr val="ffffff"/>
                </a:solidFill>
                <a:latin typeface="HelveticaNeue"/>
                <a:ea typeface="HelveticaNeue"/>
              </a:rPr>
              <a:t>_paylasim</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Oluşturduğumuz bu dizini paylaşıma bağlayalım.</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sudo mount -t cifs -o username=domain_user,domain=10.11.12.13 //10.11.12.14/cifs_win_paylasim /cifs_paylasim/</a:t>
            </a:r>
            <a:endParaRPr b="0" lang="en-US" sz="4800" spc="-1" strike="noStrike">
              <a:latin typeface="Arial"/>
            </a:endParaRPr>
          </a:p>
        </p:txBody>
      </p:sp>
      <p:sp>
        <p:nvSpPr>
          <p:cNvPr id="185" name="CustomShape 2"/>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Dosya Paylaşımı Oluşturmak</a:t>
            </a:r>
            <a:endParaRPr b="0" lang="en-US" sz="8500" spc="-1" strike="noStrike">
              <a:latin typeface="Arial"/>
            </a:endParaRPr>
          </a:p>
        </p:txBody>
      </p:sp>
      <p:sp>
        <p:nvSpPr>
          <p:cNvPr id="186"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CIFS ile Linux üzerinde Windows paylaşımı nasıl </a:t>
            </a:r>
            <a:r>
              <a:rPr b="1" lang="en-US" sz="5500" spc="-1" strike="noStrike">
                <a:solidFill>
                  <a:srgbClr val="ffffff"/>
                </a:solidFill>
                <a:latin typeface="HelveticaNeue-Bold"/>
                <a:ea typeface="HelveticaNeue-Bold"/>
              </a:rPr>
              <a:t>bağlanır</a:t>
            </a:r>
            <a:r>
              <a:rPr b="1" lang="tr-TR" sz="5500" spc="-1" strike="noStrike">
                <a:solidFill>
                  <a:srgbClr val="ffffff"/>
                </a:solidFill>
                <a:latin typeface="HelveticaNeue-Bold"/>
                <a:ea typeface="HelveticaNeue-Bold"/>
              </a:rPr>
              <a:t>?</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7"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Dosya Paylaşımı Oluşturmak</a:t>
            </a:r>
            <a:endParaRPr b="0" lang="en-US" sz="8500" spc="-1" strike="noStrike">
              <a:latin typeface="Arial"/>
            </a:endParaRPr>
          </a:p>
        </p:txBody>
      </p:sp>
      <p:sp>
        <p:nvSpPr>
          <p:cNvPr id="188"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Paylaşımı Linux üzerindeki dosya sistemine gerçekten bağlandığını görebilmek için,</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df -h</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komutunu çalıştıralım.</a:t>
            </a:r>
            <a:endParaRPr b="0" lang="en-US" sz="4800" spc="-1" strike="noStrike">
              <a:latin typeface="Arial"/>
            </a:endParaRPr>
          </a:p>
        </p:txBody>
      </p:sp>
      <p:sp>
        <p:nvSpPr>
          <p:cNvPr id="189"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CIFS ile Linux üzerinde Windows paylaşımı nasıl </a:t>
            </a:r>
            <a:r>
              <a:rPr b="1" lang="en-US" sz="5500" spc="-1" strike="noStrike">
                <a:solidFill>
                  <a:srgbClr val="ffffff"/>
                </a:solidFill>
                <a:latin typeface="HelveticaNeue-Bold"/>
                <a:ea typeface="HelveticaNeue-Bold"/>
              </a:rPr>
              <a:t>bağlanır</a:t>
            </a:r>
            <a:r>
              <a:rPr b="1" lang="tr-TR" sz="5500" spc="-1" strike="noStrike">
                <a:solidFill>
                  <a:srgbClr val="ffffff"/>
                </a:solidFill>
                <a:latin typeface="HelveticaNeue-Bold"/>
                <a:ea typeface="HelveticaNeue-Bold"/>
              </a:rPr>
              <a:t>?</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0"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Dosya Paylaşımı Oluşturmak</a:t>
            </a:r>
            <a:endParaRPr b="0" lang="en-US" sz="8500" spc="-1" strike="noStrike">
              <a:latin typeface="Arial"/>
            </a:endParaRPr>
          </a:p>
        </p:txBody>
      </p:sp>
      <p:sp>
        <p:nvSpPr>
          <p:cNvPr id="191"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Paylaşım bağlandıktan sonra, bağlama noktası, bağlanan dosya sisteminin kök dizini olur. Artık Paylaşılan dosyalarla yerel dosyalarmış gibi çalışabiliriz.</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Paylaşım mount komutuyla manuel olarak bağlandığında, yeniden başlatmanın ardından devam etmez. Sistem başlangıcında nereye ve hangi dosya sisteminin bağlanacağını tanımlayan bir giriş listesi </a:t>
            </a:r>
            <a:r>
              <a:rPr b="1" lang="en-US" sz="4800" spc="-1" strike="noStrike">
                <a:solidFill>
                  <a:srgbClr val="ffffff"/>
                </a:solidFill>
                <a:latin typeface="HelveticaNeue"/>
                <a:ea typeface="HelveticaNeue"/>
              </a:rPr>
              <a:t>/etc/fstab</a:t>
            </a:r>
            <a:r>
              <a:rPr b="0" lang="en-US" sz="4800" spc="-1" strike="noStrike">
                <a:solidFill>
                  <a:srgbClr val="ffffff"/>
                </a:solidFill>
                <a:latin typeface="HelveticaNeue"/>
                <a:ea typeface="HelveticaNeue"/>
              </a:rPr>
              <a:t> dosyasında bulunur.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Linux sisteminiz başladığında bir Windows paylaşımını otomatik olarak bağlamak için, </a:t>
            </a:r>
            <a:r>
              <a:rPr b="1" lang="en-US" sz="4800" spc="-1" strike="noStrike">
                <a:solidFill>
                  <a:srgbClr val="ffffff"/>
                </a:solidFill>
                <a:latin typeface="HelveticaNeue"/>
                <a:ea typeface="HelveticaNeue"/>
              </a:rPr>
              <a:t>/etc/fstab</a:t>
            </a:r>
            <a:r>
              <a:rPr b="0" lang="en-US" sz="4800" spc="-1" strike="noStrike">
                <a:solidFill>
                  <a:srgbClr val="ffffff"/>
                </a:solidFill>
                <a:latin typeface="HelveticaNeue"/>
                <a:ea typeface="HelveticaNeue"/>
              </a:rPr>
              <a:t> dosyasında bağlamayı tanımlayalım.</a:t>
            </a:r>
            <a:endParaRPr b="0" lang="en-US" sz="4800" spc="-1" strike="noStrike">
              <a:latin typeface="Arial"/>
            </a:endParaRPr>
          </a:p>
        </p:txBody>
      </p:sp>
      <p:sp>
        <p:nvSpPr>
          <p:cNvPr id="192"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CIFS ile Linux üzerinde Windows paylaşımı nasıl </a:t>
            </a:r>
            <a:r>
              <a:rPr b="1" lang="en-US" sz="5500" spc="-1" strike="noStrike">
                <a:solidFill>
                  <a:srgbClr val="ffffff"/>
                </a:solidFill>
                <a:latin typeface="HelveticaNeue-Bold"/>
                <a:ea typeface="HelveticaNeue-Bold"/>
              </a:rPr>
              <a:t>bağlanır</a:t>
            </a:r>
            <a:r>
              <a:rPr b="1" lang="tr-TR" sz="5500" spc="-1" strike="noStrike">
                <a:solidFill>
                  <a:srgbClr val="ffffff"/>
                </a:solidFill>
                <a:latin typeface="HelveticaNeue-Bold"/>
                <a:ea typeface="HelveticaNeue-Bold"/>
              </a:rPr>
              <a:t>?</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3"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CIFS Dosya Paylaşımı Oluşturmak</a:t>
            </a:r>
            <a:endParaRPr b="0" lang="en-US" sz="8500" spc="-1" strike="noStrike">
              <a:latin typeface="Arial"/>
            </a:endParaRPr>
          </a:p>
        </p:txBody>
      </p:sp>
      <p:sp>
        <p:nvSpPr>
          <p:cNvPr id="194"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1" lang="en-US" sz="4800" spc="-1" strike="noStrike">
                <a:solidFill>
                  <a:srgbClr val="ffffff"/>
                </a:solidFill>
                <a:latin typeface="HelveticaNeue"/>
                <a:ea typeface="HelveticaNeue"/>
              </a:rPr>
              <a:t>/etc/fstab</a:t>
            </a:r>
            <a:r>
              <a:rPr b="0" lang="en-US" sz="4800" spc="-1" strike="noStrike">
                <a:solidFill>
                  <a:srgbClr val="ffffff"/>
                </a:solidFill>
                <a:latin typeface="HelveticaNeue"/>
                <a:ea typeface="HelveticaNeue"/>
              </a:rPr>
              <a:t> dosyasını metin düzenleyiciyle açıyoruz</a:t>
            </a:r>
            <a:r>
              <a:rPr b="0" lang="tr-TR" sz="4800" spc="-1" strike="noStrike">
                <a:solidFill>
                  <a:srgbClr val="ffffff"/>
                </a:solidFill>
                <a:latin typeface="HelveticaNeue"/>
                <a:ea typeface="HelveticaNeue"/>
              </a:rPr>
              <a:t>.</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İçerisine aşağıdaki gibi paylaşımımızı tanımlıyoruz.</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//10.20.30.40/paylasim-klasörü  /cifs_win_paylasim  cifs credentials=/etc/win-credentials,file_mode=0755,dir_mode=0755   0   0</a:t>
            </a:r>
            <a:endParaRPr b="0" lang="en-US" sz="4800" spc="-1" strike="noStrike">
              <a:latin typeface="Arial"/>
            </a:endParaRPr>
          </a:p>
          <a:p>
            <a:pPr>
              <a:lnSpc>
                <a:spcPct val="100000"/>
              </a:lnSpc>
            </a:pP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Paylaşımı bağlamak için aşağıdaki komutu çalıştıralım</a:t>
            </a:r>
            <a:r>
              <a:rPr b="0" lang="tr-TR" sz="4800" spc="-1" strike="noStrike">
                <a:solidFill>
                  <a:srgbClr val="ffffff"/>
                </a:solidFill>
                <a:latin typeface="HelveticaNeue"/>
                <a:ea typeface="HelveticaNeue"/>
              </a:rPr>
              <a:t>.</a:t>
            </a:r>
            <a:endParaRPr b="0" lang="en-US" sz="4800" spc="-1" strike="noStrike">
              <a:latin typeface="Arial"/>
            </a:endParaRPr>
          </a:p>
          <a:p>
            <a:pPr>
              <a:lnSpc>
                <a:spcPct val="100000"/>
              </a:lnSpc>
            </a:pP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sudo mount /</a:t>
            </a:r>
            <a:r>
              <a:rPr b="0" lang="tr-TR" sz="4800" spc="-1" strike="noStrike">
                <a:solidFill>
                  <a:srgbClr val="ffffff"/>
                </a:solidFill>
                <a:latin typeface="HelveticaNeue"/>
                <a:ea typeface="HelveticaNeue"/>
              </a:rPr>
              <a:t>cifs</a:t>
            </a:r>
            <a:r>
              <a:rPr b="0" lang="en-US" sz="4800" spc="-1" strike="noStrike">
                <a:solidFill>
                  <a:srgbClr val="ffffff"/>
                </a:solidFill>
                <a:latin typeface="HelveticaNeue"/>
                <a:ea typeface="HelveticaNeue"/>
              </a:rPr>
              <a:t>_paylasi</a:t>
            </a:r>
            <a:r>
              <a:rPr b="0" lang="tr-TR" sz="4800" spc="-1" strike="noStrike">
                <a:solidFill>
                  <a:srgbClr val="ffffff"/>
                </a:solidFill>
                <a:latin typeface="HelveticaNeue"/>
                <a:ea typeface="HelveticaNeue"/>
              </a:rPr>
              <a:t>m</a:t>
            </a:r>
            <a:endParaRPr b="0" lang="en-US" sz="4800" spc="-1" strike="noStrike">
              <a:latin typeface="Arial"/>
            </a:endParaRPr>
          </a:p>
        </p:txBody>
      </p:sp>
      <p:sp>
        <p:nvSpPr>
          <p:cNvPr id="195"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CIFS ile Linux üzerinde Windows paylaşımı nasıl </a:t>
            </a:r>
            <a:r>
              <a:rPr b="1" lang="en-US" sz="5500" spc="-1" strike="noStrike">
                <a:solidFill>
                  <a:srgbClr val="ffffff"/>
                </a:solidFill>
                <a:latin typeface="HelveticaNeue-Bold"/>
                <a:ea typeface="HelveticaNeue-Bold"/>
              </a:rPr>
              <a:t>bağlanır</a:t>
            </a:r>
            <a:r>
              <a:rPr b="1" lang="tr-TR" sz="5500" spc="-1" strike="noStrike">
                <a:solidFill>
                  <a:srgbClr val="ffffff"/>
                </a:solidFill>
                <a:latin typeface="HelveticaNeue-Bold"/>
                <a:ea typeface="HelveticaNeue-Bold"/>
              </a:rPr>
              <a:t>?</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marL="432000" indent="-322560" algn="ctr">
              <a:lnSpc>
                <a:spcPct val="100000"/>
              </a:lnSpc>
              <a:spcBef>
                <a:spcPts val="1417"/>
              </a:spcBef>
              <a:buClr>
                <a:srgbClr val="ffffff"/>
              </a:buClr>
              <a:buSzPct val="45000"/>
              <a:buFont typeface="Wingdings" charset="2"/>
              <a:buChar char=""/>
            </a:pPr>
            <a:r>
              <a:rPr b="1" lang="en-US" sz="8000" spc="-1" strike="noStrike">
                <a:solidFill>
                  <a:srgbClr val="ffffd7"/>
                </a:solidFill>
                <a:latin typeface="Arial"/>
                <a:ea typeface="DejaVu Sans"/>
              </a:rPr>
              <a:t>FTP Yapmak İçin Neler Gereklidir?</a:t>
            </a:r>
            <a:endParaRPr b="0" lang="en-US" sz="8000" spc="-1" strike="noStrike">
              <a:latin typeface="Arial"/>
            </a:endParaRPr>
          </a:p>
        </p:txBody>
      </p:sp>
      <p:sp>
        <p:nvSpPr>
          <p:cNvPr id="123" name="CustomShape 2"/>
          <p:cNvSpPr/>
          <p:nvPr/>
        </p:nvSpPr>
        <p:spPr>
          <a:xfrm>
            <a:off x="1218960" y="3209400"/>
            <a:ext cx="21943440" cy="79534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1" lang="en-US" sz="4000" spc="-1" strike="noStrike">
                <a:solidFill>
                  <a:srgbClr val="ffffff"/>
                </a:solidFill>
                <a:latin typeface="Arial"/>
                <a:ea typeface="DejaVu Sans"/>
              </a:rPr>
              <a:t>Protokol komutlarının yorumlanabilmesi için;</a:t>
            </a:r>
            <a:endParaRPr b="0" lang="en-US" sz="4000" spc="-1" strike="noStrike">
              <a:latin typeface="Arial"/>
            </a:endParaRPr>
          </a:p>
          <a:p>
            <a:pPr>
              <a:lnSpc>
                <a:spcPct val="100000"/>
              </a:lnSpc>
              <a:spcBef>
                <a:spcPts val="1417"/>
              </a:spcBef>
            </a:pPr>
            <a:endParaRPr b="0" lang="en-US" sz="4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000" spc="-1" strike="noStrike">
                <a:solidFill>
                  <a:srgbClr val="ffffff"/>
                </a:solidFill>
                <a:latin typeface="Arial"/>
                <a:ea typeface="DejaVu Sans"/>
              </a:rPr>
              <a:t>Bağlanılacak bilgisayarın internet adresinin olması,</a:t>
            </a:r>
            <a:endParaRPr b="0" lang="en-US" sz="4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000" spc="-1" strike="noStrike">
                <a:solidFill>
                  <a:srgbClr val="ffffff"/>
                </a:solidFill>
                <a:latin typeface="Arial"/>
                <a:ea typeface="DejaVu Sans"/>
              </a:rPr>
              <a:t>Bağlanılacak bilgisayarda dosyalara erişim sağlanacak hesabın kullanıcı adı ve eğer varsa şifresinin bilinmesi,</a:t>
            </a:r>
            <a:endParaRPr b="0" lang="en-US" sz="4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000" spc="-1" strike="noStrike">
                <a:solidFill>
                  <a:srgbClr val="ffffff"/>
                </a:solidFill>
                <a:latin typeface="Arial"/>
                <a:ea typeface="DejaVu Sans"/>
              </a:rPr>
              <a:t>Transfer gerçekleştirilecek bilgisayarlarda FTP yazılımı bulunması,</a:t>
            </a:r>
            <a:endParaRPr b="0" lang="en-US" sz="4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000" spc="-1" strike="noStrike">
                <a:solidFill>
                  <a:srgbClr val="ffffff"/>
                </a:solidFill>
                <a:latin typeface="Arial"/>
                <a:ea typeface="DejaVu Sans"/>
              </a:rPr>
              <a:t>Bağlanılacak bilgisayarda FTP sitesi yani servis programı olması gerekir.</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6"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197"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Protokol, adını Yunan mitlerindeki efsanevi üç başlı köpek Kerberos'tan (Cerberus olarak da bilinir), yeraltı dünyasının girişindeki köpek koruyucusundan alır.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Kerberos'un üç başı istemciyi, sunucuyu ve Anahtar Dağıtım Merkezi'ni (KDC) temsil eder. Kerberos, client ve server arasında; kdc (key distribution center) dan yardım alarak güvenli bir iletişimin kurulmasını sağlar.</a:t>
            </a:r>
            <a:endParaRPr b="0" lang="en-US" sz="4800" spc="-1" strike="noStrike">
              <a:latin typeface="Arial"/>
            </a:endParaRPr>
          </a:p>
        </p:txBody>
      </p:sp>
      <p:sp>
        <p:nvSpPr>
          <p:cNvPr id="198"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Kerberos nedir? Ne amaçla kullanılır?</a:t>
            </a:r>
            <a:endParaRPr b="0" lang="en-US" sz="5500" spc="-1" strike="noStrike">
              <a:latin typeface="Arial"/>
            </a:endParaRPr>
          </a:p>
        </p:txBody>
      </p:sp>
      <p:pic>
        <p:nvPicPr>
          <p:cNvPr id="199" name="" descr=""/>
          <p:cNvPicPr/>
          <p:nvPr/>
        </p:nvPicPr>
        <p:blipFill>
          <a:blip r:embed="rId1"/>
          <a:stretch/>
        </p:blipFill>
        <p:spPr>
          <a:xfrm>
            <a:off x="9156600" y="9554760"/>
            <a:ext cx="6069240" cy="379512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0"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01"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Windows 2000 ve sonrası sürümler kimlik doğrulama metodu olarak Kerberosu kullanmaktadır. Kerberos uygulamaları, Apple OS, FreeBSD, UNIX ve Linux gibi diğer işletim sistemleri için de mevcuttur.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Kerberos'u kullanan kullanıcılar, makineler ve hizmetler, kimlik doğrulama ve bilet verme işlevlerini sağlayan tek bir işlem olarak çalışan Anahtar Dağıtım Merkezine(KDC) bağlıdır.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KDC biletleri, tüm taraflara kimlik doğrulaması sunarak düğümlerin kimliklerini güvenli bir şekilde doğrulamasını sağlar.</a:t>
            </a:r>
            <a:endParaRPr b="0" lang="en-US" sz="4800" spc="-1" strike="noStrike">
              <a:latin typeface="Arial"/>
            </a:endParaRPr>
          </a:p>
        </p:txBody>
      </p:sp>
      <p:sp>
        <p:nvSpPr>
          <p:cNvPr id="202"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Kerberos nedir? Ne amaçla kullanılır?</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3"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04"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Kerberos kimlik doğrulama işlemi, ağda dolaşan paketlerin okunmasını veya değiştirilmesini engelleyen ve aynı zamanda mesajları gizlice dinleme, oynatma veya yeniden oynatma saldırılarına karşı koruyan geleneksel bir paylaşılan gizli şifreleme kullanır.</a:t>
            </a:r>
            <a:endParaRPr b="0" lang="en-US" sz="4800" spc="-1" strike="noStrike">
              <a:latin typeface="Arial"/>
            </a:endParaRPr>
          </a:p>
        </p:txBody>
      </p:sp>
      <p:sp>
        <p:nvSpPr>
          <p:cNvPr id="205"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Kerberos nedir? Ne amaçla kullanılır?</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6"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07"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1" lang="en-US" sz="4800" spc="-1" strike="noStrike">
                <a:solidFill>
                  <a:srgbClr val="ffffff"/>
                </a:solidFill>
                <a:latin typeface="HelveticaNeue"/>
                <a:ea typeface="HelveticaNeue"/>
              </a:rPr>
              <a:t>Client</a:t>
            </a:r>
            <a:r>
              <a:rPr b="1" lang="tr-TR" sz="4800" spc="-1" strike="noStrike">
                <a:solidFill>
                  <a:srgbClr val="ffffff"/>
                </a:solidFill>
                <a:latin typeface="HelveticaNeue"/>
                <a:ea typeface="HelveticaNeue"/>
              </a:rPr>
              <a:t>:</a:t>
            </a:r>
            <a:r>
              <a:rPr b="0" lang="en-US" sz="4800" spc="-1" strike="noStrike">
                <a:solidFill>
                  <a:srgbClr val="ffffff"/>
                </a:solidFill>
                <a:latin typeface="HelveticaNeue"/>
                <a:ea typeface="HelveticaNeue"/>
              </a:rPr>
              <a:t> İstemci, kullanıcı adına hareket eder ve bir hizmet talebi için iletişimi başlatır.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1" lang="en-US" sz="4800" spc="-1" strike="noStrike">
                <a:solidFill>
                  <a:srgbClr val="ffffff"/>
                </a:solidFill>
                <a:latin typeface="HelveticaNeue"/>
                <a:ea typeface="HelveticaNeue"/>
              </a:rPr>
              <a:t>Server</a:t>
            </a:r>
            <a:r>
              <a:rPr b="1" lang="tr-TR" sz="4800" spc="-1" strike="noStrike">
                <a:solidFill>
                  <a:srgbClr val="ffffff"/>
                </a:solidFill>
                <a:latin typeface="HelveticaNeue"/>
                <a:ea typeface="HelveticaNeue"/>
              </a:rPr>
              <a:t>:</a:t>
            </a:r>
            <a:r>
              <a:rPr b="0" lang="en-US" sz="4800" spc="-1" strike="noStrike">
                <a:solidFill>
                  <a:srgbClr val="ffffff"/>
                </a:solidFill>
                <a:latin typeface="HelveticaNeue"/>
                <a:ea typeface="HelveticaNeue"/>
              </a:rPr>
              <a:t> Sunucu, kullanıcının erişmek istediği hizmeti barındırır.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1" lang="en-US" sz="4800" spc="-1" strike="noStrike">
                <a:solidFill>
                  <a:srgbClr val="ffffff"/>
                </a:solidFill>
                <a:latin typeface="HelveticaNeue"/>
                <a:ea typeface="HelveticaNeue"/>
              </a:rPr>
              <a:t>Key Distribution Center (KDC)</a:t>
            </a:r>
            <a:r>
              <a:rPr b="1" lang="tr-TR" sz="4800" spc="-1" strike="noStrike">
                <a:solidFill>
                  <a:srgbClr val="ffffff"/>
                </a:solidFill>
                <a:latin typeface="HelveticaNeue"/>
                <a:ea typeface="HelveticaNeue"/>
              </a:rPr>
              <a:t>:</a:t>
            </a:r>
            <a:r>
              <a:rPr b="0" lang="en-US" sz="4800" spc="-1" strike="noStrike">
                <a:solidFill>
                  <a:srgbClr val="ffffff"/>
                </a:solidFill>
                <a:latin typeface="HelveticaNeue"/>
                <a:ea typeface="HelveticaNeue"/>
              </a:rPr>
              <a:t> Kerberos ortamında, kimlik doğrulama sunucusu mantıksal olarak üç bölüme ayrılmıştır: Bir veritabanı (db), Kimlik Doğrulama Sunucusu (AS) ve Bilet Verme Sunucusu (TGS). Bu üç bölüm, sırayla, Anahtar Dağıtım Merkezi adı verilen tek bir sunucuda bulunur.</a:t>
            </a:r>
            <a:endParaRPr b="0" lang="en-US" sz="4800" spc="-1" strike="noStrike">
              <a:latin typeface="Arial"/>
            </a:endParaRPr>
          </a:p>
        </p:txBody>
      </p:sp>
      <p:sp>
        <p:nvSpPr>
          <p:cNvPr id="208"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Kerberos içerisinde yer alan temel kavramları inceleyelim.</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9"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10"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1" lang="en-US" sz="4800" spc="-1" strike="noStrike">
                <a:solidFill>
                  <a:srgbClr val="ffffff"/>
                </a:solidFill>
                <a:latin typeface="HelveticaNeue"/>
                <a:ea typeface="HelveticaNeue"/>
              </a:rPr>
              <a:t>Authentication Server (AS)</a:t>
            </a:r>
            <a:r>
              <a:rPr b="1" lang="tr-TR" sz="4800" spc="-1" strike="noStrike">
                <a:solidFill>
                  <a:srgbClr val="ffffff"/>
                </a:solidFill>
                <a:latin typeface="HelveticaNeue"/>
                <a:ea typeface="HelveticaNeue"/>
              </a:rPr>
              <a:t>:</a:t>
            </a:r>
            <a:r>
              <a:rPr b="0" lang="en-US" sz="4800" spc="-1" strike="noStrike">
                <a:solidFill>
                  <a:srgbClr val="ffffff"/>
                </a:solidFill>
                <a:latin typeface="HelveticaNeue"/>
                <a:ea typeface="HelveticaNeue"/>
              </a:rPr>
              <a:t> Kimlik doğrulama hizmeti, istenen istemci kimlik doğrulamasını gerçekleştirir. Kimlik doğrulama başarılı olursa, AS istemciye TGS adlı bir bilet verir. Bu bilet, diğer sunuculara istemcinin kimliğinin doğrulandığını garanti eder.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1" lang="en-US" sz="4800" spc="-1" strike="noStrike">
                <a:solidFill>
                  <a:srgbClr val="ffffff"/>
                </a:solidFill>
                <a:latin typeface="HelveticaNeue"/>
                <a:ea typeface="HelveticaNeue"/>
              </a:rPr>
              <a:t>Ticket Granting Server (TGS)</a:t>
            </a:r>
            <a:r>
              <a:rPr b="1" lang="tr-TR" sz="4800" spc="-1" strike="noStrike">
                <a:solidFill>
                  <a:srgbClr val="ffffff"/>
                </a:solidFill>
                <a:latin typeface="HelveticaNeue"/>
                <a:ea typeface="HelveticaNeue"/>
              </a:rPr>
              <a:t>:</a:t>
            </a:r>
            <a:r>
              <a:rPr b="0" lang="en-US" sz="4800" spc="-1" strike="noStrike">
                <a:solidFill>
                  <a:srgbClr val="ffffff"/>
                </a:solidFill>
                <a:latin typeface="HelveticaNeue"/>
                <a:ea typeface="HelveticaNeue"/>
              </a:rPr>
              <a:t> TGS, hizmet biletlerini hizmet olarak yayınlayan bir uygulama sunucusudur.</a:t>
            </a:r>
            <a:endParaRPr b="0" lang="en-US" sz="4800" spc="-1" strike="noStrike">
              <a:latin typeface="Arial"/>
            </a:endParaRPr>
          </a:p>
        </p:txBody>
      </p:sp>
      <p:sp>
        <p:nvSpPr>
          <p:cNvPr id="211"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Kerberos içerisinde yer alan temel kavramları inceleyelim.</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2"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13"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İlk olarak, Kerberos akışında yer alan üç önemli gizli anahtar vardır. </a:t>
            </a:r>
            <a:r>
              <a:rPr b="0" lang="tr-TR" sz="4800" spc="-1" strike="noStrike">
                <a:solidFill>
                  <a:srgbClr val="ffffff"/>
                </a:solidFill>
                <a:latin typeface="HelveticaNeue"/>
                <a:ea typeface="HelveticaNeue"/>
              </a:rPr>
              <a:t>Bunlar i</a:t>
            </a:r>
            <a:r>
              <a:rPr b="0" lang="en-US" sz="4800" spc="-1" strike="noStrike">
                <a:solidFill>
                  <a:srgbClr val="ffffff"/>
                </a:solidFill>
                <a:latin typeface="HelveticaNeue"/>
                <a:ea typeface="HelveticaNeue"/>
              </a:rPr>
              <a:t>stemci/kullanıcı, TGS ve Kimlik doğrulama sunucu ile paylaşılan sunucu için benzersiz gizli anahtarla</a:t>
            </a:r>
            <a:r>
              <a:rPr b="0" lang="tr-TR" sz="4800" spc="-1" strike="noStrike">
                <a:solidFill>
                  <a:srgbClr val="ffffff"/>
                </a:solidFill>
                <a:latin typeface="HelveticaNeue"/>
                <a:ea typeface="HelveticaNeue"/>
              </a:rPr>
              <a:t>dır.</a:t>
            </a:r>
            <a:endParaRPr b="0" lang="en-US" sz="4800" spc="-1" strike="noStrike">
              <a:latin typeface="Arial"/>
            </a:endParaRPr>
          </a:p>
          <a:p>
            <a:pPr lvl="1" marL="123192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1.İstemci kimlik doğrulama ister</a:t>
            </a:r>
            <a:r>
              <a:rPr b="0" lang="tr-TR" sz="4800" spc="-1" strike="noStrike">
                <a:solidFill>
                  <a:srgbClr val="ffffff"/>
                </a:solidFill>
                <a:latin typeface="HelveticaNeue"/>
                <a:ea typeface="HelveticaNeue"/>
              </a:rPr>
              <a:t>.</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Kullanıcı, kimlik doğrulama sunucusundan bir Bilet Verme Bileti (TGT) ister. Bu istek, müşteri kimliğini içerir</a:t>
            </a:r>
            <a:r>
              <a:rPr b="0" lang="tr-TR" sz="4800" spc="-1" strike="noStrike">
                <a:solidFill>
                  <a:srgbClr val="ffffff"/>
                </a:solidFill>
                <a:latin typeface="HelveticaNeue"/>
                <a:ea typeface="HelveticaNeue"/>
              </a:rPr>
              <a:t>.</a:t>
            </a:r>
            <a:endParaRPr b="0" lang="en-US" sz="4800" spc="-1" strike="noStrike">
              <a:latin typeface="Arial"/>
            </a:endParaRPr>
          </a:p>
        </p:txBody>
      </p:sp>
      <p:sp>
        <p:nvSpPr>
          <p:cNvPr id="214"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Kerberos’un protokol akışı nasıldır?</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5"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16" name="CustomShape 2"/>
          <p:cNvSpPr/>
          <p:nvPr/>
        </p:nvSpPr>
        <p:spPr>
          <a:xfrm>
            <a:off x="1206360" y="3749040"/>
            <a:ext cx="21969360" cy="945864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2.Kimlik doğrulama sunucu istemcinin kimlik bilgilerini doğrular</a:t>
            </a:r>
            <a:r>
              <a:rPr b="0" lang="tr-TR" sz="4800" spc="-1" strike="noStrike">
                <a:solidFill>
                  <a:srgbClr val="ffffff"/>
                </a:solidFill>
                <a:latin typeface="HelveticaNeue"/>
                <a:ea typeface="HelveticaNeue"/>
              </a:rPr>
              <a:t>.</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Kimlik doğrulama sunucusu, kullanıcı ve TGS'nin kullanılabilirliği için veritabanını kontrol eder. Her iki değeri de bulursa, kullanıcının parola karmasını kullanarak bir istemci/kullanıcı gizli anahtarı oluşturur.</a:t>
            </a:r>
            <a:endParaRPr b="0" lang="en-US" sz="4800" spc="-1" strike="noStrike">
              <a:latin typeface="Arial"/>
            </a:endParaRPr>
          </a:p>
          <a:p>
            <a:pPr lvl="1" marL="123192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3.TGT'yi istemciye gönderir</a:t>
            </a:r>
            <a:r>
              <a:rPr b="0" lang="tr-TR" sz="4800" spc="-1" strike="noStrike">
                <a:solidFill>
                  <a:srgbClr val="ffffff"/>
                </a:solidFill>
                <a:latin typeface="HelveticaNeue"/>
                <a:ea typeface="HelveticaNeue"/>
              </a:rPr>
              <a:t>.</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Kimlik doğrulama sunucusu daha sonra TGS gizli anahtarını hesaplar ve istemci/kullanıcı gizli anahtarı tarafından şifrelenmiş bir oturum anahtarı (SK1) oluşturur. Kimlik doğrulama sunucusu daha sonra istemci kimliğini, istemci ağ adresini, zaman damgasını, yaşam süresini ve SK1'i içeren bir TGT oluşturur. TGS gizli anahtarı daha sonra bileti şifreler ve istemciye sunar.</a:t>
            </a:r>
            <a:endParaRPr b="0" lang="en-US" sz="4800" spc="-1" strike="noStrike">
              <a:latin typeface="Arial"/>
            </a:endParaRPr>
          </a:p>
        </p:txBody>
      </p:sp>
      <p:sp>
        <p:nvSpPr>
          <p:cNvPr id="217"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Kerberos’un protokol akışı nasıldır?</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8"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19" name="CustomShape 2"/>
          <p:cNvSpPr/>
          <p:nvPr/>
        </p:nvSpPr>
        <p:spPr>
          <a:xfrm>
            <a:off x="1206360" y="4248360"/>
            <a:ext cx="21969360" cy="882072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4.İstemci, erişim istemek için TGT'yi kullanır</a:t>
            </a:r>
            <a:r>
              <a:rPr b="0" lang="tr-TR" sz="4800" spc="-1" strike="noStrike">
                <a:solidFill>
                  <a:srgbClr val="ffffff"/>
                </a:solidFill>
                <a:latin typeface="HelveticaNeue"/>
                <a:ea typeface="HelveticaNeue"/>
              </a:rPr>
              <a:t>.</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İstemci mesajın şifresini çözer. Daha sonra çıkarılan TGT'yi ve oluşturulan kimlik doğrulayıcıyı TGS'ye göndererek hizmeti sunan sunucudan bir bilet talep eder.</a:t>
            </a:r>
            <a:endParaRPr b="0" lang="en-US" sz="4800" spc="-1" strike="noStrike">
              <a:latin typeface="Arial"/>
            </a:endParaRPr>
          </a:p>
          <a:p>
            <a:pPr lvl="1" marL="123192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5.TGS, dosya sunucusu için bir bilet oluşturur</a:t>
            </a:r>
            <a:r>
              <a:rPr b="0" lang="tr-TR" sz="4800" spc="-1" strike="noStrike">
                <a:solidFill>
                  <a:srgbClr val="ffffff"/>
                </a:solidFill>
                <a:latin typeface="HelveticaNeue"/>
                <a:ea typeface="HelveticaNeue"/>
              </a:rPr>
              <a:t>.</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TGS, kimlik doğrulayıcının şifresini çözer ve istemci kimliği ve istemci ağ adresiyle eşleşip eşleşmediğini kontrol eder. TGS, TGT'nin süresinin dolmadığından emin olmak için çıkarılan zaman damgasını da kullanır. İşlem tüm kontrolleri başarılı bir şekilde yürütürse, KDC, istemci ile hedef sunucu arasında paylaşılan bir hizmet oturum anahtarı (SK2) oluşturur.</a:t>
            </a:r>
            <a:endParaRPr b="0" lang="en-US" sz="4800" spc="-1" strike="noStrike">
              <a:latin typeface="Arial"/>
            </a:endParaRPr>
          </a:p>
        </p:txBody>
      </p:sp>
      <p:sp>
        <p:nvSpPr>
          <p:cNvPr id="220"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Kerberos’un protokol akışı nasıldır?</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21"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22" name="CustomShape 2"/>
          <p:cNvSpPr/>
          <p:nvPr/>
        </p:nvSpPr>
        <p:spPr>
          <a:xfrm>
            <a:off x="1206360" y="4212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KDC, istemci kimliği, istemci ağ adresi, zaman damgası ve SK2'yi içeren bir hizmet bileti oluşturur. Bu bilet daha sonra sunucunun db'den alınan gizli anahtarıyla şifrelenir.</a:t>
            </a:r>
            <a:endParaRPr b="0" lang="en-US" sz="4800" spc="-1" strike="noStrike">
              <a:latin typeface="Arial"/>
            </a:endParaRPr>
          </a:p>
          <a:p>
            <a:pPr lvl="1" marL="123192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6.TGS, SK1 ile şifrelenmiş olan hizmet biletini ve SK2'yi içeren mesajı istemciye iletir.</a:t>
            </a:r>
            <a:endParaRPr b="0" lang="en-US" sz="4800" spc="-1" strike="noStrike">
              <a:latin typeface="Arial"/>
            </a:endParaRPr>
          </a:p>
          <a:p>
            <a:pPr lvl="1" marL="123192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7.İstemci, kimlik doğrulaması için dosya biletini kullanır</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İstemci, SK1'i kullanarak mesajın şifresini çözer ve SK2'yi çıkarır. Bu işlem, istemci ağ adresini, istemci kimliğini ve zaman damgasını içeren, SK2 ile şifrelenmiş yeni bir kimlik doğrulayıcı oluşturur ve hizmet biletini servis sunucuya gönderir.</a:t>
            </a:r>
            <a:endParaRPr b="0" lang="en-US" sz="4800" spc="-1" strike="noStrike">
              <a:latin typeface="Arial"/>
            </a:endParaRPr>
          </a:p>
        </p:txBody>
      </p:sp>
      <p:sp>
        <p:nvSpPr>
          <p:cNvPr id="223"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Kerberos’un protokol akışı nasıldır?</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24"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25"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8.Hedef sunucu şifre çözme ve kimlik doğrulamasını alır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Hedef sunucu, hizmet biletinin şifresini çözmek ve SK2'yi çıkarmak için sunucunun gizli anahtarını kullanır. Sunucu, kimlik doğrulayıcının şifresini çözmek için SK2'yi kullanır ve kimlik doğrulayıcıdan gelen istemci kimliği ve istemci ağ adresinin ve hizmet biletinin eşleştiğinden emin olmak için kontroller gerçekleştirir. Sunucu ayrıca hizmet biletinin süresinin dolup dolmadığını kontrol eder.</a:t>
            </a:r>
            <a:endParaRPr b="0" lang="en-US" sz="4800" spc="-1" strike="noStrike">
              <a:latin typeface="Arial"/>
            </a:endParaRPr>
          </a:p>
        </p:txBody>
      </p:sp>
      <p:sp>
        <p:nvSpPr>
          <p:cNvPr id="226"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Kerberos’un protokol akışı nasıldır?</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218960" y="8784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spcBef>
                <a:spcPts val="1417"/>
              </a:spcBef>
            </a:pPr>
            <a:r>
              <a:rPr b="1" lang="en-US" sz="8000" spc="-1" strike="noStrike">
                <a:solidFill>
                  <a:srgbClr val="ffffd7"/>
                </a:solidFill>
                <a:latin typeface="Arial"/>
                <a:ea typeface="DejaVu Sans"/>
              </a:rPr>
              <a:t>Bir FTP Nasıl Çalışır?</a:t>
            </a:r>
            <a:endParaRPr b="0" lang="en-US" sz="8000" spc="-1" strike="noStrike">
              <a:latin typeface="Arial"/>
            </a:endParaRPr>
          </a:p>
        </p:txBody>
      </p:sp>
      <p:sp>
        <p:nvSpPr>
          <p:cNvPr id="125" name="CustomShape 2"/>
          <p:cNvSpPr/>
          <p:nvPr/>
        </p:nvSpPr>
        <p:spPr>
          <a:xfrm>
            <a:off x="1218960" y="2194560"/>
            <a:ext cx="13684320" cy="10514160"/>
          </a:xfrm>
          <a:prstGeom prst="rect">
            <a:avLst/>
          </a:prstGeom>
          <a:noFill/>
          <a:ln>
            <a:noFill/>
          </a:ln>
        </p:spPr>
        <p:style>
          <a:lnRef idx="0"/>
          <a:fillRef idx="0"/>
          <a:effectRef idx="0"/>
          <a:fontRef idx="minor"/>
        </p:style>
        <p:txBody>
          <a:bodyPr lIns="0" rIns="0" tIns="0" bIns="0">
            <a:normAutofit fontScale="63000"/>
          </a:bodyPr>
          <a:p>
            <a:pPr marL="432000" indent="-322560">
              <a:lnSpc>
                <a:spcPct val="100000"/>
              </a:lnSpc>
              <a:spcBef>
                <a:spcPts val="1417"/>
              </a:spcBef>
              <a:buClr>
                <a:srgbClr val="ffffff"/>
              </a:buClr>
              <a:buSzPct val="45000"/>
              <a:buFont typeface="Wingdings" charset="2"/>
              <a:buChar char=""/>
            </a:pPr>
            <a:r>
              <a:rPr b="0" lang="en-US" sz="4000" spc="-1" strike="noStrike">
                <a:solidFill>
                  <a:srgbClr val="ffffd7"/>
                </a:solidFill>
                <a:latin typeface="Arial"/>
                <a:ea typeface="DejaVu Sans"/>
              </a:rPr>
              <a:t>FTP oturumu ile bir sunucuya bağlanabileceğiniz gibi Web üzerinden de herhangi bir sunucuya bağlanabilirsiniz. Dosya aktarmak isteyen kullanıcı, FTP programını çalıştırır ve diğer bilgisayar ile bağlantıyı başlatır.</a:t>
            </a:r>
            <a:endParaRPr b="0" lang="en-US" sz="4000" spc="-1" strike="noStrike">
              <a:latin typeface="Arial"/>
            </a:endParaRPr>
          </a:p>
          <a:p>
            <a:pPr>
              <a:lnSpc>
                <a:spcPct val="100000"/>
              </a:lnSpc>
              <a:spcBef>
                <a:spcPts val="1417"/>
              </a:spcBef>
            </a:pPr>
            <a:endParaRPr b="0" lang="en-US" sz="4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000" spc="-1" strike="noStrike">
                <a:solidFill>
                  <a:srgbClr val="ffffd7"/>
                </a:solidFill>
                <a:latin typeface="Arial"/>
                <a:ea typeface="DejaVu Sans"/>
              </a:rPr>
              <a:t>Sunucuyla bilgi alışverişi yapmadan önce, bir kullanıcı adı, bir sunucu adresi ve şifre girmeniz gerekir. Oturum açarken komut satırı arabirimi kullanılır. Varsayılan bağlantı noktası numaraları da 20 ve 21’dir. Herhangi bir istekte, sunucu bağlantı noktasını kullanarak bağlantıyı denetler. Ayrı bir bağlantı noktası açarak dosya verilerini aktarır.</a:t>
            </a:r>
            <a:endParaRPr b="0" lang="en-US" sz="4000" spc="-1" strike="noStrike">
              <a:latin typeface="Arial"/>
            </a:endParaRPr>
          </a:p>
          <a:p>
            <a:pPr>
              <a:lnSpc>
                <a:spcPct val="100000"/>
              </a:lnSpc>
              <a:spcBef>
                <a:spcPts val="1417"/>
              </a:spcBef>
            </a:pPr>
            <a:endParaRPr b="0" lang="en-US" sz="4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000" spc="-1" strike="noStrike">
                <a:solidFill>
                  <a:srgbClr val="ffffd7"/>
                </a:solidFill>
                <a:latin typeface="Arial"/>
                <a:ea typeface="DejaVu Sans"/>
              </a:rPr>
              <a:t>Pek çok sunucu, FTP uygulamasına anonim olarak bağlanarak oturum açabilir ve dosya indirebilir. Yani, mevcut bir hesabınız olmasa bile FTP sunucusuna erişim sağlayabilirsiniz.</a:t>
            </a:r>
            <a:endParaRPr b="0" lang="en-US" sz="4000" spc="-1" strike="noStrike">
              <a:latin typeface="Arial"/>
            </a:endParaRPr>
          </a:p>
          <a:p>
            <a:pPr>
              <a:lnSpc>
                <a:spcPct val="100000"/>
              </a:lnSpc>
              <a:spcBef>
                <a:spcPts val="1417"/>
              </a:spcBef>
            </a:pPr>
            <a:endParaRPr b="0" lang="en-US" sz="40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4000" spc="-1" strike="noStrike">
                <a:solidFill>
                  <a:srgbClr val="ffffd7"/>
                </a:solidFill>
                <a:latin typeface="Arial"/>
                <a:ea typeface="DejaVu Sans"/>
              </a:rPr>
              <a:t>FTP istemcileri, istemci üzerinden indirilen ya da aktarılan her dosyayı kayıt altına alır. Geçmişe dönük tüm işlemleri görmek için sunucu günlükleri kontrol edilebilir. FTP işlevlerinin iç işleyişlerini öğrenmede bu günlükler müthiş bir araçtır.</a:t>
            </a:r>
            <a:endParaRPr b="0" lang="en-US" sz="4000" spc="-1" strike="noStrike">
              <a:latin typeface="Arial"/>
            </a:endParaRPr>
          </a:p>
        </p:txBody>
      </p:sp>
      <p:pic>
        <p:nvPicPr>
          <p:cNvPr id="126" name="" descr=""/>
          <p:cNvPicPr/>
          <p:nvPr/>
        </p:nvPicPr>
        <p:blipFill>
          <a:blip r:embed="rId1"/>
          <a:stretch/>
        </p:blipFill>
        <p:spPr>
          <a:xfrm>
            <a:off x="15390000" y="3291840"/>
            <a:ext cx="8474400" cy="676584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27"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a:t>
            </a:r>
            <a:endParaRPr b="0" lang="en-US" sz="8500" spc="-1" strike="noStrike">
              <a:latin typeface="Arial"/>
            </a:endParaRPr>
          </a:p>
        </p:txBody>
      </p:sp>
      <p:sp>
        <p:nvSpPr>
          <p:cNvPr id="228"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Kontroller karşılandığında, hedef sunucu istemciye, istemcinin ve sunucunun birbirini doğruladığını doğrulayan bir mesaj gönderir. Kullanıcı artık güvenli bir oturuma girebilir.</a:t>
            </a:r>
            <a:endParaRPr b="0" lang="en-US" sz="4800" spc="-1" strike="noStrike">
              <a:latin typeface="Arial"/>
            </a:endParaRPr>
          </a:p>
        </p:txBody>
      </p:sp>
      <p:sp>
        <p:nvSpPr>
          <p:cNvPr id="229"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Kerberos’un protokol akışı nasıldır?</a:t>
            </a:r>
            <a:endParaRPr b="0" lang="en-US" sz="5500" spc="-1" strike="noStrike">
              <a:latin typeface="Arial"/>
            </a:endParaRPr>
          </a:p>
        </p:txBody>
      </p:sp>
      <p:pic>
        <p:nvPicPr>
          <p:cNvPr id="230" name="" descr=""/>
          <p:cNvPicPr/>
          <p:nvPr/>
        </p:nvPicPr>
        <p:blipFill>
          <a:blip r:embed="rId1"/>
          <a:stretch/>
        </p:blipFill>
        <p:spPr>
          <a:xfrm>
            <a:off x="8747280" y="7554240"/>
            <a:ext cx="6887880" cy="551016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31"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Kerberos Kimlik Doğrulaması </a:t>
            </a:r>
            <a:endParaRPr b="0" lang="en-US" sz="8500" spc="-1" strike="noStrike">
              <a:latin typeface="Arial"/>
            </a:endParaRPr>
          </a:p>
        </p:txBody>
      </p:sp>
      <p:sp>
        <p:nvSpPr>
          <p:cNvPr id="232"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Öncelikle gerekli paketleri aşağıdaki komut ile kuruyoruz.</a:t>
            </a:r>
            <a:endParaRPr b="0" lang="en-US" sz="4800" spc="-1" strike="noStrike">
              <a:latin typeface="Arial"/>
            </a:endParaRPr>
          </a:p>
          <a:p>
            <a:pPr lvl="1" marL="123192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apt-get install krb5-user krb5-config cifs-utils keyutils</a:t>
            </a:r>
            <a:endParaRPr b="0" lang="en-US" sz="4800" spc="-1" strike="noStrike">
              <a:latin typeface="Arial"/>
            </a:endParaRPr>
          </a:p>
          <a:p>
            <a:pPr>
              <a:lnSpc>
                <a:spcPct val="100000"/>
              </a:lnSpc>
            </a:pP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Paketleri kurduktan sonra nano ile /etc/krb5.conf 'un default_realm alanına domainimizi yazıyoruz</a:t>
            </a:r>
            <a:r>
              <a:rPr b="0" lang="tr-TR" sz="4800" spc="-1" strike="noStrike">
                <a:solidFill>
                  <a:srgbClr val="ffffff"/>
                </a:solidFill>
                <a:latin typeface="HelveticaNeue"/>
                <a:ea typeface="HelveticaNeue"/>
              </a:rPr>
              <a:t>.</a:t>
            </a:r>
            <a:endParaRPr b="0" lang="en-US" sz="4800" spc="-1" strike="noStrike">
              <a:latin typeface="Arial"/>
            </a:endParaRPr>
          </a:p>
        </p:txBody>
      </p:sp>
      <p:sp>
        <p:nvSpPr>
          <p:cNvPr id="233"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Kerberos Auth ile bir Windows paylaşımı bağlamak.</a:t>
            </a:r>
            <a:endParaRPr b="0" lang="en-US" sz="5500" spc="-1" strike="noStrike">
              <a:latin typeface="Arial"/>
            </a:endParaRPr>
          </a:p>
        </p:txBody>
      </p:sp>
      <p:pic>
        <p:nvPicPr>
          <p:cNvPr id="234" name="" descr=""/>
          <p:cNvPicPr/>
          <p:nvPr/>
        </p:nvPicPr>
        <p:blipFill>
          <a:blip r:embed="rId1"/>
          <a:stretch/>
        </p:blipFill>
        <p:spPr>
          <a:xfrm>
            <a:off x="7213320" y="9810360"/>
            <a:ext cx="6965640" cy="159300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35"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en-US" sz="8500" spc="-1" strike="noStrike">
                <a:solidFill>
                  <a:srgbClr val="ffffff"/>
                </a:solidFill>
                <a:latin typeface="HelveticaNeue-Bold"/>
                <a:ea typeface="HelveticaNeue-Bold"/>
              </a:rPr>
              <a:t>Kerberos Kimlik Doğrulaması </a:t>
            </a:r>
            <a:endParaRPr b="0" lang="en-US" sz="8500" spc="-1" strike="noStrike">
              <a:latin typeface="Arial"/>
            </a:endParaRPr>
          </a:p>
        </p:txBody>
      </p:sp>
      <p:sp>
        <p:nvSpPr>
          <p:cNvPr id="236"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Daha sonra sunucudan bir bilet almak için aşağıdaki komutu çalıştırıyoruz. </a:t>
            </a:r>
            <a:r>
              <a:rPr b="0" lang="tr-TR" sz="4800" spc="-1" strike="noStrike">
                <a:solidFill>
                  <a:srgbClr val="ffffff"/>
                </a:solidFill>
                <a:latin typeface="HelveticaNeue"/>
                <a:ea typeface="HelveticaNeue"/>
              </a:rPr>
              <a:t>Bu komutu kullanırken k</a:t>
            </a:r>
            <a:r>
              <a:rPr b="0" lang="en-US" sz="4800" spc="-1" strike="noStrike">
                <a:solidFill>
                  <a:srgbClr val="ffffff"/>
                </a:solidFill>
                <a:latin typeface="HelveticaNeue"/>
                <a:ea typeface="HelveticaNeue"/>
              </a:rPr>
              <a:t>ullanıcı adı </a:t>
            </a:r>
            <a:r>
              <a:rPr b="0" i="1" lang="en-US" sz="4800" spc="-1" strike="noStrike">
                <a:solidFill>
                  <a:srgbClr val="ffffff"/>
                </a:solidFill>
                <a:latin typeface="HelveticaNeue-Italic"/>
                <a:ea typeface="HelveticaNeue-Italic"/>
              </a:rPr>
              <a:t>user@DOMAIN</a:t>
            </a:r>
            <a:r>
              <a:rPr b="0" lang="en-US" sz="4800" spc="-1" strike="noStrike">
                <a:solidFill>
                  <a:srgbClr val="ffffff"/>
                </a:solidFill>
                <a:latin typeface="HelveticaNeue"/>
                <a:ea typeface="HelveticaNeue"/>
              </a:rPr>
              <a:t> biçiminde olmalıdır. Domain adı her zaman BÜYÜK HARFLER </a:t>
            </a:r>
            <a:r>
              <a:rPr b="0" lang="tr-TR" sz="4800" spc="-1" strike="noStrike">
                <a:solidFill>
                  <a:srgbClr val="ffffff"/>
                </a:solidFill>
                <a:latin typeface="HelveticaNeue"/>
                <a:ea typeface="HelveticaNeue"/>
              </a:rPr>
              <a:t>ile yazılmalıdır</a:t>
            </a:r>
            <a:r>
              <a:rPr b="0" lang="en-US" sz="4800" spc="-1" strike="noStrike">
                <a:solidFill>
                  <a:srgbClr val="ffffff"/>
                </a:solidFill>
                <a:latin typeface="HelveticaNeue"/>
                <a:ea typeface="HelveticaNeue"/>
              </a:rPr>
              <a:t>.</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FQDN(Fully Qualified Domain Name - Tam Nitelikli Alan Adı) denen bu yapıda her alan adı maksimum 63 karakterden oluşabilir ve toplamda da 255 karakteri aşamaz. Alan adı düğümlerin her biri DNS sunucusunda birer dizindir ve en alttan en üste ilerlenecek şekilde birleştirileren okunur.</a:t>
            </a:r>
            <a:endParaRPr b="0" lang="en-US" sz="4800" spc="-1" strike="noStrike">
              <a:latin typeface="Arial"/>
            </a:endParaRPr>
          </a:p>
        </p:txBody>
      </p:sp>
      <p:sp>
        <p:nvSpPr>
          <p:cNvPr id="237"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pic>
        <p:nvPicPr>
          <p:cNvPr id="238" name="" descr=""/>
          <p:cNvPicPr/>
          <p:nvPr/>
        </p:nvPicPr>
        <p:blipFill>
          <a:blip r:embed="rId1"/>
          <a:stretch/>
        </p:blipFill>
        <p:spPr>
          <a:xfrm>
            <a:off x="6978240" y="10972800"/>
            <a:ext cx="10395000" cy="101124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39"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en-US" sz="8500" spc="-1" strike="noStrike">
                <a:solidFill>
                  <a:srgbClr val="ffffff"/>
                </a:solidFill>
                <a:latin typeface="HelveticaNeue-Bold"/>
                <a:ea typeface="HelveticaNeue-Bold"/>
              </a:rPr>
              <a:t>Kerberos Kimlik Doğrulaması </a:t>
            </a:r>
            <a:endParaRPr b="0" lang="en-US" sz="8500" spc="-1" strike="noStrike">
              <a:latin typeface="Arial"/>
            </a:endParaRPr>
          </a:p>
        </p:txBody>
      </p:sp>
      <p:sp>
        <p:nvSpPr>
          <p:cNvPr id="240"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Komut başarılı şekilde çalışırsa </a:t>
            </a:r>
            <a:r>
              <a:rPr b="0" lang="en-US" sz="4800" spc="-1" strike="noStrike">
                <a:solidFill>
                  <a:srgbClr val="ffffff"/>
                </a:solidFill>
                <a:latin typeface="HelveticaNeue"/>
                <a:ea typeface="HelveticaNeue"/>
              </a:rPr>
              <a:t>sunucudan bir kerberos bileti almış olmalıyız, </a:t>
            </a:r>
            <a:r>
              <a:rPr b="1" i="1" lang="en-US" sz="4800" spc="-1" strike="noStrike">
                <a:solidFill>
                  <a:srgbClr val="ffffff"/>
                </a:solidFill>
                <a:latin typeface="HelveticaNeue"/>
                <a:ea typeface="HelveticaNeue"/>
              </a:rPr>
              <a:t>klist</a:t>
            </a:r>
            <a:r>
              <a:rPr b="0" lang="en-US" sz="4800" spc="-1" strike="noStrike">
                <a:solidFill>
                  <a:srgbClr val="ffffff"/>
                </a:solidFill>
                <a:latin typeface="HelveticaNeue"/>
                <a:ea typeface="HelveticaNeue"/>
              </a:rPr>
              <a:t> komutu ile kontrol ediyoruz.</a:t>
            </a:r>
            <a:endParaRPr b="0" lang="en-US" sz="4800" spc="-1" strike="noStrike">
              <a:latin typeface="Arial"/>
            </a:endParaRPr>
          </a:p>
        </p:txBody>
      </p:sp>
      <p:sp>
        <p:nvSpPr>
          <p:cNvPr id="241"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pic>
        <p:nvPicPr>
          <p:cNvPr id="242" name="" descr=""/>
          <p:cNvPicPr/>
          <p:nvPr/>
        </p:nvPicPr>
        <p:blipFill>
          <a:blip r:embed="rId1"/>
          <a:stretch/>
        </p:blipFill>
        <p:spPr>
          <a:xfrm>
            <a:off x="5587200" y="7124040"/>
            <a:ext cx="13207680" cy="368532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43"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en-US" sz="8500" spc="-1" strike="noStrike">
                <a:solidFill>
                  <a:srgbClr val="ffffff"/>
                </a:solidFill>
                <a:latin typeface="HelveticaNeue-Bold"/>
                <a:ea typeface="HelveticaNeue-Bold"/>
              </a:rPr>
              <a:t>Kerberos Kimlik Doğrulaması </a:t>
            </a:r>
            <a:endParaRPr b="0" lang="en-US" sz="8500" spc="-1" strike="noStrike">
              <a:latin typeface="Arial"/>
            </a:endParaRPr>
          </a:p>
        </p:txBody>
      </p:sp>
      <p:sp>
        <p:nvSpPr>
          <p:cNvPr id="244" name="CustomShape 2"/>
          <p:cNvSpPr/>
          <p:nvPr/>
        </p:nvSpPr>
        <p:spPr>
          <a:xfrm>
            <a:off x="1097280" y="2560320"/>
            <a:ext cx="21969360" cy="860256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Biletimizin oluştuğunu görebiliyoruz. Bu bilet ile paylaşıma iznimiz varsa, paylaşımı aşağıdaki komut ile mount edebiliriz.</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 </a:t>
            </a:r>
            <a:endParaRPr b="0" lang="en-US" sz="4800" spc="-1" strike="noStrike">
              <a:latin typeface="Arial"/>
            </a:endParaRPr>
          </a:p>
          <a:p>
            <a:pPr>
              <a:lnSpc>
                <a:spcPct val="90000"/>
              </a:lnSpc>
              <a:spcBef>
                <a:spcPts val="4501"/>
              </a:spcBef>
            </a:pP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Domain adı, aldığımız bilet adı ile aynı olmalıdır. Bileti aldığımız domain adından farklı bir ad girdiğimizde aşağıdaki gibi bir hata verecektir.</a:t>
            </a:r>
            <a:endParaRPr b="0" lang="en-US" sz="4800" spc="-1" strike="noStrike">
              <a:latin typeface="Arial"/>
            </a:endParaRPr>
          </a:p>
          <a:p>
            <a:pPr>
              <a:lnSpc>
                <a:spcPct val="100000"/>
              </a:lnSpc>
            </a:pP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gensec_spnego_client_negTokenInit_step: gse_krb5: creating NEG_TOKEN_INIT for cifs/salihpc.salih.lab failed (next[(null)]): NT_STATUS_NO_LOGON_SERVERS</a:t>
            </a:r>
            <a:endParaRPr b="0" lang="en-US" sz="4800" spc="-1" strike="noStrike">
              <a:latin typeface="Arial"/>
            </a:endParaRPr>
          </a:p>
        </p:txBody>
      </p:sp>
      <p:sp>
        <p:nvSpPr>
          <p:cNvPr id="245"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pic>
        <p:nvPicPr>
          <p:cNvPr id="246" name="" descr=""/>
          <p:cNvPicPr/>
          <p:nvPr/>
        </p:nvPicPr>
        <p:blipFill>
          <a:blip r:embed="rId1"/>
          <a:stretch/>
        </p:blipFill>
        <p:spPr>
          <a:xfrm>
            <a:off x="6309360" y="5234760"/>
            <a:ext cx="11539800" cy="89064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47"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en-US" sz="8500" spc="-1" strike="noStrike">
                <a:solidFill>
                  <a:srgbClr val="ffffff"/>
                </a:solidFill>
                <a:latin typeface="HelveticaNeue-Bold"/>
                <a:ea typeface="HelveticaNeue-Bold"/>
              </a:rPr>
              <a:t>Kerberos Kimlik Doğrulaması </a:t>
            </a:r>
            <a:endParaRPr b="0" lang="en-US" sz="8500" spc="-1" strike="noStrike">
              <a:latin typeface="Arial"/>
            </a:endParaRPr>
          </a:p>
        </p:txBody>
      </p:sp>
      <p:sp>
        <p:nvSpPr>
          <p:cNvPr id="248"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Domain adımız, aldığımız bilet ile aynı veya herhangi bir hata yoksa SMB istemcisi </a:t>
            </a:r>
            <a:r>
              <a:rPr b="1" lang="en-US" sz="4800" spc="-1" strike="noStrike">
                <a:solidFill>
                  <a:srgbClr val="ffffff"/>
                </a:solidFill>
                <a:latin typeface="HelveticaNeue"/>
                <a:ea typeface="HelveticaNeue"/>
              </a:rPr>
              <a:t>(smb: \&gt;)</a:t>
            </a:r>
            <a:r>
              <a:rPr b="0" lang="en-US" sz="4800" spc="-1" strike="noStrike">
                <a:solidFill>
                  <a:srgbClr val="ffffff"/>
                </a:solidFill>
                <a:latin typeface="HelveticaNeue"/>
                <a:ea typeface="HelveticaNeue"/>
              </a:rPr>
              <a:t> çalışır ve kaynaklara erişebiliriz. Sonrasında </a:t>
            </a:r>
            <a:r>
              <a:rPr b="1" i="1" lang="en-US" sz="4800" spc="-1" strike="noStrike">
                <a:solidFill>
                  <a:srgbClr val="ffffff"/>
                </a:solidFill>
                <a:latin typeface="HelveticaNeue"/>
                <a:ea typeface="HelveticaNeue"/>
              </a:rPr>
              <a:t>klist</a:t>
            </a:r>
            <a:r>
              <a:rPr b="0" lang="en-US" sz="4800" spc="-1" strike="noStrike">
                <a:solidFill>
                  <a:srgbClr val="ffffff"/>
                </a:solidFill>
                <a:latin typeface="HelveticaNeue"/>
                <a:ea typeface="HelveticaNeue"/>
              </a:rPr>
              <a:t> ile biletimizi tekrar kontrol ettiğimizde cifs bağlantısının biletimize eklendiğini görebiliriz.</a:t>
            </a:r>
            <a:endParaRPr b="0" lang="en-US" sz="4800" spc="-1" strike="noStrike">
              <a:latin typeface="Arial"/>
            </a:endParaRPr>
          </a:p>
        </p:txBody>
      </p:sp>
      <p:sp>
        <p:nvSpPr>
          <p:cNvPr id="249" name="CustomShape 3"/>
          <p:cNvSpPr/>
          <p:nvPr/>
        </p:nvSpPr>
        <p:spPr>
          <a:xfrm>
            <a:off x="1206360" y="2246040"/>
            <a:ext cx="21969360" cy="933120"/>
          </a:xfrm>
          <a:prstGeom prst="rect">
            <a:avLst/>
          </a:prstGeom>
          <a:noFill/>
          <a:ln w="12600">
            <a:solidFill>
              <a:srgbClr val="000000"/>
            </a:solidFill>
            <a:miter/>
          </a:ln>
        </p:spPr>
        <p:style>
          <a:lnRef idx="0"/>
          <a:fillRef idx="0"/>
          <a:effectRef idx="0"/>
          <a:fontRef idx="minor"/>
        </p:style>
      </p:sp>
      <p:pic>
        <p:nvPicPr>
          <p:cNvPr id="250" name="" descr=""/>
          <p:cNvPicPr/>
          <p:nvPr/>
        </p:nvPicPr>
        <p:blipFill>
          <a:blip r:embed="rId1"/>
          <a:stretch/>
        </p:blipFill>
        <p:spPr>
          <a:xfrm>
            <a:off x="5636520" y="7907040"/>
            <a:ext cx="13109040" cy="416808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1"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SMB</a:t>
            </a:r>
            <a:endParaRPr b="0" lang="en-US" sz="8500" spc="-1" strike="noStrike">
              <a:latin typeface="Arial"/>
            </a:endParaRPr>
          </a:p>
        </p:txBody>
      </p:sp>
      <p:sp>
        <p:nvSpPr>
          <p:cNvPr id="252"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Samba domain üzerinde bir smb paylaşımı oluşturmak için Samba domain sunucusu üzerine yer alan </a:t>
            </a:r>
            <a:r>
              <a:rPr b="1" lang="tr-TR" sz="4800" spc="-1" strike="noStrike">
                <a:solidFill>
                  <a:srgbClr val="ffffff"/>
                </a:solidFill>
                <a:latin typeface="HelveticaNeue"/>
                <a:ea typeface="HelveticaNeue"/>
              </a:rPr>
              <a:t>/etc/smb.conf </a:t>
            </a:r>
            <a:r>
              <a:rPr b="0" lang="tr-TR" sz="4800" spc="-1" strike="noStrike">
                <a:solidFill>
                  <a:srgbClr val="ffffff"/>
                </a:solidFill>
                <a:latin typeface="HelveticaNeue"/>
                <a:ea typeface="HelveticaNeue"/>
              </a:rPr>
              <a:t>içerisinde aşağıdaki gibi bir başlık oluşturulur.</a:t>
            </a:r>
            <a:endParaRPr b="0" lang="en-US" sz="4800" spc="-1" strike="noStrike">
              <a:latin typeface="Arial"/>
            </a:endParaRPr>
          </a:p>
        </p:txBody>
      </p:sp>
      <p:sp>
        <p:nvSpPr>
          <p:cNvPr id="253"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tr-TR" sz="5500" spc="-1" strike="noStrike">
                <a:solidFill>
                  <a:srgbClr val="ffffff"/>
                </a:solidFill>
                <a:latin typeface="HelveticaNeue-Bold"/>
                <a:ea typeface="HelveticaNeue-Bold"/>
              </a:rPr>
              <a:t>SMB Paylaşımı oluşturmak ve terminal üzerinden bağlanmak.</a:t>
            </a:r>
            <a:endParaRPr b="0" lang="en-US" sz="5500" spc="-1" strike="noStrike">
              <a:latin typeface="Arial"/>
            </a:endParaRPr>
          </a:p>
        </p:txBody>
      </p:sp>
      <p:pic>
        <p:nvPicPr>
          <p:cNvPr id="254" name="" descr=""/>
          <p:cNvPicPr/>
          <p:nvPr/>
        </p:nvPicPr>
        <p:blipFill>
          <a:blip r:embed="rId1"/>
          <a:stretch/>
        </p:blipFill>
        <p:spPr>
          <a:xfrm>
            <a:off x="7926480" y="7337160"/>
            <a:ext cx="8528760" cy="473076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5"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SMB </a:t>
            </a:r>
            <a:endParaRPr b="0" lang="en-US" sz="8500" spc="-1" strike="noStrike">
              <a:latin typeface="Arial"/>
            </a:endParaRPr>
          </a:p>
        </p:txBody>
      </p:sp>
      <p:sp>
        <p:nvSpPr>
          <p:cNvPr id="256"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Dosya satır tabanlıdır, yeni satırla sonlandırılan her satır bir yorumu, bölüm adını veya parametreyi temsil eder. Parametrelerde eşittir girişini izleyen değerlerin tümü ya bir dizedir ya da evet/hayır veya doğru/yanlış olarak verilebilen bir booleandır.</a:t>
            </a:r>
            <a:endParaRPr b="0" lang="en-US" sz="4800" spc="-1" strike="noStrike">
              <a:latin typeface="Arial"/>
            </a:endParaRPr>
          </a:p>
        </p:txBody>
      </p:sp>
      <p:sp>
        <p:nvSpPr>
          <p:cNvPr id="257"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SMB Paylaşımı oluşturmak ve terminal üzerinden bağlanmak.</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8"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SMB </a:t>
            </a:r>
            <a:endParaRPr b="0" lang="en-US" sz="8500" spc="-1" strike="noStrike">
              <a:latin typeface="Arial"/>
            </a:endParaRPr>
          </a:p>
        </p:txBody>
      </p:sp>
      <p:sp>
        <p:nvSpPr>
          <p:cNvPr id="259" name="CustomShape 2"/>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SMB Paylaşımı oluşturmak ve terminal üzerinden bağlanmak.</a:t>
            </a:r>
            <a:endParaRPr b="0" lang="en-US" sz="5500" spc="-1" strike="noStrike">
              <a:latin typeface="Arial"/>
            </a:endParaRPr>
          </a:p>
        </p:txBody>
      </p:sp>
      <p:pic>
        <p:nvPicPr>
          <p:cNvPr id="260" name="" descr=""/>
          <p:cNvPicPr/>
          <p:nvPr/>
        </p:nvPicPr>
        <p:blipFill>
          <a:blip r:embed="rId1"/>
          <a:stretch/>
        </p:blipFill>
        <p:spPr>
          <a:xfrm>
            <a:off x="6022080" y="3693240"/>
            <a:ext cx="12337920" cy="9365040"/>
          </a:xfrm>
          <a:prstGeom prst="rect">
            <a:avLst/>
          </a:prstGeom>
          <a:ln w="12600">
            <a:solidFill>
              <a:srgbClr val="000000"/>
            </a:solidFill>
            <a:miter/>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61" name="CustomShape 1"/>
          <p:cNvSpPr/>
          <p:nvPr/>
        </p:nvSpPr>
        <p:spPr>
          <a:xfrm>
            <a:off x="1206360" y="952560"/>
            <a:ext cx="21969360" cy="1431360"/>
          </a:xfrm>
          <a:prstGeom prst="rect">
            <a:avLst/>
          </a:prstGeom>
          <a:noFill/>
          <a:ln>
            <a:noFill/>
          </a:ln>
        </p:spPr>
        <p:style>
          <a:lnRef idx="0"/>
          <a:fillRef idx="0"/>
          <a:effectRef idx="0"/>
          <a:fontRef idx="minor"/>
        </p:style>
        <p:txBody>
          <a:bodyPr lIns="90000" rIns="90000" tIns="45000" bIns="45000">
            <a:noAutofit/>
          </a:bodyPr>
          <a:p>
            <a:pPr>
              <a:lnSpc>
                <a:spcPct val="80000"/>
              </a:lnSpc>
            </a:pPr>
            <a:r>
              <a:rPr b="1" lang="tr-TR" sz="8500" spc="-1" strike="noStrike">
                <a:solidFill>
                  <a:srgbClr val="ffffff"/>
                </a:solidFill>
                <a:latin typeface="HelveticaNeue-Bold"/>
                <a:ea typeface="HelveticaNeue-Bold"/>
              </a:rPr>
              <a:t>SMB </a:t>
            </a:r>
            <a:endParaRPr b="0" lang="en-US" sz="8500" spc="-1" strike="noStrike">
              <a:latin typeface="Arial"/>
            </a:endParaRPr>
          </a:p>
        </p:txBody>
      </p:sp>
      <p:sp>
        <p:nvSpPr>
          <p:cNvPr id="262" name="CustomShape 2"/>
          <p:cNvSpPr/>
          <p:nvPr/>
        </p:nvSpPr>
        <p:spPr>
          <a:xfrm>
            <a:off x="1206360" y="4248360"/>
            <a:ext cx="21969360" cy="8254080"/>
          </a:xfrm>
          <a:prstGeom prst="rect">
            <a:avLst/>
          </a:prstGeom>
          <a:noFill/>
          <a:ln>
            <a:noFill/>
          </a:ln>
        </p:spPr>
        <p:style>
          <a:lnRef idx="0"/>
          <a:fillRef idx="0"/>
          <a:effectRef idx="0"/>
          <a:fontRef idx="minor"/>
        </p:style>
        <p:txBody>
          <a:bodyPr lIns="90000" rIns="90000" tIns="45000" bIns="45000">
            <a:noAutofit/>
          </a:bodyPr>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Konfigürasyon dosyasını düzenledikten sonra samba servisi yeniden başlatılır.</a:t>
            </a:r>
            <a:endParaRPr b="0" lang="en-US" sz="4800" spc="-1" strike="noStrike">
              <a:latin typeface="Arial"/>
            </a:endParaRPr>
          </a:p>
          <a:p>
            <a:pPr lvl="2" marL="184176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systemctl restart samba4.service</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tr-TR" sz="4800" spc="-1" strike="noStrike">
                <a:solidFill>
                  <a:srgbClr val="ffffff"/>
                </a:solidFill>
                <a:latin typeface="HelveticaNeue"/>
                <a:ea typeface="HelveticaNeue"/>
              </a:rPr>
              <a:t>Oluşturulan bu paylaşıma bir domain kullanıcısı ile aşağıdaki gibi ulaşılabilir.</a:t>
            </a:r>
            <a:endParaRPr b="0" lang="en-US" sz="4800" spc="-1" strike="noStrike">
              <a:latin typeface="Arial"/>
            </a:endParaRPr>
          </a:p>
          <a:p>
            <a:pPr marL="622440" indent="-620640">
              <a:lnSpc>
                <a:spcPct val="90000"/>
              </a:lnSpc>
              <a:spcBef>
                <a:spcPts val="4501"/>
              </a:spcBef>
              <a:buClr>
                <a:srgbClr val="ffffff"/>
              </a:buClr>
              <a:buSzPct val="45000"/>
              <a:buFont typeface="Symbol"/>
              <a:buChar char=""/>
            </a:pPr>
            <a:r>
              <a:rPr b="0" lang="en-US" sz="4800" spc="-1" strike="noStrike">
                <a:solidFill>
                  <a:srgbClr val="ffffff"/>
                </a:solidFill>
                <a:latin typeface="HelveticaNeue"/>
                <a:ea typeface="HelveticaNeue"/>
              </a:rPr>
              <a:t>smbclient \\\\</a:t>
            </a:r>
            <a:r>
              <a:rPr b="0" lang="tr-TR" sz="4800" spc="-1" strike="noStrike">
                <a:solidFill>
                  <a:srgbClr val="ffffff"/>
                </a:solidFill>
                <a:latin typeface="HelveticaNeue"/>
                <a:ea typeface="HelveticaNeue"/>
              </a:rPr>
              <a:t>samba_ip_or_fqdn</a:t>
            </a:r>
            <a:r>
              <a:rPr b="0" lang="en-US" sz="4800" spc="-1" strike="noStrike">
                <a:solidFill>
                  <a:srgbClr val="ffffff"/>
                </a:solidFill>
                <a:latin typeface="HelveticaNeue"/>
                <a:ea typeface="HelveticaNeue"/>
              </a:rPr>
              <a:t>\\</a:t>
            </a:r>
            <a:r>
              <a:rPr b="0" lang="tr-TR" sz="4800" spc="-1" strike="noStrike">
                <a:solidFill>
                  <a:srgbClr val="ffffff"/>
                </a:solidFill>
                <a:latin typeface="HelveticaNeue"/>
                <a:ea typeface="HelveticaNeue"/>
              </a:rPr>
              <a:t>paylasim</a:t>
            </a:r>
            <a:r>
              <a:rPr b="0" lang="en-US" sz="4800" spc="-1" strike="noStrike">
                <a:solidFill>
                  <a:srgbClr val="ffffff"/>
                </a:solidFill>
                <a:latin typeface="HelveticaNeue"/>
                <a:ea typeface="HelveticaNeue"/>
              </a:rPr>
              <a:t> -U &lt;</a:t>
            </a:r>
            <a:r>
              <a:rPr b="0" lang="tr-TR" sz="4800" spc="-1" strike="noStrike">
                <a:solidFill>
                  <a:srgbClr val="ffffff"/>
                </a:solidFill>
                <a:latin typeface="HelveticaNeue"/>
                <a:ea typeface="HelveticaNeue"/>
              </a:rPr>
              <a:t>username</a:t>
            </a:r>
            <a:r>
              <a:rPr b="0" lang="en-US" sz="4800" spc="-1" strike="noStrike">
                <a:solidFill>
                  <a:srgbClr val="ffffff"/>
                </a:solidFill>
                <a:latin typeface="HelveticaNeue"/>
                <a:ea typeface="HelveticaNeue"/>
              </a:rPr>
              <a:t>&gt;%&lt;</a:t>
            </a:r>
            <a:r>
              <a:rPr b="0" lang="tr-TR" sz="4800" spc="-1" strike="noStrike">
                <a:solidFill>
                  <a:srgbClr val="ffffff"/>
                </a:solidFill>
                <a:latin typeface="HelveticaNeue"/>
                <a:ea typeface="HelveticaNeue"/>
              </a:rPr>
              <a:t>password</a:t>
            </a:r>
            <a:r>
              <a:rPr b="0" lang="en-US" sz="4800" spc="-1" strike="noStrike">
                <a:solidFill>
                  <a:srgbClr val="ffffff"/>
                </a:solidFill>
                <a:latin typeface="HelveticaNeue"/>
                <a:ea typeface="HelveticaNeue"/>
              </a:rPr>
              <a:t>&gt;</a:t>
            </a:r>
            <a:endParaRPr b="0" lang="en-US" sz="4800" spc="-1" strike="noStrike">
              <a:latin typeface="Arial"/>
            </a:endParaRPr>
          </a:p>
        </p:txBody>
      </p:sp>
      <p:sp>
        <p:nvSpPr>
          <p:cNvPr id="263" name="CustomShape 3"/>
          <p:cNvSpPr/>
          <p:nvPr/>
        </p:nvSpPr>
        <p:spPr>
          <a:xfrm>
            <a:off x="1206360" y="2246040"/>
            <a:ext cx="21969360" cy="1725120"/>
          </a:xfrm>
          <a:prstGeom prst="rect">
            <a:avLst/>
          </a:prstGeom>
          <a:noFill/>
          <a:ln w="12600">
            <a:solidFill>
              <a:srgbClr val="000000"/>
            </a:solidFill>
            <a:miter/>
          </a:ln>
        </p:spPr>
        <p:style>
          <a:lnRef idx="0"/>
          <a:fillRef idx="0"/>
          <a:effectRef idx="0"/>
          <a:fontRef idx="minor"/>
        </p:style>
        <p:txBody>
          <a:bodyPr lIns="96120" rIns="96120" tIns="51120" bIns="51120">
            <a:noAutofit/>
          </a:bodyPr>
          <a:p>
            <a:pPr>
              <a:lnSpc>
                <a:spcPct val="100000"/>
              </a:lnSpc>
            </a:pPr>
            <a:r>
              <a:rPr b="1" lang="en-US" sz="5500" spc="-1" strike="noStrike">
                <a:solidFill>
                  <a:srgbClr val="ffffff"/>
                </a:solidFill>
                <a:latin typeface="HelveticaNeue-Bold"/>
                <a:ea typeface="HelveticaNeue-Bold"/>
              </a:rPr>
              <a:t>SMB Paylaşımı oluşturmak ve terminal üzerinden bağlanmak.</a:t>
            </a:r>
            <a:endParaRPr b="0" lang="en-US" sz="5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218960" y="1097280"/>
            <a:ext cx="14690160" cy="116114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1" lang="en-US" sz="3200" spc="-1" strike="noStrike">
                <a:solidFill>
                  <a:srgbClr val="ffffd7"/>
                </a:solidFill>
                <a:latin typeface="Arial"/>
                <a:ea typeface="DejaVu Sans"/>
              </a:rPr>
              <a:t>Filezilla</a:t>
            </a:r>
            <a:endParaRPr b="0" lang="en-US"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3200" spc="-1" strike="noStrike">
                <a:solidFill>
                  <a:srgbClr val="ffffd7"/>
                </a:solidFill>
                <a:latin typeface="Arial"/>
                <a:ea typeface="DejaVu Sans"/>
              </a:rPr>
              <a:t>Kullanımı hızlı ve pratik olan bir FTP bağlantı programıdır. İlk FTP uygulamalarından biridir. Hemen hemen tüm işletim sistemlerinde uyumludur. FileZilla, istemci ve FTP sunucu yapılandırmasında başarılı bir programdır. Sürekli gelişen ve uzun zamandır kullanılan bir yazılımdır. Açık kaynak kodlu bu uygulamanın aynı zamanda ücretsiz kullanım olanağı da bulunur. Uygulamaya sahip olmak için Filezilla’ya ait internet sitesi üzerinden ücretsiz indirebilirsiniz.</a:t>
            </a: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r>
              <a:rPr b="1" lang="en-US" sz="3200" spc="-1" strike="noStrike">
                <a:solidFill>
                  <a:srgbClr val="ffffd7"/>
                </a:solidFill>
                <a:latin typeface="Arial"/>
                <a:ea typeface="DejaVu Sans"/>
              </a:rPr>
              <a:t>WinSCP (Windows)</a:t>
            </a:r>
            <a:endParaRPr b="0" lang="en-US"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US" sz="3200" spc="-1" strike="noStrike">
                <a:solidFill>
                  <a:srgbClr val="ffffd7"/>
                </a:solidFill>
                <a:latin typeface="Arial"/>
                <a:ea typeface="DejaVu Sans"/>
              </a:rPr>
              <a:t>WinSCP, sadece Windows bilgisayarlarda çalışır. Ücretsiz bir FTP istemcisidir. Aynı ekranda birden çok oturumun açılmasına olanak sağlar. Bu sayede aynı anda pek çok iş tamamlayabilirsiniz.</a:t>
            </a:r>
            <a:endParaRPr b="0" lang="en-US" sz="3200" spc="-1" strike="noStrike">
              <a:latin typeface="Arial"/>
            </a:endParaRPr>
          </a:p>
        </p:txBody>
      </p:sp>
      <p:pic>
        <p:nvPicPr>
          <p:cNvPr id="128" name="" descr=""/>
          <p:cNvPicPr/>
          <p:nvPr/>
        </p:nvPicPr>
        <p:blipFill>
          <a:blip r:embed="rId1"/>
          <a:stretch/>
        </p:blipFill>
        <p:spPr>
          <a:xfrm>
            <a:off x="17511120" y="1554480"/>
            <a:ext cx="3518640" cy="3518640"/>
          </a:xfrm>
          <a:prstGeom prst="rect">
            <a:avLst/>
          </a:prstGeom>
          <a:ln>
            <a:noFill/>
          </a:ln>
        </p:spPr>
      </p:pic>
      <p:pic>
        <p:nvPicPr>
          <p:cNvPr id="129" name="" descr=""/>
          <p:cNvPicPr/>
          <p:nvPr/>
        </p:nvPicPr>
        <p:blipFill>
          <a:blip r:embed="rId2"/>
          <a:stretch/>
        </p:blipFill>
        <p:spPr>
          <a:xfrm rot="21598200">
            <a:off x="16093440" y="6217920"/>
            <a:ext cx="7130880" cy="65390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SCP</a:t>
            </a:r>
            <a:endParaRPr b="0" lang="en-US" sz="8000" spc="-1" strike="noStrike">
              <a:latin typeface="Arial"/>
            </a:endParaRPr>
          </a:p>
        </p:txBody>
      </p:sp>
      <p:sp>
        <p:nvSpPr>
          <p:cNvPr id="131" name="CustomShape 2"/>
          <p:cNvSpPr/>
          <p:nvPr/>
        </p:nvSpPr>
        <p:spPr>
          <a:xfrm>
            <a:off x="1218960" y="3209400"/>
            <a:ext cx="21943440" cy="79534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4000" spc="-1" strike="noStrike">
                <a:solidFill>
                  <a:srgbClr val="ffffd7"/>
                </a:solidFill>
                <a:latin typeface="Arial"/>
                <a:ea typeface="DejaVu Sans"/>
              </a:rPr>
              <a:t>SCP, açılımı Secure Copy Protocol olan ve Güvenli Kopyalama Protokolü anlamına gelen, iki farklı Linux tabanlı bilgisayar veya sunucu arasındaki dosya aktarım aracıdır. FTP alternatifi olarak düşünülebilir. Secure Copy , SSH Protokolünü kullandığı için güvenli bağlantı sağlamaktadır.</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Linux tabanlı cihazlarda SCP ekli olarak gelmemektedir. Sadece OpenSSH-Client’in kurulu olduğu sistemlerde SCP eklidir. Aşağıdaki komutlarla SCP Arasını kolayca kurabilirsiniz.</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sudo apt-get install openssh-client -y  (#Debian/Ubuntu)</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sudo yum install openssh-client -y    (#RHEL/CentOS/Fedora)</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SCP Örnekleri</a:t>
            </a:r>
            <a:endParaRPr b="0" lang="en-US" sz="8000" spc="-1" strike="noStrike">
              <a:latin typeface="Arial"/>
            </a:endParaRPr>
          </a:p>
        </p:txBody>
      </p:sp>
      <p:sp>
        <p:nvSpPr>
          <p:cNvPr id="133" name="CustomShape 2"/>
          <p:cNvSpPr/>
          <p:nvPr/>
        </p:nvSpPr>
        <p:spPr>
          <a:xfrm>
            <a:off x="1218960" y="2737440"/>
            <a:ext cx="21943440" cy="8326080"/>
          </a:xfrm>
          <a:prstGeom prst="rect">
            <a:avLst/>
          </a:prstGeom>
          <a:noFill/>
          <a:ln>
            <a:noFill/>
          </a:ln>
        </p:spPr>
        <p:style>
          <a:lnRef idx="0"/>
          <a:fillRef idx="0"/>
          <a:effectRef idx="0"/>
          <a:fontRef idx="minor"/>
        </p:style>
        <p:txBody>
          <a:bodyPr lIns="0" rIns="0" tIns="0" bIns="0">
            <a:normAutofit fontScale="80000"/>
          </a:bodyPr>
          <a:p>
            <a:pPr>
              <a:lnSpc>
                <a:spcPct val="100000"/>
              </a:lnSpc>
              <a:spcBef>
                <a:spcPts val="1417"/>
              </a:spcBef>
            </a:pPr>
            <a:r>
              <a:rPr b="0" lang="en-US" sz="4000" spc="-1" strike="noStrike">
                <a:solidFill>
                  <a:srgbClr val="ffffd7"/>
                </a:solidFill>
                <a:latin typeface="Arial"/>
                <a:ea typeface="DejaVu Sans"/>
              </a:rPr>
              <a:t>SCP ile dosya transfer etmek oldukça kolaydır. Birkaç örnekle açıklayalım.</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Alt örnekteki komutu kullanarak hedef bilgisayar veya sunucudaki /home/pardus/ dizini içerisine mesaj.txt adlı dosyayı transfer edebiliriz. Komutu kullandıktan sonra karşı bilgisayar veya sunucunun şifresini isteyecektir.</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scp /home/test/mesaj.txt pardus@10.20.30.40:~</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Alt örnekteki komutu kullanarak hedef bilgisayar veya sunucudaki /bilgi/mesaj.txt adlı dosyayı bulunduğumuz dizine transfer edebiliriz.</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scp root@85.66.123.145:/home/server/mesaj.txt  .</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Alt örnekte hedef bilgisayar veya sunucudaki /bilgi/mesaj.txt adlı dosyayı, kendi bilgisayar veya sunucumuzdaki /bilgi/admin/ dizinine kopyalayabiliriz.</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 root# scp root@5.5.5.5:/bilgi/mesaj.txt /bilgi/admin/</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218960" y="54720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SCP Parametreleri</a:t>
            </a:r>
            <a:endParaRPr b="0" lang="en-US" sz="8000" spc="-1" strike="noStrike">
              <a:latin typeface="Arial"/>
            </a:endParaRPr>
          </a:p>
        </p:txBody>
      </p:sp>
      <p:sp>
        <p:nvSpPr>
          <p:cNvPr id="135" name="CustomShape 2"/>
          <p:cNvSpPr/>
          <p:nvPr/>
        </p:nvSpPr>
        <p:spPr>
          <a:xfrm>
            <a:off x="1218960" y="3209400"/>
            <a:ext cx="21943440" cy="8950680"/>
          </a:xfrm>
          <a:prstGeom prst="rect">
            <a:avLst/>
          </a:prstGeom>
          <a:noFill/>
          <a:ln>
            <a:noFill/>
          </a:ln>
        </p:spPr>
        <p:style>
          <a:lnRef idx="0"/>
          <a:fillRef idx="0"/>
          <a:effectRef idx="0"/>
          <a:fontRef idx="minor"/>
        </p:style>
        <p:txBody>
          <a:bodyPr lIns="0" rIns="0" tIns="0" bIns="0">
            <a:normAutofit fontScale="89000"/>
          </a:bodyPr>
          <a:p>
            <a:pPr>
              <a:lnSpc>
                <a:spcPct val="100000"/>
              </a:lnSpc>
              <a:spcBef>
                <a:spcPts val="1417"/>
              </a:spcBef>
            </a:pPr>
            <a:r>
              <a:rPr b="0" lang="en-US" sz="4000" spc="-1" strike="noStrike">
                <a:solidFill>
                  <a:srgbClr val="ffffd7"/>
                </a:solidFill>
                <a:latin typeface="Arial"/>
                <a:ea typeface="DejaVu Sans"/>
              </a:rPr>
              <a:t>-P : Hedef dizindeki port bilgilerini girmek için kullanılır.</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-q : Transer sırasında gösterilen yüzdelik oranı kapatır ancak işlemi sonlandırmaz, sadece arayüzde göstermez.</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-r : Dosyaları kopyalamak için kullanılır.</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-C : Transfer sırasında dosyaları sıkıştırarak kopyalama hızını artırır.</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-i : Ortak anahtar kimlik doğrulaması veya özel anahtar (ssh key) dosyasını kullanmak için kullanılır.</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-l : Bant genişliğini (Bandwidth) limitlendirmek için kullanılabilir. (Kbit/s)</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-v : Hata ayıklama raporlarını görüntülemek için kullanılır.</a:t>
            </a:r>
            <a:endParaRPr b="0" lang="en-US" sz="4000" spc="-1" strike="noStrike">
              <a:latin typeface="Arial"/>
            </a:endParaRPr>
          </a:p>
          <a:p>
            <a:pPr>
              <a:lnSpc>
                <a:spcPct val="100000"/>
              </a:lnSpc>
              <a:spcBef>
                <a:spcPts val="1417"/>
              </a:spcBef>
            </a:pPr>
            <a:r>
              <a:rPr b="0" lang="en-US" sz="4000" spc="-1" strike="noStrike">
                <a:solidFill>
                  <a:srgbClr val="ffffd7"/>
                </a:solidFill>
                <a:latin typeface="Arial"/>
                <a:ea typeface="DejaVu Sans"/>
              </a:rPr>
              <a:t>-c : Veri transferi sırasında şifreleme yöntemini “-c blowfish” şeklinde değiştirir.</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r>
              <a:rPr b="1" lang="en-US" sz="4000" spc="-1" strike="noStrike">
                <a:solidFill>
                  <a:srgbClr val="ffffd7"/>
                </a:solidFill>
                <a:latin typeface="Arial"/>
                <a:ea typeface="DejaVu Sans"/>
              </a:rPr>
              <a:t>NOT: Varsayılanda scp ile veri aktarımı Triple-DES şifreleme metodu kullanır. Fakat daha performanslı olduğu savunulan Blowfish Cipher ile de kullanmak mümkündür. Bunun için "-c blowfish” parametresi kullanılır.</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188720" y="88560"/>
            <a:ext cx="21943080" cy="2288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8000" spc="-1" strike="noStrike">
                <a:solidFill>
                  <a:srgbClr val="ffffd7"/>
                </a:solidFill>
                <a:latin typeface="Arial"/>
                <a:ea typeface="DejaVu Sans"/>
              </a:rPr>
              <a:t>SFTP</a:t>
            </a:r>
            <a:endParaRPr b="0" lang="en-US" sz="8000" spc="-1" strike="noStrike">
              <a:latin typeface="Arial"/>
            </a:endParaRPr>
          </a:p>
        </p:txBody>
      </p:sp>
      <p:sp>
        <p:nvSpPr>
          <p:cNvPr id="137" name="CustomShape 2"/>
          <p:cNvSpPr/>
          <p:nvPr/>
        </p:nvSpPr>
        <p:spPr>
          <a:xfrm>
            <a:off x="1188720" y="2295720"/>
            <a:ext cx="12312720" cy="96822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US" sz="4000" spc="-1" strike="noStrike">
                <a:solidFill>
                  <a:srgbClr val="ffffd7"/>
                </a:solidFill>
                <a:latin typeface="Arial"/>
                <a:ea typeface="DejaVu Sans"/>
              </a:rPr>
              <a:t>SFTP (Secure FTP, Server), SSH, dosya transferi protokolünü kullanarak ya da, FTP üzerinden SSL/TLS ile güvenli şekilde dosyaların transferi gerçekleştirmeye yardımcı olan güvenli FTP sunucusudur. SFTP, ile yapılan dosya aktarımlarında sunucudan sunucuya ya da sunucudan kullanıcıya olmak üzere güvenli bağlantı, sağlanır. Bu güvenli FTP sunucuları sayesinde güvensiz ağlarda bile dosya transferleri güvenli şekilde gerçekleştirilebilir. Secure FTP Server veya Güvenli Dosya Aktarımı Protokolü Sunucusu, güvenli şekilde dosyaların transfer edilebilmesi için bir SSH istemcisine ihtiyaç duyar. SFTP üzerinden aynı anda birden fazla dosya transfer edilebilir, uzaktan dosya yönetimi aktiviteleri gerçekleştirilebilir, dizin, oluşturma ve listeleme gibi temel işlemler gerçekleştirebilirsiniz.</a:t>
            </a:r>
            <a:endParaRPr b="0" lang="en-US" sz="4000" spc="-1" strike="noStrike">
              <a:latin typeface="Arial"/>
            </a:endParaRPr>
          </a:p>
          <a:p>
            <a:pPr>
              <a:lnSpc>
                <a:spcPct val="100000"/>
              </a:lnSpc>
              <a:spcBef>
                <a:spcPts val="1417"/>
              </a:spcBef>
            </a:pPr>
            <a:endParaRPr b="0" lang="en-US" sz="4000" spc="-1" strike="noStrike">
              <a:latin typeface="Arial"/>
            </a:endParaRPr>
          </a:p>
          <a:p>
            <a:pPr>
              <a:lnSpc>
                <a:spcPct val="100000"/>
              </a:lnSpc>
              <a:spcBef>
                <a:spcPts val="1417"/>
              </a:spcBef>
            </a:pPr>
            <a:endParaRPr b="0" lang="en-US" sz="4000" spc="-1" strike="noStrike">
              <a:latin typeface="Arial"/>
            </a:endParaRPr>
          </a:p>
        </p:txBody>
      </p:sp>
      <p:pic>
        <p:nvPicPr>
          <p:cNvPr id="138" name="" descr=""/>
          <p:cNvPicPr/>
          <p:nvPr/>
        </p:nvPicPr>
        <p:blipFill>
          <a:blip r:embed="rId1"/>
          <a:stretch/>
        </p:blipFill>
        <p:spPr>
          <a:xfrm>
            <a:off x="14081760" y="4206240"/>
            <a:ext cx="9684720" cy="53647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2022-03-25T18:52:42Z</dcterms:modified>
  <cp:revision>37</cp:revision>
  <dc:subject/>
  <dc:title/>
</cp:coreProperties>
</file>