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9.png" ContentType="image/png"/>
  <Override PartName="/ppt/media/image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13.jpeg" ContentType="image/jpeg"/>
  <Override PartName="/ppt/media/image23.png" ContentType="image/png"/>
  <Override PartName="/ppt/media/image22.png" ContentType="image/png"/>
  <Override PartName="/ppt/media/image1.jpeg" ContentType="image/jpeg"/>
  <Override PartName="/ppt/media/image5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2.png" ContentType="image/png"/>
  <Override PartName="/ppt/media/image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004040" y="694800"/>
            <a:ext cx="484884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409" spc="-1" strike="noStrike">
                <a:solidFill>
                  <a:srgbClr val="006699"/>
                </a:solidFill>
                <a:latin typeface="Arial"/>
              </a:rPr>
              <a:t>Click to move the slide</a:t>
            </a:r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Click to edit the notes format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8668B64-5228-42D7-B95E-23A92502334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0" y="0"/>
            <a:ext cx="68522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tr-TR" sz="900" spc="-1" strike="noStrike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b="0" lang="en-US" sz="9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tr-T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0" y="8685360"/>
            <a:ext cx="68522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tr-TR" sz="900" spc="-1" strike="noStrike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b="0" lang="en-US" sz="9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tr-T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FB382B7-D1A5-4D90-8886-B875D0418FAB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511956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0" y="21236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511956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0" y="21236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511956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3196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31964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02980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31964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02980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0" y="21236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511956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0" y="21236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23196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09480" y="511956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23196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0" y="21236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31964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029800" y="367920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60948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431964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8029800" y="511956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511956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367920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511956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fld id="{5BC74D3F-7B0A-4164-B93D-0D1E97B55254}" type="slidenum">
              <a:rPr b="0" lang="en-GB" sz="900" spc="-1" strike="noStrike">
                <a:solidFill>
                  <a:srgbClr val="afabab"/>
                </a:solidFill>
                <a:latin typeface="Arial"/>
                <a:ea typeface="Tahoma"/>
              </a:rPr>
              <a:t>&lt;number&gt;</a:t>
            </a:fld>
            <a:r>
              <a:rPr b="0" lang="tr-TR" sz="900" spc="-1" strike="noStrike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b="0" lang="en-US" sz="900" spc="-1" strike="noStrike">
                <a:solidFill>
                  <a:srgbClr val="afabab"/>
                </a:solidFill>
                <a:latin typeface="Arial"/>
                <a:ea typeface="Tahoma"/>
              </a:rPr>
              <a:t>32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" name="Resim 5" descr=""/>
          <p:cNvPicPr/>
          <p:nvPr/>
        </p:nvPicPr>
        <p:blipFill>
          <a:blip r:embed="rId2"/>
          <a:stretch/>
        </p:blipFill>
        <p:spPr>
          <a:xfrm>
            <a:off x="507960" y="0"/>
            <a:ext cx="11687760" cy="56660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461960" y="6320160"/>
            <a:ext cx="1724400" cy="532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0" y="5892840"/>
            <a:ext cx="12186360" cy="9594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18" descr=""/>
          <p:cNvPicPr/>
          <p:nvPr/>
        </p:nvPicPr>
        <p:blipFill>
          <a:blip r:embed="rId3"/>
          <a:srcRect l="0" t="0" r="81880" b="0"/>
          <a:stretch/>
        </p:blipFill>
        <p:spPr>
          <a:xfrm>
            <a:off x="74880" y="6337440"/>
            <a:ext cx="453600" cy="51480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75200" y="6401520"/>
            <a:ext cx="21243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tr-TR" sz="800" spc="-1" strike="noStrike">
                <a:solidFill>
                  <a:srgbClr val="000000"/>
                </a:solidFill>
                <a:latin typeface="Arial"/>
                <a:ea typeface="Tahoma"/>
              </a:rPr>
              <a:t>HAVELSAN, </a:t>
            </a:r>
            <a:r>
              <a:rPr b="0" i="1" lang="en-US" sz="800" spc="-1" strike="noStrike">
                <a:solidFill>
                  <a:srgbClr val="000000"/>
                </a:solidFill>
                <a:latin typeface="Arial"/>
                <a:ea typeface="Tahoma"/>
              </a:rPr>
              <a:t>is an establishment of Turkish Armed Forces Foundation.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 rot="21448800">
            <a:off x="4741200" y="22320"/>
            <a:ext cx="2418840" cy="5641560"/>
          </a:xfrm>
          <a:prstGeom prst="parallelogram">
            <a:avLst>
              <a:gd name="adj" fmla="val 91709"/>
            </a:avLst>
          </a:prstGeom>
          <a:blipFill rotWithShape="0">
            <a:blip r:embed="rId4"/>
            <a:stretch>
              <a:fillRect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 rot="21448800">
            <a:off x="2715480" y="23400"/>
            <a:ext cx="2393640" cy="5645520"/>
          </a:xfrm>
          <a:prstGeom prst="parallelogram">
            <a:avLst>
              <a:gd name="adj" fmla="val 91709"/>
            </a:avLst>
          </a:prstGeom>
          <a:blipFill rotWithShape="0">
            <a:blip r:embed="rId5"/>
            <a:stretch>
              <a:fillRect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7"/>
          <p:cNvSpPr/>
          <p:nvPr/>
        </p:nvSpPr>
        <p:spPr>
          <a:xfrm rot="21448800">
            <a:off x="6927480" y="9000"/>
            <a:ext cx="2418840" cy="5641560"/>
          </a:xfrm>
          <a:prstGeom prst="parallelogram">
            <a:avLst>
              <a:gd name="adj" fmla="val 91709"/>
            </a:avLst>
          </a:prstGeom>
          <a:blipFill rotWithShape="0">
            <a:blip r:embed="rId6"/>
            <a:stretch>
              <a:fillRect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8"/>
          <p:cNvSpPr/>
          <p:nvPr/>
        </p:nvSpPr>
        <p:spPr>
          <a:xfrm rot="21448800">
            <a:off x="9089280" y="-12240"/>
            <a:ext cx="2418840" cy="5641560"/>
          </a:xfrm>
          <a:prstGeom prst="parallelogram">
            <a:avLst>
              <a:gd name="adj" fmla="val 91709"/>
            </a:avLst>
          </a:prstGeom>
          <a:blipFill rotWithShape="0">
            <a:blip r:embed="rId7"/>
            <a:stretch>
              <a:fillRect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9"/>
          <p:cNvSpPr/>
          <p:nvPr/>
        </p:nvSpPr>
        <p:spPr>
          <a:xfrm>
            <a:off x="0" y="6669720"/>
            <a:ext cx="1219572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700" spc="-1" strike="noStrike">
                <a:solidFill>
                  <a:srgbClr val="000000"/>
                </a:solidFill>
                <a:latin typeface="Arial"/>
                <a:ea typeface="DejaVu Sans"/>
              </a:rPr>
              <a:t>Bu belgenin içeriği HAVELSAN'ın fikri mülkiyetindedir. HAVELSAN'ın izni olmadan bu belgenin tamamını veya bir kısmını bir başkasına kopyalamak ve vermek yasaktır.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T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T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fld id="{D4D3909B-393A-42AE-B40B-C280F937AD07}" type="slidenum">
              <a:rPr b="0" lang="en-GB" sz="900" spc="-1" strike="noStrike">
                <a:solidFill>
                  <a:srgbClr val="afabab"/>
                </a:solidFill>
                <a:latin typeface="Arial"/>
                <a:ea typeface="Tahoma"/>
              </a:rPr>
              <a:t>&lt;number&gt;</a:t>
            </a:fld>
            <a:r>
              <a:rPr b="0" lang="tr-TR" sz="900" spc="-1" strike="noStrike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b="0" lang="en-US" sz="900" spc="-1" strike="noStrike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50" name="Picture 7" descr=""/>
          <p:cNvPicPr/>
          <p:nvPr/>
        </p:nvPicPr>
        <p:blipFill>
          <a:blip r:embed="rId3"/>
          <a:stretch/>
        </p:blipFill>
        <p:spPr>
          <a:xfrm>
            <a:off x="233640" y="567720"/>
            <a:ext cx="3819600" cy="1254240"/>
          </a:xfrm>
          <a:prstGeom prst="rect">
            <a:avLst/>
          </a:prstGeom>
          <a:ln>
            <a:noFill/>
          </a:ln>
        </p:spPr>
      </p:pic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T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T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fld id="{C251CEAB-0A84-4ADF-A381-9E46CDEC7E41}" type="slidenum">
              <a:rPr b="0" lang="en-GB" sz="900" spc="-1" strike="noStrike">
                <a:solidFill>
                  <a:srgbClr val="afabab"/>
                </a:solidFill>
                <a:latin typeface="Arial"/>
                <a:ea typeface="Tahoma"/>
              </a:rPr>
              <a:t>&lt;number&gt;</a:t>
            </a:fld>
            <a:r>
              <a:rPr b="0" lang="tr-TR" sz="900" spc="-1" strike="noStrike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b="0" lang="en-US" sz="900" spc="-1" strike="noStrike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90" name="Picture 17" descr=""/>
          <p:cNvPicPr/>
          <p:nvPr/>
        </p:nvPicPr>
        <p:blipFill>
          <a:blip r:embed="rId2"/>
          <a:stretch/>
        </p:blipFill>
        <p:spPr>
          <a:xfrm>
            <a:off x="-18000" y="-720"/>
            <a:ext cx="3341160" cy="68529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8360" y="0"/>
            <a:ext cx="3591000" cy="5767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" name="Group 3"/>
          <p:cNvGrpSpPr/>
          <p:nvPr/>
        </p:nvGrpSpPr>
        <p:grpSpPr>
          <a:xfrm>
            <a:off x="0" y="199440"/>
            <a:ext cx="12175200" cy="340920"/>
            <a:chOff x="0" y="199440"/>
            <a:chExt cx="12175200" cy="340920"/>
          </a:xfrm>
        </p:grpSpPr>
        <p:pic>
          <p:nvPicPr>
            <p:cNvPr id="93" name="Picture 20" descr=""/>
            <p:cNvPicPr/>
            <p:nvPr/>
          </p:nvPicPr>
          <p:blipFill>
            <a:blip r:embed="rId3"/>
            <a:stretch/>
          </p:blipFill>
          <p:spPr>
            <a:xfrm>
              <a:off x="11281320" y="199440"/>
              <a:ext cx="893880" cy="340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21" descr=""/>
            <p:cNvPicPr/>
            <p:nvPr/>
          </p:nvPicPr>
          <p:blipFill>
            <a:blip r:embed="rId4"/>
            <a:srcRect l="13722" t="0" r="58059" b="0"/>
            <a:stretch/>
          </p:blipFill>
          <p:spPr>
            <a:xfrm>
              <a:off x="0" y="199440"/>
              <a:ext cx="11641680" cy="3409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5" name="Picture 19" descr=""/>
          <p:cNvPicPr/>
          <p:nvPr/>
        </p:nvPicPr>
        <p:blipFill>
          <a:blip r:embed="rId5"/>
          <a:stretch/>
        </p:blipFill>
        <p:spPr>
          <a:xfrm>
            <a:off x="-18000" y="6361200"/>
            <a:ext cx="1524240" cy="498240"/>
          </a:xfrm>
          <a:prstGeom prst="rect">
            <a:avLst/>
          </a:prstGeom>
          <a:ln>
            <a:noFill/>
          </a:ln>
        </p:spPr>
      </p:pic>
      <p:grpSp>
        <p:nvGrpSpPr>
          <p:cNvPr id="96" name="Group 4"/>
          <p:cNvGrpSpPr/>
          <p:nvPr/>
        </p:nvGrpSpPr>
        <p:grpSpPr>
          <a:xfrm>
            <a:off x="62280" y="829440"/>
            <a:ext cx="397800" cy="311760"/>
            <a:chOff x="62280" y="829440"/>
            <a:chExt cx="397800" cy="311760"/>
          </a:xfrm>
        </p:grpSpPr>
        <p:sp>
          <p:nvSpPr>
            <p:cNvPr id="97" name="CustomShape 5"/>
            <p:cNvSpPr/>
            <p:nvPr/>
          </p:nvSpPr>
          <p:spPr>
            <a:xfrm>
              <a:off x="62280" y="871560"/>
              <a:ext cx="36000" cy="23076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6"/>
            <p:cNvSpPr/>
            <p:nvPr/>
          </p:nvSpPr>
          <p:spPr>
            <a:xfrm>
              <a:off x="133560" y="871560"/>
              <a:ext cx="36000" cy="23076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202680" y="871560"/>
              <a:ext cx="36000" cy="23076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8"/>
            <p:cNvSpPr/>
            <p:nvPr/>
          </p:nvSpPr>
          <p:spPr>
            <a:xfrm>
              <a:off x="262440" y="871560"/>
              <a:ext cx="36000" cy="23076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9"/>
            <p:cNvSpPr/>
            <p:nvPr/>
          </p:nvSpPr>
          <p:spPr>
            <a:xfrm>
              <a:off x="324360" y="871560"/>
              <a:ext cx="36000" cy="23076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"/>
            <p:cNvSpPr/>
            <p:nvPr/>
          </p:nvSpPr>
          <p:spPr>
            <a:xfrm rot="5400000">
              <a:off x="262800" y="943920"/>
              <a:ext cx="311760" cy="8244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T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T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T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fld id="{1762BBA3-BF5C-45A5-A541-EDB9EDED3EB1}" type="slidenum">
              <a:rPr b="0" lang="en-GB" sz="900" spc="-1" strike="noStrike">
                <a:solidFill>
                  <a:srgbClr val="afabab"/>
                </a:solidFill>
                <a:latin typeface="Arial"/>
                <a:ea typeface="Tahoma"/>
              </a:rPr>
              <a:t>&lt;number&gt;</a:t>
            </a:fld>
            <a:r>
              <a:rPr b="0" lang="tr-TR" sz="900" spc="-1" strike="noStrike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b="0" lang="en-US" sz="900" spc="-1" strike="noStrike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42" name="Picture 7" descr=""/>
          <p:cNvPicPr/>
          <p:nvPr/>
        </p:nvPicPr>
        <p:blipFill>
          <a:blip r:embed="rId3"/>
          <a:stretch/>
        </p:blipFill>
        <p:spPr>
          <a:xfrm>
            <a:off x="233640" y="567720"/>
            <a:ext cx="3819600" cy="1254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0" y="5267160"/>
            <a:ext cx="12191760" cy="1591560"/>
          </a:xfrm>
          <a:prstGeom prst="rect">
            <a:avLst/>
          </a:prstGeom>
          <a:ln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0" y="21236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409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3409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3679200"/>
            <a:ext cx="10972440" cy="2757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10" spc="-1" strike="noStrike">
                <a:latin typeface="Arial"/>
              </a:rPr>
              <a:t>Click to edit the outline text format</a:t>
            </a:r>
            <a:endParaRPr b="0" lang="en-US" sz="2910" spc="-1" strike="noStrike">
              <a:latin typeface="Arial"/>
            </a:endParaRPr>
          </a:p>
          <a:p>
            <a:pPr lvl="1" marL="864000" indent="-324000">
              <a:spcBef>
                <a:spcPts val="102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40" spc="-1" strike="noStrike">
                <a:latin typeface="Arial"/>
              </a:rPr>
              <a:t>Second Outline Level</a:t>
            </a:r>
            <a:endParaRPr b="0" lang="en-US" sz="2540" spc="-1" strike="noStrike">
              <a:latin typeface="Arial"/>
            </a:endParaRPr>
          </a:p>
          <a:p>
            <a:pPr lvl="2" marL="1296000" indent="-288000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latin typeface="Arial"/>
              </a:rPr>
              <a:t>Third Outline Level</a:t>
            </a:r>
            <a:endParaRPr b="0" lang="en-US" sz="2180" spc="-1" strike="noStrike">
              <a:latin typeface="Arial"/>
            </a:endParaRPr>
          </a:p>
          <a:p>
            <a:pPr lvl="3" marL="1728000" indent="-216000">
              <a:spcBef>
                <a:spcPts val="5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20" spc="-1" strike="noStrike">
                <a:latin typeface="Arial"/>
              </a:rPr>
              <a:t>Fourth Outline Level</a:t>
            </a:r>
            <a:endParaRPr b="0" lang="en-US" sz="1820" spc="-1" strike="noStrike">
              <a:latin typeface="Arial"/>
            </a:endParaRPr>
          </a:p>
          <a:p>
            <a:pPr lvl="4" marL="2160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latin typeface="Arial"/>
              </a:rPr>
              <a:t>Fifth Outline Level</a:t>
            </a:r>
            <a:endParaRPr b="0" lang="en-US" sz="1820" spc="-1" strike="noStrike">
              <a:latin typeface="Arial"/>
            </a:endParaRPr>
          </a:p>
          <a:p>
            <a:pPr lvl="5" marL="2592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latin typeface="Arial"/>
              </a:rPr>
              <a:t>Sixth Outline Level</a:t>
            </a:r>
            <a:endParaRPr b="0" lang="en-US" sz="1820" spc="-1" strike="noStrike">
              <a:latin typeface="Arial"/>
            </a:endParaRPr>
          </a:p>
          <a:p>
            <a:pPr lvl="6" marL="3024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latin typeface="Arial"/>
              </a:rPr>
              <a:t>Seventh Outline Level</a:t>
            </a:r>
            <a:endParaRPr b="0" lang="en-US" sz="182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475C8FD-B680-470A-9457-29280820C64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44960" y="1734120"/>
            <a:ext cx="3229920" cy="15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2680">
              <a:lnSpc>
                <a:spcPct val="100000"/>
              </a:lnSpc>
              <a:spcBef>
                <a:spcPts val="1417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38080" y="5819760"/>
            <a:ext cx="105098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3577680" y="6327000"/>
            <a:ext cx="503100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307680" y="966960"/>
            <a:ext cx="1336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Alıştırmalar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3300120" y="1807920"/>
            <a:ext cx="86227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-j DROP -m mac –mac-source 00:53:24:48:33:83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 kural ile  ile mac adresi bazlı paket engellemesi yapılmaktadır.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–A INPUT –p tcp –source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!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10.20.30.40 –j DROP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 kural ile 10.20.30.40 ip adresi dışındaki bütün iplerden gelen paketler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reddedilmektedir.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3438720" y="4088520"/>
            <a:ext cx="7670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 de kendi ip adresiniz dışındaki bütün adreslerden gelen paketleri </a:t>
            </a:r>
            <a:br/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reddedebilir misiniz?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3371040" y="101952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Alıştırmalar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402720" y="1646280"/>
            <a:ext cx="71078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NAT işlemleri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Ağ ayarlarında varsayılanm olarak FORWARD devredışı olarak gelir.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/etc/sysctl.conf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dosyasına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net.ipv4.ip_forward = 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yazıyoruz. 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3363480" y="3429000"/>
            <a:ext cx="677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-L -t nat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ile NAT filter Policyleri görebiliriz.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3363480" y="4100040"/>
            <a:ext cx="7774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ip2ip NAT işlemi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-t nat -A PREROUTING -j DNAT -d 10.20.30.40 --to 10.15.20.25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8" name="Picture 7" descr=""/>
          <p:cNvPicPr/>
          <p:nvPr/>
        </p:nvPicPr>
        <p:blipFill>
          <a:blip r:embed="rId1"/>
          <a:stretch/>
        </p:blipFill>
        <p:spPr>
          <a:xfrm>
            <a:off x="3363480" y="4890600"/>
            <a:ext cx="7187760" cy="133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349800" y="100908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Alıştırmalar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268800" y="1650240"/>
            <a:ext cx="874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-t nat -A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POSTROUTING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-j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-s 10.15.20.25 --to-source 10.20.30.40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3" name="Picture 5" descr=""/>
          <p:cNvPicPr/>
          <p:nvPr/>
        </p:nvPicPr>
        <p:blipFill>
          <a:blip r:embed="rId1"/>
          <a:stretch/>
        </p:blipFill>
        <p:spPr>
          <a:xfrm>
            <a:off x="3342240" y="2291400"/>
            <a:ext cx="7746480" cy="29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478320" y="1040400"/>
            <a:ext cx="2061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Alıştırmalar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Port yönlendirme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3542040" y="2175480"/>
            <a:ext cx="8145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-t nat -A PREROUTING -j DNAT -d 10.20.30.40 -p tcp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--dport 80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--to 10.15.20.25: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80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-t nat -A PREROUTING -j SNAT -s 10.15.20.25 -p tcp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--sport 80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--to-source 10.20.30.40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Picture 5" descr=""/>
          <p:cNvPicPr/>
          <p:nvPr/>
        </p:nvPicPr>
        <p:blipFill>
          <a:blip r:embed="rId1"/>
          <a:stretch/>
        </p:blipFill>
        <p:spPr>
          <a:xfrm>
            <a:off x="3542040" y="3376440"/>
            <a:ext cx="7795440" cy="330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3318480" y="89352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Alıştırmalar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3348720" y="1578600"/>
            <a:ext cx="8051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-j DROP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 eth1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-p icmp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(gelen kurallarda -i kullanılır)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OUTPUT -j DROP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-o eth0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-p icmp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(giden kurallarda -o kullanılır)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3310920" y="2540880"/>
            <a:ext cx="843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-t nat -A POSTROUTING -o eth0 -j MASQUERADE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(eth0 maskeleme)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3394800" y="3111120"/>
            <a:ext cx="74725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 işe yarar?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-j DROP -m multiport -p tcp  --dport 80,443,25,110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OUTPUT -j DROP -m multiport -p tcp  --sport 80,443,25,110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-j REJECT --reject-with tcp-reset -s 10.20.30.0/24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-p tcp --dport 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3422880" y="5318280"/>
            <a:ext cx="5761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-I INPUT 1 -j DROP -m state --state INVALID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Bozuk paketleri drop etme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3391920" y="100908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Alıştırmalar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384360" y="1618560"/>
            <a:ext cx="740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-I INPUT 1 -j LOG  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/var/log/messages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Gelen tüm isteklerin loglanması sağlanır.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-j LOG -p tcp --dport 445 --log-prefix ”samba”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Yalnızca smb istekleri loglanarak log formatının başına samba yazılır.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3384360" y="4624560"/>
            <a:ext cx="620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iptables-save &gt; /etc/sysconfig/iptables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 işe yarar?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3384360" y="3605040"/>
            <a:ext cx="885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 de gelen http isteklerini başına web eklenecek şekilde loglayabilir misiniz?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7"/>
          <p:cNvSpPr/>
          <p:nvPr/>
        </p:nvSpPr>
        <p:spPr>
          <a:xfrm>
            <a:off x="3390480" y="5477040"/>
            <a:ext cx="2690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netstat -untap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497400" y="1103760"/>
            <a:ext cx="147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TR" sz="1800" spc="-1" strike="noStrike">
                <a:solidFill>
                  <a:srgbClr val="ff0000"/>
                </a:solidFill>
                <a:latin typeface="Arial"/>
                <a:ea typeface="DejaVu Sans"/>
              </a:rPr>
              <a:t>Siz araştırın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3489480" y="1675800"/>
            <a:ext cx="8433360" cy="42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iptables -A INPUT -i lo -j ACCEPT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iptables </a:t>
            </a:r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-A OUTPUT -o lo -j ACCEPT</a:t>
            </a:r>
            <a:br/>
            <a:br/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iptables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-A OUTPUT –o eth0 -p udp --dport 67:68 --sport 67:68 -j ACCEPT</a:t>
            </a:r>
            <a:br/>
            <a:br/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iptables </a:t>
            </a:r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-A INPUT -i eth0 -p tcp -m tcp --dport 22 -m state --state NEW  -j ACCEPT</a:t>
            </a:r>
            <a:br/>
            <a:br/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iptables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-A OUTPUT -i eth0 -p tcp -m tcp --dport 25 -m state --state NEW  -j ACCEPT</a:t>
            </a:r>
            <a:br/>
            <a:br/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iptables -A OUTPUT -o eth0 -p udp -m udp --dport 53 -j ACCEPT</a:t>
            </a:r>
            <a:br/>
            <a:br/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iptables -A OUTPUT –o eth0 -p icmp -j ACCEPT</a:t>
            </a:r>
            <a:br/>
            <a:br/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iptables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A OUTPUT –o eth0 -p udp --dport 123 --sport 123 -j ACCEPT</a:t>
            </a:r>
            <a:br/>
            <a:br/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iptables -A OUTPUT -o eth0 -p tcp -m tcp --dport 80 -m state --state NEW -j ACCEPT</a:t>
            </a:r>
            <a:br/>
            <a:r>
              <a:rPr b="1" lang="en-US" sz="1600" spc="-1" strike="noStrike">
                <a:solidFill>
                  <a:srgbClr val="444444"/>
                </a:solidFill>
                <a:latin typeface="Arial"/>
                <a:ea typeface="DejaVu Sans"/>
              </a:rPr>
              <a:t>iptables -A OUTPUT -o eth0 -p tcp -m tcp --dport 443 -m state --state NEW -j ACCEPT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300120" y="1092960"/>
            <a:ext cx="81032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Linux, Unix ve BSD sistemleri için geliştirilmiş ve tüm çekirdek sürümlerinde aktif olarak çalışabilen bir güvenlik duvarıdır.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Iptables, network interfaces kartı üzerinden geçen trafiğin ve dataların başlıklarına bakarak erişim denetimi yapmaktadır. Linux çekirdekli işletim sistemlerinde varsayılan güvenlik duvarı olarak gelen iptables ile;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Paket bazlı filtreleme yapabilirsiniz,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NAT özelliği sayesinde transparent proxy kuralabilirsiniz,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NAT ve maskeleme özellikleri sayesinde internet bağlantınızı paylaşabilirsiniz.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3300120" y="4321800"/>
            <a:ext cx="81846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kuralları zincir mantığı ile çalışır. Zincir, temelde input,output ve forward olmak üzere 3 adettir. Zincirler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kuralların bütünüdür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if-then-else yapısıyla kontrol işlemini gerçekleştirir. Herhangi bir zincire gelen paket, kurallardan herhangi biri ile uyuşana kadar devam eder.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Paket, hiçbir kuralla uyuşmazsa işleme sokulmaz.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Kurallar, herhangi bir paket ile eşleşirse ne yapması gerektiğini, protokolü, kaynağı ve hedefi de içerebilmektedir.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447000" y="809280"/>
            <a:ext cx="169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Temel ifadeler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256200" y="2122920"/>
            <a:ext cx="18439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-p : protocol</a:t>
            </a:r>
            <a:br/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-s : source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-d : destination</a:t>
            </a:r>
            <a:br/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 : n-interface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-o : out-interface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3247560" y="1708560"/>
            <a:ext cx="157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Parametreler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7699680" y="1708560"/>
            <a:ext cx="10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İşlemler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845400" y="2122920"/>
            <a:ext cx="483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N(New):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Yeni bir zincir oluşturur.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Zincir siler.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L(List):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Belirtilen zincirdeki kuralları listeler.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F(Flush):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Zincirdeki tüm kuralları siler.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Z(Zero):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Sayaçları sıfırlar.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A(Add):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Zincire yeni kural ekler.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I(Insert):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Zincirde verilen aralığa kural ekler.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D(Delete):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Belirtilen kuralı zincirden siler.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R(Replace):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Zincirde belirtilen kuralı değiştirir.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2763000" y="5192280"/>
            <a:ext cx="5321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Örneğin: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–A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ile yeni bir zincir ekleyebiliriz.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ile tüm kuralları silebilirsiniz.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2754720" y="6161760"/>
            <a:ext cx="503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ptables’ın büyük küçük harf duyarlılığı </a:t>
            </a:r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VARDIR.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089880" y="1177200"/>
            <a:ext cx="85654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Gelen paketleri kontrol etmektedir.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Giden paketleri kontrol etmektedir.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FORWARD: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Başka sistemden gelip bizim üzerimizden, başka sisteme gidecek paketleri kontrol etmektedir.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PREROUTING: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Sadece NAT içindir. Gelen paketlerin değiştirilmesi için kullanılır.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POSTROUTING: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Sadece NAT içindir. Giden paketlerin değiştirilmesi için kullanılır.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46" name="Picture 2" descr="Is connection tracking a kind of table in iptables? - Server Fault"/>
          <p:cNvPicPr/>
          <p:nvPr/>
        </p:nvPicPr>
        <p:blipFill>
          <a:blip r:embed="rId1"/>
          <a:stretch/>
        </p:blipFill>
        <p:spPr>
          <a:xfrm>
            <a:off x="3174120" y="3033720"/>
            <a:ext cx="8155800" cy="354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200400" y="693000"/>
            <a:ext cx="6148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Gelen Paketler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Giden Paketler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228120" y="3487680"/>
            <a:ext cx="5807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-j DROP  --&gt;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 kural ile ne yaptık?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3227760" y="1431360"/>
            <a:ext cx="47332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ACCEPT: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Paketlerin geçisine izin verilir.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REJECT: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Paketlerin erişimi reddedilir.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DROP: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Paketlerin geçişine izin verilmez.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Zincirin sonuna gönderilir.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QUEUE: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Paketler kullanıcı alanına gönderilir.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Yapılan işlemlerin loglanmasıdır.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3232440" y="4159080"/>
            <a:ext cx="54417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-p tcp -s 10.20.30.40 -j DROP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iptables-save</a:t>
            </a:r>
            <a:br/>
            <a:br/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10.20.30.40 ip adresinden gelen erişimleri kısıtladık.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53" name="Picture 13" descr=""/>
          <p:cNvPicPr/>
          <p:nvPr/>
        </p:nvPicPr>
        <p:blipFill>
          <a:blip r:embed="rId1"/>
          <a:stretch/>
        </p:blipFill>
        <p:spPr>
          <a:xfrm>
            <a:off x="3327120" y="5302800"/>
            <a:ext cx="4534560" cy="14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258360" y="1378800"/>
            <a:ext cx="6182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-p tcp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--dport 22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-s 10.20.30.40 -j DROP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iptables-save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7" name="Picture 5" descr=""/>
          <p:cNvPicPr/>
          <p:nvPr/>
        </p:nvPicPr>
        <p:blipFill>
          <a:blip r:embed="rId1"/>
          <a:stretch/>
        </p:blipFill>
        <p:spPr>
          <a:xfrm>
            <a:off x="3314520" y="2025000"/>
            <a:ext cx="6845040" cy="2171520"/>
          </a:xfrm>
          <a:prstGeom prst="rect">
            <a:avLst/>
          </a:prstGeom>
          <a:ln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3314520" y="4458240"/>
            <a:ext cx="502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stediğimiz portu/protokolü engelleyebiliyoruz.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3314520" y="5068080"/>
            <a:ext cx="6893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 de 53,80,123,443,445 portları ve</a:t>
            </a:r>
            <a:br/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tcp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udp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udplite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icmp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icmpv6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sctp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protokolleri için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benzer kurallar yazabilir misiniz?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3434040" y="81972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Alıştırmalar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528360" y="94608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Alıştırmalar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3589920" y="1692000"/>
            <a:ext cx="67266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Peki, bir </a:t>
            </a:r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subneti engellemek istersek </a:t>
            </a: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nasıl bir kural yazabiliriz?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-p tcp --dport 22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-s 10.20.30.0/24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-j DROP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iptables-save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5" name="Picture 5" descr=""/>
          <p:cNvPicPr/>
          <p:nvPr/>
        </p:nvPicPr>
        <p:blipFill>
          <a:blip r:embed="rId1"/>
          <a:stretch/>
        </p:blipFill>
        <p:spPr>
          <a:xfrm>
            <a:off x="3552480" y="3145320"/>
            <a:ext cx="6845040" cy="2374560"/>
          </a:xfrm>
          <a:prstGeom prst="rect">
            <a:avLst/>
          </a:prstGeom>
          <a:ln>
            <a:noFill/>
          </a:ln>
        </p:spPr>
      </p:pic>
      <p:sp>
        <p:nvSpPr>
          <p:cNvPr id="266" name="CustomShape 5"/>
          <p:cNvSpPr/>
          <p:nvPr/>
        </p:nvSpPr>
        <p:spPr>
          <a:xfrm>
            <a:off x="3520800" y="5969880"/>
            <a:ext cx="8103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Sizde 10.15.20.25 ip adresinin 445 portu için subnetini engeller misiniz?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310920" y="1385640"/>
            <a:ext cx="749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belirli bir ip grubunu engelleyip sonra da; engellenen ip grubu içerisinden tek bir ip’ye erişim vermek istersek nasıl bir yol izlemeliyiz?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391920" y="87228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Alıştırmalar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3301920" y="2385720"/>
            <a:ext cx="7115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-p tcp --dport 22 -s 10.20.30.0/24 -j DROP 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-p tcp --dport 22 -s 10.20.30.40 -j ACCEPT 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iptables-save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2" name="Picture 7" descr=""/>
          <p:cNvPicPr/>
          <p:nvPr/>
        </p:nvPicPr>
        <p:blipFill>
          <a:blip r:embed="rId1"/>
          <a:stretch/>
        </p:blipFill>
        <p:spPr>
          <a:xfrm>
            <a:off x="3436920" y="3663360"/>
            <a:ext cx="6845040" cy="20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80640"/>
            <a:ext cx="121867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Linux Networking – Firewalls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27320" y="1523880"/>
            <a:ext cx="9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iptables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339360" y="86076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Alıştırmalar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3377160" y="1513440"/>
            <a:ext cx="765936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–A INPUT –j DROP –p tcp –dport 80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 kural ile 80 portuna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gelen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tüm paketler reddedilir.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–A OUTPUT –j DROP –p tcp –dport 80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 kural ile 80 portundan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giden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tüm paketler reddedilir.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–A INPUT –j ACCEPT –p tcp –dport 80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 kural ile 80 portuna gelen tüm paketler kabul edilmektedir.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-A INPUT -s 10.20.30.40 -j ACCEPT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 kural ile 10.20.30.40 adresinden gelen tüm paketler kabul edilmektedir.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-P INPUT DROP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Ne işe yarar?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-P OUTPUT ACCEPT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Ne işe yarar?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-P FORWARD ACCEPT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Ne işe yarar?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10409</TotalTime>
  <Application>LibreOffice/6.4.7.2$Linux_X86_64 LibreOffice_project/40$Build-2</Application>
  <Words>1494</Words>
  <Paragraphs>135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2020-12-11T08:18:39Z</dcterms:created>
  <dc:creator>Musa SEMERCİ</dc:creator>
  <dc:description/>
  <dc:language>en-US</dc:language>
  <cp:lastModifiedBy/>
  <dcterms:modified xsi:type="dcterms:W3CDTF">2022-03-25T18:57:45Z</dcterms:modified>
  <cp:revision>454</cp:revision>
  <dc:subject/>
  <dc:title>Liman MYS - Sunum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0x010100BFF3C28326A4604D97BD36E231A305A2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  <property fmtid="{D5CDD505-2E9C-101B-9397-08002B2CF9AE}" pid="13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14" name="bjDocumentLabelXML-0">
    <vt:lpwstr>ames.com/2008/01/sie/internal/label"&gt;&lt;element uid="id_classification_generalbusiness" value="" /&gt;&lt;element uid="28101b78-9dca-49f0-9bb7-5ad98141e387" value="" /&gt;&lt;/sisl&gt;</vt:lpwstr>
  </property>
  <property fmtid="{D5CDD505-2E9C-101B-9397-08002B2CF9AE}" pid="15" name="bjDocumentSecurityLabel">
    <vt:lpwstr>HAVELSAN ÖZEL</vt:lpwstr>
  </property>
  <property fmtid="{D5CDD505-2E9C-101B-9397-08002B2CF9AE}" pid="16" name="bjSaver">
    <vt:lpwstr>ZDNtN9c/qWNnkIzd9OE8XO8QdTsyh/T5</vt:lpwstr>
  </property>
  <property fmtid="{D5CDD505-2E9C-101B-9397-08002B2CF9AE}" pid="17" name="docIndexRef">
    <vt:lpwstr>e43bdb9d-8e7e-418f-b371-8201d7e3a178</vt:lpwstr>
  </property>
</Properties>
</file>