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4.png" ContentType="image/png"/>
  <Override PartName="/ppt/media/image7.png" ContentType="image/png"/>
  <Override PartName="/ppt/media/image4.jpeg" ContentType="image/jpeg"/>
  <Override PartName="/ppt/media/image32.png" ContentType="image/png"/>
  <Override PartName="/ppt/media/image2.png" ContentType="image/png"/>
  <Override PartName="/ppt/media/image25.png" ContentType="image/png"/>
  <Override PartName="/ppt/media/image5.jpeg" ContentType="image/jpeg"/>
  <Override PartName="/ppt/media/image8.png" ContentType="image/png"/>
  <Override PartName="/ppt/media/image33.png" ContentType="image/png"/>
  <Override PartName="/ppt/media/image13.png" ContentType="image/png"/>
  <Override PartName="/ppt/media/image12.png" ContentType="image/png"/>
  <Override PartName="/ppt/media/image31.png" ContentType="image/png"/>
  <Override PartName="/ppt/media/image1.jpeg" ContentType="image/jpeg"/>
  <Override PartName="/ppt/media/image10.png" ContentType="image/png"/>
  <Override PartName="/ppt/media/image34.png" ContentType="image/png"/>
  <Override PartName="/ppt/media/image30.png" ContentType="image/png"/>
  <Override PartName="/ppt/media/image3.jpeg" ContentType="image/jpeg"/>
  <Override PartName="/ppt/media/image15.png" ContentType="image/png"/>
  <Override PartName="/ppt/media/image11.png" ContentType="image/png"/>
  <Override PartName="/ppt/media/image9.jpeg" ContentType="image/jpeg"/>
  <Override PartName="/ppt/media/image14.png" ContentType="image/png"/>
  <Override PartName="/ppt/media/image16.png" ContentType="image/png"/>
  <Override PartName="/ppt/media/image17.png" ContentType="image/png"/>
  <Override PartName="/ppt/media/image6.jpeg" ContentType="image/jpe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media/image2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267160"/>
            <a:ext cx="12191400" cy="159120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444960" y="1734120"/>
            <a:ext cx="3228480" cy="151704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0000"/>
                </a:solidFill>
                <a:latin typeface="Arial"/>
                <a:ea typeface="DejaVu Sans"/>
              </a:rPr>
              <a:t>Linux Networking</a:t>
            </a:r>
            <a:br/>
            <a:r>
              <a:rPr b="1" lang="en-US" sz="1800" spc="-1" strike="noStrike">
                <a:solidFill>
                  <a:srgbClr val="000000"/>
                </a:solidFill>
                <a:latin typeface="Arial"/>
                <a:ea typeface="DejaVu Sans"/>
              </a:rPr>
              <a:t>Configuration</a:t>
            </a:r>
            <a:br/>
            <a:r>
              <a:rPr b="1" lang="en-US" sz="1800" spc="-1" strike="noStrike">
                <a:solidFill>
                  <a:srgbClr val="000000"/>
                </a:solidFill>
                <a:latin typeface="Arial"/>
                <a:ea typeface="DejaVu Sans"/>
              </a:rPr>
              <a:t>Monitoring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7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75" name="CustomShape 3"/>
          <p:cNvSpPr/>
          <p:nvPr/>
        </p:nvSpPr>
        <p:spPr>
          <a:xfrm>
            <a:off x="3017520" y="731520"/>
            <a:ext cx="8748000" cy="585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1e1e1e"/>
                </a:solidFill>
                <a:latin typeface="PT Sans"/>
                <a:ea typeface="DejaVu Sans"/>
              </a:rPr>
              <a:t> </a:t>
            </a:r>
            <a:r>
              <a:rPr b="1" lang="en-US" sz="1800" spc="-1" strike="noStrike">
                <a:solidFill>
                  <a:srgbClr val="1e1e1e"/>
                </a:solidFill>
                <a:latin typeface="PT Sans"/>
                <a:ea typeface="DejaVu Sans"/>
              </a:rPr>
              <a:t>Özel (Private) IP Adresleri</a:t>
            </a:r>
            <a:endParaRPr b="0" lang="en-US" sz="1800" spc="-1" strike="noStrike">
              <a:latin typeface="Arial"/>
            </a:endParaRPr>
          </a:p>
          <a:p>
            <a:pPr>
              <a:lnSpc>
                <a:spcPct val="100000"/>
              </a:lnSpc>
            </a:pPr>
            <a:r>
              <a:rPr b="0" lang="en-US" sz="1800" spc="-1" strike="noStrike">
                <a:solidFill>
                  <a:srgbClr val="1e1e1e"/>
                </a:solidFill>
                <a:latin typeface="PT Sans"/>
                <a:ea typeface="DejaVu Sans"/>
              </a:rPr>
              <a:t>10.0.0.0 - 10.255.255.255</a:t>
            </a:r>
            <a:br/>
            <a:r>
              <a:rPr b="0" lang="en-US" sz="1800" spc="-1" strike="noStrike">
                <a:solidFill>
                  <a:srgbClr val="1e1e1e"/>
                </a:solidFill>
                <a:latin typeface="PT Sans"/>
                <a:ea typeface="DejaVu Sans"/>
              </a:rPr>
              <a:t>172.16.0.0 - 172.31.255.255</a:t>
            </a:r>
            <a:br/>
            <a:r>
              <a:rPr b="0" lang="en-US" sz="1800" spc="-1" strike="noStrike">
                <a:solidFill>
                  <a:srgbClr val="1e1e1e"/>
                </a:solidFill>
                <a:latin typeface="PT Sans"/>
                <a:ea typeface="DejaVu Sans"/>
              </a:rPr>
              <a:t>192.168.0.0 - 192.168.255.255</a:t>
            </a:r>
            <a:br/>
            <a:br/>
            <a:r>
              <a:rPr b="0" lang="en-US" sz="1800" spc="-1" strike="noStrike">
                <a:solidFill>
                  <a:srgbClr val="1e1e1e"/>
                </a:solidFill>
                <a:latin typeface="PT Sans"/>
                <a:ea typeface="DejaVu Sans"/>
              </a:rPr>
              <a:t>Bu IP adresleri yerel alan ağlarında kullanılmak üzere tahsis edilmiştir ve internete çıkacakları zaman gerçek IP adreslerine NAT yapılarak kullanılabilirler.</a:t>
            </a:r>
            <a:br/>
            <a:endParaRPr b="0" lang="en-US" sz="1800" spc="-1" strike="noStrike">
              <a:latin typeface="Arial"/>
            </a:endParaRPr>
          </a:p>
          <a:p>
            <a:pPr>
              <a:lnSpc>
                <a:spcPct val="100000"/>
              </a:lnSpc>
            </a:pPr>
            <a:r>
              <a:rPr b="1" lang="en-US" sz="1800" spc="-1" strike="noStrike">
                <a:solidFill>
                  <a:srgbClr val="1e1e1e"/>
                </a:solidFill>
                <a:latin typeface="PT Sans"/>
                <a:ea typeface="DejaVu Sans"/>
              </a:rPr>
              <a:t>Alt Ağ Maskesi (Subnet Mask)</a:t>
            </a:r>
            <a:br/>
            <a:r>
              <a:rPr b="0" lang="en-US" sz="1800" spc="-1" strike="noStrike">
                <a:solidFill>
                  <a:srgbClr val="1e1e1e"/>
                </a:solidFill>
                <a:latin typeface="PT Sans"/>
                <a:ea typeface="DejaVu Sans"/>
              </a:rPr>
              <a:t>Alt ağ maskesi, alt ağın boyutunu ve kaç tane IP'ye sahip olacağını belirler.</a:t>
            </a:r>
            <a:br/>
            <a:r>
              <a:rPr b="0" lang="en-US" sz="1800" spc="-1" strike="noStrike">
                <a:solidFill>
                  <a:srgbClr val="1e1e1e"/>
                </a:solidFill>
                <a:latin typeface="PT Sans"/>
                <a:ea typeface="DejaVu Sans"/>
              </a:rPr>
              <a:t> Alt ağ maskesi kullanıcı sayısına ve istenen IP sayısına göre seçilmelidir.</a:t>
            </a:r>
            <a:r>
              <a:rPr b="1" lang="en-US" sz="1800" spc="-1" strike="noStrike">
                <a:solidFill>
                  <a:srgbClr val="1e1e1e"/>
                </a:solidFill>
                <a:latin typeface="PT Sans"/>
                <a:ea typeface="DejaVu Sans"/>
              </a:rPr>
              <a:t>        </a:t>
            </a:r>
            <a:endParaRPr b="0" lang="en-US" sz="1800" spc="-1" strike="noStrike">
              <a:latin typeface="Arial"/>
            </a:endParaRPr>
          </a:p>
          <a:p>
            <a:pPr>
              <a:lnSpc>
                <a:spcPct val="100000"/>
              </a:lnSpc>
            </a:pPr>
            <a:r>
              <a:rPr b="0" lang="en-US" sz="1800" spc="-1" strike="noStrike">
                <a:solidFill>
                  <a:srgbClr val="1e1e1e"/>
                </a:solidFill>
                <a:latin typeface="PT Sans"/>
                <a:ea typeface="DejaVu Sans"/>
              </a:rPr>
              <a:t>Aynı alt ağda bulunan bilgisayarları temsil eden sınıf adresine </a:t>
            </a:r>
            <a:r>
              <a:rPr b="1" lang="en-US" sz="1800" spc="-1" strike="noStrike">
                <a:solidFill>
                  <a:srgbClr val="1e1e1e"/>
                </a:solidFill>
                <a:latin typeface="PT Sans"/>
                <a:ea typeface="DejaVu Sans"/>
              </a:rPr>
              <a:t>Ağ Adresi</a:t>
            </a:r>
            <a:br/>
            <a:r>
              <a:rPr b="1" lang="en-US" sz="1800" spc="-1" strike="noStrike">
                <a:solidFill>
                  <a:srgbClr val="1e1e1e"/>
                </a:solidFill>
                <a:latin typeface="PT Sans"/>
                <a:ea typeface="DejaVu Sans"/>
              </a:rPr>
              <a:t> (Network ID)</a:t>
            </a:r>
            <a:r>
              <a:rPr b="0" lang="en-US" sz="1800" spc="-1" strike="noStrike">
                <a:solidFill>
                  <a:srgbClr val="1e1e1e"/>
                </a:solidFill>
                <a:latin typeface="PT Sans"/>
                <a:ea typeface="DejaVu Sans"/>
              </a:rPr>
              <a:t> denir. Bu adresler, IP olarak herhangi bir cihaza atanamazlar ve oluşturulan alt ağların ilk adresleridir.</a:t>
            </a:r>
            <a:endParaRPr b="0" lang="en-US" sz="1800" spc="-1" strike="noStrike">
              <a:latin typeface="Arial"/>
            </a:endParaRPr>
          </a:p>
          <a:p>
            <a:pPr>
              <a:lnSpc>
                <a:spcPct val="100000"/>
              </a:lnSpc>
            </a:pPr>
            <a:r>
              <a:rPr b="0" lang="en-US" sz="1800" spc="-1" strike="noStrike">
                <a:solidFill>
                  <a:srgbClr val="1e1e1e"/>
                </a:solidFill>
                <a:latin typeface="PT Sans"/>
                <a:ea typeface="DejaVu Sans"/>
              </a:rPr>
              <a:t>Herhangi bir ağda bütün adresleri temsil etmek için kullanılan adreslere </a:t>
            </a:r>
            <a:r>
              <a:rPr b="1" lang="en-US" sz="1800" spc="-1" strike="noStrike">
                <a:solidFill>
                  <a:srgbClr val="1e1e1e"/>
                </a:solidFill>
                <a:latin typeface="PT Sans"/>
                <a:ea typeface="DejaVu Sans"/>
              </a:rPr>
              <a:t>Broadcast Adres (Yayın Adresi)</a:t>
            </a:r>
            <a:r>
              <a:rPr b="0" lang="en-US" sz="1800" spc="-1" strike="noStrike">
                <a:solidFill>
                  <a:srgbClr val="1e1e1e"/>
                </a:solidFill>
                <a:latin typeface="PT Sans"/>
                <a:ea typeface="DejaVu Sans"/>
              </a:rPr>
              <a:t> denir. Bu adresler de ağ adresi gibi ağdaki herhangi bir bilgisayara IP adresi olarak atanamazlar ve oluşturulan alt ağların son adresleridir.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77"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78" name="CustomShape 3"/>
          <p:cNvSpPr/>
          <p:nvPr/>
        </p:nvSpPr>
        <p:spPr>
          <a:xfrm>
            <a:off x="3132000" y="1103760"/>
            <a:ext cx="3655800" cy="5632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ea typeface="DejaVu Sans"/>
              </a:rPr>
              <a:t>D Sınıfı Subnet Mask:</a:t>
            </a: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255</a:t>
            </a:r>
            <a:r>
              <a:rPr b="0" lang="en-US" sz="1400" spc="-1" strike="noStrike">
                <a:solidFill>
                  <a:srgbClr val="333333"/>
                </a:solidFill>
                <a:latin typeface="Arial"/>
                <a:ea typeface="DejaVu Sans"/>
              </a:rPr>
              <a:t> Host: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0</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0</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11111111</a:t>
            </a:r>
            <a:r>
              <a:rPr b="0" lang="en-US" sz="1400" spc="-1" strike="noStrike">
                <a:solidFill>
                  <a:srgbClr val="333333"/>
                </a:solidFill>
                <a:latin typeface="Arial"/>
                <a:ea typeface="DejaVu Sans"/>
              </a:rPr>
              <a:t> </a:t>
            </a:r>
            <a:r>
              <a:rPr b="1" lang="en-US" sz="1400" spc="-1" strike="noStrike">
                <a:solidFill>
                  <a:srgbClr val="333333"/>
                </a:solidFill>
                <a:latin typeface="Arial"/>
                <a:ea typeface="DejaVu Sans"/>
              </a:rPr>
              <a:t>/32</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254</a:t>
            </a:r>
            <a:r>
              <a:rPr b="0" lang="en-US" sz="1400" spc="-1" strike="noStrike">
                <a:solidFill>
                  <a:srgbClr val="333333"/>
                </a:solidFill>
                <a:latin typeface="Arial"/>
                <a:ea typeface="DejaVu Sans"/>
              </a:rPr>
              <a:t>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0</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1111111</a:t>
            </a:r>
            <a:r>
              <a:rPr b="0" lang="en-US" sz="1400" spc="-1" strike="noStrike">
                <a:solidFill>
                  <a:srgbClr val="333333"/>
                </a:solidFill>
                <a:latin typeface="Arial"/>
                <a:ea typeface="DejaVu Sans"/>
              </a:rPr>
              <a:t>0 /31</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252</a:t>
            </a:r>
            <a:r>
              <a:rPr b="0" lang="en-US" sz="1400" spc="-1" strike="noStrike">
                <a:solidFill>
                  <a:srgbClr val="333333"/>
                </a:solidFill>
                <a:latin typeface="Arial"/>
                <a:ea typeface="DejaVu Sans"/>
              </a:rPr>
              <a:t>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2</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2</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111111</a:t>
            </a:r>
            <a:r>
              <a:rPr b="0" lang="en-US" sz="1400" spc="-1" strike="noStrike">
                <a:solidFill>
                  <a:srgbClr val="333333"/>
                </a:solidFill>
                <a:latin typeface="Arial"/>
                <a:ea typeface="DejaVu Sans"/>
              </a:rPr>
              <a:t>00 /30</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248</a:t>
            </a:r>
            <a:r>
              <a:rPr b="1" lang="en-US" sz="1400" spc="-1" strike="noStrike">
                <a:solidFill>
                  <a:srgbClr val="333333"/>
                </a:solidFill>
                <a:latin typeface="Arial"/>
                <a:ea typeface="DejaVu Sans"/>
              </a:rPr>
              <a:t> </a:t>
            </a:r>
            <a:r>
              <a:rPr b="0" lang="en-US" sz="1400" spc="-1" strike="noStrike">
                <a:solidFill>
                  <a:srgbClr val="333333"/>
                </a:solidFill>
                <a:latin typeface="Arial"/>
                <a:ea typeface="DejaVu Sans"/>
              </a:rPr>
              <a:t>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3</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6</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11111</a:t>
            </a:r>
            <a:r>
              <a:rPr b="0" lang="en-US" sz="1400" spc="-1" strike="noStrike">
                <a:solidFill>
                  <a:srgbClr val="333333"/>
                </a:solidFill>
                <a:latin typeface="Arial"/>
                <a:ea typeface="DejaVu Sans"/>
              </a:rPr>
              <a:t>000 /29</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240</a:t>
            </a:r>
            <a:r>
              <a:rPr b="0" lang="en-US" sz="1400" spc="-1" strike="noStrike">
                <a:solidFill>
                  <a:srgbClr val="333333"/>
                </a:solidFill>
                <a:latin typeface="Arial"/>
                <a:ea typeface="DejaVu Sans"/>
              </a:rPr>
              <a:t>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4</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14</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1111</a:t>
            </a:r>
            <a:r>
              <a:rPr b="0" lang="en-US" sz="1400" spc="-1" strike="noStrike">
                <a:solidFill>
                  <a:srgbClr val="333333"/>
                </a:solidFill>
                <a:latin typeface="Arial"/>
                <a:ea typeface="DejaVu Sans"/>
              </a:rPr>
              <a:t>0000 /28</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224</a:t>
            </a:r>
            <a:r>
              <a:rPr b="0" lang="en-US" sz="1400" spc="-1" strike="noStrike">
                <a:solidFill>
                  <a:srgbClr val="333333"/>
                </a:solidFill>
                <a:latin typeface="Arial"/>
                <a:ea typeface="DejaVu Sans"/>
              </a:rPr>
              <a:t>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5</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30</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111</a:t>
            </a:r>
            <a:r>
              <a:rPr b="0" lang="en-US" sz="1400" spc="-1" strike="noStrike">
                <a:solidFill>
                  <a:srgbClr val="333333"/>
                </a:solidFill>
                <a:latin typeface="Arial"/>
                <a:ea typeface="DejaVu Sans"/>
              </a:rPr>
              <a:t>00000 /27</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192</a:t>
            </a:r>
            <a:r>
              <a:rPr b="0" lang="en-US" sz="1400" spc="-1" strike="noStrike">
                <a:solidFill>
                  <a:srgbClr val="333333"/>
                </a:solidFill>
                <a:latin typeface="Arial"/>
                <a:ea typeface="DejaVu Sans"/>
              </a:rPr>
              <a:t>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6</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62</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11</a:t>
            </a:r>
            <a:r>
              <a:rPr b="0" lang="en-US" sz="1400" spc="-1" strike="noStrike">
                <a:solidFill>
                  <a:srgbClr val="333333"/>
                </a:solidFill>
                <a:latin typeface="Arial"/>
                <a:ea typeface="DejaVu Sans"/>
              </a:rPr>
              <a:t>000000 /26</a:t>
            </a:r>
            <a:br/>
            <a:br/>
            <a:r>
              <a:rPr b="0" lang="en-US" sz="1400" spc="-1" strike="noStrike">
                <a:solidFill>
                  <a:srgbClr val="333333"/>
                </a:solidFill>
                <a:latin typeface="Arial"/>
                <a:ea typeface="DejaVu Sans"/>
              </a:rPr>
              <a:t>255.255.255.</a:t>
            </a:r>
            <a:r>
              <a:rPr b="1" lang="en-US" sz="1400" spc="-1" strike="noStrike">
                <a:solidFill>
                  <a:srgbClr val="ff0000"/>
                </a:solidFill>
                <a:latin typeface="Arial"/>
                <a:ea typeface="DejaVu Sans"/>
              </a:rPr>
              <a:t>128</a:t>
            </a:r>
            <a:r>
              <a:rPr b="0" lang="en-US" sz="1400" spc="-1" strike="noStrike">
                <a:solidFill>
                  <a:srgbClr val="333333"/>
                </a:solidFill>
                <a:latin typeface="Arial"/>
                <a:ea typeface="DejaVu Sans"/>
              </a:rPr>
              <a:t>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7</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126</a:t>
            </a:r>
            <a:br/>
            <a:r>
              <a:rPr b="0" lang="en-US" sz="1400" spc="-1" strike="noStrike">
                <a:solidFill>
                  <a:srgbClr val="333333"/>
                </a:solidFill>
                <a:latin typeface="Arial"/>
                <a:ea typeface="DejaVu Sans"/>
              </a:rPr>
              <a:t>11111111.11111111.11111111.</a:t>
            </a:r>
            <a:r>
              <a:rPr b="1" lang="en-US" sz="1400" spc="-1" strike="noStrike">
                <a:solidFill>
                  <a:srgbClr val="ff0000"/>
                </a:solidFill>
                <a:latin typeface="Arial"/>
                <a:ea typeface="DejaVu Sans"/>
              </a:rPr>
              <a:t>1</a:t>
            </a:r>
            <a:r>
              <a:rPr b="0" lang="en-US" sz="1400" spc="-1" strike="noStrike">
                <a:solidFill>
                  <a:srgbClr val="333333"/>
                </a:solidFill>
                <a:latin typeface="Arial"/>
                <a:ea typeface="DejaVu Sans"/>
              </a:rPr>
              <a:t>0000000 /25</a:t>
            </a:r>
            <a:endParaRPr b="0" lang="en-US" sz="1400" spc="-1" strike="noStrike">
              <a:latin typeface="Arial"/>
            </a:endParaRPr>
          </a:p>
        </p:txBody>
      </p:sp>
      <p:sp>
        <p:nvSpPr>
          <p:cNvPr id="79" name="CustomShape 4"/>
          <p:cNvSpPr/>
          <p:nvPr/>
        </p:nvSpPr>
        <p:spPr>
          <a:xfrm>
            <a:off x="7547040" y="1103760"/>
            <a:ext cx="3841200" cy="5633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ea typeface="DejaVu Sans"/>
              </a:rPr>
              <a:t>C Sınıfı Subnet Mask:</a:t>
            </a: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255</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8</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254</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11111111</a:t>
            </a:r>
            <a:r>
              <a:rPr b="0" lang="en-US" sz="1400" spc="-1" strike="noStrike">
                <a:solidFill>
                  <a:srgbClr val="333333"/>
                </a:solidFill>
                <a:latin typeface="Arial"/>
                <a:ea typeface="DejaVu Sans"/>
              </a:rPr>
              <a:t>.00000000 </a:t>
            </a:r>
            <a:r>
              <a:rPr b="1" lang="en-US" sz="1400" spc="-1" strike="noStrike">
                <a:solidFill>
                  <a:srgbClr val="333333"/>
                </a:solidFill>
                <a:latin typeface="Arial"/>
                <a:ea typeface="DejaVu Sans"/>
              </a:rPr>
              <a:t>/24</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254</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9</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510</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1111111</a:t>
            </a:r>
            <a:r>
              <a:rPr b="0" lang="en-US" sz="1400" spc="-1" strike="noStrike">
                <a:solidFill>
                  <a:srgbClr val="333333"/>
                </a:solidFill>
                <a:latin typeface="Arial"/>
                <a:ea typeface="DejaVu Sans"/>
              </a:rPr>
              <a:t>0.00000000 /23</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252</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10</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1022</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111111</a:t>
            </a:r>
            <a:r>
              <a:rPr b="0" lang="en-US" sz="1400" spc="-1" strike="noStrike">
                <a:solidFill>
                  <a:srgbClr val="333333"/>
                </a:solidFill>
                <a:latin typeface="Arial"/>
                <a:ea typeface="DejaVu Sans"/>
              </a:rPr>
              <a:t>00.00000000 /22</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248</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11</a:t>
            </a:r>
            <a:r>
              <a:rPr b="0" lang="en-US" sz="1400" spc="-1" strike="noStrike">
                <a:solidFill>
                  <a:srgbClr val="333333"/>
                </a:solidFill>
                <a:latin typeface="Arial"/>
                <a:ea typeface="DejaVu Sans"/>
              </a:rPr>
              <a:t>= 2046</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11111</a:t>
            </a:r>
            <a:r>
              <a:rPr b="0" lang="en-US" sz="1400" spc="-1" strike="noStrike">
                <a:solidFill>
                  <a:srgbClr val="333333"/>
                </a:solidFill>
                <a:latin typeface="Arial"/>
                <a:ea typeface="DejaVu Sans"/>
              </a:rPr>
              <a:t>000.00</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000000 /21</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240</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12</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4094</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1111</a:t>
            </a:r>
            <a:r>
              <a:rPr b="0" lang="en-US" sz="1400" spc="-1" strike="noStrike">
                <a:solidFill>
                  <a:srgbClr val="333333"/>
                </a:solidFill>
                <a:latin typeface="Arial"/>
                <a:ea typeface="DejaVu Sans"/>
              </a:rPr>
              <a:t>0000.00000000 /20</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224</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13</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8190</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111</a:t>
            </a:r>
            <a:r>
              <a:rPr b="0" lang="en-US" sz="1400" spc="-1" strike="noStrike">
                <a:solidFill>
                  <a:srgbClr val="333333"/>
                </a:solidFill>
                <a:latin typeface="Arial"/>
                <a:ea typeface="DejaVu Sans"/>
              </a:rPr>
              <a:t>00000.00000000 /19</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192</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14</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16,382</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11</a:t>
            </a:r>
            <a:r>
              <a:rPr b="0" lang="en-US" sz="1400" spc="-1" strike="noStrike">
                <a:solidFill>
                  <a:srgbClr val="333333"/>
                </a:solidFill>
                <a:latin typeface="Arial"/>
                <a:ea typeface="DejaVu Sans"/>
              </a:rPr>
              <a:t>000000.00000000 /18</a:t>
            </a:r>
            <a:br/>
            <a:br/>
            <a:r>
              <a:rPr b="0" lang="en-US" sz="1400" spc="-1" strike="noStrike">
                <a:solidFill>
                  <a:srgbClr val="333333"/>
                </a:solidFill>
                <a:latin typeface="Arial"/>
                <a:ea typeface="DejaVu Sans"/>
              </a:rPr>
              <a:t>255.255.</a:t>
            </a:r>
            <a:r>
              <a:rPr b="1" lang="en-US" sz="1400" spc="-1" strike="noStrike">
                <a:solidFill>
                  <a:srgbClr val="ff0000"/>
                </a:solidFill>
                <a:latin typeface="Arial"/>
                <a:ea typeface="DejaVu Sans"/>
              </a:rPr>
              <a:t>128</a:t>
            </a:r>
            <a:r>
              <a:rPr b="0" lang="en-US" sz="1400" spc="-1" strike="noStrike">
                <a:solidFill>
                  <a:srgbClr val="333333"/>
                </a:solidFill>
                <a:latin typeface="Arial"/>
                <a:ea typeface="DejaVu Sans"/>
              </a:rPr>
              <a:t>.0 Host Sayısı: </a:t>
            </a:r>
            <a:r>
              <a:rPr b="1" lang="en-US" sz="1400" spc="-1" strike="noStrike">
                <a:solidFill>
                  <a:srgbClr val="333333"/>
                </a:solidFill>
                <a:latin typeface="Arial"/>
                <a:ea typeface="DejaVu Sans"/>
              </a:rPr>
              <a:t>2</a:t>
            </a:r>
            <a:r>
              <a:rPr b="1" lang="en-US" sz="1400" spc="-1" strike="noStrike" baseline="30000">
                <a:solidFill>
                  <a:srgbClr val="333333"/>
                </a:solidFill>
                <a:latin typeface="Arial"/>
                <a:ea typeface="DejaVu Sans"/>
              </a:rPr>
              <a:t>15</a:t>
            </a:r>
            <a:r>
              <a:rPr b="1" lang="en-US" sz="1400" spc="-1" strike="noStrike">
                <a:solidFill>
                  <a:srgbClr val="333333"/>
                </a:solidFill>
                <a:latin typeface="Arial"/>
                <a:ea typeface="DejaVu Sans"/>
              </a:rPr>
              <a:t>-2</a:t>
            </a:r>
            <a:r>
              <a:rPr b="0" lang="en-US" sz="1400" spc="-1" strike="noStrike">
                <a:solidFill>
                  <a:srgbClr val="333333"/>
                </a:solidFill>
                <a:latin typeface="Arial"/>
                <a:ea typeface="DejaVu Sans"/>
              </a:rPr>
              <a:t>= 32,766</a:t>
            </a:r>
            <a:br/>
            <a:r>
              <a:rPr b="0" lang="en-US" sz="1400" spc="-1" strike="noStrike">
                <a:solidFill>
                  <a:srgbClr val="333333"/>
                </a:solidFill>
                <a:latin typeface="Arial"/>
                <a:ea typeface="DejaVu Sans"/>
              </a:rPr>
              <a:t>11111111.11111111.</a:t>
            </a:r>
            <a:r>
              <a:rPr b="1" lang="en-US" sz="1400" spc="-1" strike="noStrike">
                <a:solidFill>
                  <a:srgbClr val="ff0000"/>
                </a:solidFill>
                <a:latin typeface="Arial"/>
                <a:ea typeface="DejaVu Sans"/>
              </a:rPr>
              <a:t>1</a:t>
            </a:r>
            <a:r>
              <a:rPr b="0" lang="en-US" sz="1400" spc="-1" strike="noStrike">
                <a:solidFill>
                  <a:srgbClr val="333333"/>
                </a:solidFill>
                <a:latin typeface="Arial"/>
                <a:ea typeface="DejaVu Sans"/>
              </a:rPr>
              <a:t>0000000.00000000 /17</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81" name="CustomShape 2"/>
          <p:cNvSpPr/>
          <p:nvPr/>
        </p:nvSpPr>
        <p:spPr>
          <a:xfrm>
            <a:off x="420480" y="1523880"/>
            <a:ext cx="1952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graphicFrame>
        <p:nvGraphicFramePr>
          <p:cNvPr id="82" name="Table 3"/>
          <p:cNvGraphicFramePr/>
          <p:nvPr/>
        </p:nvGraphicFramePr>
        <p:xfrm>
          <a:off x="3237120" y="1068480"/>
          <a:ext cx="6728040" cy="1206000"/>
        </p:xfrm>
        <a:graphic>
          <a:graphicData uri="http://schemas.openxmlformats.org/drawingml/2006/table">
            <a:tbl>
              <a:tblPr/>
              <a:tblGrid>
                <a:gridCol w="1681920"/>
                <a:gridCol w="1681920"/>
                <a:gridCol w="1681920"/>
                <a:gridCol w="1682640"/>
              </a:tblGrid>
              <a:tr h="402120">
                <a:tc gridSpan="4">
                  <a:txBody>
                    <a:bodyPr lIns="90000" rIns="90000">
                      <a:noAutofit/>
                    </a:bodyPr>
                    <a:p>
                      <a:pPr>
                        <a:lnSpc>
                          <a:spcPct val="100000"/>
                        </a:lnSpc>
                      </a:pPr>
                      <a:r>
                        <a:rPr b="0" lang="en-US" sz="1800" spc="-1" strike="noStrike">
                          <a:solidFill>
                            <a:srgbClr val="000000"/>
                          </a:solidFill>
                          <a:latin typeface="Arial"/>
                          <a:ea typeface="DejaVu Sans"/>
                        </a:rPr>
                        <a:t>C Sınıfı Subnet Mask: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02120">
                <a:tc>
                  <a:txBody>
                    <a:bodyPr lIns="90000" rIns="90000">
                      <a:noAutofit/>
                    </a:bodyPr>
                    <a:p>
                      <a:pPr>
                        <a:lnSpc>
                          <a:spcPct val="100000"/>
                        </a:lnSpc>
                      </a:pPr>
                      <a:r>
                        <a:rPr b="0" lang="en-TR" sz="1800" spc="-1" strike="noStrike">
                          <a:solidFill>
                            <a:srgbClr val="ff0000"/>
                          </a:solidFill>
                          <a:latin typeface="Arial"/>
                          <a:ea typeface="DejaVu Sans"/>
                        </a:rPr>
                        <a:t>255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nSpc>
                          <a:spcPct val="100000"/>
                        </a:lnSpc>
                      </a:pPr>
                      <a:r>
                        <a:rPr b="0" lang="en-TR" sz="1800" spc="-1" strike="noStrike">
                          <a:solidFill>
                            <a:srgbClr val="ff0000"/>
                          </a:solidFill>
                          <a:latin typeface="Arial"/>
                          <a:ea typeface="DejaVu Sans"/>
                        </a:rPr>
                        <a:t>255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nSpc>
                          <a:spcPct val="100000"/>
                        </a:lnSpc>
                      </a:pPr>
                      <a:r>
                        <a:rPr b="0" lang="en-TR" sz="1800" spc="-1" strike="noStrike">
                          <a:solidFill>
                            <a:srgbClr val="ff0000"/>
                          </a:solidFill>
                          <a:latin typeface="Arial"/>
                          <a:ea typeface="DejaVu Sans"/>
                        </a:rPr>
                        <a:t>255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nSpc>
                          <a:spcPct val="100000"/>
                        </a:lnSpc>
                      </a:pPr>
                      <a:r>
                        <a:rPr b="0" lang="en-TR" sz="1800" spc="-1" strike="noStrike">
                          <a:solidFill>
                            <a:srgbClr val="000000"/>
                          </a:solidFill>
                          <a:latin typeface="Arial"/>
                          <a:ea typeface="DejaVu Sans"/>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402120">
                <a:tc>
                  <a:txBody>
                    <a:bodyPr lIns="90000" rIns="90000">
                      <a:noAutofit/>
                    </a:bodyPr>
                    <a:p>
                      <a:pPr>
                        <a:lnSpc>
                          <a:spcPct val="100000"/>
                        </a:lnSpc>
                      </a:pPr>
                      <a:r>
                        <a:rPr b="0" lang="en-TR" sz="1800" spc="-1" strike="noStrike">
                          <a:solidFill>
                            <a:srgbClr val="ff0000"/>
                          </a:solidFill>
                          <a:latin typeface="Arial"/>
                          <a:ea typeface="DejaVu Sans"/>
                        </a:rPr>
                        <a:t>11111111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TR" sz="1800" spc="-1" strike="noStrike">
                          <a:solidFill>
                            <a:srgbClr val="ff0000"/>
                          </a:solidFill>
                          <a:latin typeface="Arial"/>
                          <a:ea typeface="DejaVu Sans"/>
                        </a:rPr>
                        <a:t>11111111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TR" sz="1800" spc="-1" strike="noStrike">
                          <a:solidFill>
                            <a:srgbClr val="ff0000"/>
                          </a:solidFill>
                          <a:latin typeface="Arial"/>
                          <a:ea typeface="DejaVu Sans"/>
                        </a:rPr>
                        <a:t>11111111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TR" sz="1800" spc="-1" strike="noStrike">
                          <a:solidFill>
                            <a:srgbClr val="000000"/>
                          </a:solidFill>
                          <a:latin typeface="Arial"/>
                          <a:ea typeface="DejaVu Sans"/>
                        </a:rPr>
                        <a:t>00000000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83" name="CustomShape 4"/>
          <p:cNvSpPr/>
          <p:nvPr/>
        </p:nvSpPr>
        <p:spPr>
          <a:xfrm>
            <a:off x="3237120" y="2666160"/>
            <a:ext cx="4733280" cy="1917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Montserrat"/>
                <a:ea typeface="DejaVu Sans"/>
              </a:rPr>
              <a:t>A Sınıfı IP Aralığı:</a:t>
            </a:r>
            <a:br/>
            <a:r>
              <a:rPr b="1" lang="en-US" sz="1400" spc="-1" strike="noStrike">
                <a:solidFill>
                  <a:srgbClr val="333333"/>
                </a:solidFill>
                <a:latin typeface="Montserrat"/>
                <a:ea typeface="DejaVu Sans"/>
              </a:rPr>
              <a:t>10.0.0.0 - 10.255.255.255</a:t>
            </a:r>
            <a:br/>
            <a:br/>
            <a:r>
              <a:rPr b="1" lang="en-US" sz="1400" spc="-1" strike="noStrike">
                <a:solidFill>
                  <a:srgbClr val="ff0000"/>
                </a:solidFill>
                <a:latin typeface="Montserrat"/>
                <a:ea typeface="DejaVu Sans"/>
              </a:rPr>
              <a:t>B Sınıfı IP Aralığı:</a:t>
            </a:r>
            <a:br/>
            <a:r>
              <a:rPr b="1" lang="en-US" sz="1400" spc="-1" strike="noStrike">
                <a:solidFill>
                  <a:srgbClr val="333333"/>
                </a:solidFill>
                <a:latin typeface="Montserrat"/>
                <a:ea typeface="DejaVu Sans"/>
              </a:rPr>
              <a:t>172.16.0.0 -172.31.255.255</a:t>
            </a:r>
            <a:br/>
            <a:br/>
            <a:r>
              <a:rPr b="1" lang="en-US" sz="1400" spc="-1" strike="noStrike">
                <a:solidFill>
                  <a:srgbClr val="ff0000"/>
                </a:solidFill>
                <a:latin typeface="Montserrat"/>
                <a:ea typeface="DejaVu Sans"/>
              </a:rPr>
              <a:t>C Sınıfı IP Aralığı:</a:t>
            </a:r>
            <a:br/>
            <a:r>
              <a:rPr b="1" lang="en-US" sz="1400" spc="-1" strike="noStrike">
                <a:solidFill>
                  <a:srgbClr val="333333"/>
                </a:solidFill>
                <a:latin typeface="Montserrat"/>
                <a:ea typeface="DejaVu Sans"/>
              </a:rPr>
              <a:t>192.168.0.0 - 192.168.255.255</a:t>
            </a:r>
            <a:endParaRPr b="0" lang="en-US" sz="1400" spc="-1" strike="noStrike">
              <a:latin typeface="Arial"/>
            </a:endParaRPr>
          </a:p>
        </p:txBody>
      </p:sp>
      <p:sp>
        <p:nvSpPr>
          <p:cNvPr id="84" name="CustomShape 5"/>
          <p:cNvSpPr/>
          <p:nvPr/>
        </p:nvSpPr>
        <p:spPr>
          <a:xfrm>
            <a:off x="3237120" y="4908600"/>
            <a:ext cx="6146640" cy="942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333333"/>
                </a:solidFill>
                <a:latin typeface="Montserrat"/>
                <a:ea typeface="DejaVu Sans"/>
              </a:rPr>
              <a:t>192.168.</a:t>
            </a:r>
            <a:r>
              <a:rPr b="1" lang="en-US" sz="1400" spc="-1" strike="noStrike">
                <a:solidFill>
                  <a:srgbClr val="ff0000"/>
                </a:solidFill>
                <a:latin typeface="Montserrat"/>
                <a:ea typeface="DejaVu Sans"/>
              </a:rPr>
              <a:t>64</a:t>
            </a:r>
            <a:r>
              <a:rPr b="1" lang="en-US" sz="1400" spc="-1" strike="noStrike">
                <a:solidFill>
                  <a:srgbClr val="333333"/>
                </a:solidFill>
                <a:latin typeface="Montserrat"/>
                <a:ea typeface="DejaVu Sans"/>
              </a:rPr>
              <a:t>.0</a:t>
            </a:r>
            <a:r>
              <a:rPr b="0" lang="en-US" sz="1400" spc="-1" strike="noStrike">
                <a:solidFill>
                  <a:srgbClr val="333333"/>
                </a:solidFill>
                <a:latin typeface="Montserrat"/>
                <a:ea typeface="DejaVu Sans"/>
              </a:rPr>
              <a:t>/20</a:t>
            </a:r>
            <a:br/>
            <a:r>
              <a:rPr b="1" lang="en-US" sz="1400" spc="-1" strike="noStrike">
                <a:solidFill>
                  <a:srgbClr val="333333"/>
                </a:solidFill>
                <a:latin typeface="Montserrat"/>
                <a:ea typeface="DejaVu Sans"/>
              </a:rPr>
              <a:t>NET ID: </a:t>
            </a:r>
            <a:r>
              <a:rPr b="0" lang="en-US" sz="1400" spc="-1" strike="noStrike">
                <a:solidFill>
                  <a:srgbClr val="333333"/>
                </a:solidFill>
                <a:latin typeface="Montserrat"/>
                <a:ea typeface="DejaVu Sans"/>
              </a:rPr>
              <a:t>192.168.</a:t>
            </a:r>
            <a:r>
              <a:rPr b="1" lang="en-US" sz="1400" spc="-1" strike="noStrike">
                <a:solidFill>
                  <a:srgbClr val="333333"/>
                </a:solidFill>
                <a:latin typeface="Montserrat"/>
                <a:ea typeface="DejaVu Sans"/>
              </a:rPr>
              <a:t>64.0</a:t>
            </a:r>
            <a:br/>
            <a:r>
              <a:rPr b="1" lang="en-US" sz="1400" spc="-1" strike="noStrike">
                <a:solidFill>
                  <a:srgbClr val="333333"/>
                </a:solidFill>
                <a:latin typeface="Montserrat"/>
                <a:ea typeface="DejaVu Sans"/>
              </a:rPr>
              <a:t>IP ARALIĞI:</a:t>
            </a:r>
            <a:r>
              <a:rPr b="0" lang="en-US" sz="1400" spc="-1" strike="noStrike">
                <a:solidFill>
                  <a:srgbClr val="333333"/>
                </a:solidFill>
                <a:latin typeface="Montserrat"/>
                <a:ea typeface="DejaVu Sans"/>
              </a:rPr>
              <a:t> 192.168.</a:t>
            </a:r>
            <a:r>
              <a:rPr b="1" lang="en-US" sz="1400" spc="-1" strike="noStrike">
                <a:solidFill>
                  <a:srgbClr val="333333"/>
                </a:solidFill>
                <a:latin typeface="Montserrat"/>
                <a:ea typeface="DejaVu Sans"/>
              </a:rPr>
              <a:t>64.1</a:t>
            </a:r>
            <a:r>
              <a:rPr b="0" lang="en-US" sz="1400" spc="-1" strike="noStrike">
                <a:solidFill>
                  <a:srgbClr val="333333"/>
                </a:solidFill>
                <a:latin typeface="Montserrat"/>
                <a:ea typeface="DejaVu Sans"/>
              </a:rPr>
              <a:t>- 192.168.</a:t>
            </a:r>
            <a:r>
              <a:rPr b="1" lang="en-US" sz="1400" spc="-1" strike="noStrike">
                <a:solidFill>
                  <a:srgbClr val="333333"/>
                </a:solidFill>
                <a:latin typeface="Montserrat"/>
                <a:ea typeface="DejaVu Sans"/>
              </a:rPr>
              <a:t>79.254</a:t>
            </a:r>
            <a:br/>
            <a:r>
              <a:rPr b="1" lang="en-US" sz="1400" spc="-1" strike="noStrike">
                <a:solidFill>
                  <a:srgbClr val="333333"/>
                </a:solidFill>
                <a:latin typeface="Montserrat"/>
                <a:ea typeface="DejaVu Sans"/>
              </a:rPr>
              <a:t>BROADCAST: </a:t>
            </a:r>
            <a:r>
              <a:rPr b="1" lang="en-US" sz="1400" spc="-1" strike="noStrike">
                <a:solidFill>
                  <a:srgbClr val="ff0000"/>
                </a:solidFill>
                <a:latin typeface="Montserrat"/>
                <a:ea typeface="DejaVu Sans"/>
              </a:rPr>
              <a:t>192.168.79.255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86"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87" name="CustomShape 3"/>
          <p:cNvSpPr/>
          <p:nvPr/>
        </p:nvSpPr>
        <p:spPr>
          <a:xfrm>
            <a:off x="3390120" y="830160"/>
            <a:ext cx="13212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IP Routing</a:t>
            </a:r>
            <a:endParaRPr b="0" lang="en-US" sz="1800" spc="-1" strike="noStrike">
              <a:latin typeface="Arial"/>
            </a:endParaRPr>
          </a:p>
        </p:txBody>
      </p:sp>
      <p:sp>
        <p:nvSpPr>
          <p:cNvPr id="88" name="CustomShape 4"/>
          <p:cNvSpPr/>
          <p:nvPr/>
        </p:nvSpPr>
        <p:spPr>
          <a:xfrm>
            <a:off x="3384360" y="1523880"/>
            <a:ext cx="8748000" cy="276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Verdana"/>
                <a:ea typeface="DejaVu Sans"/>
              </a:rPr>
              <a:t>IP ROUTING</a:t>
            </a:r>
            <a:br/>
            <a:r>
              <a:rPr b="0" lang="en-US" sz="1400" spc="-1" strike="noStrike">
                <a:solidFill>
                  <a:srgbClr val="000000"/>
                </a:solidFill>
                <a:latin typeface="Arial"/>
                <a:ea typeface="DejaVu Sans"/>
              </a:rPr>
              <a:t> </a:t>
            </a:r>
            <a:r>
              <a:rPr b="0" lang="en-US" sz="1400" spc="-1" strike="noStrike">
                <a:solidFill>
                  <a:srgbClr val="000000"/>
                </a:solidFill>
                <a:latin typeface="Verdana"/>
                <a:ea typeface="DejaVu Sans"/>
              </a:rPr>
              <a:t>Büyük networkler segment adı verilen küçük parçalara bölünerek daha etkin hale getirilirler.</a:t>
            </a:r>
            <a:br/>
            <a:r>
              <a:rPr b="0" lang="en-US" sz="1400" spc="-1" strike="noStrike">
                <a:solidFill>
                  <a:srgbClr val="000000"/>
                </a:solidFill>
                <a:latin typeface="Verdana"/>
                <a:ea typeface="DejaVu Sans"/>
              </a:rPr>
              <a:t> Bu (küçük) networkleri birbirine bağlamak için kullanılan aygıtlara Router denir. </a:t>
            </a:r>
            <a:br/>
            <a:r>
              <a:rPr b="0" lang="en-US" sz="1400" spc="-1" strike="noStrike">
                <a:solidFill>
                  <a:srgbClr val="000000"/>
                </a:solidFill>
                <a:latin typeface="Verdana"/>
                <a:ea typeface="DejaVu Sans"/>
              </a:rPr>
              <a:t> Router aygıtları özel olarak bu iş için tasarlanmış bir aygıt ya da bu işe için kullanılan bir      bilgisayar olabilir. Router'lar IP paketlerini bir networkten diğerine geçirirler.</a:t>
            </a:r>
            <a:br/>
            <a:br/>
            <a:r>
              <a:rPr b="0" lang="en-US" sz="1400" spc="-1" strike="noStrike">
                <a:solidFill>
                  <a:srgbClr val="000000"/>
                </a:solidFill>
                <a:latin typeface="Verdana"/>
                <a:ea typeface="DejaVu Sans"/>
              </a:rPr>
              <a:t>Routing işlemi </a:t>
            </a:r>
            <a:r>
              <a:rPr b="1" lang="en-US" sz="1400" spc="-1" strike="noStrike">
                <a:solidFill>
                  <a:srgbClr val="000000"/>
                </a:solidFill>
                <a:latin typeface="Verdana"/>
                <a:ea typeface="DejaVu Sans"/>
              </a:rPr>
              <a:t>bir paketin bir networkteki bir aygıttan diğer bir networkteki bir aygıta gönderilmesidir. </a:t>
            </a:r>
            <a:r>
              <a:rPr b="0" lang="en-US" sz="1400" spc="-1" strike="noStrike">
                <a:solidFill>
                  <a:srgbClr val="000000"/>
                </a:solidFill>
                <a:latin typeface="Verdana"/>
                <a:ea typeface="DejaVu Sans"/>
              </a:rPr>
              <a:t>Bu anlamda routerların çalışmasına kısaca bakacak olursak:</a:t>
            </a:r>
            <a:br/>
            <a:br/>
            <a:r>
              <a:rPr b="0" lang="en-US" sz="1400" spc="-1" strike="noStrike">
                <a:solidFill>
                  <a:srgbClr val="000000"/>
                </a:solidFill>
                <a:latin typeface="Verdana"/>
                <a:ea typeface="DejaVu Sans"/>
              </a:rPr>
              <a:t>-Hedef </a:t>
            </a:r>
            <a:r>
              <a:rPr b="1" lang="en-US" sz="1400" spc="-1" strike="noStrike">
                <a:solidFill>
                  <a:srgbClr val="000000"/>
                </a:solidFill>
                <a:latin typeface="Verdana"/>
                <a:ea typeface="DejaVu Sans"/>
              </a:rPr>
              <a:t>(destination) </a:t>
            </a:r>
            <a:r>
              <a:rPr b="0" lang="en-US" sz="1400" spc="-1" strike="noStrike">
                <a:solidFill>
                  <a:srgbClr val="000000"/>
                </a:solidFill>
                <a:latin typeface="Verdana"/>
                <a:ea typeface="DejaVu Sans"/>
              </a:rPr>
              <a:t>adrese sahiptir.</a:t>
            </a:r>
            <a:br/>
            <a:r>
              <a:rPr b="0" lang="en-US" sz="1400" spc="-1" strike="noStrike">
                <a:solidFill>
                  <a:srgbClr val="000000"/>
                </a:solidFill>
                <a:latin typeface="Verdana"/>
                <a:ea typeface="DejaVu Sans"/>
              </a:rPr>
              <a:t>-Bütün uzak networklerin olası yollarını </a:t>
            </a:r>
            <a:r>
              <a:rPr b="1" lang="en-US" sz="1400" spc="-1" strike="noStrike">
                <a:solidFill>
                  <a:srgbClr val="000000"/>
                </a:solidFill>
                <a:latin typeface="Verdana"/>
                <a:ea typeface="DejaVu Sans"/>
              </a:rPr>
              <a:t>(routes) </a:t>
            </a:r>
            <a:r>
              <a:rPr b="0" lang="en-US" sz="1400" spc="-1" strike="noStrike">
                <a:solidFill>
                  <a:srgbClr val="000000"/>
                </a:solidFill>
                <a:latin typeface="Verdana"/>
                <a:ea typeface="DejaVu Sans"/>
              </a:rPr>
              <a:t>bilmek.</a:t>
            </a:r>
            <a:br/>
            <a:r>
              <a:rPr b="0" lang="en-US" sz="1400" spc="-1" strike="noStrike">
                <a:solidFill>
                  <a:srgbClr val="000000"/>
                </a:solidFill>
                <a:latin typeface="Verdana"/>
                <a:ea typeface="DejaVu Sans"/>
              </a:rPr>
              <a:t>-Her uzak networklerin en iyi (en kısa) yolu.</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90"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91" name="CustomShape 3"/>
          <p:cNvSpPr/>
          <p:nvPr/>
        </p:nvSpPr>
        <p:spPr>
          <a:xfrm>
            <a:off x="3309120" y="903960"/>
            <a:ext cx="20329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IP Routing İşlemi</a:t>
            </a:r>
            <a:endParaRPr b="0" lang="en-US" sz="1800" spc="-1" strike="noStrike">
              <a:latin typeface="Arial"/>
            </a:endParaRPr>
          </a:p>
        </p:txBody>
      </p:sp>
      <p:sp>
        <p:nvSpPr>
          <p:cNvPr id="92" name="CustomShape 4"/>
          <p:cNvSpPr/>
          <p:nvPr/>
        </p:nvSpPr>
        <p:spPr>
          <a:xfrm>
            <a:off x="3300120" y="1408320"/>
            <a:ext cx="8469360" cy="2343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Verdana"/>
                <a:ea typeface="DejaVu Sans"/>
              </a:rPr>
              <a:t>IP routing işlemi, bir networkteki bir host üzerindeki verilerin diğer bir networkteki bir hosta router üzerinden gönderilmesidir.</a:t>
            </a:r>
            <a:br/>
            <a:r>
              <a:rPr b="0" lang="en-US" sz="1400" spc="-1" strike="noStrike">
                <a:solidFill>
                  <a:srgbClr val="000000"/>
                </a:solidFill>
                <a:latin typeface="Verdana"/>
                <a:ea typeface="DejaVu Sans"/>
              </a:rPr>
              <a:t>Bilgisayar-X, farklı bir networkteki Bilgisayar-Y'ye erişmek istediğinde, IP sisteminde ARP protokolü çalışarak hedefin IP adresini bulmaya çalışır. Ardından router aracılığıyla gerçekleştirilir.</a:t>
            </a:r>
            <a:br/>
            <a:br/>
            <a:r>
              <a:rPr b="0" lang="en-US" sz="1400" spc="-1" strike="noStrike">
                <a:solidFill>
                  <a:srgbClr val="000000"/>
                </a:solidFill>
                <a:latin typeface="Verdana"/>
                <a:ea typeface="DejaVu Sans"/>
              </a:rPr>
              <a:t>Küçük networklerde router her iki networkün (subnet) de adreslerini bilinir. Ancak bir iki ya da daha çok router ile çok sayıda network birbirine bağlandığı zaman ne olacak?</a:t>
            </a:r>
            <a:br/>
            <a:br/>
            <a:r>
              <a:rPr b="0" lang="en-US" sz="1400" spc="-1" strike="noStrike">
                <a:solidFill>
                  <a:srgbClr val="000000"/>
                </a:solidFill>
                <a:latin typeface="Verdana"/>
                <a:ea typeface="DejaVu Sans"/>
              </a:rPr>
              <a:t>Bu durumda routing işlemini düzenleyecek mekanizmalara gereksinim olur.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9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95" name="CustomShape 3"/>
          <p:cNvSpPr/>
          <p:nvPr/>
        </p:nvSpPr>
        <p:spPr>
          <a:xfrm>
            <a:off x="3385080" y="1208520"/>
            <a:ext cx="2224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Veri İletim Katmanı</a:t>
            </a:r>
            <a:endParaRPr b="0" lang="en-US" sz="1800" spc="-1" strike="noStrike">
              <a:latin typeface="Arial"/>
            </a:endParaRPr>
          </a:p>
        </p:txBody>
      </p:sp>
      <p:sp>
        <p:nvSpPr>
          <p:cNvPr id="96" name="CustomShape 4"/>
          <p:cNvSpPr/>
          <p:nvPr/>
        </p:nvSpPr>
        <p:spPr>
          <a:xfrm>
            <a:off x="3381120" y="1893240"/>
            <a:ext cx="1407960" cy="1461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Ethernet</a:t>
            </a:r>
            <a:br/>
            <a:r>
              <a:rPr b="1" lang="en-TR" sz="1800" spc="-1" strike="noStrike">
                <a:solidFill>
                  <a:srgbClr val="000000"/>
                </a:solidFill>
                <a:latin typeface="Arial"/>
                <a:ea typeface="DejaVu Sans"/>
              </a:rPr>
              <a:t>Wi-Fi</a:t>
            </a:r>
            <a:br/>
            <a:r>
              <a:rPr b="1" lang="en-TR" sz="1800" spc="-1" strike="noStrike">
                <a:solidFill>
                  <a:srgbClr val="000000"/>
                </a:solidFill>
                <a:latin typeface="Arial"/>
                <a:ea typeface="DejaVu Sans"/>
              </a:rPr>
              <a:t>HDLC</a:t>
            </a:r>
            <a:br/>
            <a:r>
              <a:rPr b="1" lang="en-TR" sz="1800" spc="-1" strike="noStrike">
                <a:solidFill>
                  <a:srgbClr val="000000"/>
                </a:solidFill>
                <a:latin typeface="Arial"/>
                <a:ea typeface="DejaVu Sans"/>
              </a:rPr>
              <a:t>Token Ring</a:t>
            </a:r>
            <a:br/>
            <a:r>
              <a:rPr b="1" lang="en-TR" sz="1800" spc="-1" strike="noStrike">
                <a:solidFill>
                  <a:srgbClr val="000000"/>
                </a:solidFill>
                <a:latin typeface="Arial"/>
                <a:ea typeface="DejaVu Sans"/>
              </a:rPr>
              <a:t>Token Bus</a:t>
            </a:r>
            <a:endParaRPr b="0" lang="en-US" sz="1800" spc="-1" strike="noStrike">
              <a:latin typeface="Arial"/>
            </a:endParaRPr>
          </a:p>
        </p:txBody>
      </p:sp>
      <p:sp>
        <p:nvSpPr>
          <p:cNvPr id="97" name="CustomShape 5"/>
          <p:cNvSpPr/>
          <p:nvPr/>
        </p:nvSpPr>
        <p:spPr>
          <a:xfrm>
            <a:off x="3373920" y="4088520"/>
            <a:ext cx="79650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Veri bağlantı katmanı fiziksel katmana erişmek ve kullanmak ile ilgili kuralları belirler. Bu katmanda Ethernet ya da Token Ring olarak bilinen erişim yöntemleri çalışır. Bu erişim yöntemleri verileri kendi protokollerine uygun olarak işleyerek iletirler. Veri bağlantı katmanında veriler ağ katmanından fiziksel katmana gönderilirler. Bu aşamada veriler belli parçalara bölünür.</a:t>
            </a:r>
            <a:br/>
            <a:r>
              <a:rPr b="0" lang="en-US" sz="1800" spc="-1" strike="noStrike">
                <a:solidFill>
                  <a:srgbClr val="000000"/>
                </a:solidFill>
                <a:latin typeface="Arial"/>
                <a:ea typeface="DejaVu Sans"/>
              </a:rPr>
              <a:t> Bu parçalara paket ya da çerçeve (frame) denir.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99"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00" name="CustomShape 3"/>
          <p:cNvSpPr/>
          <p:nvPr/>
        </p:nvSpPr>
        <p:spPr>
          <a:xfrm>
            <a:off x="3594600" y="1292760"/>
            <a:ext cx="19062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Fiziksel Katman</a:t>
            </a:r>
            <a:endParaRPr b="0" lang="en-US" sz="1800" spc="-1" strike="noStrike">
              <a:latin typeface="Arial"/>
            </a:endParaRPr>
          </a:p>
        </p:txBody>
      </p:sp>
      <p:sp>
        <p:nvSpPr>
          <p:cNvPr id="101" name="CustomShape 4"/>
          <p:cNvSpPr/>
          <p:nvPr/>
        </p:nvSpPr>
        <p:spPr>
          <a:xfrm>
            <a:off x="3632400" y="1923480"/>
            <a:ext cx="1388160" cy="2009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ISDN</a:t>
            </a:r>
            <a:br/>
            <a:r>
              <a:rPr b="1" lang="en-TR" sz="1800" spc="-1" strike="noStrike">
                <a:solidFill>
                  <a:srgbClr val="000000"/>
                </a:solidFill>
                <a:latin typeface="Arial"/>
                <a:ea typeface="DejaVu Sans"/>
              </a:rPr>
              <a:t>RS-232</a:t>
            </a:r>
            <a:br/>
            <a:r>
              <a:rPr b="1" lang="en-TR" sz="1800" spc="-1" strike="noStrike">
                <a:solidFill>
                  <a:srgbClr val="000000"/>
                </a:solidFill>
                <a:latin typeface="Arial"/>
                <a:ea typeface="DejaVu Sans"/>
              </a:rPr>
              <a:t>RS-449</a:t>
            </a:r>
            <a:br/>
            <a:r>
              <a:rPr b="1" lang="en-TR" sz="1800" spc="-1" strike="noStrike">
                <a:solidFill>
                  <a:srgbClr val="000000"/>
                </a:solidFill>
                <a:latin typeface="Arial"/>
                <a:ea typeface="DejaVu Sans"/>
              </a:rPr>
              <a:t>Fiber Optik</a:t>
            </a:r>
            <a:br/>
            <a:r>
              <a:rPr b="1" lang="en-TR" sz="1800" spc="-1" strike="noStrike">
                <a:solidFill>
                  <a:srgbClr val="000000"/>
                </a:solidFill>
                <a:latin typeface="Arial"/>
                <a:ea typeface="DejaVu Sans"/>
              </a:rPr>
              <a:t>Hub</a:t>
            </a:r>
            <a:br/>
            <a:r>
              <a:rPr b="1" lang="en-TR" sz="1800" spc="-1" strike="noStrike">
                <a:solidFill>
                  <a:srgbClr val="000000"/>
                </a:solidFill>
                <a:latin typeface="Arial"/>
                <a:ea typeface="DejaVu Sans"/>
              </a:rPr>
              <a:t>Bluetooth</a:t>
            </a:r>
            <a:br/>
            <a:r>
              <a:rPr b="1" lang="en-TR" sz="1800" spc="-1" strike="noStrike">
                <a:solidFill>
                  <a:srgbClr val="000000"/>
                </a:solidFill>
                <a:latin typeface="Arial"/>
                <a:ea typeface="DejaVu Sans"/>
              </a:rPr>
              <a:t>USB</a:t>
            </a:r>
            <a:endParaRPr b="0" lang="en-US" sz="1800" spc="-1" strike="noStrike">
              <a:latin typeface="Arial"/>
            </a:endParaRPr>
          </a:p>
        </p:txBody>
      </p:sp>
      <p:sp>
        <p:nvSpPr>
          <p:cNvPr id="102" name="CustomShape 5"/>
          <p:cNvSpPr/>
          <p:nvPr/>
        </p:nvSpPr>
        <p:spPr>
          <a:xfrm>
            <a:off x="3625920" y="4066920"/>
            <a:ext cx="807012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TR" sz="1800" spc="-1" strike="noStrike">
                <a:solidFill>
                  <a:srgbClr val="000000"/>
                </a:solidFill>
                <a:latin typeface="Arial"/>
                <a:ea typeface="DejaVu Sans"/>
              </a:rPr>
              <a:t>Bu </a:t>
            </a:r>
            <a:r>
              <a:rPr b="0" lang="en-US" sz="1800" spc="-1" strike="noStrike">
                <a:solidFill>
                  <a:srgbClr val="000000"/>
                </a:solidFill>
                <a:latin typeface="Arial"/>
                <a:ea typeface="DejaVu Sans"/>
              </a:rPr>
              <a:t>katman verinin kablo üzerinde alacağı yapıyı tanımlar. Veriler bit olarak iletilir. Bu katman bir ve sıfırların nasıl elektrik, ışık veya radyo sinyallerine çevrileceğini ve aktarılacağını tanımlar. Gönderen tarafta fiziksel katman bir ve sıfırları elektrik sinyallerine çevirip kabloya yerleştirirken, alıcı tarafta fiziksel katman kablodan okuduğu bu sinyalleri tekrar bir ve sıfır haline getirir.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0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05" name="CustomShape 3"/>
          <p:cNvSpPr/>
          <p:nvPr/>
        </p:nvSpPr>
        <p:spPr>
          <a:xfrm>
            <a:off x="3269520" y="1072080"/>
            <a:ext cx="411444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LAN, WAN, VLAN, WLAN Kavramları</a:t>
            </a:r>
            <a:endParaRPr b="0" lang="en-US" sz="1800" spc="-1" strike="noStrike">
              <a:latin typeface="Arial"/>
            </a:endParaRPr>
          </a:p>
        </p:txBody>
      </p:sp>
      <p:sp>
        <p:nvSpPr>
          <p:cNvPr id="106" name="CustomShape 4"/>
          <p:cNvSpPr/>
          <p:nvPr/>
        </p:nvSpPr>
        <p:spPr>
          <a:xfrm>
            <a:off x="3247560" y="1708560"/>
            <a:ext cx="8784000" cy="374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DejaVu Sans"/>
              </a:rPr>
              <a:t>Local Area Network (LAN): </a:t>
            </a:r>
            <a:r>
              <a:rPr b="0" lang="en-US" sz="1600" spc="-1" strike="noStrike">
                <a:solidFill>
                  <a:srgbClr val="000000"/>
                </a:solidFill>
                <a:latin typeface="Arial"/>
                <a:ea typeface="DejaVu Sans"/>
              </a:rPr>
              <a:t>Kablolu veya kablosuz iletişim kanalları ile haberleşen ve mesafe olarak birbirine yakın bilgisayar veya network cihazlarının oluşturduğu ağ Türkçede yerel alan ağ olarak adlandırılmıştır.</a:t>
            </a:r>
            <a:br/>
            <a:endParaRPr b="0" lang="en-US" sz="1600" spc="-1" strike="noStrike">
              <a:latin typeface="Arial"/>
            </a:endParaRPr>
          </a:p>
          <a:p>
            <a:pPr>
              <a:lnSpc>
                <a:spcPct val="100000"/>
              </a:lnSpc>
            </a:pPr>
            <a:r>
              <a:rPr b="1" lang="en-US" sz="1600" spc="-1" strike="noStrike">
                <a:solidFill>
                  <a:srgbClr val="000000"/>
                </a:solidFill>
                <a:latin typeface="Arial"/>
                <a:ea typeface="DejaVu Sans"/>
              </a:rPr>
              <a:t>Wide Area Network (WAN</a:t>
            </a:r>
            <a:r>
              <a:rPr b="0" lang="en-US" sz="1600" spc="-1" strike="noStrike">
                <a:solidFill>
                  <a:srgbClr val="000000"/>
                </a:solidFill>
                <a:latin typeface="Arial"/>
                <a:ea typeface="DejaVu Sans"/>
              </a:rPr>
              <a:t>): Farklı lokasyonlardaki bilgisayar veya ağ kaynakları ya da yerel alan ağlarının birbirine bağlanması ile oluşturulan ağ,  internet halka açık WAN ağlara bir örnek olarak sayılabilir.   </a:t>
            </a:r>
            <a:br/>
            <a:endParaRPr b="0" lang="en-US" sz="1600" spc="-1" strike="noStrike">
              <a:latin typeface="Arial"/>
            </a:endParaRPr>
          </a:p>
          <a:p>
            <a:pPr>
              <a:lnSpc>
                <a:spcPct val="100000"/>
              </a:lnSpc>
            </a:pPr>
            <a:r>
              <a:rPr b="1" lang="en-US" sz="1600" spc="-1" strike="noStrike">
                <a:solidFill>
                  <a:srgbClr val="000000"/>
                </a:solidFill>
                <a:latin typeface="Arial"/>
                <a:ea typeface="DejaVu Sans"/>
              </a:rPr>
              <a:t>Virtual Local Area Network (VLAN)</a:t>
            </a:r>
            <a:r>
              <a:rPr b="0" lang="en-US" sz="1600" spc="-1" strike="noStrike">
                <a:solidFill>
                  <a:srgbClr val="000000"/>
                </a:solidFill>
                <a:latin typeface="Arial"/>
                <a:ea typeface="DejaVu Sans"/>
              </a:rPr>
              <a:t>: Bir kurum içinde ayrı ayrı mantıksal ağların oluşturulması esasına dayanan sanal yerel alan ağları. Başka bir deyişle aynı switch’e bağlı cihazlardan oluşan bir ağda mantıksal olarak ayrılmış farklı IP ağları ve subnetler</a:t>
            </a:r>
            <a:br/>
            <a:endParaRPr b="0" lang="en-US" sz="1600" spc="-1" strike="noStrike">
              <a:latin typeface="Arial"/>
            </a:endParaRPr>
          </a:p>
          <a:p>
            <a:pPr>
              <a:lnSpc>
                <a:spcPct val="100000"/>
              </a:lnSpc>
            </a:pPr>
            <a:r>
              <a:rPr b="1" lang="en-US" sz="1600" spc="-1" strike="noStrike">
                <a:solidFill>
                  <a:srgbClr val="000000"/>
                </a:solidFill>
                <a:latin typeface="Arial"/>
                <a:ea typeface="DejaVu Sans"/>
              </a:rPr>
              <a:t>Wireless Local Area Network</a:t>
            </a:r>
            <a:r>
              <a:rPr b="0" lang="en-US" sz="1600" spc="-1" strike="noStrike">
                <a:solidFill>
                  <a:srgbClr val="000000"/>
                </a:solidFill>
                <a:latin typeface="Arial"/>
                <a:ea typeface="DejaVu Sans"/>
              </a:rPr>
              <a:t> (</a:t>
            </a:r>
            <a:r>
              <a:rPr b="1" lang="en-US" sz="1600" spc="-1" strike="noStrike">
                <a:solidFill>
                  <a:srgbClr val="000000"/>
                </a:solidFill>
                <a:latin typeface="Arial"/>
                <a:ea typeface="DejaVu Sans"/>
              </a:rPr>
              <a:t>WLAN</a:t>
            </a:r>
            <a:r>
              <a:rPr b="0" lang="en-US" sz="1600" spc="-1" strike="noStrike">
                <a:solidFill>
                  <a:srgbClr val="000000"/>
                </a:solidFill>
                <a:latin typeface="Arial"/>
                <a:ea typeface="DejaVu Sans"/>
              </a:rPr>
              <a:t>): Kablosuz yerel alan ağda verinin aktarımı kablolar yerine radyo dalgaları üzerinden yapılır. Akıllı telefonlar, tabletler, laptoplar ve IoT gibi kablosuz  ağ cihazlarının LAN ve internetle haberleşmelerini sağlar.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0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pic>
        <p:nvPicPr>
          <p:cNvPr id="109" name="Picture 2" descr="Difference between LAN,MAN,and WAN - Huawei Enterprise Support Community"/>
          <p:cNvPicPr/>
          <p:nvPr/>
        </p:nvPicPr>
        <p:blipFill>
          <a:blip r:embed="rId1"/>
          <a:stretch/>
        </p:blipFill>
        <p:spPr>
          <a:xfrm>
            <a:off x="3260880" y="1066680"/>
            <a:ext cx="3439800" cy="2360520"/>
          </a:xfrm>
          <a:prstGeom prst="rect">
            <a:avLst/>
          </a:prstGeom>
          <a:ln>
            <a:noFill/>
          </a:ln>
        </p:spPr>
      </p:pic>
      <p:pic>
        <p:nvPicPr>
          <p:cNvPr id="110" name="Picture 4" descr="Yerel Alan Ağı (LAN-Local Area Network) ve WAN Nedir? | Sonsuz Teknoloji"/>
          <p:cNvPicPr/>
          <p:nvPr/>
        </p:nvPicPr>
        <p:blipFill>
          <a:blip r:embed="rId2"/>
          <a:stretch/>
        </p:blipFill>
        <p:spPr>
          <a:xfrm>
            <a:off x="7925760" y="1041480"/>
            <a:ext cx="3401640" cy="2385720"/>
          </a:xfrm>
          <a:prstGeom prst="rect">
            <a:avLst/>
          </a:prstGeom>
          <a:ln>
            <a:noFill/>
          </a:ln>
        </p:spPr>
      </p:pic>
      <p:pic>
        <p:nvPicPr>
          <p:cNvPr id="111" name="Picture 6" descr="ORTA BÜYÜKLÜKTE AĞLARIN UYGULANMASI ///16player16 | TurkHackTeam"/>
          <p:cNvPicPr/>
          <p:nvPr/>
        </p:nvPicPr>
        <p:blipFill>
          <a:blip r:embed="rId3"/>
          <a:stretch/>
        </p:blipFill>
        <p:spPr>
          <a:xfrm>
            <a:off x="3260880" y="4130640"/>
            <a:ext cx="4263840" cy="2170080"/>
          </a:xfrm>
          <a:prstGeom prst="rect">
            <a:avLst/>
          </a:prstGeom>
          <a:ln>
            <a:noFill/>
          </a:ln>
        </p:spPr>
      </p:pic>
      <p:pic>
        <p:nvPicPr>
          <p:cNvPr id="112" name="Picture 8" descr="En Çok Kullanılan Ağ Tipleri - ÇEYREK MÜHENDİS"/>
          <p:cNvPicPr/>
          <p:nvPr/>
        </p:nvPicPr>
        <p:blipFill>
          <a:blip r:embed="rId4"/>
          <a:stretch/>
        </p:blipFill>
        <p:spPr>
          <a:xfrm>
            <a:off x="7760520" y="4131000"/>
            <a:ext cx="3732120" cy="21700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1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15" name="CustomShape 3"/>
          <p:cNvSpPr/>
          <p:nvPr/>
        </p:nvSpPr>
        <p:spPr>
          <a:xfrm>
            <a:off x="3383280" y="731520"/>
            <a:ext cx="6613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DNS</a:t>
            </a:r>
            <a:endParaRPr b="0" lang="en-US" sz="1800" spc="-1" strike="noStrike">
              <a:latin typeface="Arial"/>
            </a:endParaRPr>
          </a:p>
        </p:txBody>
      </p:sp>
      <p:sp>
        <p:nvSpPr>
          <p:cNvPr id="116" name="CustomShape 4"/>
          <p:cNvSpPr/>
          <p:nvPr/>
        </p:nvSpPr>
        <p:spPr>
          <a:xfrm>
            <a:off x="3300120" y="832320"/>
            <a:ext cx="8748000" cy="498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en-US" sz="1800" spc="-1" strike="noStrike">
              <a:latin typeface="Arial"/>
            </a:endParaRPr>
          </a:p>
          <a:p>
            <a:pPr>
              <a:lnSpc>
                <a:spcPct val="100000"/>
              </a:lnSpc>
            </a:pPr>
            <a:r>
              <a:rPr b="0" lang="en-US" sz="1600" spc="-1" strike="noStrike">
                <a:solidFill>
                  <a:srgbClr val="000000"/>
                </a:solidFill>
                <a:latin typeface="Open Sans"/>
                <a:ea typeface="DejaVu Sans"/>
              </a:rPr>
              <a:t>DNS, “Domain Name System” tabirinin kısaltmasıdır.</a:t>
            </a:r>
            <a:br/>
            <a:r>
              <a:rPr b="0" lang="en-US" sz="1600" spc="-1" strike="noStrike">
                <a:solidFill>
                  <a:srgbClr val="000000"/>
                </a:solidFill>
                <a:latin typeface="Open Sans"/>
                <a:ea typeface="DejaVu Sans"/>
              </a:rPr>
              <a:t>Söz konusu terimin Türkçe karşılığı ise “alan isimlendirme sistemi”dir. </a:t>
            </a:r>
            <a:br/>
            <a:r>
              <a:rPr b="0" lang="en-US" sz="1600" spc="-1" strike="noStrike">
                <a:solidFill>
                  <a:srgbClr val="000000"/>
                </a:solidFill>
                <a:latin typeface="Open Sans"/>
                <a:ea typeface="DejaVu Sans"/>
              </a:rPr>
              <a:t>Bir diğer ifade ile; "DNS, internetin telefon rehberidir" diyebiliriz.</a:t>
            </a:r>
            <a:br/>
            <a:r>
              <a:rPr b="0" lang="en-US" sz="1600" spc="-1" strike="noStrike">
                <a:solidFill>
                  <a:srgbClr val="000000"/>
                </a:solidFill>
                <a:latin typeface="Open Sans"/>
                <a:ea typeface="DejaVu Sans"/>
              </a:rPr>
              <a:t> DNS, isimlerin IP’ye dönüştürülesi maksadıyla kullanılan ve 256 karaktere kadar da büyüyebilen bir sistemdir. </a:t>
            </a:r>
            <a:br/>
            <a:r>
              <a:rPr b="0" lang="en-US" sz="1600" spc="-1" strike="noStrike">
                <a:solidFill>
                  <a:srgbClr val="000000"/>
                </a:solidFill>
                <a:latin typeface="Open Sans"/>
                <a:ea typeface="DejaVu Sans"/>
              </a:rPr>
              <a:t>Host, cihazın adını ve İnternet "domain"ini gösterir. </a:t>
            </a:r>
            <a:br/>
            <a:r>
              <a:rPr b="0" lang="en-US" sz="1600" spc="-1" strike="noStrike">
                <a:solidFill>
                  <a:srgbClr val="000000"/>
                </a:solidFill>
                <a:latin typeface="Open Sans"/>
                <a:ea typeface="DejaVu Sans"/>
              </a:rPr>
              <a:t>DNS, bilgisayar ya da bilgisayar sistemleri ile çalışan cihazların IP’lerini çözerek birbirleri ile haberleşmelerini sağlar.</a:t>
            </a:r>
            <a:endParaRPr b="0" lang="en-US" sz="1600" spc="-1" strike="noStrike">
              <a:latin typeface="Arial"/>
            </a:endParaRPr>
          </a:p>
          <a:p>
            <a:pPr>
              <a:lnSpc>
                <a:spcPct val="100000"/>
              </a:lnSpc>
            </a:pPr>
            <a:r>
              <a:rPr b="0" lang="en-US" sz="1600" spc="-1" strike="noStrike">
                <a:solidFill>
                  <a:srgbClr val="000000"/>
                </a:solidFill>
                <a:latin typeface="Open Sans"/>
                <a:ea typeface="DejaVu Sans"/>
              </a:rPr>
              <a:t> </a:t>
            </a:r>
            <a:endParaRPr b="0" lang="en-US" sz="1600" spc="-1" strike="noStrike">
              <a:latin typeface="Arial"/>
            </a:endParaRPr>
          </a:p>
          <a:p>
            <a:pPr>
              <a:lnSpc>
                <a:spcPct val="100000"/>
              </a:lnSpc>
            </a:pPr>
            <a:r>
              <a:rPr b="1" lang="en-US" sz="1600" spc="-1" strike="noStrike">
                <a:solidFill>
                  <a:srgbClr val="000000"/>
                </a:solidFill>
                <a:latin typeface="inherit"/>
                <a:ea typeface="DejaVu Sans"/>
              </a:rPr>
              <a:t>DNS Ne Anlama Gelir?</a:t>
            </a:r>
            <a:endParaRPr b="0" lang="en-US" sz="1600" spc="-1" strike="noStrike">
              <a:latin typeface="Arial"/>
            </a:endParaRPr>
          </a:p>
          <a:p>
            <a:pPr>
              <a:lnSpc>
                <a:spcPct val="100000"/>
              </a:lnSpc>
            </a:pPr>
            <a:r>
              <a:rPr b="0" lang="en-US" sz="1600" spc="-1" strike="noStrike">
                <a:solidFill>
                  <a:srgbClr val="000000"/>
                </a:solidFill>
                <a:latin typeface="Open Sans"/>
                <a:ea typeface="DejaVu Sans"/>
              </a:rPr>
              <a:t>DNS, son derece basit bir sistem ile çalışır. </a:t>
            </a:r>
            <a:br/>
            <a:r>
              <a:rPr b="0" lang="en-US" sz="1600" spc="-1" strike="noStrike">
                <a:solidFill>
                  <a:srgbClr val="000000"/>
                </a:solidFill>
                <a:latin typeface="Open Sans"/>
                <a:ea typeface="DejaVu Sans"/>
              </a:rPr>
              <a:t>Sistem, makinelerin karşılıklı olarak etkileşimini sağlar. </a:t>
            </a:r>
            <a:br/>
            <a:r>
              <a:rPr b="0" lang="en-US" sz="1600" spc="-1" strike="noStrike">
                <a:solidFill>
                  <a:srgbClr val="000000"/>
                </a:solidFill>
                <a:latin typeface="Open Sans"/>
                <a:ea typeface="DejaVu Sans"/>
              </a:rPr>
              <a:t>Günlük hayatta IP adreslerinin hatırlanması kolay olmadığı için bununu yerine domain isimlendirme sisteminden istifade edilir.</a:t>
            </a:r>
            <a:endParaRPr b="0" lang="en-US" sz="1600" spc="-1" strike="noStrike">
              <a:latin typeface="Arial"/>
            </a:endParaRPr>
          </a:p>
          <a:p>
            <a:pPr>
              <a:lnSpc>
                <a:spcPct val="100000"/>
              </a:lnSpc>
            </a:pPr>
            <a:r>
              <a:rPr b="0" lang="en-US" sz="1600" spc="-1" strike="noStrike">
                <a:solidFill>
                  <a:srgbClr val="000000"/>
                </a:solidFill>
                <a:latin typeface="Open Sans"/>
                <a:ea typeface="DejaVu Sans"/>
              </a:rPr>
              <a:t>DNS’nin asıl amacı, ağ üzerinde yaşanan IP numarası ve alan adı ile ilgili sorulara cevap vermektir. Bu amaca yönelik de yaygın olarak kullanılan yazılım BIND dir.</a:t>
            </a:r>
            <a:br/>
            <a:r>
              <a:rPr b="0" lang="en-US" sz="1600" spc="-1" strike="noStrike">
                <a:solidFill>
                  <a:srgbClr val="000000"/>
                </a:solidFill>
                <a:latin typeface="Open Sans"/>
                <a:ea typeface="DejaVu Sans"/>
              </a:rPr>
              <a:t>Kullanıcı, bir siteye ulaşmak istediğinde DNS sayesinde bir sitenin, İnternetin hangi alanında bulunduğu kolay bir şekilde çözülür. Bu sayede pratik bir şekilde erişim gerçekleştirebilirsiniz.</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pic>
        <p:nvPicPr>
          <p:cNvPr id="41" name="Picture 2" descr="OSI Referans Modeli Nedir? Katmanları Nelerdir? - Erkan BÜYÜKBAYRAKTAROĞLU"/>
          <p:cNvPicPr/>
          <p:nvPr/>
        </p:nvPicPr>
        <p:blipFill>
          <a:blip r:embed="rId1"/>
          <a:stretch/>
        </p:blipFill>
        <p:spPr>
          <a:xfrm>
            <a:off x="3173040" y="1572120"/>
            <a:ext cx="7872120" cy="4443120"/>
          </a:xfrm>
          <a:prstGeom prst="rect">
            <a:avLst/>
          </a:prstGeom>
          <a:ln>
            <a:noFill/>
          </a:ln>
        </p:spPr>
      </p:pic>
      <p:sp>
        <p:nvSpPr>
          <p:cNvPr id="42" name="CustomShape 2"/>
          <p:cNvSpPr/>
          <p:nvPr/>
        </p:nvSpPr>
        <p:spPr>
          <a:xfrm>
            <a:off x="3442680" y="840960"/>
            <a:ext cx="13636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OSI Modeli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1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19" name="CustomShape 3"/>
          <p:cNvSpPr/>
          <p:nvPr/>
        </p:nvSpPr>
        <p:spPr>
          <a:xfrm>
            <a:off x="3021840" y="1094040"/>
            <a:ext cx="8748000" cy="566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Open Sans"/>
                <a:ea typeface="DejaVu Sans"/>
              </a:rPr>
              <a:t>DNS Sunucusu Türleri</a:t>
            </a:r>
            <a:endParaRPr b="0" lang="en-US" sz="1600" spc="-1" strike="noStrike">
              <a:latin typeface="Arial"/>
            </a:endParaRPr>
          </a:p>
          <a:p>
            <a:pPr>
              <a:lnSpc>
                <a:spcPct val="100000"/>
              </a:lnSpc>
            </a:pPr>
            <a:r>
              <a:rPr b="0" lang="en-US" sz="1400" spc="-1" strike="noStrike">
                <a:solidFill>
                  <a:srgbClr val="000000"/>
                </a:solidFill>
                <a:latin typeface="Open Sans"/>
                <a:ea typeface="DejaVu Sans"/>
              </a:rPr>
              <a:t>Ana bilgisayar adlarını IP adreslerine çözümlemek için kullanılan en yaygın DNS sunucusu türlerini ele aldık.</a:t>
            </a:r>
            <a:br/>
            <a:r>
              <a:rPr b="1" lang="en-US" sz="1400" spc="-1" strike="noStrike">
                <a:solidFill>
                  <a:srgbClr val="000000"/>
                </a:solidFill>
                <a:latin typeface="Open Sans"/>
                <a:ea typeface="DejaVu Sans"/>
              </a:rPr>
              <a:t>DNS Çözümleyici</a:t>
            </a:r>
            <a:endParaRPr b="0" lang="en-US" sz="1400" spc="-1" strike="noStrike">
              <a:latin typeface="Arial"/>
            </a:endParaRPr>
          </a:p>
          <a:p>
            <a:pPr>
              <a:lnSpc>
                <a:spcPct val="100000"/>
              </a:lnSpc>
            </a:pPr>
            <a:r>
              <a:rPr b="0" lang="en-US" sz="1400" spc="-1" strike="noStrike">
                <a:solidFill>
                  <a:srgbClr val="000000"/>
                </a:solidFill>
                <a:latin typeface="Open Sans"/>
                <a:ea typeface="DejaVu Sans"/>
              </a:rPr>
              <a:t>Bir DNS çözümleyici (özyinelemeli çözümleyici), "www.example.com" gibi insan tarafından okunabilen bir ana bilgisayar adını içeren DNS sorgularını almak üzere tasarlanmıştır ve bu ana bilgisayar adının IP adresini izlemekten sorumludur.</a:t>
            </a:r>
            <a:br/>
            <a:endParaRPr b="0" lang="en-US" sz="1400" spc="-1" strike="noStrike">
              <a:latin typeface="Arial"/>
            </a:endParaRPr>
          </a:p>
          <a:p>
            <a:pPr>
              <a:lnSpc>
                <a:spcPct val="100000"/>
              </a:lnSpc>
            </a:pPr>
            <a:r>
              <a:rPr b="1" lang="en-US" sz="1400" spc="-1" strike="noStrike">
                <a:solidFill>
                  <a:srgbClr val="000000"/>
                </a:solidFill>
                <a:latin typeface="Open Sans"/>
                <a:ea typeface="DejaVu Sans"/>
              </a:rPr>
              <a:t>DNS Kök Sunucusu</a:t>
            </a:r>
            <a:endParaRPr b="0" lang="en-US" sz="1400" spc="-1" strike="noStrike">
              <a:latin typeface="Arial"/>
            </a:endParaRPr>
          </a:p>
          <a:p>
            <a:pPr>
              <a:lnSpc>
                <a:spcPct val="100000"/>
              </a:lnSpc>
            </a:pPr>
            <a:r>
              <a:rPr b="0" lang="en-US" sz="1400" spc="-1" strike="noStrike">
                <a:solidFill>
                  <a:srgbClr val="000000"/>
                </a:solidFill>
                <a:latin typeface="Open Sans"/>
                <a:ea typeface="DejaVu Sans"/>
              </a:rPr>
              <a:t>Kök sunucu, ana bilgisayar adından IP adresine yolculuğun ilk adımıdır. DNS Kök Sunucusu, kullanıcının sorgusundan Üst Düzey Etki Alanı'nı (TLD) çıkarır - örneğin,  www.example.com  - … .com TLD Ad Sunucusu için ayrıntılar sağlar. Buna karşılık, bu sunucu, "example.com" dahil olmak üzere .com DNS bölgesine sahip alan adları için ayrıntılar sağlayacaktır.</a:t>
            </a:r>
            <a:endParaRPr b="0" lang="en-US" sz="1400" spc="-1" strike="noStrike">
              <a:latin typeface="Arial"/>
            </a:endParaRPr>
          </a:p>
          <a:p>
            <a:pPr>
              <a:lnSpc>
                <a:spcPct val="100000"/>
              </a:lnSpc>
            </a:pPr>
            <a:r>
              <a:rPr b="0" lang="en-US" sz="1400" spc="-1" strike="noStrike">
                <a:solidFill>
                  <a:srgbClr val="000000"/>
                </a:solidFill>
                <a:latin typeface="Open Sans"/>
                <a:ea typeface="DejaVu Sans"/>
              </a:rPr>
              <a:t>Dünya genelinde İnternet Sistemleri Konsorsiyumu, Verisign, ICANN, Maryland Üniversitesi ve ABD Ordusu Araştırma Laboratuvarı gibi kuruluşlar tarafından işletilen A'dan M'ye kadar harflerle gösterilen 13 kök sunucu vardır.</a:t>
            </a:r>
            <a:br/>
            <a:endParaRPr b="0" lang="en-US" sz="1400" spc="-1" strike="noStrike">
              <a:latin typeface="Arial"/>
            </a:endParaRPr>
          </a:p>
          <a:p>
            <a:pPr>
              <a:lnSpc>
                <a:spcPct val="100000"/>
              </a:lnSpc>
            </a:pPr>
            <a:r>
              <a:rPr b="1" lang="en-US" sz="1400" spc="-1" strike="noStrike">
                <a:solidFill>
                  <a:srgbClr val="000000"/>
                </a:solidFill>
                <a:latin typeface="Open Sans"/>
                <a:ea typeface="DejaVu Sans"/>
              </a:rPr>
              <a:t>Yetkili DNS Sunucusu</a:t>
            </a:r>
            <a:endParaRPr b="0" lang="en-US" sz="1400" spc="-1" strike="noStrike">
              <a:latin typeface="Arial"/>
            </a:endParaRPr>
          </a:p>
          <a:p>
            <a:pPr>
              <a:lnSpc>
                <a:spcPct val="100000"/>
              </a:lnSpc>
            </a:pPr>
            <a:r>
              <a:rPr b="0" lang="en-US" sz="1400" spc="-1" strike="noStrike">
                <a:solidFill>
                  <a:srgbClr val="000000"/>
                </a:solidFill>
                <a:latin typeface="Open Sans"/>
                <a:ea typeface="DejaVu Sans"/>
              </a:rPr>
              <a:t>DNS hiyerarşisindeki daha yüksek seviyeli sunucular, belirli bir ana bilgisayar adı için hangi DNS sunucusunun "yetkili" ad sunucusu olduğunu tanımlar, yani o ana bilgisayar adı için güncel bilgileri tutar.</a:t>
            </a:r>
            <a:endParaRPr b="0" lang="en-US" sz="1400" spc="-1" strike="noStrike">
              <a:latin typeface="Arial"/>
            </a:endParaRPr>
          </a:p>
          <a:p>
            <a:pPr>
              <a:lnSpc>
                <a:spcPct val="100000"/>
              </a:lnSpc>
            </a:pPr>
            <a:r>
              <a:rPr b="0" lang="en-US" sz="1400" spc="-1" strike="noStrike">
                <a:solidFill>
                  <a:srgbClr val="000000"/>
                </a:solidFill>
                <a:latin typeface="Open Sans"/>
                <a:ea typeface="DejaVu Sans"/>
              </a:rPr>
              <a:t>Yetkili Ad Sunucusu, ad sunucusu sorgusunun son durağıdır; ana bilgisayar adını alır ve doğru IP adresini DNS Çözümleyicisine döndürür (veya etki alanını bulamazsa NXDOMAIN iletisini döndürür).</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2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pic>
        <p:nvPicPr>
          <p:cNvPr id="122" name="Picture 2" descr=""/>
          <p:cNvPicPr/>
          <p:nvPr/>
        </p:nvPicPr>
        <p:blipFill>
          <a:blip r:embed="rId1"/>
          <a:stretch/>
        </p:blipFill>
        <p:spPr>
          <a:xfrm>
            <a:off x="3187800" y="1166760"/>
            <a:ext cx="8570880" cy="46846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2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25" name="CustomShape 3"/>
          <p:cNvSpPr/>
          <p:nvPr/>
        </p:nvSpPr>
        <p:spPr>
          <a:xfrm>
            <a:off x="3321720" y="956520"/>
            <a:ext cx="1738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DNS Database</a:t>
            </a:r>
            <a:endParaRPr b="0" lang="en-US" sz="1800" spc="-1" strike="noStrike">
              <a:latin typeface="Arial"/>
            </a:endParaRPr>
          </a:p>
        </p:txBody>
      </p:sp>
      <p:pic>
        <p:nvPicPr>
          <p:cNvPr id="126" name="Picture 2" descr="DNS Database - Network Encyclopedia"/>
          <p:cNvPicPr/>
          <p:nvPr/>
        </p:nvPicPr>
        <p:blipFill>
          <a:blip r:embed="rId1"/>
          <a:stretch/>
        </p:blipFill>
        <p:spPr>
          <a:xfrm>
            <a:off x="3321720" y="1870920"/>
            <a:ext cx="7659720" cy="40298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2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29" name="CustomShape 3"/>
          <p:cNvSpPr/>
          <p:nvPr/>
        </p:nvSpPr>
        <p:spPr>
          <a:xfrm>
            <a:off x="3448440" y="979920"/>
            <a:ext cx="801756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Yinelemeli Sorgu</a:t>
            </a:r>
            <a:endParaRPr b="0" lang="en-US" sz="1800" spc="-1" strike="noStrike">
              <a:latin typeface="Arial"/>
            </a:endParaRPr>
          </a:p>
          <a:p>
            <a:pPr>
              <a:lnSpc>
                <a:spcPct val="100000"/>
              </a:lnSpc>
            </a:pPr>
            <a:r>
              <a:rPr b="0" lang="en-US" sz="1800" spc="-1" strike="noStrike">
                <a:solidFill>
                  <a:srgbClr val="000000"/>
                </a:solidFill>
                <a:latin typeface="Arial"/>
                <a:ea typeface="DejaVu Sans"/>
              </a:rPr>
              <a:t>Yinelemeli bir sorguda, bir DNS istemcisi bir ana bilgisayar adı sağlar ve DNS Çözümleyici verebileceği en iyi yanıtı verir. DNS çözümleyici, önbelleğinde ilgili DNS kayıtlarına sahipse, onları döndürür. Değilse, DNS istemcisini Kök Sunucuya veya gerekli DNS bölgesine en yakın olan başka bir Yetkili Ad Sunucusuna yönlendirir. DNS istemcisi daha sonra sorguyu doğrudan yönlendirildiği DNS sunucusuna karşı tekrarlamalıdır.</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Özyinelemeli Olmayan Sorgu</a:t>
            </a:r>
            <a:endParaRPr b="0" lang="en-US" sz="1800" spc="-1" strike="noStrike">
              <a:latin typeface="Arial"/>
            </a:endParaRPr>
          </a:p>
          <a:p>
            <a:pPr>
              <a:lnSpc>
                <a:spcPct val="100000"/>
              </a:lnSpc>
            </a:pPr>
            <a:r>
              <a:rPr b="0" lang="en-US" sz="1800" spc="-1" strike="noStrike">
                <a:solidFill>
                  <a:srgbClr val="000000"/>
                </a:solidFill>
                <a:latin typeface="Arial"/>
                <a:ea typeface="DejaVu Sans"/>
              </a:rPr>
              <a:t>Özyinelemeli olmayan bir sorgu, DNS Çözümleyicisinin yanıtı zaten bildiği bir sorgudur. Ya zaten yerel önbellekte depoladığı için hemen bir DNS kaydı döndürür ya da kayıt için yetkili olan bir DNS Ad Sunucusunu sorgular, yani o ana bilgisayar adı için kesinlikle doğru IP'ye sahiptir. Her iki durumda da, ek sorgu turlarına gerek yoktur (özyinelemeli veya yinelemeli sorgularda olduğu gibi). Bunun yerine, müşteriye hemen bir yanıt döndürülür.</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13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pic>
        <p:nvPicPr>
          <p:cNvPr id="132" name="Picture 2_0" descr=""/>
          <p:cNvPicPr/>
          <p:nvPr/>
        </p:nvPicPr>
        <p:blipFill>
          <a:blip r:embed="rId1"/>
          <a:stretch/>
        </p:blipFill>
        <p:spPr>
          <a:xfrm>
            <a:off x="3269160" y="1060200"/>
            <a:ext cx="8061480" cy="49629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3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pic>
        <p:nvPicPr>
          <p:cNvPr id="135" name="Resim 675" descr=""/>
          <p:cNvPicPr/>
          <p:nvPr/>
        </p:nvPicPr>
        <p:blipFill>
          <a:blip r:embed="rId1"/>
          <a:stretch/>
        </p:blipFill>
        <p:spPr>
          <a:xfrm>
            <a:off x="4389120" y="1005840"/>
            <a:ext cx="6761160" cy="4753800"/>
          </a:xfrm>
          <a:prstGeom prst="rect">
            <a:avLst/>
          </a:prstGeom>
          <a:ln>
            <a:noFill/>
          </a:ln>
        </p:spPr>
      </p:pic>
      <p:sp>
        <p:nvSpPr>
          <p:cNvPr id="136" name="CustomShape 3"/>
          <p:cNvSpPr/>
          <p:nvPr/>
        </p:nvSpPr>
        <p:spPr>
          <a:xfrm>
            <a:off x="5943600" y="2286000"/>
            <a:ext cx="5119560" cy="1370520"/>
          </a:xfrm>
          <a:prstGeom prst="rect">
            <a:avLst/>
          </a:prstGeom>
          <a:noFill/>
          <a:ln w="19080">
            <a:solidFill>
              <a:srgbClr val="ff0000"/>
            </a:solidFill>
            <a:round/>
          </a:ln>
        </p:spPr>
        <p:style>
          <a:lnRef idx="0"/>
          <a:fillRef idx="0"/>
          <a:effectRef idx="0"/>
          <a:fontRef idx="minor"/>
        </p:style>
      </p:sp>
      <p:sp>
        <p:nvSpPr>
          <p:cNvPr id="137" name="CustomShape 4"/>
          <p:cNvSpPr/>
          <p:nvPr/>
        </p:nvSpPr>
        <p:spPr>
          <a:xfrm>
            <a:off x="4480560" y="6035040"/>
            <a:ext cx="722268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https://www.nakivo.com/blog/virtualbox-network-setting-guide/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39"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40" name="CustomShape 3"/>
          <p:cNvSpPr/>
          <p:nvPr/>
        </p:nvSpPr>
        <p:spPr>
          <a:xfrm>
            <a:off x="3127320" y="1059120"/>
            <a:ext cx="8868240" cy="530676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000000"/>
                </a:solidFill>
                <a:latin typeface="Arial"/>
                <a:ea typeface="DejaVu Sans"/>
              </a:rPr>
              <a:t>NAT Nedir?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Bir cihazın internet üzerinde diğer cihazlarla iletişim kurabilmesi için public IP adresine sahip olması gereklidir fakat bildiğiniz üzere IPv4'te adresler (yaklaşık 3.3 milyar) sınırlı sayıdadır. IP adresleri kıt bir kaynak olduğu için, ev ve iş yerlerimizden internete bağlanmamızı sağlayan internet hizmet sağlayıcılar (Superonline, TTNET, vb) abonelerine tek bir public IP sağlarlar. NAT (Network Address Translation), aynı ağ içerisinde bulunan birden fazla cihazın aynı public IP’yi kullanarak internete erişebilmesini sağlayan yöntemdir.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NAT sayesinde evimizde bulunan ve internete bağlanan bütün cihazlar için ayrı birer public IP adresine ihtiyacımız kalmaz. Evdeki cihazlar (cep telefonu, bilgisayar, televizyon, vb) modem içinde dahili bulunan Wireless Router tarafından oluşturulan özel bir ağa dahil olarak ağdan birer private IP (genellikle 192.168.1.x veya 192.168.0.x) alırlar. Modem içerisinde dahili bulunan Wireless Router’ın bir bacağı servis sağlayıcının internet ağına diğer bacağı da ev içerisinde kurulan özel ağa bağlıdır ve bu iki ağ arasında paketlerin geçisini sağlar.</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42"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pic>
        <p:nvPicPr>
          <p:cNvPr id="143" name="Resim 683" descr=""/>
          <p:cNvPicPr/>
          <p:nvPr/>
        </p:nvPicPr>
        <p:blipFill>
          <a:blip r:embed="rId1"/>
          <a:stretch/>
        </p:blipFill>
        <p:spPr>
          <a:xfrm>
            <a:off x="3931920" y="675000"/>
            <a:ext cx="6948360" cy="5211360"/>
          </a:xfrm>
          <a:prstGeom prst="rect">
            <a:avLst/>
          </a:prstGeom>
          <a:ln>
            <a:noFill/>
          </a:ln>
        </p:spPr>
      </p:pic>
      <p:sp>
        <p:nvSpPr>
          <p:cNvPr id="144" name="CustomShape 3"/>
          <p:cNvSpPr/>
          <p:nvPr/>
        </p:nvSpPr>
        <p:spPr>
          <a:xfrm>
            <a:off x="4206240" y="5029200"/>
            <a:ext cx="731412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Anlaşılacağı üzere NAT, IP’den IP’ye dönüşüm yapmaktadır dolayısıyla public IP sayısı yeterli olsa bile NAT, servislerin sunulduğu sunucuları dış dünyadan soyutlamak amacı ile de kullanılabilir.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46"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47" name="CustomShape 3"/>
          <p:cNvSpPr/>
          <p:nvPr/>
        </p:nvSpPr>
        <p:spPr>
          <a:xfrm>
            <a:off x="3566160" y="914400"/>
            <a:ext cx="767988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VirtualBox: NAT vs NAT Network</a:t>
            </a:r>
            <a:endParaRPr b="0" lang="en-US" sz="1800" spc="-1" strike="noStrike">
              <a:latin typeface="Arial"/>
            </a:endParaRPr>
          </a:p>
        </p:txBody>
      </p:sp>
      <p:pic>
        <p:nvPicPr>
          <p:cNvPr id="148" name="Resim 688" descr=""/>
          <p:cNvPicPr/>
          <p:nvPr/>
        </p:nvPicPr>
        <p:blipFill>
          <a:blip r:embed="rId1"/>
          <a:stretch/>
        </p:blipFill>
        <p:spPr>
          <a:xfrm>
            <a:off x="0" y="2468880"/>
            <a:ext cx="6033960" cy="3396960"/>
          </a:xfrm>
          <a:prstGeom prst="rect">
            <a:avLst/>
          </a:prstGeom>
          <a:ln w="12600">
            <a:solidFill>
              <a:srgbClr val="3465a4"/>
            </a:solidFill>
            <a:round/>
          </a:ln>
        </p:spPr>
      </p:pic>
      <p:pic>
        <p:nvPicPr>
          <p:cNvPr id="149" name="Resim 689" descr=""/>
          <p:cNvPicPr/>
          <p:nvPr/>
        </p:nvPicPr>
        <p:blipFill>
          <a:blip r:embed="rId2"/>
          <a:stretch/>
        </p:blipFill>
        <p:spPr>
          <a:xfrm>
            <a:off x="6093000" y="2468880"/>
            <a:ext cx="6015240" cy="3396960"/>
          </a:xfrm>
          <a:prstGeom prst="rect">
            <a:avLst/>
          </a:prstGeom>
          <a:ln w="12600">
            <a:solidFill>
              <a:srgbClr val="3465a4"/>
            </a:solidFill>
            <a:round/>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5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52" name="CustomShape 3"/>
          <p:cNvSpPr/>
          <p:nvPr/>
        </p:nvSpPr>
        <p:spPr>
          <a:xfrm>
            <a:off x="3197520" y="1188720"/>
            <a:ext cx="8868240" cy="530676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000000"/>
                </a:solidFill>
                <a:latin typeface="Arial"/>
                <a:ea typeface="DejaVu Sans"/>
              </a:rPr>
              <a:t>Bridged Networking Nedir?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Bir sanallaştırma ortamında Guest (misafir) ve Host (ev sahibi) bilgisayarlarınız olduğunu varsayalım. Guest’e Bridged Adapter ekleyecek olursanız VM ana bilgisayar ile aynı fiziksel LAN’a bağlanır. Bu durumda sanallaştırma ortamı size bir sanal köprü (bridge) emülasyonu sağlayarak Guest’in Host’un network adaptörünü paylaşmasına imkan sağlar.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Guest data paketlerini direk olarak dış networkle değiş tokuş eder ve Host işletim sisteminin network stack‘ini bypass eder. Virtualbox için  VirtualBox NDIS6 driver‘ı gerçek network kartını çalıştırır.  Söz konusu driver sanallaştırma ortamının kurulumu sırasında kurulur.</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44" name="CustomShape 2"/>
          <p:cNvSpPr/>
          <p:nvPr/>
        </p:nvSpPr>
        <p:spPr>
          <a:xfrm>
            <a:off x="3438720" y="1019520"/>
            <a:ext cx="22356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Uygulama Katmanı</a:t>
            </a:r>
            <a:endParaRPr b="0" lang="en-US" sz="1800" spc="-1" strike="noStrike">
              <a:latin typeface="Arial"/>
            </a:endParaRPr>
          </a:p>
          <a:p>
            <a:pPr>
              <a:lnSpc>
                <a:spcPct val="100000"/>
              </a:lnSpc>
            </a:pPr>
            <a:endParaRPr b="0" lang="en-US" sz="1800" spc="-1" strike="noStrike">
              <a:latin typeface="Arial"/>
            </a:endParaRPr>
          </a:p>
        </p:txBody>
      </p:sp>
      <p:sp>
        <p:nvSpPr>
          <p:cNvPr id="45" name="CustomShape 3"/>
          <p:cNvSpPr/>
          <p:nvPr/>
        </p:nvSpPr>
        <p:spPr>
          <a:xfrm>
            <a:off x="3617280" y="2144160"/>
            <a:ext cx="5055120" cy="2832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SMTP</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Simple Mail Transfer Protocol</a:t>
            </a:r>
            <a:r>
              <a:rPr b="0" lang="en-TR" sz="1800" spc="-1" strike="noStrike">
                <a:solidFill>
                  <a:srgbClr val="000000"/>
                </a:solidFill>
                <a:latin typeface="Arial"/>
                <a:ea typeface="DejaVu Sans"/>
              </a:rPr>
              <a:t> </a:t>
            </a:r>
            <a:br/>
            <a:r>
              <a:rPr b="1" lang="en-TR" sz="1800" spc="-1" strike="noStrike">
                <a:solidFill>
                  <a:srgbClr val="000000"/>
                </a:solidFill>
                <a:latin typeface="Arial"/>
                <a:ea typeface="DejaVu Sans"/>
              </a:rPr>
              <a:t>HTTP</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Hyper-Text Transfer Protocol</a:t>
            </a:r>
            <a:br/>
            <a:r>
              <a:rPr b="1" lang="en-TR" sz="1800" spc="-1" strike="noStrike">
                <a:solidFill>
                  <a:srgbClr val="000000"/>
                </a:solidFill>
                <a:latin typeface="Arial"/>
                <a:ea typeface="DejaVu Sans"/>
              </a:rPr>
              <a:t>DNS</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Domain Name System</a:t>
            </a:r>
            <a:br/>
            <a:r>
              <a:rPr b="1" lang="en-TR" sz="1800" spc="-1" strike="noStrike">
                <a:solidFill>
                  <a:srgbClr val="000000"/>
                </a:solidFill>
                <a:latin typeface="Arial"/>
                <a:ea typeface="DejaVu Sans"/>
              </a:rPr>
              <a:t>DHCP</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Dynamic Host Configuration Protocol</a:t>
            </a:r>
            <a:br/>
            <a:r>
              <a:rPr b="1" lang="en-TR" sz="1800" spc="-1" strike="noStrike">
                <a:solidFill>
                  <a:srgbClr val="000000"/>
                </a:solidFill>
                <a:latin typeface="Arial"/>
                <a:ea typeface="DejaVu Sans"/>
              </a:rPr>
              <a:t>FTP</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File Transfer Protocol</a:t>
            </a:r>
            <a:br/>
            <a:r>
              <a:rPr b="1" lang="en-TR" sz="1800" spc="-1" strike="noStrike">
                <a:solidFill>
                  <a:srgbClr val="000000"/>
                </a:solidFill>
                <a:latin typeface="Arial"/>
                <a:ea typeface="DejaVu Sans"/>
              </a:rPr>
              <a:t>SNMP</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Simple Network Management Protocol </a:t>
            </a:r>
            <a:br/>
            <a:r>
              <a:rPr b="1" lang="en-TR" sz="1800" spc="-1" strike="noStrike">
                <a:solidFill>
                  <a:srgbClr val="000000"/>
                </a:solidFill>
                <a:latin typeface="Arial"/>
                <a:ea typeface="DejaVu Sans"/>
              </a:rPr>
              <a:t>SSH</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Secure Socket Shell </a:t>
            </a:r>
            <a:br/>
            <a:r>
              <a:rPr b="1" lang="en-TR" sz="1800" spc="-1" strike="noStrike">
                <a:solidFill>
                  <a:srgbClr val="000000"/>
                </a:solidFill>
                <a:latin typeface="Arial"/>
                <a:ea typeface="DejaVu Sans"/>
              </a:rPr>
              <a:t>UUCP</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UNIX-to-UNIX Copy Protocol</a:t>
            </a:r>
            <a:br/>
            <a:r>
              <a:rPr b="1" lang="en-TR" sz="1800" spc="-1" strike="noStrike">
                <a:solidFill>
                  <a:srgbClr val="000000"/>
                </a:solidFill>
                <a:latin typeface="Arial"/>
                <a:ea typeface="DejaVu Sans"/>
              </a:rPr>
              <a:t>IRC</a:t>
            </a:r>
            <a:r>
              <a:rPr b="1" lang="en-TR" sz="1800" spc="-1" strike="noStrike">
                <a:solidFill>
                  <a:srgbClr val="000000"/>
                </a:solidFill>
                <a:latin typeface="Arial"/>
                <a:ea typeface="DejaVu Sans"/>
              </a:rPr>
              <a:t>	</a:t>
            </a:r>
            <a:r>
              <a:rPr b="1" lang="en-TR" sz="1800" spc="-1" strike="noStrike">
                <a:solidFill>
                  <a:srgbClr val="000000"/>
                </a:solidFill>
                <a:latin typeface="Arial"/>
                <a:ea typeface="DejaVu Sans"/>
              </a:rPr>
              <a:t>: </a:t>
            </a:r>
            <a:r>
              <a:rPr b="0" lang="en-US" sz="1800" spc="-1" strike="noStrike">
                <a:solidFill>
                  <a:srgbClr val="000000"/>
                </a:solidFill>
                <a:latin typeface="Arial"/>
                <a:ea typeface="DejaVu Sans"/>
              </a:rPr>
              <a:t>Internet Relay Chat Protocol</a:t>
            </a:r>
            <a:br/>
            <a:endParaRPr b="0" lang="en-US" sz="1800" spc="-1" strike="noStrike">
              <a:latin typeface="Arial"/>
            </a:endParaRPr>
          </a:p>
        </p:txBody>
      </p:sp>
      <p:sp>
        <p:nvSpPr>
          <p:cNvPr id="46" name="CustomShape 4"/>
          <p:cNvSpPr/>
          <p:nvPr/>
        </p:nvSpPr>
        <p:spPr>
          <a:xfrm>
            <a:off x="3047400" y="5381280"/>
            <a:ext cx="641736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rial"/>
                <a:ea typeface="DejaVu Sans"/>
              </a:rPr>
              <a:t>Bilgisayar uygulaması ile ağ arasında bir arabirim sağlar. </a:t>
            </a:r>
            <a:br/>
            <a:r>
              <a:rPr b="1" lang="en-US" sz="1800" spc="-1" strike="noStrike">
                <a:solidFill>
                  <a:srgbClr val="000000"/>
                </a:solidFill>
                <a:latin typeface="Arial"/>
                <a:ea typeface="DejaVu Sans"/>
              </a:rPr>
              <a:t>Uygulamaların ağ üzerinde çalışması sağlanır.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54"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55" name="CustomShape 3"/>
          <p:cNvSpPr/>
          <p:nvPr/>
        </p:nvSpPr>
        <p:spPr>
          <a:xfrm>
            <a:off x="4206240" y="1153440"/>
            <a:ext cx="676548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Görselden de anlayacağımız üzere tüm Guest’ler Host ile aynı LAN içerisinde yer aldı. Bu sayede modem ya da routerdaki DHCP servisinden IP alıp internete çıkmaları mümkün olabilir.</a:t>
            </a:r>
            <a:endParaRPr b="0" lang="en-US" sz="1800" spc="-1" strike="noStrike">
              <a:latin typeface="Arial"/>
            </a:endParaRPr>
          </a:p>
        </p:txBody>
      </p:sp>
      <p:pic>
        <p:nvPicPr>
          <p:cNvPr id="156" name="Resim 696" descr=""/>
          <p:cNvPicPr/>
          <p:nvPr/>
        </p:nvPicPr>
        <p:blipFill>
          <a:blip r:embed="rId1"/>
          <a:stretch/>
        </p:blipFill>
        <p:spPr>
          <a:xfrm>
            <a:off x="2759760" y="2743200"/>
            <a:ext cx="8943480" cy="3595320"/>
          </a:xfrm>
          <a:prstGeom prst="rect">
            <a:avLst/>
          </a:prstGeom>
          <a:ln>
            <a:solidFill>
              <a:srgbClr val="3465a4"/>
            </a:solid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120" y="464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5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59" name="CustomShape 3"/>
          <p:cNvSpPr/>
          <p:nvPr/>
        </p:nvSpPr>
        <p:spPr>
          <a:xfrm>
            <a:off x="3194280" y="1188720"/>
            <a:ext cx="8868240" cy="537444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000000"/>
                </a:solidFill>
                <a:latin typeface="Arial"/>
                <a:ea typeface="DejaVu Sans"/>
              </a:rPr>
              <a:t>Host-only Networking Nedir?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Guest makineye bir Host-only Adapter atandığı zaman sanal olarak oluşturulan LAN için host-only network denilebilir. Host makinanın da yine  kendine ait bir host-only adapter’i bulunur. Bu adaptör sanallaştırma ortamının kurulumu sırasında oluşturulmuştur. Host-only network’e bağlı bütüm VM’ler birbirleriyle sanki fiziksel bir ethernet switch’e bağlıymış gibi iletişim kurabilirler. Örnek oluşturması açısından ağ trafikleri kaydedilebilir.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VM’ler fiziksel bir network interface’ine bağlı olmadıklarından dış networklere erişemezler. Yine de host’u NAT/ICS servisi sağlayacak şekilde konfigüre ederseniz yerel sistemlerin internet’e gatewayleri olacak şekilde ana makineye erişmelerini sağlayabilirsiniz. Bu şekilde internete çıkabilirler. Böyle bir NAT servisinin dezavantajı tıpkı router arkasındaki bir private network gibi VM’lerin dışarıdan görünmez ve erişilemez olmalarıdır.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6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62" name="CustomShape 3"/>
          <p:cNvSpPr/>
          <p:nvPr/>
        </p:nvSpPr>
        <p:spPr>
          <a:xfrm>
            <a:off x="3749040" y="5469480"/>
            <a:ext cx="758844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Özel olarak NAT konfigürasyonu yapılmadıysa 192.168.56.0/24 networkü internete çıkamaz.</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63" name="Resim 703" descr=""/>
          <p:cNvPicPr/>
          <p:nvPr/>
        </p:nvPicPr>
        <p:blipFill>
          <a:blip r:embed="rId1"/>
          <a:stretch/>
        </p:blipFill>
        <p:spPr>
          <a:xfrm>
            <a:off x="3566160" y="948960"/>
            <a:ext cx="7679880" cy="42620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65"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graphicFrame>
        <p:nvGraphicFramePr>
          <p:cNvPr id="166" name="Table 3"/>
          <p:cNvGraphicFramePr/>
          <p:nvPr/>
        </p:nvGraphicFramePr>
        <p:xfrm>
          <a:off x="3213000" y="1532160"/>
          <a:ext cx="8635320" cy="4473720"/>
        </p:xfrm>
        <a:graphic>
          <a:graphicData uri="http://schemas.openxmlformats.org/drawingml/2006/table">
            <a:tbl>
              <a:tblPr/>
              <a:tblGrid>
                <a:gridCol w="1149480"/>
                <a:gridCol w="1300680"/>
                <a:gridCol w="1259640"/>
                <a:gridCol w="1423800"/>
                <a:gridCol w="1781640"/>
                <a:gridCol w="1720440"/>
              </a:tblGrid>
              <a:tr h="599040">
                <a:tc>
                  <a:txBody>
                    <a:bodyPr lIns="90000" rIns="90000">
                      <a:noAutofit/>
                    </a:bodyPr>
                    <a:p>
                      <a:pPr algn="ctr">
                        <a:lnSpc>
                          <a:spcPct val="100000"/>
                        </a:lnSpc>
                      </a:pPr>
                      <a:r>
                        <a:rPr b="1" lang="en-US" sz="1800" spc="-1" strike="noStrike">
                          <a:solidFill>
                            <a:srgbClr val="000000"/>
                          </a:solidFill>
                          <a:latin typeface="Arial"/>
                          <a:ea typeface="DejaVu Sans"/>
                        </a:rPr>
                        <a:t>Mode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ctr">
                        <a:lnSpc>
                          <a:spcPct val="100000"/>
                        </a:lnSpc>
                      </a:pPr>
                      <a:r>
                        <a:rPr b="1" lang="en-US" sz="1800" spc="-1" strike="noStrike">
                          <a:solidFill>
                            <a:srgbClr val="000000"/>
                          </a:solidFill>
                          <a:latin typeface="Arial"/>
                          <a:ea typeface="DejaVu Sans"/>
                        </a:rPr>
                        <a:t>VM→Host</a:t>
                      </a:r>
                      <a:endParaRPr b="0" lang="en-US" sz="1800" spc="-1" strike="noStrike">
                        <a:latin typeface="Arial"/>
                      </a:endParaRPr>
                    </a:p>
                    <a:p>
                      <a:pPr algn="ctr">
                        <a:lnSpc>
                          <a:spcPct val="100000"/>
                        </a:lnSpc>
                      </a:pP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ctr">
                        <a:lnSpc>
                          <a:spcPct val="100000"/>
                        </a:lnSpc>
                      </a:pPr>
                      <a:r>
                        <a:rPr b="1" lang="en-US" sz="1800" spc="-1" strike="noStrike">
                          <a:solidFill>
                            <a:srgbClr val="000000"/>
                          </a:solidFill>
                          <a:latin typeface="Arial"/>
                          <a:ea typeface="DejaVu Sans"/>
                        </a:rPr>
                        <a:t>VM←Host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ctr">
                        <a:lnSpc>
                          <a:spcPct val="100000"/>
                        </a:lnSpc>
                      </a:pPr>
                      <a:r>
                        <a:rPr b="1" lang="en-US" sz="1800" spc="-1" strike="noStrike">
                          <a:solidFill>
                            <a:srgbClr val="000000"/>
                          </a:solidFill>
                          <a:latin typeface="Arial"/>
                          <a:ea typeface="DejaVu Sans"/>
                        </a:rPr>
                        <a:t>VM1↔VM2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ctr">
                        <a:lnSpc>
                          <a:spcPct val="100000"/>
                        </a:lnSpc>
                      </a:pPr>
                      <a:r>
                        <a:rPr b="1" lang="en-US" sz="1800" spc="-1" strike="noStrike">
                          <a:solidFill>
                            <a:srgbClr val="000000"/>
                          </a:solidFill>
                          <a:latin typeface="Arial"/>
                          <a:ea typeface="DejaVu Sans"/>
                        </a:rPr>
                        <a:t>VM→LAN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ctr">
                        <a:lnSpc>
                          <a:spcPct val="100000"/>
                        </a:lnSpc>
                      </a:pPr>
                      <a:r>
                        <a:rPr b="1" lang="en-US" sz="1800" spc="-1" strike="noStrike">
                          <a:solidFill>
                            <a:srgbClr val="000000"/>
                          </a:solidFill>
                          <a:latin typeface="Arial"/>
                          <a:ea typeface="DejaVu Sans"/>
                        </a:rPr>
                        <a:t>VM←LAN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r>
              <a:tr h="968760">
                <a:tc>
                  <a:txBody>
                    <a:bodyPr lIns="90000" rIns="90000">
                      <a:noAutofit/>
                    </a:bodyPr>
                    <a:p>
                      <a:pPr algn="ctr">
                        <a:lnSpc>
                          <a:spcPct val="100000"/>
                        </a:lnSpc>
                      </a:pPr>
                      <a:r>
                        <a:rPr b="0" lang="en-US" sz="1800" spc="-1" strike="noStrike">
                          <a:solidFill>
                            <a:srgbClr val="000000"/>
                          </a:solidFill>
                          <a:latin typeface="Arial"/>
                          <a:ea typeface="DejaVu Sans"/>
                        </a:rPr>
                        <a:t>NAT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Port forwarding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Port forwarding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968760">
                <a:tc>
                  <a:txBody>
                    <a:bodyPr lIns="90000" rIns="90000">
                      <a:noAutofit/>
                    </a:bodyPr>
                    <a:p>
                      <a:pPr algn="ctr">
                        <a:lnSpc>
                          <a:spcPct val="100000"/>
                        </a:lnSpc>
                      </a:pPr>
                      <a:r>
                        <a:rPr b="0" lang="en-US" sz="1800" spc="-1" strike="noStrike">
                          <a:solidFill>
                            <a:srgbClr val="000000"/>
                          </a:solidFill>
                          <a:latin typeface="Arial"/>
                          <a:ea typeface="DejaVu Sans"/>
                        </a:rPr>
                        <a:t>NAT Network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Port forwarding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Port forwarding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968760">
                <a:tc>
                  <a:txBody>
                    <a:bodyPr lIns="90000" rIns="90000">
                      <a:noAutofit/>
                    </a:bodyPr>
                    <a:p>
                      <a:pPr algn="ctr">
                        <a:lnSpc>
                          <a:spcPct val="100000"/>
                        </a:lnSpc>
                      </a:pPr>
                      <a:r>
                        <a:rPr b="0" lang="en-US" sz="1800" spc="-1" strike="noStrike">
                          <a:solidFill>
                            <a:srgbClr val="000000"/>
                          </a:solidFill>
                          <a:latin typeface="Arial"/>
                          <a:ea typeface="DejaVu Sans"/>
                        </a:rPr>
                        <a:t>Bridged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968760">
                <a:tc>
                  <a:txBody>
                    <a:bodyPr lIns="90000" rIns="90000">
                      <a:noAutofit/>
                    </a:bodyPr>
                    <a:p>
                      <a:pPr algn="ctr">
                        <a:lnSpc>
                          <a:spcPct val="100000"/>
                        </a:lnSpc>
                      </a:pPr>
                      <a:r>
                        <a:rPr b="0" lang="en-US" sz="1800" spc="-1" strike="noStrike">
                          <a:solidFill>
                            <a:srgbClr val="000000"/>
                          </a:solidFill>
                          <a:latin typeface="Arial"/>
                          <a:ea typeface="DejaVu Sans"/>
                        </a:rPr>
                        <a:t>Host-only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6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69" name="CustomShape 3"/>
          <p:cNvSpPr/>
          <p:nvPr/>
        </p:nvSpPr>
        <p:spPr>
          <a:xfrm>
            <a:off x="3195720" y="1005840"/>
            <a:ext cx="8868240" cy="332676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000000"/>
                </a:solidFill>
                <a:latin typeface="Arial"/>
                <a:ea typeface="DejaVu Sans"/>
              </a:rPr>
              <a:t>Peki Biz Ne Yapacağız?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Kurmuş olduğumuz makinelerin Network Adapter seçeneğini NAT Network yaparak  VirtualBox üzerinden kendi oluşturacağımız NAT Network bilgisini gireceğiz. Böylece makinelerimiz ortak bir NAT ağında olacak.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Bu işlem için öncelikle VirtualBox üzerinde Preferences→ Network kısmına giderek yeni bir NAT Network ayarı oluşturuyoruz.</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70" name="Resim 710" descr=""/>
          <p:cNvPicPr/>
          <p:nvPr/>
        </p:nvPicPr>
        <p:blipFill>
          <a:blip r:embed="rId1"/>
          <a:stretch/>
        </p:blipFill>
        <p:spPr>
          <a:xfrm>
            <a:off x="4572000" y="3321720"/>
            <a:ext cx="5302440" cy="332964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72"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73" name="CustomShape 3"/>
          <p:cNvSpPr/>
          <p:nvPr/>
        </p:nvSpPr>
        <p:spPr>
          <a:xfrm>
            <a:off x="319248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Arial"/>
                <a:ea typeface="DejaVu Sans"/>
              </a:rPr>
              <a:t>Ardından ise oluşturduğumuz ayarın üstüne tıklayarak konfigürasyonları yapabiliriz. Host makineden sanal makinelere erişim sağlamak için Port Forwarding ayarlarını daha sonra yapacağız.</a:t>
            </a:r>
            <a:endParaRPr b="0" lang="en-US" sz="1800" spc="-1" strike="noStrike">
              <a:latin typeface="Arial"/>
            </a:endParaRPr>
          </a:p>
        </p:txBody>
      </p:sp>
      <p:pic>
        <p:nvPicPr>
          <p:cNvPr id="174" name="Resim 714" descr=""/>
          <p:cNvPicPr/>
          <p:nvPr/>
        </p:nvPicPr>
        <p:blipFill>
          <a:blip r:embed="rId1"/>
          <a:stretch/>
        </p:blipFill>
        <p:spPr>
          <a:xfrm>
            <a:off x="4191480" y="2046240"/>
            <a:ext cx="5865840" cy="371340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76"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pic>
        <p:nvPicPr>
          <p:cNvPr id="177" name="Resim 717" descr=""/>
          <p:cNvPicPr/>
          <p:nvPr/>
        </p:nvPicPr>
        <p:blipFill>
          <a:blip r:embed="rId1"/>
          <a:stretch/>
        </p:blipFill>
        <p:spPr>
          <a:xfrm>
            <a:off x="3661920" y="1828800"/>
            <a:ext cx="6761160" cy="4753800"/>
          </a:xfrm>
          <a:prstGeom prst="rect">
            <a:avLst/>
          </a:prstGeom>
          <a:ln>
            <a:noFill/>
          </a:ln>
        </p:spPr>
      </p:pic>
      <p:sp>
        <p:nvSpPr>
          <p:cNvPr id="178" name="CustomShape 3"/>
          <p:cNvSpPr/>
          <p:nvPr/>
        </p:nvSpPr>
        <p:spPr>
          <a:xfrm>
            <a:off x="318924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Arial"/>
                <a:ea typeface="DejaVu Sans"/>
              </a:rPr>
              <a:t>Daha sonra ise sanal makinelerimizin ayarlarından Network kısmına giderek NAT Network seçeneğini seçiyoruz ve alttaki kısımdan az önce oluşturduğumuz ayarı giriyoruz.</a:t>
            </a:r>
            <a:endParaRPr b="0" lang="en-US" sz="1800" spc="-1" strike="noStrike">
              <a:latin typeface="Arial"/>
            </a:endParaRPr>
          </a:p>
        </p:txBody>
      </p:sp>
      <p:sp>
        <p:nvSpPr>
          <p:cNvPr id="179" name="CustomShape 4"/>
          <p:cNvSpPr/>
          <p:nvPr/>
        </p:nvSpPr>
        <p:spPr>
          <a:xfrm>
            <a:off x="5486400" y="3108960"/>
            <a:ext cx="4845240" cy="547560"/>
          </a:xfrm>
          <a:prstGeom prst="rect">
            <a:avLst/>
          </a:prstGeom>
          <a:noFill/>
          <a:ln w="19080">
            <a:solidFill>
              <a:srgbClr val="ff0000"/>
            </a:solidFill>
            <a:custDash>
              <a:ds d="600000" sp="300000"/>
            </a:cust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8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82" name="CustomShape 3"/>
          <p:cNvSpPr/>
          <p:nvPr/>
        </p:nvSpPr>
        <p:spPr>
          <a:xfrm>
            <a:off x="318600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Arial"/>
                <a:ea typeface="DejaVu Sans"/>
              </a:rPr>
              <a:t>Böylelikle makinelerimizi oluşturduğumuz NAT Networke dahil etmiş olduk. Daha sonra makinelerimizi açarak (açıksa network ayarlarını restart ederek) ilgili konfigürasyonları almasını sağlıyoruz. “ip a” komutuyla makinemizin IP’sini kontrol edebiliriz.</a:t>
            </a:r>
            <a:endParaRPr b="0" lang="en-US" sz="1800" spc="-1" strike="noStrike">
              <a:latin typeface="Arial"/>
            </a:endParaRPr>
          </a:p>
        </p:txBody>
      </p:sp>
      <p:pic>
        <p:nvPicPr>
          <p:cNvPr id="183" name="Resim 723" descr=""/>
          <p:cNvPicPr/>
          <p:nvPr/>
        </p:nvPicPr>
        <p:blipFill>
          <a:blip r:embed="rId1"/>
          <a:stretch/>
        </p:blipFill>
        <p:spPr>
          <a:xfrm>
            <a:off x="3284640" y="2012040"/>
            <a:ext cx="7961400" cy="1370160"/>
          </a:xfrm>
          <a:prstGeom prst="rect">
            <a:avLst/>
          </a:prstGeom>
          <a:ln>
            <a:noFill/>
          </a:ln>
        </p:spPr>
      </p:pic>
      <p:pic>
        <p:nvPicPr>
          <p:cNvPr id="184" name="Resim 724" descr=""/>
          <p:cNvPicPr/>
          <p:nvPr/>
        </p:nvPicPr>
        <p:blipFill>
          <a:blip r:embed="rId2"/>
          <a:stretch/>
        </p:blipFill>
        <p:spPr>
          <a:xfrm>
            <a:off x="3291840" y="3614040"/>
            <a:ext cx="7965360" cy="2694240"/>
          </a:xfrm>
          <a:prstGeom prst="rect">
            <a:avLst/>
          </a:prstGeom>
          <a:ln>
            <a:noFill/>
          </a:ln>
        </p:spPr>
      </p:pic>
      <p:sp>
        <p:nvSpPr>
          <p:cNvPr id="185" name="CustomShape 4"/>
          <p:cNvSpPr/>
          <p:nvPr/>
        </p:nvSpPr>
        <p:spPr>
          <a:xfrm>
            <a:off x="3291840" y="5029200"/>
            <a:ext cx="7965360" cy="1279080"/>
          </a:xfrm>
          <a:prstGeom prst="rect">
            <a:avLst/>
          </a:prstGeom>
          <a:noFill/>
          <a:ln w="76320">
            <a:solidFill>
              <a:srgbClr val="ff0000"/>
            </a:solidFill>
            <a:round/>
          </a:ln>
        </p:spPr>
        <p:style>
          <a:lnRef idx="0"/>
          <a:fillRef idx="0"/>
          <a:effectRef idx="0"/>
          <a:fontRef idx="minor"/>
        </p:style>
      </p:sp>
      <p:sp>
        <p:nvSpPr>
          <p:cNvPr id="186" name="CustomShape 5"/>
          <p:cNvSpPr/>
          <p:nvPr/>
        </p:nvSpPr>
        <p:spPr>
          <a:xfrm>
            <a:off x="3280680" y="2743200"/>
            <a:ext cx="7965360" cy="639000"/>
          </a:xfrm>
          <a:prstGeom prst="rect">
            <a:avLst/>
          </a:prstGeom>
          <a:noFill/>
          <a:ln w="7632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8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89" name="CustomShape 3"/>
          <p:cNvSpPr/>
          <p:nvPr/>
        </p:nvSpPr>
        <p:spPr>
          <a:xfrm>
            <a:off x="319248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Arial"/>
                <a:ea typeface="DejaVu Sans"/>
              </a:rPr>
              <a:t>Makinelerimizin NAT Networkünden birer IP aldığını görmüş olduk. Şu anda makinelerimiz birbirlerine ve host makineye gidebilmekteler fakat host makinemizden sanal makinelerimize erişimimiz bulunmamakta.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İşte bu aşamada oluşturduğumuz NAT Network ayarından Port Forwarding kuralları düzenleyerek bu sorunu da çözeceğiz. Fakat önce makinelerimize birer statik IP tanımlamamız gerekiyor.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Elimizde bir Pardus XFCE bir de Pardus Server makinemiz var. Bu makinelerimizin network ayarları farklı servislerle ve araçlarla düzenlenmekte ve kontrol edilmekte. Bu servislerden ve farklarından biraz bahsedelim.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9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92" name="CustomShape 3"/>
          <p:cNvSpPr/>
          <p:nvPr/>
        </p:nvSpPr>
        <p:spPr>
          <a:xfrm>
            <a:off x="3200760" y="914400"/>
            <a:ext cx="8868240" cy="3326760"/>
          </a:xfrm>
          <a:prstGeom prst="rect">
            <a:avLst/>
          </a:prstGeom>
          <a:noFill/>
          <a:ln>
            <a:noFill/>
          </a:ln>
        </p:spPr>
        <p:style>
          <a:lnRef idx="0"/>
          <a:fillRef idx="0"/>
          <a:effectRef idx="0"/>
          <a:fontRef idx="minor"/>
        </p:style>
      </p:sp>
      <p:pic>
        <p:nvPicPr>
          <p:cNvPr id="193" name="Resim 733" descr=""/>
          <p:cNvPicPr/>
          <p:nvPr/>
        </p:nvPicPr>
        <p:blipFill>
          <a:blip r:embed="rId1"/>
          <a:stretch/>
        </p:blipFill>
        <p:spPr>
          <a:xfrm>
            <a:off x="3931920" y="4541760"/>
            <a:ext cx="7085160" cy="1675080"/>
          </a:xfrm>
          <a:prstGeom prst="rect">
            <a:avLst/>
          </a:prstGeom>
          <a:ln>
            <a:noFill/>
          </a:ln>
        </p:spPr>
      </p:pic>
      <p:graphicFrame>
        <p:nvGraphicFramePr>
          <p:cNvPr id="194" name="Table 4"/>
          <p:cNvGraphicFramePr/>
          <p:nvPr/>
        </p:nvGraphicFramePr>
        <p:xfrm>
          <a:off x="3566160" y="1197000"/>
          <a:ext cx="7740000" cy="2879280"/>
        </p:xfrm>
        <a:graphic>
          <a:graphicData uri="http://schemas.openxmlformats.org/drawingml/2006/table">
            <a:tbl>
              <a:tblPr/>
              <a:tblGrid>
                <a:gridCol w="1938960"/>
                <a:gridCol w="2795040"/>
                <a:gridCol w="3006360"/>
              </a:tblGrid>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5c8526"/>
                    </a:solidFill>
                  </a:tcPr>
                </a:tc>
                <a:tc>
                  <a:txBody>
                    <a:bodyPr lIns="90000" rIns="90000">
                      <a:noAutofit/>
                    </a:bodyPr>
                    <a:p>
                      <a:pPr>
                        <a:lnSpc>
                          <a:spcPct val="100000"/>
                        </a:lnSpc>
                      </a:pPr>
                      <a:r>
                        <a:rPr b="0" lang="en-US" sz="1800" spc="-1" strike="noStrike">
                          <a:solidFill>
                            <a:srgbClr val="000000"/>
                          </a:solidFill>
                          <a:latin typeface="Arial"/>
                          <a:ea typeface="DejaVu Sans"/>
                        </a:rPr>
                        <a:t>NetworkManager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5c8526"/>
                    </a:solidFill>
                  </a:tcPr>
                </a:tc>
                <a:tc>
                  <a:txBody>
                    <a:bodyPr lIns="90000" rIns="90000">
                      <a:noAutofit/>
                    </a:bodyPr>
                    <a:p>
                      <a:pPr>
                        <a:lnSpc>
                          <a:spcPct val="100000"/>
                        </a:lnSpc>
                      </a:pPr>
                      <a:r>
                        <a:rPr b="0" lang="en-US" sz="1800" spc="-1" strike="noStrike">
                          <a:solidFill>
                            <a:srgbClr val="000000"/>
                          </a:solidFill>
                          <a:latin typeface="Arial"/>
                          <a:ea typeface="DejaVu Sans"/>
                        </a:rPr>
                        <a:t>networking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5c8526"/>
                    </a:solidFill>
                  </a:tcPr>
                </a:tc>
              </a:tr>
              <a:tr h="719640">
                <a:tc>
                  <a:txBody>
                    <a:bodyPr lIns="90000" rIns="90000">
                      <a:noAutofit/>
                    </a:bodyPr>
                    <a:p>
                      <a:pPr>
                        <a:lnSpc>
                          <a:spcPct val="100000"/>
                        </a:lnSpc>
                      </a:pPr>
                      <a:r>
                        <a:rPr b="0" lang="en-US" sz="1800" spc="-1" strike="noStrike">
                          <a:solidFill>
                            <a:srgbClr val="000000"/>
                          </a:solidFill>
                          <a:latin typeface="Arial"/>
                          <a:ea typeface="DejaVu Sans"/>
                        </a:rPr>
                        <a:t>Dosya Dizini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4bd5e"/>
                    </a:solidFill>
                  </a:tcPr>
                </a:tc>
                <a:tc>
                  <a:txBody>
                    <a:bodyPr lIns="90000" rIns="90000">
                      <a:noAutofit/>
                    </a:bodyPr>
                    <a:p>
                      <a:pPr>
                        <a:lnSpc>
                          <a:spcPct val="100000"/>
                        </a:lnSpc>
                      </a:pPr>
                      <a:r>
                        <a:rPr b="0" lang="en-US" sz="1800" spc="-1" strike="noStrike">
                          <a:solidFill>
                            <a:srgbClr val="000000"/>
                          </a:solidFill>
                          <a:latin typeface="Arial"/>
                          <a:ea typeface="DejaVu Sans"/>
                        </a:rPr>
                        <a:t>/etc/NetworkManager/system-connections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4bd5e"/>
                    </a:solidFill>
                  </a:tcPr>
                </a:tc>
                <a:tc>
                  <a:txBody>
                    <a:bodyPr lIns="90000" rIns="90000">
                      <a:noAutofit/>
                    </a:bodyPr>
                    <a:p>
                      <a:pPr>
                        <a:lnSpc>
                          <a:spcPct val="100000"/>
                        </a:lnSpc>
                      </a:pPr>
                      <a:r>
                        <a:rPr b="0" lang="en-US" sz="1800" spc="-1" strike="noStrike">
                          <a:solidFill>
                            <a:srgbClr val="000000"/>
                          </a:solidFill>
                          <a:latin typeface="Arial"/>
                          <a:ea typeface="DejaVu Sans"/>
                        </a:rPr>
                        <a:t>/etc/network/interfaces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4bd5e"/>
                    </a:solidFill>
                  </a:tcPr>
                </a:tc>
              </a:tr>
              <a:tr h="719640">
                <a:tc>
                  <a:txBody>
                    <a:bodyPr lIns="90000" rIns="90000">
                      <a:noAutofit/>
                    </a:bodyPr>
                    <a:p>
                      <a:pPr>
                        <a:lnSpc>
                          <a:spcPct val="100000"/>
                        </a:lnSpc>
                      </a:pPr>
                      <a:r>
                        <a:rPr b="0" lang="en-US" sz="1800" spc="-1" strike="noStrike">
                          <a:solidFill>
                            <a:srgbClr val="000000"/>
                          </a:solidFill>
                          <a:latin typeface="Arial"/>
                          <a:ea typeface="DejaVu Sans"/>
                        </a:rPr>
                        <a:t>Çalıştığı Sistemler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noAutofit/>
                    </a:bodyPr>
                    <a:p>
                      <a:pPr>
                        <a:lnSpc>
                          <a:spcPct val="100000"/>
                        </a:lnSpc>
                      </a:pPr>
                      <a:r>
                        <a:rPr b="0" lang="en-US" sz="1800" spc="-1" strike="noStrike">
                          <a:solidFill>
                            <a:srgbClr val="000000"/>
                          </a:solidFill>
                          <a:latin typeface="Arial"/>
                          <a:ea typeface="DejaVu Sans"/>
                        </a:rPr>
                        <a:t>RedHat, CentOS türevleri</a:t>
                      </a:r>
                      <a:endParaRPr b="0" lang="en-US" sz="1800" spc="-1" strike="noStrike">
                        <a:latin typeface="Arial"/>
                      </a:endParaRPr>
                    </a:p>
                    <a:p>
                      <a:pPr>
                        <a:lnSpc>
                          <a:spcPct val="100000"/>
                        </a:lnSpc>
                      </a:pPr>
                      <a:r>
                        <a:rPr b="0" lang="en-US" sz="1800" spc="-1" strike="noStrike">
                          <a:solidFill>
                            <a:srgbClr val="000000"/>
                          </a:solidFill>
                          <a:latin typeface="Arial"/>
                          <a:ea typeface="DejaVu Sans"/>
                        </a:rPr>
                        <a:t>Arayüzlü dağıtımlar (XFCE, GNOME)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noAutofit/>
                    </a:bodyPr>
                    <a:p>
                      <a:pPr>
                        <a:lnSpc>
                          <a:spcPct val="100000"/>
                        </a:lnSpc>
                      </a:pPr>
                      <a:r>
                        <a:rPr b="0" lang="en-US" sz="1800" spc="-1" strike="noStrike">
                          <a:solidFill>
                            <a:srgbClr val="000000"/>
                          </a:solidFill>
                          <a:latin typeface="Arial"/>
                          <a:ea typeface="DejaVu Sans"/>
                        </a:rPr>
                        <a:t>Server dağıtımlar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720720">
                <a:tc>
                  <a:txBody>
                    <a:bodyPr lIns="90000" rIns="90000">
                      <a:noAutofit/>
                    </a:bodyPr>
                    <a:p>
                      <a:pPr>
                        <a:lnSpc>
                          <a:spcPct val="100000"/>
                        </a:lnSpc>
                      </a:pPr>
                      <a:r>
                        <a:rPr b="0" lang="en-US" sz="1800" spc="-1" strike="noStrike">
                          <a:solidFill>
                            <a:srgbClr val="000000"/>
                          </a:solidFill>
                          <a:latin typeface="Arial"/>
                          <a:ea typeface="DejaVu Sans"/>
                        </a:rPr>
                        <a:t>Araçlar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4bd5e"/>
                    </a:solidFill>
                  </a:tcPr>
                </a:tc>
                <a:tc>
                  <a:txBody>
                    <a:bodyPr lIns="90000" rIns="90000">
                      <a:noAutofit/>
                    </a:bodyPr>
                    <a:p>
                      <a:pPr>
                        <a:lnSpc>
                          <a:spcPct val="100000"/>
                        </a:lnSpc>
                      </a:pPr>
                      <a:r>
                        <a:rPr b="0" lang="en-US" sz="1800" spc="-1" strike="noStrike">
                          <a:solidFill>
                            <a:srgbClr val="000000"/>
                          </a:solidFill>
                          <a:latin typeface="Arial"/>
                          <a:ea typeface="DejaVu Sans"/>
                        </a:rPr>
                        <a:t>nmcli, nmtui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4bd5e"/>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94bd5e"/>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4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49" name="CustomShape 3"/>
          <p:cNvSpPr/>
          <p:nvPr/>
        </p:nvSpPr>
        <p:spPr>
          <a:xfrm>
            <a:off x="3467520" y="1092960"/>
            <a:ext cx="19198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Sunum Katmanı</a:t>
            </a:r>
            <a:endParaRPr b="0" lang="en-US" sz="1800" spc="-1" strike="noStrike">
              <a:latin typeface="Arial"/>
            </a:endParaRPr>
          </a:p>
        </p:txBody>
      </p:sp>
      <p:sp>
        <p:nvSpPr>
          <p:cNvPr id="50" name="CustomShape 4"/>
          <p:cNvSpPr/>
          <p:nvPr/>
        </p:nvSpPr>
        <p:spPr>
          <a:xfrm>
            <a:off x="3457800" y="4551120"/>
            <a:ext cx="729252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Bu katman; yollanan verinin karşı bilgisayar tarafından anlaşılacak şekilde çevirir. Sunum katmanı uygulama katmanına verileri yollar daha sonra bu katmanda verinin yapısı, biçimi ile ilgili düzenlemeler yapılır, verinin formatı belirlenir. Ayrıca verinin şifrelenmesi, açılması, sıkıştırılması da bu katmanda yapılır.</a:t>
            </a:r>
            <a:endParaRPr b="0" lang="en-US" sz="1800" spc="-1" strike="noStrike">
              <a:latin typeface="Arial"/>
            </a:endParaRPr>
          </a:p>
        </p:txBody>
      </p:sp>
      <p:sp>
        <p:nvSpPr>
          <p:cNvPr id="51" name="CustomShape 5"/>
          <p:cNvSpPr/>
          <p:nvPr/>
        </p:nvSpPr>
        <p:spPr>
          <a:xfrm>
            <a:off x="3601080" y="1933920"/>
            <a:ext cx="1080360" cy="2009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ISO8822</a:t>
            </a:r>
            <a:br/>
            <a:r>
              <a:rPr b="1" lang="en-TR" sz="1800" spc="-1" strike="noStrike">
                <a:solidFill>
                  <a:srgbClr val="000000"/>
                </a:solidFill>
                <a:latin typeface="Arial"/>
                <a:ea typeface="DejaVu Sans"/>
              </a:rPr>
              <a:t>ISO8823</a:t>
            </a:r>
            <a:br/>
            <a:r>
              <a:rPr b="1" lang="en-TR" sz="1800" spc="-1" strike="noStrike">
                <a:solidFill>
                  <a:srgbClr val="000000"/>
                </a:solidFill>
                <a:latin typeface="Arial"/>
                <a:ea typeface="DejaVu Sans"/>
              </a:rPr>
              <a:t>ISO8824</a:t>
            </a:r>
            <a:br/>
            <a:r>
              <a:rPr b="1" lang="en-TR" sz="1800" spc="-1" strike="noStrike">
                <a:solidFill>
                  <a:srgbClr val="000000"/>
                </a:solidFill>
                <a:latin typeface="Arial"/>
                <a:ea typeface="DejaVu Sans"/>
              </a:rPr>
              <a:t>TIFF</a:t>
            </a:r>
            <a:br/>
            <a:r>
              <a:rPr b="1" lang="en-TR" sz="1800" spc="-1" strike="noStrike">
                <a:solidFill>
                  <a:srgbClr val="000000"/>
                </a:solidFill>
                <a:latin typeface="Arial"/>
                <a:ea typeface="DejaVu Sans"/>
              </a:rPr>
              <a:t>JPEG</a:t>
            </a:r>
            <a:br/>
            <a:r>
              <a:rPr b="1" lang="en-TR" sz="1800" spc="-1" strike="noStrike">
                <a:solidFill>
                  <a:srgbClr val="000000"/>
                </a:solidFill>
                <a:latin typeface="Arial"/>
                <a:ea typeface="DejaVu Sans"/>
              </a:rPr>
              <a:t>GIF</a:t>
            </a:r>
            <a:br/>
            <a:r>
              <a:rPr b="1" lang="en-TR" sz="1800" spc="-1" strike="noStrike">
                <a:solidFill>
                  <a:srgbClr val="000000"/>
                </a:solidFill>
                <a:latin typeface="Arial"/>
                <a:ea typeface="DejaVu Sans"/>
              </a:rPr>
              <a:t>ASCII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196"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197" name="CustomShape 3"/>
          <p:cNvSpPr/>
          <p:nvPr/>
        </p:nvSpPr>
        <p:spPr>
          <a:xfrm>
            <a:off x="3200760" y="1188720"/>
            <a:ext cx="8868240" cy="5306760"/>
          </a:xfrm>
          <a:prstGeom prst="rect">
            <a:avLst/>
          </a:prstGeom>
          <a:noFill/>
          <a:ln>
            <a:noFill/>
          </a:ln>
        </p:spPr>
        <p:style>
          <a:lnRef idx="0"/>
          <a:fillRef idx="0"/>
          <a:effectRef idx="0"/>
          <a:fontRef idx="minor"/>
        </p:style>
      </p:sp>
      <p:pic>
        <p:nvPicPr>
          <p:cNvPr id="198" name="Resim 738" descr=""/>
          <p:cNvPicPr/>
          <p:nvPr/>
        </p:nvPicPr>
        <p:blipFill>
          <a:blip r:embed="rId1"/>
          <a:stretch/>
        </p:blipFill>
        <p:spPr>
          <a:xfrm>
            <a:off x="3840480" y="1046160"/>
            <a:ext cx="5742360" cy="1970640"/>
          </a:xfrm>
          <a:prstGeom prst="rect">
            <a:avLst/>
          </a:prstGeom>
          <a:ln>
            <a:noFill/>
          </a:ln>
        </p:spPr>
      </p:pic>
      <p:pic>
        <p:nvPicPr>
          <p:cNvPr id="199" name="Resim 739" descr=""/>
          <p:cNvPicPr/>
          <p:nvPr/>
        </p:nvPicPr>
        <p:blipFill>
          <a:blip r:embed="rId2"/>
          <a:stretch/>
        </p:blipFill>
        <p:spPr>
          <a:xfrm>
            <a:off x="2741760" y="3749040"/>
            <a:ext cx="3018240" cy="2675520"/>
          </a:xfrm>
          <a:prstGeom prst="rect">
            <a:avLst/>
          </a:prstGeom>
          <a:ln>
            <a:noFill/>
          </a:ln>
        </p:spPr>
      </p:pic>
      <p:pic>
        <p:nvPicPr>
          <p:cNvPr id="200" name="Resim 740" descr=""/>
          <p:cNvPicPr/>
          <p:nvPr/>
        </p:nvPicPr>
        <p:blipFill>
          <a:blip r:embed="rId3"/>
          <a:stretch/>
        </p:blipFill>
        <p:spPr>
          <a:xfrm>
            <a:off x="6309360" y="3474720"/>
            <a:ext cx="5576760" cy="308844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02"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03" name="CustomShape 3"/>
          <p:cNvSpPr/>
          <p:nvPr/>
        </p:nvSpPr>
        <p:spPr>
          <a:xfrm>
            <a:off x="3200760" y="1188720"/>
            <a:ext cx="8868240" cy="5306760"/>
          </a:xfrm>
          <a:prstGeom prst="rect">
            <a:avLst/>
          </a:prstGeom>
          <a:noFill/>
          <a:ln>
            <a:noFill/>
          </a:ln>
        </p:spPr>
        <p:style>
          <a:lnRef idx="0"/>
          <a:fillRef idx="0"/>
          <a:effectRef idx="0"/>
          <a:fontRef idx="minor"/>
        </p:style>
      </p:sp>
      <p:sp>
        <p:nvSpPr>
          <p:cNvPr id="204" name="CustomShape 4"/>
          <p:cNvSpPr/>
          <p:nvPr/>
        </p:nvSpPr>
        <p:spPr>
          <a:xfrm>
            <a:off x="318240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000000"/>
                </a:solidFill>
                <a:latin typeface="Arial"/>
                <a:ea typeface="DejaVu Sans"/>
              </a:rPr>
              <a:t>Statik IP Verilmesi</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Şimdi ise makinelerimize statik IP verme işlemini gerçekleştireceğiz. Böylece makineler (interfaceler), DHCP Server’dan aldıkları IP’ye değil bizim verdiğimiz IP’ye sahip olacaklar ve bu IP ile network bağlantılarını kuracakları. Daha sonra bu IP adreslerine VirtualBox üzerinden port forwarding de uygulayacağız.</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06"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07" name="CustomShape 3"/>
          <p:cNvSpPr/>
          <p:nvPr/>
        </p:nvSpPr>
        <p:spPr>
          <a:xfrm>
            <a:off x="3200760" y="1188720"/>
            <a:ext cx="8868240" cy="5306760"/>
          </a:xfrm>
          <a:prstGeom prst="rect">
            <a:avLst/>
          </a:prstGeom>
          <a:noFill/>
          <a:ln>
            <a:noFill/>
          </a:ln>
        </p:spPr>
        <p:style>
          <a:lnRef idx="0"/>
          <a:fillRef idx="0"/>
          <a:effectRef idx="0"/>
          <a:fontRef idx="minor"/>
        </p:style>
      </p:sp>
      <p:pic>
        <p:nvPicPr>
          <p:cNvPr id="208" name="Resim 748" descr=""/>
          <p:cNvPicPr/>
          <p:nvPr/>
        </p:nvPicPr>
        <p:blipFill>
          <a:blip r:embed="rId1"/>
          <a:stretch/>
        </p:blipFill>
        <p:spPr>
          <a:xfrm>
            <a:off x="3764880" y="740520"/>
            <a:ext cx="6932880" cy="3190680"/>
          </a:xfrm>
          <a:prstGeom prst="rect">
            <a:avLst/>
          </a:prstGeom>
          <a:ln>
            <a:noFill/>
          </a:ln>
        </p:spPr>
      </p:pic>
      <p:pic>
        <p:nvPicPr>
          <p:cNvPr id="209" name="Resim 749" descr=""/>
          <p:cNvPicPr/>
          <p:nvPr/>
        </p:nvPicPr>
        <p:blipFill>
          <a:blip r:embed="rId2"/>
          <a:stretch/>
        </p:blipFill>
        <p:spPr>
          <a:xfrm>
            <a:off x="2560320" y="4354920"/>
            <a:ext cx="9159120" cy="1862280"/>
          </a:xfrm>
          <a:prstGeom prst="rect">
            <a:avLst/>
          </a:prstGeom>
          <a:ln>
            <a:noFill/>
          </a:ln>
        </p:spPr>
      </p:pic>
      <p:sp>
        <p:nvSpPr>
          <p:cNvPr id="210" name="CustomShape 4"/>
          <p:cNvSpPr/>
          <p:nvPr/>
        </p:nvSpPr>
        <p:spPr>
          <a:xfrm>
            <a:off x="3764880" y="2651760"/>
            <a:ext cx="3915360" cy="1188000"/>
          </a:xfrm>
          <a:prstGeom prst="rect">
            <a:avLst/>
          </a:prstGeom>
          <a:noFill/>
          <a:ln w="29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12"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13" name="CustomShape 3"/>
          <p:cNvSpPr/>
          <p:nvPr/>
        </p:nvSpPr>
        <p:spPr>
          <a:xfrm>
            <a:off x="3200760" y="1188720"/>
            <a:ext cx="8868240" cy="5306760"/>
          </a:xfrm>
          <a:prstGeom prst="rect">
            <a:avLst/>
          </a:prstGeom>
          <a:noFill/>
          <a:ln>
            <a:noFill/>
          </a:ln>
        </p:spPr>
        <p:style>
          <a:lnRef idx="0"/>
          <a:fillRef idx="0"/>
          <a:effectRef idx="0"/>
          <a:fontRef idx="minor"/>
        </p:style>
      </p:sp>
      <p:pic>
        <p:nvPicPr>
          <p:cNvPr id="214" name="Resim 754" descr=""/>
          <p:cNvPicPr/>
          <p:nvPr/>
        </p:nvPicPr>
        <p:blipFill>
          <a:blip r:embed="rId1"/>
          <a:stretch/>
        </p:blipFill>
        <p:spPr>
          <a:xfrm>
            <a:off x="5669280" y="4297680"/>
            <a:ext cx="3474000" cy="2397960"/>
          </a:xfrm>
          <a:prstGeom prst="rect">
            <a:avLst/>
          </a:prstGeom>
          <a:ln>
            <a:noFill/>
          </a:ln>
        </p:spPr>
      </p:pic>
      <p:pic>
        <p:nvPicPr>
          <p:cNvPr id="215" name="Resim 755" descr=""/>
          <p:cNvPicPr/>
          <p:nvPr/>
        </p:nvPicPr>
        <p:blipFill>
          <a:blip r:embed="rId2"/>
          <a:stretch/>
        </p:blipFill>
        <p:spPr>
          <a:xfrm>
            <a:off x="4023360" y="722880"/>
            <a:ext cx="6203520" cy="3482640"/>
          </a:xfrm>
          <a:prstGeom prst="rect">
            <a:avLst/>
          </a:prstGeom>
          <a:ln>
            <a:noFill/>
          </a:ln>
        </p:spPr>
      </p:pic>
      <p:sp>
        <p:nvSpPr>
          <p:cNvPr id="216" name="CustomShape 4"/>
          <p:cNvSpPr/>
          <p:nvPr/>
        </p:nvSpPr>
        <p:spPr>
          <a:xfrm>
            <a:off x="4297680" y="1828800"/>
            <a:ext cx="4571280" cy="1096560"/>
          </a:xfrm>
          <a:prstGeom prst="rect">
            <a:avLst/>
          </a:prstGeom>
          <a:noFill/>
          <a:ln w="29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1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19" name="CustomShape 3"/>
          <p:cNvSpPr/>
          <p:nvPr/>
        </p:nvSpPr>
        <p:spPr>
          <a:xfrm>
            <a:off x="3200760" y="1188720"/>
            <a:ext cx="8868240" cy="5306760"/>
          </a:xfrm>
          <a:prstGeom prst="rect">
            <a:avLst/>
          </a:prstGeom>
          <a:noFill/>
          <a:ln>
            <a:noFill/>
          </a:ln>
        </p:spPr>
        <p:style>
          <a:lnRef idx="0"/>
          <a:fillRef idx="0"/>
          <a:effectRef idx="0"/>
          <a:fontRef idx="minor"/>
        </p:style>
      </p:sp>
      <p:pic>
        <p:nvPicPr>
          <p:cNvPr id="220" name="Resim 760" descr=""/>
          <p:cNvPicPr/>
          <p:nvPr/>
        </p:nvPicPr>
        <p:blipFill>
          <a:blip r:embed="rId1"/>
          <a:stretch/>
        </p:blipFill>
        <p:spPr>
          <a:xfrm>
            <a:off x="4846320" y="640080"/>
            <a:ext cx="4022640" cy="3309480"/>
          </a:xfrm>
          <a:prstGeom prst="rect">
            <a:avLst/>
          </a:prstGeom>
          <a:ln>
            <a:solidFill>
              <a:srgbClr val="000000"/>
            </a:solidFill>
          </a:ln>
        </p:spPr>
      </p:pic>
      <p:pic>
        <p:nvPicPr>
          <p:cNvPr id="221" name="Resim 761" descr=""/>
          <p:cNvPicPr/>
          <p:nvPr/>
        </p:nvPicPr>
        <p:blipFill>
          <a:blip r:embed="rId2"/>
          <a:stretch/>
        </p:blipFill>
        <p:spPr>
          <a:xfrm>
            <a:off x="3383280" y="4042800"/>
            <a:ext cx="7485480" cy="27230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23"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24" name="CustomShape 3"/>
          <p:cNvSpPr/>
          <p:nvPr/>
        </p:nvSpPr>
        <p:spPr>
          <a:xfrm>
            <a:off x="3200760" y="1188720"/>
            <a:ext cx="8868240" cy="5306760"/>
          </a:xfrm>
          <a:prstGeom prst="rect">
            <a:avLst/>
          </a:prstGeom>
          <a:noFill/>
          <a:ln>
            <a:noFill/>
          </a:ln>
        </p:spPr>
        <p:style>
          <a:lnRef idx="0"/>
          <a:fillRef idx="0"/>
          <a:effectRef idx="0"/>
          <a:fontRef idx="minor"/>
        </p:style>
      </p:sp>
      <p:sp>
        <p:nvSpPr>
          <p:cNvPr id="225" name="CustomShape 4"/>
          <p:cNvSpPr/>
          <p:nvPr/>
        </p:nvSpPr>
        <p:spPr>
          <a:xfrm>
            <a:off x="317880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000000"/>
                </a:solidFill>
                <a:latin typeface="Arial"/>
                <a:ea typeface="DejaVu Sans"/>
              </a:rPr>
              <a:t>Port Yönlendirme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Statik IP verme işlemimizi de tamamladıktan sonra makinelerimiz kullanıma hazır hale geliyor. Fakat şu anda sanal makinelerimiz internete ve birbirlerine erişebilmelerine rağmen host (ana) makinemiz sanal makinelerimize erişememekte. Bu sorunu da halledebilmek ve ana makinemizden sanal makinelerimize ssh atabilmek için port yönlendirme işlemi yapacağız. </a:t>
            </a:r>
            <a:endParaRPr b="0" lang="en-US" sz="1800" spc="-1" strike="noStrike">
              <a:latin typeface="Arial"/>
            </a:endParaRPr>
          </a:p>
        </p:txBody>
      </p:sp>
      <p:pic>
        <p:nvPicPr>
          <p:cNvPr id="226" name="Resim 766" descr=""/>
          <p:cNvPicPr/>
          <p:nvPr/>
        </p:nvPicPr>
        <p:blipFill>
          <a:blip r:embed="rId1"/>
          <a:stretch/>
        </p:blipFill>
        <p:spPr>
          <a:xfrm>
            <a:off x="3495960" y="3474720"/>
            <a:ext cx="7201800" cy="252504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2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29" name="CustomShape 3"/>
          <p:cNvSpPr/>
          <p:nvPr/>
        </p:nvSpPr>
        <p:spPr>
          <a:xfrm>
            <a:off x="3200760" y="1188720"/>
            <a:ext cx="8868240" cy="5306760"/>
          </a:xfrm>
          <a:prstGeom prst="rect">
            <a:avLst/>
          </a:prstGeom>
          <a:noFill/>
          <a:ln>
            <a:noFill/>
          </a:ln>
        </p:spPr>
        <p:style>
          <a:lnRef idx="0"/>
          <a:fillRef idx="0"/>
          <a:effectRef idx="0"/>
          <a:fontRef idx="minor"/>
        </p:style>
      </p:sp>
      <p:pic>
        <p:nvPicPr>
          <p:cNvPr id="230" name="Resim 770" descr=""/>
          <p:cNvPicPr/>
          <p:nvPr/>
        </p:nvPicPr>
        <p:blipFill>
          <a:blip r:embed="rId1"/>
          <a:stretch/>
        </p:blipFill>
        <p:spPr>
          <a:xfrm>
            <a:off x="3200760" y="3036960"/>
            <a:ext cx="8166960" cy="2357280"/>
          </a:xfrm>
          <a:prstGeom prst="rect">
            <a:avLst/>
          </a:prstGeom>
          <a:ln w="10080">
            <a:solidFill>
              <a:srgbClr val="000000"/>
            </a:solidFill>
            <a:round/>
          </a:ln>
        </p:spPr>
      </p:pic>
      <p:sp>
        <p:nvSpPr>
          <p:cNvPr id="231" name="CustomShape 4"/>
          <p:cNvSpPr/>
          <p:nvPr/>
        </p:nvSpPr>
        <p:spPr>
          <a:xfrm>
            <a:off x="3175200" y="1005840"/>
            <a:ext cx="8868240" cy="301644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Arial"/>
                <a:ea typeface="DejaVu Sans"/>
              </a:rPr>
              <a:t>NAT Network ayarı oluşturduğumuz sayfadan Port Forvarding kısmına girerek ana makinemizin belirlediğimiz portlarını sanal (guest) makinelerimizin 22 portlarına yönlendiriyoruz. Böylece bu portlara ssh atmak istediğimizde bizi sanal makinelere yönlendirecek.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Configuration</a:t>
            </a:r>
            <a:endParaRPr b="0" lang="en-US" sz="1800" spc="-1" strike="noStrike">
              <a:latin typeface="Arial"/>
            </a:endParaRPr>
          </a:p>
        </p:txBody>
      </p:sp>
      <p:sp>
        <p:nvSpPr>
          <p:cNvPr id="233"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234" name="CustomShape 3"/>
          <p:cNvSpPr/>
          <p:nvPr/>
        </p:nvSpPr>
        <p:spPr>
          <a:xfrm>
            <a:off x="3200760" y="1188720"/>
            <a:ext cx="8868240" cy="5306760"/>
          </a:xfrm>
          <a:prstGeom prst="rect">
            <a:avLst/>
          </a:prstGeom>
          <a:noFill/>
          <a:ln>
            <a:noFill/>
          </a:ln>
        </p:spPr>
        <p:style>
          <a:lnRef idx="0"/>
          <a:fillRef idx="0"/>
          <a:effectRef idx="0"/>
          <a:fontRef idx="minor"/>
        </p:style>
      </p:sp>
      <p:pic>
        <p:nvPicPr>
          <p:cNvPr id="235" name="Resim 775" descr=""/>
          <p:cNvPicPr/>
          <p:nvPr/>
        </p:nvPicPr>
        <p:blipFill>
          <a:blip r:embed="rId1"/>
          <a:stretch/>
        </p:blipFill>
        <p:spPr>
          <a:xfrm>
            <a:off x="4052160" y="888120"/>
            <a:ext cx="6371280" cy="2494440"/>
          </a:xfrm>
          <a:prstGeom prst="rect">
            <a:avLst/>
          </a:prstGeom>
          <a:ln>
            <a:noFill/>
          </a:ln>
        </p:spPr>
      </p:pic>
      <p:pic>
        <p:nvPicPr>
          <p:cNvPr id="236" name="Resim 776" descr=""/>
          <p:cNvPicPr/>
          <p:nvPr/>
        </p:nvPicPr>
        <p:blipFill>
          <a:blip r:embed="rId2"/>
          <a:stretch/>
        </p:blipFill>
        <p:spPr>
          <a:xfrm>
            <a:off x="4023360" y="3728520"/>
            <a:ext cx="6218640" cy="2580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53"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54" name="CustomShape 3"/>
          <p:cNvSpPr/>
          <p:nvPr/>
        </p:nvSpPr>
        <p:spPr>
          <a:xfrm>
            <a:off x="3352680" y="1135080"/>
            <a:ext cx="19702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Oturum Katmanı</a:t>
            </a:r>
            <a:endParaRPr b="0" lang="en-US" sz="1800" spc="-1" strike="noStrike">
              <a:latin typeface="Arial"/>
            </a:endParaRPr>
          </a:p>
        </p:txBody>
      </p:sp>
      <p:sp>
        <p:nvSpPr>
          <p:cNvPr id="55" name="CustomShape 4"/>
          <p:cNvSpPr/>
          <p:nvPr/>
        </p:nvSpPr>
        <p:spPr>
          <a:xfrm>
            <a:off x="3358440" y="4522680"/>
            <a:ext cx="78073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İki bilgisayardaki uygulama arasındaki bağlantının yapılması, kullanılması ve bitilmesi işlemleri yapılır. Bir bilgisayar birden fazla bilgisayarlarla aynı anda iletişim içinde olduğunda, gerektiğinde doğru bilgisayarla konuşabilmesini sağlar.</a:t>
            </a:r>
            <a:endParaRPr b="0" lang="en-US" sz="1800" spc="-1" strike="noStrike">
              <a:latin typeface="Arial"/>
            </a:endParaRPr>
          </a:p>
        </p:txBody>
      </p:sp>
      <p:sp>
        <p:nvSpPr>
          <p:cNvPr id="56" name="CustomShape 5"/>
          <p:cNvSpPr/>
          <p:nvPr/>
        </p:nvSpPr>
        <p:spPr>
          <a:xfrm>
            <a:off x="3351240" y="1893240"/>
            <a:ext cx="1677600" cy="2009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rial"/>
                <a:ea typeface="DejaVu Sans"/>
              </a:rPr>
              <a:t>NetBIOS</a:t>
            </a:r>
            <a:br/>
            <a:r>
              <a:rPr b="1" lang="en-US" sz="1800" spc="-1" strike="noStrike">
                <a:solidFill>
                  <a:srgbClr val="000000"/>
                </a:solidFill>
                <a:latin typeface="Arial"/>
                <a:ea typeface="DejaVu Sans"/>
              </a:rPr>
              <a:t>RPC</a:t>
            </a:r>
            <a:br/>
            <a:r>
              <a:rPr b="1" lang="en-US" sz="1800" spc="-1" strike="noStrike">
                <a:solidFill>
                  <a:srgbClr val="000000"/>
                </a:solidFill>
                <a:latin typeface="Arial"/>
                <a:ea typeface="DejaVu Sans"/>
              </a:rPr>
              <a:t>Named Pipes </a:t>
            </a:r>
            <a:br/>
            <a:r>
              <a:rPr b="1" lang="en-US" sz="1800" spc="-1" strike="noStrike">
                <a:solidFill>
                  <a:srgbClr val="000000"/>
                </a:solidFill>
                <a:latin typeface="Arial"/>
                <a:ea typeface="DejaVu Sans"/>
              </a:rPr>
              <a:t>Sockets</a:t>
            </a:r>
            <a:br/>
            <a:r>
              <a:rPr b="1" lang="en-US" sz="1800" spc="-1" strike="noStrike">
                <a:solidFill>
                  <a:srgbClr val="000000"/>
                </a:solidFill>
                <a:latin typeface="Arial"/>
                <a:ea typeface="DejaVu Sans"/>
              </a:rPr>
              <a:t>SMB</a:t>
            </a:r>
            <a:br/>
            <a:r>
              <a:rPr b="1" lang="en-US" sz="1800" spc="-1" strike="noStrike">
                <a:solidFill>
                  <a:srgbClr val="000000"/>
                </a:solidFill>
                <a:latin typeface="Arial"/>
                <a:ea typeface="DejaVu Sans"/>
              </a:rPr>
              <a:t>NFS</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58"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59" name="CustomShape 3"/>
          <p:cNvSpPr/>
          <p:nvPr/>
        </p:nvSpPr>
        <p:spPr>
          <a:xfrm>
            <a:off x="3501000" y="1187640"/>
            <a:ext cx="19123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Taşıma Katmanı</a:t>
            </a:r>
            <a:endParaRPr b="0" lang="en-US" sz="1800" spc="-1" strike="noStrike">
              <a:latin typeface="Arial"/>
            </a:endParaRPr>
          </a:p>
        </p:txBody>
      </p:sp>
      <p:sp>
        <p:nvSpPr>
          <p:cNvPr id="60" name="CustomShape 4"/>
          <p:cNvSpPr/>
          <p:nvPr/>
        </p:nvSpPr>
        <p:spPr>
          <a:xfrm>
            <a:off x="3598920" y="1891800"/>
            <a:ext cx="661320" cy="9126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TCP</a:t>
            </a:r>
            <a:br/>
            <a:r>
              <a:rPr b="1" lang="en-TR" sz="1800" spc="-1" strike="noStrike">
                <a:solidFill>
                  <a:srgbClr val="000000"/>
                </a:solidFill>
                <a:latin typeface="Arial"/>
                <a:ea typeface="DejaVu Sans"/>
              </a:rPr>
              <a:t>UDP</a:t>
            </a:r>
            <a:br/>
            <a:r>
              <a:rPr b="1" lang="en-TR" sz="1800" spc="-1" strike="noStrike">
                <a:solidFill>
                  <a:srgbClr val="000000"/>
                </a:solidFill>
                <a:latin typeface="Arial"/>
                <a:ea typeface="DejaVu Sans"/>
              </a:rPr>
              <a:t>SPX</a:t>
            </a:r>
            <a:endParaRPr b="0" lang="en-US" sz="1800" spc="-1" strike="noStrike">
              <a:latin typeface="Arial"/>
            </a:endParaRPr>
          </a:p>
        </p:txBody>
      </p:sp>
      <p:sp>
        <p:nvSpPr>
          <p:cNvPr id="61" name="CustomShape 5"/>
          <p:cNvSpPr/>
          <p:nvPr/>
        </p:nvSpPr>
        <p:spPr>
          <a:xfrm>
            <a:off x="3594600" y="3300120"/>
            <a:ext cx="76183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Taşıma katmanı üst katmanlardan gelen veriyi ağ paketi boyutunda parçalara böler. Bu protokoller hata kontrolü gibi görevleri de yerine getirir.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63"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graphicFrame>
        <p:nvGraphicFramePr>
          <p:cNvPr id="64" name="Table 3"/>
          <p:cNvGraphicFramePr/>
          <p:nvPr/>
        </p:nvGraphicFramePr>
        <p:xfrm>
          <a:off x="2076840" y="1042560"/>
          <a:ext cx="8108280" cy="4073400"/>
        </p:xfrm>
        <a:graphic>
          <a:graphicData uri="http://schemas.openxmlformats.org/drawingml/2006/table">
            <a:tbl>
              <a:tblPr/>
              <a:tblGrid>
                <a:gridCol w="2538360"/>
                <a:gridCol w="2784960"/>
                <a:gridCol w="2785320"/>
              </a:tblGrid>
              <a:tr h="274320">
                <a:tc>
                  <a:txBody>
                    <a:bodyPr lIns="90000" rIns="90000">
                      <a:noAutofit/>
                    </a:bodyPr>
                    <a:p>
                      <a:pPr>
                        <a:lnSpc>
                          <a:spcPct val="100000"/>
                        </a:lnSpc>
                      </a:pPr>
                      <a:r>
                        <a:rPr b="1" lang="en-US" sz="1200" spc="-1" strike="noStrike">
                          <a:solidFill>
                            <a:srgbClr val="000000"/>
                          </a:solidFill>
                          <a:latin typeface="Arial"/>
                          <a:ea typeface="DejaVu Sans"/>
                        </a:rPr>
                        <a:t>KRİTERLER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noAutofit/>
                    </a:bodyPr>
                    <a:p>
                      <a:pPr>
                        <a:lnSpc>
                          <a:spcPct val="100000"/>
                        </a:lnSpc>
                      </a:pPr>
                      <a:r>
                        <a:rPr b="1" lang="en-US" sz="1200" spc="-1" strike="noStrike">
                          <a:solidFill>
                            <a:srgbClr val="000000"/>
                          </a:solidFill>
                          <a:latin typeface="Arial"/>
                          <a:ea typeface="DejaVu Sans"/>
                        </a:rPr>
                        <a:t>TCP</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noAutofit/>
                    </a:bodyPr>
                    <a:p>
                      <a:pPr>
                        <a:lnSpc>
                          <a:spcPct val="100000"/>
                        </a:lnSpc>
                      </a:pPr>
                      <a:r>
                        <a:rPr b="1" lang="en-US" sz="1200" spc="-1" strike="noStrike">
                          <a:solidFill>
                            <a:srgbClr val="000000"/>
                          </a:solidFill>
                          <a:latin typeface="Arial"/>
                          <a:ea typeface="DejaVu Sans"/>
                        </a:rPr>
                        <a:t>UDP</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503280">
                <a:tc>
                  <a:txBody>
                    <a:bodyPr lIns="90000" rIns="90000">
                      <a:noAutofit/>
                    </a:bodyPr>
                    <a:p>
                      <a:pPr>
                        <a:lnSpc>
                          <a:spcPct val="100000"/>
                        </a:lnSpc>
                      </a:pPr>
                      <a:r>
                        <a:rPr b="1" lang="en-US" sz="900" spc="-1" strike="noStrike">
                          <a:solidFill>
                            <a:srgbClr val="000000"/>
                          </a:solidFill>
                          <a:latin typeface="Arial"/>
                          <a:ea typeface="DejaVu Sans"/>
                        </a:rPr>
                        <a:t>Tanım</a:t>
                      </a:r>
                      <a:b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TCP, verileri aktarmadan önce bilgisayarlar arasında bir bağlantı kurar.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UDP, sistemin almaya hazır olup olmadığını kontrol etmeden verileri doğrudan hedef bilgisayara gönderir.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228960">
                <a:tc>
                  <a:txBody>
                    <a:bodyPr lIns="90000" rIns="90000">
                      <a:noAutofit/>
                    </a:bodyPr>
                    <a:p>
                      <a:pPr>
                        <a:lnSpc>
                          <a:spcPct val="100000"/>
                        </a:lnSpc>
                      </a:pPr>
                      <a:r>
                        <a:rPr b="1" lang="en-US" sz="900" spc="-1" strike="noStrike">
                          <a:solidFill>
                            <a:srgbClr val="000000"/>
                          </a:solidFill>
                          <a:latin typeface="Arial"/>
                          <a:ea typeface="DejaVu Sans"/>
                        </a:rPr>
                        <a:t>Kullanım</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Geçiş kontrol protokolü</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Kullanıcı Datagram Protokolü</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366120">
                <a:tc>
                  <a:txBody>
                    <a:bodyPr lIns="90000" rIns="90000">
                      <a:noAutofit/>
                    </a:bodyPr>
                    <a:p>
                      <a:pPr>
                        <a:lnSpc>
                          <a:spcPct val="100000"/>
                        </a:lnSpc>
                      </a:pPr>
                      <a:r>
                        <a:rPr b="1" lang="en-US" sz="900" spc="-1" strike="noStrike">
                          <a:solidFill>
                            <a:srgbClr val="000000"/>
                          </a:solidFill>
                          <a:latin typeface="Arial"/>
                          <a:ea typeface="DejaVu Sans"/>
                        </a:rPr>
                        <a:t>Bağlantı türü</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Bağlantı yönelimli</a:t>
                      </a:r>
                      <a:b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Bağlantısız</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228960">
                <a:tc>
                  <a:txBody>
                    <a:bodyPr lIns="90000" rIns="90000">
                      <a:noAutofit/>
                    </a:bodyPr>
                    <a:p>
                      <a:pPr>
                        <a:lnSpc>
                          <a:spcPct val="100000"/>
                        </a:lnSpc>
                      </a:pPr>
                      <a:r>
                        <a:rPr b="1" lang="en-US" sz="900" spc="-1" strike="noStrike">
                          <a:solidFill>
                            <a:srgbClr val="000000"/>
                          </a:solidFill>
                          <a:latin typeface="Arial"/>
                          <a:ea typeface="DejaVu Sans"/>
                        </a:rPr>
                        <a:t>Hız</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Yavaş</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Hızlı</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228960">
                <a:tc>
                  <a:txBody>
                    <a:bodyPr lIns="90000" rIns="90000">
                      <a:noAutofit/>
                    </a:bodyPr>
                    <a:p>
                      <a:pPr>
                        <a:lnSpc>
                          <a:spcPct val="100000"/>
                        </a:lnSpc>
                      </a:pPr>
                      <a:r>
                        <a:rPr b="1" lang="en-US" sz="900" spc="-1" strike="noStrike">
                          <a:solidFill>
                            <a:srgbClr val="000000"/>
                          </a:solidFill>
                          <a:latin typeface="Arial"/>
                          <a:ea typeface="DejaVu Sans"/>
                        </a:rPr>
                        <a:t>Güvenilirlik</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Son derece güvenilir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güvenilmez</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66120">
                <a:tc>
                  <a:txBody>
                    <a:bodyPr lIns="90000" rIns="90000">
                      <a:noAutofit/>
                    </a:bodyPr>
                    <a:p>
                      <a:pPr>
                        <a:lnSpc>
                          <a:spcPct val="100000"/>
                        </a:lnSpc>
                      </a:pPr>
                      <a:r>
                        <a:rPr b="1" lang="en-US" sz="900" spc="-1" strike="noStrike">
                          <a:solidFill>
                            <a:srgbClr val="000000"/>
                          </a:solidFill>
                          <a:latin typeface="Arial"/>
                          <a:ea typeface="DejaVu Sans"/>
                        </a:rPr>
                        <a:t>Başlık Boyutu</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20 bayt</a:t>
                      </a:r>
                      <a:b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8 Bayt</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366120">
                <a:tc>
                  <a:txBody>
                    <a:bodyPr lIns="90000" rIns="90000">
                      <a:noAutofit/>
                    </a:bodyPr>
                    <a:p>
                      <a:pPr>
                        <a:lnSpc>
                          <a:spcPct val="100000"/>
                        </a:lnSpc>
                      </a:pPr>
                      <a:r>
                        <a:rPr b="1" lang="en-US" sz="900" spc="-1" strike="noStrike">
                          <a:solidFill>
                            <a:srgbClr val="000000"/>
                          </a:solidFill>
                          <a:latin typeface="Arial"/>
                          <a:ea typeface="DejaVu Sans"/>
                        </a:rPr>
                        <a:t>Onay</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Verilerin onayını alır ve kullanıcı talep ederse tekrar iletme yeteneğine sahiptir.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Ne onay alır ne de kayıp verileri yeniden iletir.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66120">
                <a:tc>
                  <a:txBody>
                    <a:bodyPr lIns="90000" rIns="90000">
                      <a:noAutofit/>
                    </a:bodyPr>
                    <a:p>
                      <a:pPr>
                        <a:lnSpc>
                          <a:spcPct val="100000"/>
                        </a:lnSpc>
                      </a:pPr>
                      <a:r>
                        <a:rPr b="1" lang="en-US" sz="900" spc="-1" strike="noStrike">
                          <a:solidFill>
                            <a:srgbClr val="000000"/>
                          </a:solidFill>
                          <a:latin typeface="Arial"/>
                          <a:ea typeface="DejaVu Sans"/>
                        </a:rPr>
                        <a:t>Protokol bağlantısı</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Bağlantı yönelimli, bağlantı iletimden önce kurulmalıdır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Bağlantısız, veriler kurulum yapılmadan gönderilir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228960">
                <a:tc>
                  <a:txBody>
                    <a:bodyPr lIns="90000" rIns="90000">
                      <a:noAutofit/>
                    </a:bodyPr>
                    <a:p>
                      <a:pPr>
                        <a:lnSpc>
                          <a:spcPct val="100000"/>
                        </a:lnSpc>
                      </a:pPr>
                      <a:r>
                        <a:rPr b="1" lang="en-US" sz="900" spc="-1" strike="noStrike">
                          <a:solidFill>
                            <a:srgbClr val="000000"/>
                          </a:solidFill>
                          <a:latin typeface="Arial"/>
                          <a:ea typeface="DejaVu Sans"/>
                        </a:rPr>
                        <a:t>Veri arayüzü</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Akış tabanlı</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merkezli</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66120">
                <a:tc>
                  <a:txBody>
                    <a:bodyPr lIns="90000" rIns="90000">
                      <a:noAutofit/>
                    </a:bodyPr>
                    <a:p>
                      <a:pPr>
                        <a:lnSpc>
                          <a:spcPct val="100000"/>
                        </a:lnSpc>
                      </a:pPr>
                      <a:r>
                        <a:rPr b="1" lang="en-US" sz="900" spc="-1" strike="noStrike">
                          <a:solidFill>
                            <a:srgbClr val="000000"/>
                          </a:solidFill>
                          <a:latin typeface="Arial"/>
                          <a:ea typeface="DejaVu Sans"/>
                        </a:rPr>
                        <a:t>Veri akışını yönetmek için sağlanan özellikler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Sürgülü pencere protokolünü kullanarak akış kontrolü</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Yok</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228960">
                <a:tc>
                  <a:txBody>
                    <a:bodyPr lIns="90000" rIns="90000">
                      <a:noAutofit/>
                    </a:bodyPr>
                    <a:p>
                      <a:pPr>
                        <a:lnSpc>
                          <a:spcPct val="100000"/>
                        </a:lnSpc>
                      </a:pPr>
                      <a:r>
                        <a:rPr b="1" lang="en-US" sz="900" spc="-1" strike="noStrike">
                          <a:solidFill>
                            <a:srgbClr val="000000"/>
                          </a:solidFill>
                          <a:latin typeface="Arial"/>
                          <a:ea typeface="DejaVu Sans"/>
                        </a:rPr>
                        <a:t>Veri miktarı</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Küçük ve orta miktarda veri</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Çok büyük miktarda veri</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66120">
                <a:tc>
                  <a:txBody>
                    <a:bodyPr lIns="90000" rIns="90000">
                      <a:noAutofit/>
                    </a:bodyPr>
                    <a:p>
                      <a:pPr>
                        <a:lnSpc>
                          <a:spcPct val="100000"/>
                        </a:lnSpc>
                      </a:pPr>
                      <a:r>
                        <a:rPr b="1" lang="en-US" sz="900" spc="-1" strike="noStrike">
                          <a:solidFill>
                            <a:srgbClr val="000000"/>
                          </a:solidFill>
                          <a:latin typeface="Arial"/>
                          <a:ea typeface="DejaVu Sans"/>
                        </a:rPr>
                        <a:t>Uygulama Türleri</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Verilerin güvenilir iletiminin önemli olduğu uygulamalar.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a:noAutofit/>
                    </a:bodyPr>
                    <a:p>
                      <a:pPr>
                        <a:lnSpc>
                          <a:spcPct val="100000"/>
                        </a:lnSpc>
                      </a:pPr>
                      <a:r>
                        <a:rPr b="0" lang="en-US" sz="900" spc="-1" strike="noStrike">
                          <a:solidFill>
                            <a:srgbClr val="000000"/>
                          </a:solidFill>
                          <a:latin typeface="Arial"/>
                          <a:ea typeface="DejaVu Sans"/>
                        </a:rPr>
                        <a:t>Veri teslim hızının önemli olduğu uygulama.</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228960">
                <a:tc>
                  <a:txBody>
                    <a:bodyPr lIns="90000" rIns="90000">
                      <a:noAutofit/>
                    </a:bodyPr>
                    <a:p>
                      <a:pPr>
                        <a:lnSpc>
                          <a:spcPct val="100000"/>
                        </a:lnSpc>
                      </a:pPr>
                      <a:r>
                        <a:rPr b="1" lang="en-US" sz="900" spc="-1" strike="noStrike">
                          <a:solidFill>
                            <a:srgbClr val="000000"/>
                          </a:solidFill>
                          <a:latin typeface="Arial"/>
                          <a:ea typeface="DejaVu Sans"/>
                        </a:rPr>
                        <a:t>Uygulamalar ve protokoller</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FTP, Telnet, SMTP, IMAP vb.</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noAutofit/>
                    </a:bodyPr>
                    <a:p>
                      <a:pPr>
                        <a:lnSpc>
                          <a:spcPct val="100000"/>
                        </a:lnSpc>
                      </a:pPr>
                      <a:r>
                        <a:rPr b="0" lang="en-US" sz="900" spc="-1" strike="noStrike">
                          <a:solidFill>
                            <a:srgbClr val="000000"/>
                          </a:solidFill>
                          <a:latin typeface="Arial"/>
                          <a:ea typeface="DejaVu Sans"/>
                        </a:rPr>
                        <a:t>DNS, BOOTP, DHCP, TFTP vb.</a:t>
                      </a:r>
                      <a:endParaRPr b="0" lang="en-US" sz="9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66"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67" name="CustomShape 3"/>
          <p:cNvSpPr/>
          <p:nvPr/>
        </p:nvSpPr>
        <p:spPr>
          <a:xfrm>
            <a:off x="3581280" y="1261080"/>
            <a:ext cx="14490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Ağ Katmanı</a:t>
            </a:r>
            <a:endParaRPr b="0" lang="en-US" sz="1800" spc="-1" strike="noStrike">
              <a:latin typeface="Arial"/>
            </a:endParaRPr>
          </a:p>
        </p:txBody>
      </p:sp>
      <p:sp>
        <p:nvSpPr>
          <p:cNvPr id="68" name="CustomShape 4"/>
          <p:cNvSpPr/>
          <p:nvPr/>
        </p:nvSpPr>
        <p:spPr>
          <a:xfrm>
            <a:off x="3577320" y="2007360"/>
            <a:ext cx="765000" cy="1735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TR" sz="1800" spc="-1" strike="noStrike">
                <a:solidFill>
                  <a:srgbClr val="000000"/>
                </a:solidFill>
                <a:latin typeface="Arial"/>
                <a:ea typeface="DejaVu Sans"/>
              </a:rPr>
              <a:t>IP</a:t>
            </a:r>
            <a:br/>
            <a:r>
              <a:rPr b="1" lang="en-TR" sz="1800" spc="-1" strike="noStrike">
                <a:solidFill>
                  <a:srgbClr val="000000"/>
                </a:solidFill>
                <a:latin typeface="Arial"/>
                <a:ea typeface="DejaVu Sans"/>
              </a:rPr>
              <a:t>IPv4</a:t>
            </a:r>
            <a:br/>
            <a:r>
              <a:rPr b="1" lang="en-TR" sz="1800" spc="-1" strike="noStrike">
                <a:solidFill>
                  <a:srgbClr val="000000"/>
                </a:solidFill>
                <a:latin typeface="Arial"/>
                <a:ea typeface="DejaVu Sans"/>
              </a:rPr>
              <a:t>IPv6</a:t>
            </a:r>
            <a:br/>
            <a:r>
              <a:rPr b="1" lang="en-TR" sz="1800" spc="-1" strike="noStrike">
                <a:solidFill>
                  <a:srgbClr val="000000"/>
                </a:solidFill>
                <a:latin typeface="Arial"/>
                <a:ea typeface="DejaVu Sans"/>
              </a:rPr>
              <a:t>ICMP</a:t>
            </a:r>
            <a:br/>
            <a:r>
              <a:rPr b="1" lang="en-TR" sz="1800" spc="-1" strike="noStrike">
                <a:solidFill>
                  <a:srgbClr val="000000"/>
                </a:solidFill>
                <a:latin typeface="Arial"/>
                <a:ea typeface="DejaVu Sans"/>
              </a:rPr>
              <a:t>ARP</a:t>
            </a:r>
            <a:br/>
            <a:r>
              <a:rPr b="1" lang="en-TR" sz="1800" spc="-1" strike="noStrike">
                <a:solidFill>
                  <a:srgbClr val="000000"/>
                </a:solidFill>
                <a:latin typeface="Arial"/>
                <a:ea typeface="DejaVu Sans"/>
              </a:rPr>
              <a:t>IGMP</a:t>
            </a:r>
            <a:endParaRPr b="0" lang="en-US" sz="1800" spc="-1" strike="noStrike">
              <a:latin typeface="Arial"/>
            </a:endParaRPr>
          </a:p>
        </p:txBody>
      </p:sp>
      <p:sp>
        <p:nvSpPr>
          <p:cNvPr id="69" name="CustomShape 5"/>
          <p:cNvSpPr/>
          <p:nvPr/>
        </p:nvSpPr>
        <p:spPr>
          <a:xfrm>
            <a:off x="3573360" y="4138560"/>
            <a:ext cx="688248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Bu katman veri paketine farklı bir ağa gönderilmesi gerektiğinde yönlendiricilerin kullanacağı bilginin eklendiği katmandır. </a:t>
            </a:r>
            <a:br/>
            <a:r>
              <a:rPr b="0" lang="en-US" sz="1800" spc="-1" strike="noStrike">
                <a:solidFill>
                  <a:srgbClr val="000000"/>
                </a:solidFill>
                <a:latin typeface="Arial"/>
                <a:ea typeface="DejaVu Sans"/>
              </a:rPr>
              <a:t>Bu katmanda veriler paket olarak taşınır.</a:t>
            </a:r>
            <a:br/>
            <a:r>
              <a:rPr b="0" lang="en-US" sz="1800" spc="-1" strike="noStrike">
                <a:solidFill>
                  <a:srgbClr val="000000"/>
                </a:solidFill>
                <a:latin typeface="Arial"/>
                <a:ea typeface="DejaVu Sans"/>
              </a:rPr>
              <a:t>Burada iki istasyon arasında en ekonomik yoldan verinin iletimi kontrol edilir.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0" y="80640"/>
            <a:ext cx="1218528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Concepts</a:t>
            </a:r>
            <a:endParaRPr b="0" lang="en-US" sz="1800" spc="-1" strike="noStrike">
              <a:latin typeface="Arial"/>
            </a:endParaRPr>
          </a:p>
        </p:txBody>
      </p:sp>
      <p:sp>
        <p:nvSpPr>
          <p:cNvPr id="71" name="CustomShape 2"/>
          <p:cNvSpPr/>
          <p:nvPr/>
        </p:nvSpPr>
        <p:spPr>
          <a:xfrm>
            <a:off x="432720" y="1523880"/>
            <a:ext cx="19278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TR" sz="1800" spc="-1" strike="noStrike">
                <a:solidFill>
                  <a:srgbClr val="ffffff"/>
                </a:solidFill>
                <a:latin typeface="Arial"/>
                <a:ea typeface="DejaVu Sans"/>
              </a:rPr>
              <a:t>Linux Networking</a:t>
            </a:r>
            <a:endParaRPr b="0" lang="en-US" sz="1800" spc="-1" strike="noStrike">
              <a:latin typeface="Arial"/>
            </a:endParaRPr>
          </a:p>
        </p:txBody>
      </p:sp>
      <p:sp>
        <p:nvSpPr>
          <p:cNvPr id="72" name="CustomShape 3"/>
          <p:cNvSpPr/>
          <p:nvPr/>
        </p:nvSpPr>
        <p:spPr>
          <a:xfrm>
            <a:off x="3021840" y="946440"/>
            <a:ext cx="88995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PT Sans"/>
                <a:ea typeface="DejaVu Sans"/>
              </a:rPr>
              <a:t>Alt Ağlara Bölme (Subnetting)</a:t>
            </a:r>
            <a:endParaRPr b="0" lang="en-US" sz="1800" spc="-1" strike="noStrike">
              <a:latin typeface="Arial"/>
            </a:endParaRPr>
          </a:p>
          <a:p>
            <a:pPr>
              <a:lnSpc>
                <a:spcPct val="100000"/>
              </a:lnSpc>
            </a:pPr>
            <a:r>
              <a:rPr b="0" lang="en-US" sz="1800" spc="-1" strike="noStrike">
                <a:solidFill>
                  <a:srgbClr val="1e1e1e"/>
                </a:solidFill>
                <a:latin typeface="PT Sans"/>
                <a:ea typeface="DejaVu Sans"/>
              </a:rPr>
              <a:t>Network yapısını alt ağlara bölme işlemine </a:t>
            </a:r>
            <a:r>
              <a:rPr b="1" lang="en-US" sz="1800" spc="-1" strike="noStrike">
                <a:solidFill>
                  <a:srgbClr val="1e1e1e"/>
                </a:solidFill>
                <a:latin typeface="PT Sans"/>
                <a:ea typeface="DejaVu Sans"/>
              </a:rPr>
              <a:t>subnetting</a:t>
            </a:r>
            <a:r>
              <a:rPr b="0" lang="en-US" sz="1800" spc="-1" strike="noStrike">
                <a:solidFill>
                  <a:srgbClr val="1e1e1e"/>
                </a:solidFill>
                <a:latin typeface="PT Sans"/>
                <a:ea typeface="DejaVu Sans"/>
              </a:rPr>
              <a:t> denir.</a:t>
            </a:r>
            <a:r>
              <a:rPr b="1" lang="en-US" sz="1800" spc="-1" strike="noStrike">
                <a:solidFill>
                  <a:srgbClr val="1e1e1e"/>
                </a:solidFill>
                <a:latin typeface="PT Sans"/>
                <a:ea typeface="DejaVu Sans"/>
              </a:rPr>
              <a:t> </a:t>
            </a:r>
            <a:br/>
            <a:r>
              <a:rPr b="0" lang="en-US" sz="1800" spc="-1" strike="noStrike">
                <a:solidFill>
                  <a:srgbClr val="1e1e1e"/>
                </a:solidFill>
                <a:latin typeface="PT Sans"/>
                <a:ea typeface="DejaVu Sans"/>
              </a:rPr>
              <a:t>Bu işlem ile IP uzayları alt sınıflara ayrılır.Alt ağlara bölme işleminin nedenleri:</a:t>
            </a:r>
            <a:endParaRPr b="0" lang="en-US" sz="1800" spc="-1" strike="noStrike">
              <a:latin typeface="Arial"/>
            </a:endParaRPr>
          </a:p>
          <a:p>
            <a:pPr marL="216000" indent="-214560">
              <a:lnSpc>
                <a:spcPct val="100000"/>
              </a:lnSpc>
              <a:buClr>
                <a:srgbClr val="1e1e1e"/>
              </a:buClr>
              <a:buFont typeface="Arial"/>
              <a:buChar char="•"/>
            </a:pPr>
            <a:r>
              <a:rPr b="0" lang="en-US" sz="1800" spc="-1" strike="noStrike">
                <a:solidFill>
                  <a:srgbClr val="1e1e1e"/>
                </a:solidFill>
                <a:latin typeface="PT Sans"/>
                <a:ea typeface="DejaVu Sans"/>
              </a:rPr>
              <a:t>Alt ağlara bölme işlemi, mevcut IP adresleri sınırlı olması nedeniyle ve 32 bitlik IP adres alanının verimliliğini arttırmak için yapılır. Bu işlem sayesinde boşa harcanmış IP adresi sayısı azaltılmış olur.</a:t>
            </a:r>
            <a:endParaRPr b="0" lang="en-US" sz="1800" spc="-1" strike="noStrike">
              <a:latin typeface="Arial"/>
            </a:endParaRPr>
          </a:p>
          <a:p>
            <a:pPr marL="216000" indent="-214560">
              <a:lnSpc>
                <a:spcPct val="100000"/>
              </a:lnSpc>
              <a:buClr>
                <a:srgbClr val="1e1e1e"/>
              </a:buClr>
              <a:buFont typeface="Arial"/>
              <a:buChar char="•"/>
            </a:pPr>
            <a:r>
              <a:rPr b="0" lang="en-US" sz="1800" spc="-1" strike="noStrike">
                <a:solidFill>
                  <a:srgbClr val="1e1e1e"/>
                </a:solidFill>
                <a:latin typeface="PT Sans"/>
                <a:ea typeface="DejaVu Sans"/>
              </a:rPr>
              <a:t>Alt ağlara bölme işlemi </a:t>
            </a:r>
            <a:r>
              <a:rPr b="1" lang="en-US" sz="1800" spc="-1" strike="noStrike">
                <a:solidFill>
                  <a:srgbClr val="1e1e1e"/>
                </a:solidFill>
                <a:latin typeface="PT Sans"/>
                <a:ea typeface="DejaVu Sans"/>
              </a:rPr>
              <a:t>broadcast </a:t>
            </a:r>
            <a:r>
              <a:rPr b="0" lang="en-US" sz="1800" spc="-1" strike="noStrike">
                <a:solidFill>
                  <a:srgbClr val="1e1e1e"/>
                </a:solidFill>
                <a:latin typeface="PT Sans"/>
                <a:ea typeface="DejaVu Sans"/>
              </a:rPr>
              <a:t>etki alanını daraltır ve tüm networkteki cihazlar yoğun bir broadcast trafiğine maruz kalmaz. Bu da ağ performansını arttırır.</a:t>
            </a:r>
            <a:endParaRPr b="0" lang="en-US" sz="1800" spc="-1" strike="noStrike">
              <a:latin typeface="Arial"/>
            </a:endParaRPr>
          </a:p>
          <a:p>
            <a:pPr marL="216000" indent="-214560">
              <a:lnSpc>
                <a:spcPct val="100000"/>
              </a:lnSpc>
              <a:buClr>
                <a:srgbClr val="1e1e1e"/>
              </a:buClr>
              <a:buFont typeface="Arial"/>
              <a:buChar char="•"/>
            </a:pPr>
            <a:r>
              <a:rPr b="0" lang="en-US" sz="1800" spc="-1" strike="noStrike">
                <a:solidFill>
                  <a:srgbClr val="1e1e1e"/>
                </a:solidFill>
                <a:latin typeface="PT Sans"/>
                <a:ea typeface="DejaVu Sans"/>
              </a:rPr>
              <a:t>Alt ağlara bölünmüş bir network daha kolay yönetilebilir.</a:t>
            </a:r>
            <a:endParaRPr b="0" lang="en-US" sz="1800" spc="-1" strike="noStrike">
              <a:latin typeface="Arial"/>
            </a:endParaRPr>
          </a:p>
          <a:p>
            <a:pPr marL="216000" indent="-214560">
              <a:lnSpc>
                <a:spcPct val="100000"/>
              </a:lnSpc>
              <a:buClr>
                <a:srgbClr val="1e1e1e"/>
              </a:buClr>
              <a:buFont typeface="Arial"/>
              <a:buChar char="•"/>
            </a:pPr>
            <a:r>
              <a:rPr b="0" lang="en-US" sz="1800" spc="-1" strike="noStrike">
                <a:solidFill>
                  <a:srgbClr val="1e1e1e"/>
                </a:solidFill>
                <a:latin typeface="PT Sans"/>
                <a:ea typeface="DejaVu Sans"/>
              </a:rPr>
              <a:t>Güvenlik gerekçeleri ile de alt ağlara bölme işlemi yapılabilir. Bu alt ağlara erişim kısıtlanabilir.</a:t>
            </a:r>
            <a:br/>
            <a:r>
              <a:rPr b="0" lang="en-US" sz="1800" spc="-1" strike="noStrike">
                <a:solidFill>
                  <a:srgbClr val="1e1e1e"/>
                </a:solidFill>
                <a:latin typeface="PT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10863</TotalTime>
  <Application>LibreOffice/6.4.7.2$Linux_X86_64 LibreOffice_project/40$Build-2</Application>
  <Words>3339</Words>
  <Paragraphs>349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2020-12-11T08:18:39Z</dcterms:created>
  <dc:creator>Musa SEMERCİ</dc:creator>
  <dc:description/>
  <dc:language>en-US</dc:language>
  <cp:lastModifiedBy/>
  <dcterms:modified xsi:type="dcterms:W3CDTF">2022-03-21T16:59:02Z</dcterms:modified>
  <cp:revision>462</cp:revision>
  <dc:subject/>
  <dc:title>Liman MYS - Sunum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0x010100BFF3C28326A4604D97BD36E231A305A2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Geniş ekran</vt:lpwstr>
  </property>
  <property fmtid="{D5CDD505-2E9C-101B-9397-08002B2CF9AE}" pid="10" name="ScaleCrop">
    <vt:bool>0</vt:bool>
  </property>
  <property fmtid="{D5CDD505-2E9C-101B-9397-08002B2CF9AE}" pid="11" name="ShareDoc">
    <vt:bool>0</vt:bool>
  </property>
  <property fmtid="{D5CDD505-2E9C-101B-9397-08002B2CF9AE}" pid="12" name="Slides">
    <vt:i4>50</vt:i4>
  </property>
  <property fmtid="{D5CDD505-2E9C-101B-9397-08002B2CF9AE}" pid="13"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14" name="bjDocumentLabelXML-0">
    <vt:lpwstr>ames.com/2008/01/sie/internal/label"&gt;&lt;element uid="id_classification_generalbusiness" value="" /&gt;&lt;element uid="28101b78-9dca-49f0-9bb7-5ad98141e387" value="" /&gt;&lt;/sisl&gt;</vt:lpwstr>
  </property>
  <property fmtid="{D5CDD505-2E9C-101B-9397-08002B2CF9AE}" pid="15" name="bjDocumentSecurityLabel">
    <vt:lpwstr>HAVELSAN ÖZEL</vt:lpwstr>
  </property>
  <property fmtid="{D5CDD505-2E9C-101B-9397-08002B2CF9AE}" pid="16" name="bjSaver">
    <vt:lpwstr>ZDNtN9c/qWNnkIzd9OE8XO8QdTsyh/T5</vt:lpwstr>
  </property>
  <property fmtid="{D5CDD505-2E9C-101B-9397-08002B2CF9AE}" pid="17" name="docIndexRef">
    <vt:lpwstr>e43bdb9d-8e7e-418f-b371-8201d7e3a178</vt:lpwstr>
  </property>
</Properties>
</file>