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msnap.com/" TargetMode="External"/><Relationship Id="rId2" Type="http://schemas.openxmlformats.org/officeDocument/2006/relationships/hyperlink" Target="https://www.playeasy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aflet/Leaflet.draw" TargetMode="External"/><Relationship Id="rId3" Type="http://schemas.openxmlformats.org/officeDocument/2006/relationships/hyperlink" Target="https://gitlab.com/" TargetMode="External"/><Relationship Id="rId7" Type="http://schemas.openxmlformats.org/officeDocument/2006/relationships/hyperlink" Target="https://leafletjs.com/" TargetMode="External"/><Relationship Id="rId2" Type="http://schemas.openxmlformats.org/officeDocument/2006/relationships/hyperlink" Target="https://discord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ctjs.org/" TargetMode="External"/><Relationship Id="rId5" Type="http://schemas.openxmlformats.org/officeDocument/2006/relationships/hyperlink" Target="https://www.latex-project.org/" TargetMode="External"/><Relationship Id="rId10" Type="http://schemas.openxmlformats.org/officeDocument/2006/relationships/hyperlink" Target="https://www.python.org/" TargetMode="External"/><Relationship Id="rId4" Type="http://schemas.openxmlformats.org/officeDocument/2006/relationships/hyperlink" Target="https://www.docker.com/" TargetMode="External"/><Relationship Id="rId9" Type="http://schemas.openxmlformats.org/officeDocument/2006/relationships/hyperlink" Target="https://spring.io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FringillaSport</a:t>
            </a:r>
            <a:br>
              <a:rPr lang="en-US" dirty="0"/>
            </a:br>
            <a:r>
              <a:rPr lang="en-US" sz="4400" dirty="0"/>
              <a:t>Fringilla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BB74-A3E6-458B-B383-F5DBB21D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članova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17AA-60D5-4936-B615-76452718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Lovro </a:t>
            </a:r>
            <a:r>
              <a:rPr lang="hr-HR" dirty="0" err="1"/>
              <a:t>Nuić</a:t>
            </a:r>
            <a:r>
              <a:rPr lang="hr-HR" dirty="0"/>
              <a:t> (voditelj)	lovro.nuic@fer.hr</a:t>
            </a:r>
          </a:p>
          <a:p>
            <a:r>
              <a:rPr lang="hr-HR" dirty="0"/>
              <a:t>Grgur Crnogorac 	grgur.crnogorac@fer.hr</a:t>
            </a:r>
          </a:p>
          <a:p>
            <a:r>
              <a:rPr lang="hr-HR" dirty="0"/>
              <a:t>Luka Ilić 			luka.ilic@fer.hr</a:t>
            </a:r>
          </a:p>
          <a:p>
            <a:r>
              <a:rPr lang="hr-HR" dirty="0"/>
              <a:t>Marko </a:t>
            </a:r>
            <a:r>
              <a:rPr lang="hr-HR" dirty="0" err="1"/>
              <a:t>Marfat</a:t>
            </a:r>
            <a:r>
              <a:rPr lang="hr-HR" dirty="0"/>
              <a:t> 		marko.marfat@fer.hr</a:t>
            </a:r>
          </a:p>
          <a:p>
            <a:r>
              <a:rPr lang="hr-HR" dirty="0"/>
              <a:t>Berislav Paradžik 	berislav.paradzik@fer.hr</a:t>
            </a:r>
          </a:p>
          <a:p>
            <a:r>
              <a:rPr lang="hr-HR" dirty="0"/>
              <a:t>Marin Rašić 		marin.rasic@fer.hr</a:t>
            </a:r>
          </a:p>
          <a:p>
            <a:r>
              <a:rPr lang="hr-HR" dirty="0"/>
              <a:t>Luka </a:t>
            </a:r>
            <a:r>
              <a:rPr lang="hr-HR" dirty="0" err="1"/>
              <a:t>Srdarev</a:t>
            </a:r>
            <a:r>
              <a:rPr lang="hr-HR" dirty="0"/>
              <a:t> 		luka.srdarev@fer.hr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8EBD9-96B7-4C8A-AE67-CF70BAE7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735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Omogu</a:t>
            </a:r>
            <a:r>
              <a:rPr lang="hr-HR" dirty="0" err="1">
                <a:latin typeface="Arial" panose="020B0604020202020204" pitchFamily="34" charset="0"/>
              </a:rPr>
              <a:t>ćiti</a:t>
            </a:r>
            <a:r>
              <a:rPr lang="hr-HR" dirty="0">
                <a:latin typeface="Arial" panose="020B0604020202020204" pitchFamily="34" charset="0"/>
              </a:rPr>
              <a:t> </a:t>
            </a:r>
            <a:r>
              <a:rPr lang="hr-HR" dirty="0">
                <a:effectLst/>
                <a:latin typeface="Arial" panose="020B0604020202020204" pitchFamily="34" charset="0"/>
              </a:rPr>
              <a:t>jednostavnije povezivanje sportaša, trenera i iznajmljivača sportskih prostora te taj proces pojednostavniti i ubrzati.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hr-HR" dirty="0"/>
              <a:t>Slični programski proizvodi: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F93769-E2A1-49D8-9728-1FA94CEFF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3571"/>
              </p:ext>
            </p:extLst>
          </p:nvPr>
        </p:nvGraphicFramePr>
        <p:xfrm>
          <a:off x="967494" y="3240220"/>
          <a:ext cx="725620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104">
                  <a:extLst>
                    <a:ext uri="{9D8B030D-6E8A-4147-A177-3AD203B41FA5}">
                      <a16:colId xmlns:a16="http://schemas.microsoft.com/office/drawing/2014/main" val="3441347695"/>
                    </a:ext>
                  </a:extLst>
                </a:gridCol>
                <a:gridCol w="3628104">
                  <a:extLst>
                    <a:ext uri="{9D8B030D-6E8A-4147-A177-3AD203B41FA5}">
                      <a16:colId xmlns:a16="http://schemas.microsoft.com/office/drawing/2014/main" val="3714378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Playeasy</a:t>
                      </a:r>
                      <a:endParaRPr lang="hr-H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povezuje samo organizatore sportskih aktivnosti i iznajmljivače, a naša aplikacija povezuje organizatore s iznajmljivačima i sportašima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teamsnap</a:t>
                      </a:r>
                      <a:endParaRPr lang="hr-H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fokusira na povezivanje trenera i igrača, te olakšavanje komunikacije između njih. Nema mogućnosti iznajmljivanja sportskih objekata ili površina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4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Funkcionalni zahtjevi:</a:t>
            </a:r>
          </a:p>
          <a:p>
            <a:pPr lvl="1"/>
            <a:r>
              <a:rPr lang="hr-HR" dirty="0"/>
              <a:t>Sportaš</a:t>
            </a:r>
          </a:p>
          <a:p>
            <a:pPr lvl="2"/>
            <a:r>
              <a:rPr lang="hr-HR" dirty="0">
                <a:latin typeface="Arial" panose="020B0604020202020204" pitchFamily="34" charset="0"/>
              </a:rPr>
              <a:t>prijaviti se na </a:t>
            </a:r>
            <a:r>
              <a:rPr lang="hr-HR" dirty="0">
                <a:effectLst/>
                <a:latin typeface="Arial" panose="020B0604020202020204" pitchFamily="34" charset="0"/>
              </a:rPr>
              <a:t>sportsko okupljanje i pregled prijavljenih u personaliziranom kalendaru</a:t>
            </a:r>
          </a:p>
          <a:p>
            <a:pPr lvl="2"/>
            <a:r>
              <a:rPr lang="hr-HR" dirty="0">
                <a:effectLst/>
                <a:latin typeface="Arial" panose="020B0604020202020204" pitchFamily="34" charset="0"/>
              </a:rPr>
              <a:t>organizirati sportsko okupljanje i zatražiti rezervaciju sportskog objekta</a:t>
            </a:r>
          </a:p>
          <a:p>
            <a:pPr lvl="2"/>
            <a:r>
              <a:rPr lang="hr-HR" dirty="0">
                <a:latin typeface="Arial" panose="020B0604020202020204" pitchFamily="34" charset="0"/>
              </a:rPr>
              <a:t>pristup pretraživaču sportskih okupljanja na karti</a:t>
            </a:r>
            <a:endParaRPr lang="hr-HR" dirty="0">
              <a:effectLst/>
              <a:latin typeface="Arial" panose="020B0604020202020204" pitchFamily="34" charset="0"/>
            </a:endParaRPr>
          </a:p>
          <a:p>
            <a:pPr lvl="1"/>
            <a:r>
              <a:rPr lang="hr-HR" dirty="0">
                <a:latin typeface="Arial" panose="020B0604020202020204" pitchFamily="34" charset="0"/>
              </a:rPr>
              <a:t>Trener</a:t>
            </a:r>
          </a:p>
          <a:p>
            <a:pPr lvl="2"/>
            <a:r>
              <a:rPr lang="hr-HR" dirty="0">
                <a:latin typeface="Arial" panose="020B0604020202020204" pitchFamily="34" charset="0"/>
              </a:rPr>
              <a:t>organizirati plaćeno sportsko okupljanje/trening</a:t>
            </a:r>
          </a:p>
          <a:p>
            <a:pPr lvl="2"/>
            <a:r>
              <a:rPr lang="hr-HR" dirty="0">
                <a:latin typeface="Arial" panose="020B0604020202020204" pitchFamily="34" charset="0"/>
              </a:rPr>
              <a:t>priložiti službenu potvrdu za mogućnost podučavanja sporta</a:t>
            </a:r>
          </a:p>
          <a:p>
            <a:pPr lvl="1"/>
            <a:r>
              <a:rPr lang="hr-HR" dirty="0">
                <a:latin typeface="Arial" panose="020B0604020202020204" pitchFamily="34" charset="0"/>
              </a:rPr>
              <a:t>Iznajmljivač</a:t>
            </a:r>
          </a:p>
          <a:p>
            <a:pPr lvl="2"/>
            <a:r>
              <a:rPr lang="hr-HR" dirty="0">
                <a:latin typeface="Arial" panose="020B0604020202020204" pitchFamily="34" charset="0"/>
              </a:rPr>
              <a:t>kreirati</a:t>
            </a:r>
            <a:r>
              <a:rPr lang="hr-HR" dirty="0">
                <a:effectLst/>
                <a:latin typeface="Arial" panose="020B0604020202020204" pitchFamily="34" charset="0"/>
              </a:rPr>
              <a:t> sportski objekt na karti sportskih objekata</a:t>
            </a:r>
          </a:p>
          <a:p>
            <a:pPr lvl="2"/>
            <a:r>
              <a:rPr lang="hr-HR" dirty="0"/>
              <a:t>potvrditi rezervaciju sportskog objekta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D9AD-605C-4A45-A7CD-6DE23CFD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3D6D-BA24-43ED-A08B-F79AFC88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Nefunkcionalni i zahtjevi domene primjene:</a:t>
            </a:r>
          </a:p>
          <a:p>
            <a:pPr lvl="1"/>
            <a:r>
              <a:rPr lang="hr-HR" dirty="0">
                <a:effectLst/>
                <a:latin typeface="Arial" panose="020B0604020202020204" pitchFamily="34" charset="0"/>
              </a:rPr>
              <a:t>Sustav treba biti implementiran kao web aplikacija koristeći objektno-orijentirane jezike</a:t>
            </a:r>
          </a:p>
          <a:p>
            <a:pPr lvl="1"/>
            <a:r>
              <a:rPr lang="hr-HR" dirty="0">
                <a:effectLst/>
                <a:latin typeface="Arial" panose="020B0604020202020204" pitchFamily="34" charset="0"/>
              </a:rPr>
              <a:t>Korisni</a:t>
            </a:r>
            <a:r>
              <a:rPr lang="hr-HR" dirty="0">
                <a:latin typeface="Arial" panose="020B0604020202020204" pitchFamily="34" charset="0"/>
              </a:rPr>
              <a:t>č</a:t>
            </a:r>
            <a:r>
              <a:rPr lang="hr-HR" dirty="0">
                <a:effectLst/>
                <a:latin typeface="Arial" panose="020B0604020202020204" pitchFamily="34" charset="0"/>
              </a:rPr>
              <a:t>ko su</a:t>
            </a:r>
            <a:r>
              <a:rPr lang="hr-HR" dirty="0">
                <a:latin typeface="Arial" panose="020B0604020202020204" pitchFamily="34" charset="0"/>
              </a:rPr>
              <a:t>č</a:t>
            </a:r>
            <a:r>
              <a:rPr lang="hr-HR" dirty="0">
                <a:effectLst/>
                <a:latin typeface="Arial" panose="020B0604020202020204" pitchFamily="34" charset="0"/>
              </a:rPr>
              <a:t>elje mora biti jednostavno, </a:t>
            </a:r>
            <a:r>
              <a:rPr lang="hr-HR" dirty="0" err="1">
                <a:effectLst/>
                <a:latin typeface="Arial" panose="020B0604020202020204" pitchFamily="34" charset="0"/>
              </a:rPr>
              <a:t>responzivno</a:t>
            </a:r>
            <a:r>
              <a:rPr lang="hr-HR" dirty="0">
                <a:effectLst/>
                <a:latin typeface="Arial" panose="020B0604020202020204" pitchFamily="34" charset="0"/>
              </a:rPr>
              <a:t> i intuitivno za korištenje te se mora ispravno prikazivati na stolnim računalima, laptopima i mobilnim uređajima</a:t>
            </a:r>
            <a:endParaRPr lang="hr-HR" dirty="0"/>
          </a:p>
          <a:p>
            <a:pPr lvl="1"/>
            <a:r>
              <a:rPr lang="hr-HR" dirty="0">
                <a:effectLst/>
                <a:latin typeface="Arial" panose="020B0604020202020204" pitchFamily="34" charset="0"/>
              </a:rPr>
              <a:t>Pristup sustavu se mora odvijati pomo</a:t>
            </a:r>
            <a:r>
              <a:rPr lang="hr-HR" dirty="0">
                <a:latin typeface="Arial" panose="020B0604020202020204" pitchFamily="34" charset="0"/>
              </a:rPr>
              <a:t>ć</a:t>
            </a:r>
            <a:r>
              <a:rPr lang="hr-HR" dirty="0">
                <a:effectLst/>
                <a:latin typeface="Arial" panose="020B0604020202020204" pitchFamily="34" charset="0"/>
              </a:rPr>
              <a:t>u protokola HTTPS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E9E3-E189-4881-AFD3-B330775C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199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Popis svih korištenih alata:</a:t>
            </a:r>
          </a:p>
          <a:p>
            <a:pPr lvl="1"/>
            <a:r>
              <a:rPr lang="hr-HR" dirty="0"/>
              <a:t>Komunikacija</a:t>
            </a:r>
            <a:endParaRPr lang="hr-HR" dirty="0">
              <a:hlinkClick r:id="rId2"/>
            </a:endParaRPr>
          </a:p>
          <a:p>
            <a:pPr lvl="2"/>
            <a:r>
              <a:rPr lang="hr-HR" dirty="0" err="1">
                <a:hlinkClick r:id="rId2"/>
              </a:rPr>
              <a:t>Discord</a:t>
            </a:r>
            <a:endParaRPr lang="hr-HR" dirty="0"/>
          </a:p>
          <a:p>
            <a:pPr lvl="1"/>
            <a:r>
              <a:rPr lang="hr-HR" dirty="0"/>
              <a:t>Udaljeni repozitorij</a:t>
            </a:r>
          </a:p>
          <a:p>
            <a:pPr lvl="2"/>
            <a:r>
              <a:rPr lang="hr-HR" dirty="0" err="1">
                <a:hlinkClick r:id="rId3"/>
              </a:rPr>
              <a:t>GitLab</a:t>
            </a:r>
            <a:endParaRPr lang="hr-HR" dirty="0"/>
          </a:p>
          <a:p>
            <a:pPr lvl="1"/>
            <a:r>
              <a:rPr lang="hr-HR" dirty="0"/>
              <a:t>Virtualizacija aplikacije</a:t>
            </a:r>
          </a:p>
          <a:p>
            <a:pPr lvl="2"/>
            <a:r>
              <a:rPr lang="hr-HR" dirty="0" err="1">
                <a:hlinkClick r:id="rId4"/>
              </a:rPr>
              <a:t>Docker</a:t>
            </a:r>
            <a:endParaRPr lang="hr-HR" dirty="0"/>
          </a:p>
          <a:p>
            <a:pPr lvl="1"/>
            <a:r>
              <a:rPr lang="hr-HR" dirty="0"/>
              <a:t>Dokumentacija</a:t>
            </a:r>
          </a:p>
          <a:p>
            <a:pPr lvl="2"/>
            <a:r>
              <a:rPr lang="hr-HR" dirty="0" err="1">
                <a:hlinkClick r:id="rId5"/>
              </a:rPr>
              <a:t>Latex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tehnologije:</a:t>
            </a:r>
          </a:p>
          <a:p>
            <a:pPr lvl="1"/>
            <a:r>
              <a:rPr lang="hr-HR" dirty="0" err="1"/>
              <a:t>Frontend</a:t>
            </a:r>
            <a:r>
              <a:rPr lang="hr-HR" dirty="0"/>
              <a:t>:</a:t>
            </a:r>
          </a:p>
          <a:p>
            <a:pPr lvl="2"/>
            <a:r>
              <a:rPr lang="hr-HR" dirty="0">
                <a:hlinkClick r:id="rId6"/>
              </a:rPr>
              <a:t>React.js</a:t>
            </a:r>
            <a:endParaRPr lang="hr-HR" dirty="0"/>
          </a:p>
          <a:p>
            <a:pPr lvl="2"/>
            <a:r>
              <a:rPr lang="hr-HR" dirty="0" err="1">
                <a:hlinkClick r:id="rId7"/>
              </a:rPr>
              <a:t>Leafletjs</a:t>
            </a:r>
            <a:r>
              <a:rPr lang="hr-HR" dirty="0"/>
              <a:t> i </a:t>
            </a:r>
            <a:r>
              <a:rPr lang="hr-HR" dirty="0" err="1">
                <a:hlinkClick r:id="rId8"/>
              </a:rPr>
              <a:t>LeafletDraw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Backend</a:t>
            </a:r>
            <a:r>
              <a:rPr lang="hr-HR" dirty="0"/>
              <a:t>:</a:t>
            </a:r>
          </a:p>
          <a:p>
            <a:pPr lvl="2"/>
            <a:r>
              <a:rPr lang="hr-HR" dirty="0" err="1">
                <a:hlinkClick r:id="rId9"/>
              </a:rPr>
              <a:t>Spring</a:t>
            </a:r>
            <a:r>
              <a:rPr lang="hr-HR" dirty="0">
                <a:hlinkClick r:id="rId9"/>
              </a:rPr>
              <a:t> Framework v5</a:t>
            </a:r>
            <a:endParaRPr lang="hr-HR" dirty="0"/>
          </a:p>
          <a:p>
            <a:pPr lvl="2"/>
            <a:r>
              <a:rPr lang="hr-HR" dirty="0">
                <a:hlinkClick r:id="rId10"/>
              </a:rPr>
              <a:t>Python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Web aplikacija</a:t>
            </a:r>
          </a:p>
          <a:p>
            <a:r>
              <a:rPr lang="hr-HR" dirty="0"/>
              <a:t>Model-pogled-nadglednik</a:t>
            </a:r>
          </a:p>
          <a:p>
            <a:r>
              <a:rPr lang="hr-HR" dirty="0"/>
              <a:t>Objektno usmjerena arhitektura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026" name="Picture 2" descr="Simple Server in Python - YouTube">
            <a:extLst>
              <a:ext uri="{FF2B5EF4-FFF2-40B4-BE49-F238E27FC236}">
                <a16:creationId xmlns:a16="http://schemas.microsoft.com/office/drawing/2014/main" id="{C11436B4-95C5-4D6C-823B-48F0230CF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6" t="30249" r="22501"/>
          <a:stretch/>
        </p:blipFill>
        <p:spPr bwMode="auto">
          <a:xfrm>
            <a:off x="6524686" y="5364958"/>
            <a:ext cx="802312" cy="5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1403727-9A10-401E-845F-E2A166C10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62" y="5198644"/>
            <a:ext cx="677811" cy="753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3DEB38-7CE2-419D-ACB8-CC96F95C0E06}"/>
              </a:ext>
            </a:extLst>
          </p:cNvPr>
          <p:cNvSpPr txBox="1"/>
          <p:nvPr/>
        </p:nvSpPr>
        <p:spPr>
          <a:xfrm>
            <a:off x="6450795" y="5892709"/>
            <a:ext cx="1061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/>
              <a:t>Server za predikciju sporta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B04BD-1CA3-40FA-86EC-7292A832CF46}"/>
              </a:ext>
            </a:extLst>
          </p:cNvPr>
          <p:cNvSpPr txBox="1"/>
          <p:nvPr/>
        </p:nvSpPr>
        <p:spPr>
          <a:xfrm>
            <a:off x="7527316" y="5892709"/>
            <a:ext cx="1061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/>
              <a:t>Baza podataka</a:t>
            </a:r>
          </a:p>
        </p:txBody>
      </p:sp>
      <p:pic>
        <p:nvPicPr>
          <p:cNvPr id="1028" name="Picture 4" descr="Spring Boot">
            <a:extLst>
              <a:ext uri="{FF2B5EF4-FFF2-40B4-BE49-F238E27FC236}">
                <a16:creationId xmlns:a16="http://schemas.microsoft.com/office/drawing/2014/main" id="{FBDDD8C8-6A1B-43EC-94D1-C653F0E6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82" y="4383416"/>
            <a:ext cx="924017" cy="2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B2F21A-0B1E-41A5-AB7A-DC33A618E6DC}"/>
              </a:ext>
            </a:extLst>
          </p:cNvPr>
          <p:cNvSpPr txBox="1"/>
          <p:nvPr/>
        </p:nvSpPr>
        <p:spPr>
          <a:xfrm>
            <a:off x="6736913" y="4655576"/>
            <a:ext cx="1339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 err="1"/>
              <a:t>Backend</a:t>
            </a:r>
            <a:r>
              <a:rPr lang="hr-HR" sz="1100" dirty="0"/>
              <a:t>/REST API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18716B8-D1EE-4E8E-96EA-E495ABF97C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74" y="3667626"/>
            <a:ext cx="1173972" cy="394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54619F-3C1E-4E63-B0DE-580ACA8CCADD}"/>
              </a:ext>
            </a:extLst>
          </p:cNvPr>
          <p:cNvSpPr txBox="1"/>
          <p:nvPr/>
        </p:nvSpPr>
        <p:spPr>
          <a:xfrm>
            <a:off x="5386583" y="3976547"/>
            <a:ext cx="1339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/>
              <a:t>Reverse Proxy</a:t>
            </a:r>
          </a:p>
        </p:txBody>
      </p:sp>
      <p:pic>
        <p:nvPicPr>
          <p:cNvPr id="1030" name="Picture 6" descr="React Developers Guide - Cloud CMS">
            <a:extLst>
              <a:ext uri="{FF2B5EF4-FFF2-40B4-BE49-F238E27FC236}">
                <a16:creationId xmlns:a16="http://schemas.microsoft.com/office/drawing/2014/main" id="{54AD99EE-17CB-45C0-9CD7-28C318EBF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98" y="4692211"/>
            <a:ext cx="587785" cy="5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B23EAB-B7F5-47DA-B585-21FA9408B61F}"/>
              </a:ext>
            </a:extLst>
          </p:cNvPr>
          <p:cNvSpPr txBox="1"/>
          <p:nvPr/>
        </p:nvSpPr>
        <p:spPr>
          <a:xfrm>
            <a:off x="4423114" y="5237774"/>
            <a:ext cx="1339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 err="1"/>
              <a:t>Frontend</a:t>
            </a:r>
            <a:endParaRPr lang="hr-HR" sz="11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F57533-B64F-4CAD-A8CA-04446611DA90}"/>
              </a:ext>
            </a:extLst>
          </p:cNvPr>
          <p:cNvCxnSpPr/>
          <p:nvPr/>
        </p:nvCxnSpPr>
        <p:spPr>
          <a:xfrm flipH="1">
            <a:off x="5285822" y="4383416"/>
            <a:ext cx="183352" cy="30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660C2-0C46-45E0-AE02-B2DB26A2008D}"/>
              </a:ext>
            </a:extLst>
          </p:cNvPr>
          <p:cNvCxnSpPr/>
          <p:nvPr/>
        </p:nvCxnSpPr>
        <p:spPr>
          <a:xfrm>
            <a:off x="6524686" y="4383416"/>
            <a:ext cx="201051" cy="237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89838C-D213-4414-8C89-41D2BA787F08}"/>
              </a:ext>
            </a:extLst>
          </p:cNvPr>
          <p:cNvCxnSpPr/>
          <p:nvPr/>
        </p:nvCxnSpPr>
        <p:spPr>
          <a:xfrm flipH="1">
            <a:off x="6944482" y="4982191"/>
            <a:ext cx="87549" cy="29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3FBE75-C7CE-4572-8B95-C43D67F970A3}"/>
              </a:ext>
            </a:extLst>
          </p:cNvPr>
          <p:cNvCxnSpPr>
            <a:cxnSpLocks/>
          </p:cNvCxnSpPr>
          <p:nvPr/>
        </p:nvCxnSpPr>
        <p:spPr>
          <a:xfrm>
            <a:off x="7709418" y="4982191"/>
            <a:ext cx="159081" cy="216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76F3CA3-431E-4FD4-9B88-8C8BD471A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610" y="3728230"/>
            <a:ext cx="2652861" cy="294082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54C2FF9-38ED-4AE4-B584-A8D7CB578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3146" y="1081393"/>
            <a:ext cx="2109223" cy="23201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758C86-4824-4F98-BCB4-586D725AE15A}"/>
              </a:ext>
            </a:extLst>
          </p:cNvPr>
          <p:cNvSpPr txBox="1"/>
          <p:nvPr/>
        </p:nvSpPr>
        <p:spPr>
          <a:xfrm>
            <a:off x="6978638" y="3340029"/>
            <a:ext cx="1339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4 programera</a:t>
            </a:r>
          </a:p>
          <a:p>
            <a:r>
              <a:rPr lang="hr-HR" dirty="0"/>
              <a:t>2 rad na dokumentaciji</a:t>
            </a:r>
          </a:p>
          <a:p>
            <a:r>
              <a:rPr lang="hr-HR" dirty="0"/>
              <a:t>1 testiranje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B374A-21FF-4EF9-A8EC-6D48B642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" y="1606467"/>
            <a:ext cx="8110728" cy="22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endParaRPr lang="hr-H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Kontinuiran rad na projekt je poželjan</a:t>
            </a:r>
          </a:p>
          <a:p>
            <a:pPr lvl="1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Potrebna je dobra komunikacija, pogotovo između </a:t>
            </a:r>
            <a:r>
              <a:rPr lang="hr-HR" dirty="0" err="1">
                <a:sym typeface="Wingdings" panose="05000000000000000000" pitchFamily="2" charset="2"/>
              </a:rPr>
              <a:t>frontend</a:t>
            </a:r>
            <a:r>
              <a:rPr lang="hr-HR" dirty="0">
                <a:sym typeface="Wingdings" panose="05000000000000000000" pitchFamily="2" charset="2"/>
              </a:rPr>
              <a:t> i </a:t>
            </a:r>
            <a:r>
              <a:rPr lang="hr-HR" dirty="0" err="1">
                <a:sym typeface="Wingdings" panose="05000000000000000000" pitchFamily="2" charset="2"/>
              </a:rPr>
              <a:t>backend</a:t>
            </a:r>
            <a:r>
              <a:rPr lang="hr-HR" dirty="0">
                <a:sym typeface="Wingdings" panose="05000000000000000000" pitchFamily="2" charset="2"/>
              </a:rPr>
              <a:t> programera</a:t>
            </a:r>
          </a:p>
          <a:p>
            <a:pPr lvl="2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Redoviti sastanci pomažu u rješavanju problema</a:t>
            </a:r>
          </a:p>
          <a:p>
            <a:pPr lvl="1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Tehnologija</a:t>
            </a:r>
          </a:p>
          <a:p>
            <a:pPr lvl="2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Prijašnje iskustvo s odabranom tehnologijom je bitno, ali ne i presudno</a:t>
            </a:r>
          </a:p>
          <a:p>
            <a:pPr lvl="2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Bitno je uračunati potrebno vrijeme za savladavanje nove tehnologije</a:t>
            </a:r>
          </a:p>
          <a:p>
            <a:pPr lvl="2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Materijale za učenje nove tehnologije treba držati na jednom mjestu dostupno svim članovima</a:t>
            </a:r>
          </a:p>
          <a:p>
            <a:pPr lvl="1">
              <a:lnSpc>
                <a:spcPct val="100000"/>
              </a:lnSpc>
            </a:pPr>
            <a:r>
              <a:rPr lang="hr-HR" dirty="0">
                <a:sym typeface="Wingdings" panose="05000000000000000000" pitchFamily="2" charset="2"/>
              </a:rPr>
              <a:t>Zanimljiva tema i zainteresiranost članova je bitna 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1235</TotalTime>
  <Words>414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FringillaSport Fringilla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Lovro Nuic</cp:lastModifiedBy>
  <cp:revision>29</cp:revision>
  <dcterms:created xsi:type="dcterms:W3CDTF">2016-01-18T13:10:52Z</dcterms:created>
  <dcterms:modified xsi:type="dcterms:W3CDTF">2021-01-18T20:10:56Z</dcterms:modified>
</cp:coreProperties>
</file>