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1" r:id="rId4"/>
    <p:sldId id="262" r:id="rId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64" d="100"/>
          <a:sy n="64" d="100"/>
        </p:scale>
        <p:origin x="-1482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A23F-965C-4FA6-8EDB-7D3499AA3F6B}" type="datetimeFigureOut">
              <a:rPr lang="id-ID" smtClean="0"/>
              <a:t>05/10/2016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EB716-C46C-49BD-85F2-C7E08FCA57D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42460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A23F-965C-4FA6-8EDB-7D3499AA3F6B}" type="datetimeFigureOut">
              <a:rPr lang="id-ID" smtClean="0"/>
              <a:t>05/10/2016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EB716-C46C-49BD-85F2-C7E08FCA57D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96264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A23F-965C-4FA6-8EDB-7D3499AA3F6B}" type="datetimeFigureOut">
              <a:rPr lang="id-ID" smtClean="0"/>
              <a:t>05/10/2016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EB716-C46C-49BD-85F2-C7E08FCA57D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89920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A23F-965C-4FA6-8EDB-7D3499AA3F6B}" type="datetimeFigureOut">
              <a:rPr lang="id-ID" smtClean="0"/>
              <a:t>05/10/2016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EB716-C46C-49BD-85F2-C7E08FCA57D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907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A23F-965C-4FA6-8EDB-7D3499AA3F6B}" type="datetimeFigureOut">
              <a:rPr lang="id-ID" smtClean="0"/>
              <a:t>05/10/2016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EB716-C46C-49BD-85F2-C7E08FCA57D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96140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A23F-965C-4FA6-8EDB-7D3499AA3F6B}" type="datetimeFigureOut">
              <a:rPr lang="id-ID" smtClean="0"/>
              <a:t>05/10/2016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EB716-C46C-49BD-85F2-C7E08FCA57D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5099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A23F-965C-4FA6-8EDB-7D3499AA3F6B}" type="datetimeFigureOut">
              <a:rPr lang="id-ID" smtClean="0"/>
              <a:t>05/10/2016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EB716-C46C-49BD-85F2-C7E08FCA57D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8133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A23F-965C-4FA6-8EDB-7D3499AA3F6B}" type="datetimeFigureOut">
              <a:rPr lang="id-ID" smtClean="0"/>
              <a:t>05/10/2016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EB716-C46C-49BD-85F2-C7E08FCA57D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84157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A23F-965C-4FA6-8EDB-7D3499AA3F6B}" type="datetimeFigureOut">
              <a:rPr lang="id-ID" smtClean="0"/>
              <a:t>05/10/2016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EB716-C46C-49BD-85F2-C7E08FCA57D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53335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A23F-965C-4FA6-8EDB-7D3499AA3F6B}" type="datetimeFigureOut">
              <a:rPr lang="id-ID" smtClean="0"/>
              <a:t>05/10/2016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EB716-C46C-49BD-85F2-C7E08FCA57D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30301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A23F-965C-4FA6-8EDB-7D3499AA3F6B}" type="datetimeFigureOut">
              <a:rPr lang="id-ID" smtClean="0"/>
              <a:t>05/10/2016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EB716-C46C-49BD-85F2-C7E08FCA57D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198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8A23F-965C-4FA6-8EDB-7D3499AA3F6B}" type="datetimeFigureOut">
              <a:rPr lang="id-ID" smtClean="0"/>
              <a:t>05/10/2016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EB716-C46C-49BD-85F2-C7E08FCA57D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22271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Manual Operation 11"/>
          <p:cNvSpPr/>
          <p:nvPr/>
        </p:nvSpPr>
        <p:spPr>
          <a:xfrm flipV="1">
            <a:off x="770290" y="5854075"/>
            <a:ext cx="3492266" cy="53139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403"/>
              <a:gd name="connsiteX1" fmla="*/ 10000 w 10000"/>
              <a:gd name="connsiteY1" fmla="*/ 0 h 10403"/>
              <a:gd name="connsiteX2" fmla="*/ 8000 w 10000"/>
              <a:gd name="connsiteY2" fmla="*/ 10000 h 10403"/>
              <a:gd name="connsiteX3" fmla="*/ 3011 w 10000"/>
              <a:gd name="connsiteY3" fmla="*/ 10403 h 10403"/>
              <a:gd name="connsiteX4" fmla="*/ 0 w 10000"/>
              <a:gd name="connsiteY4" fmla="*/ 0 h 10403"/>
              <a:gd name="connsiteX0" fmla="*/ 0 w 10000"/>
              <a:gd name="connsiteY0" fmla="*/ 0 h 10403"/>
              <a:gd name="connsiteX1" fmla="*/ 10000 w 10000"/>
              <a:gd name="connsiteY1" fmla="*/ 0 h 10403"/>
              <a:gd name="connsiteX2" fmla="*/ 6392 w 10000"/>
              <a:gd name="connsiteY2" fmla="*/ 10202 h 10403"/>
              <a:gd name="connsiteX3" fmla="*/ 3011 w 10000"/>
              <a:gd name="connsiteY3" fmla="*/ 10403 h 10403"/>
              <a:gd name="connsiteX4" fmla="*/ 0 w 10000"/>
              <a:gd name="connsiteY4" fmla="*/ 0 h 10403"/>
              <a:gd name="connsiteX0" fmla="*/ 0 w 10506"/>
              <a:gd name="connsiteY0" fmla="*/ 3225 h 10403"/>
              <a:gd name="connsiteX1" fmla="*/ 10506 w 10506"/>
              <a:gd name="connsiteY1" fmla="*/ 0 h 10403"/>
              <a:gd name="connsiteX2" fmla="*/ 6898 w 10506"/>
              <a:gd name="connsiteY2" fmla="*/ 10202 h 10403"/>
              <a:gd name="connsiteX3" fmla="*/ 3517 w 10506"/>
              <a:gd name="connsiteY3" fmla="*/ 10403 h 10403"/>
              <a:gd name="connsiteX4" fmla="*/ 0 w 10506"/>
              <a:gd name="connsiteY4" fmla="*/ 3225 h 10403"/>
              <a:gd name="connsiteX0" fmla="*/ 0 w 11149"/>
              <a:gd name="connsiteY0" fmla="*/ 0 h 7178"/>
              <a:gd name="connsiteX1" fmla="*/ 11149 w 11149"/>
              <a:gd name="connsiteY1" fmla="*/ 806 h 7178"/>
              <a:gd name="connsiteX2" fmla="*/ 6898 w 11149"/>
              <a:gd name="connsiteY2" fmla="*/ 6977 h 7178"/>
              <a:gd name="connsiteX3" fmla="*/ 3517 w 11149"/>
              <a:gd name="connsiteY3" fmla="*/ 7178 h 7178"/>
              <a:gd name="connsiteX4" fmla="*/ 0 w 11149"/>
              <a:gd name="connsiteY4" fmla="*/ 0 h 7178"/>
              <a:gd name="connsiteX0" fmla="*/ 0 w 9918"/>
              <a:gd name="connsiteY0" fmla="*/ 281 h 10281"/>
              <a:gd name="connsiteX1" fmla="*/ 9918 w 9918"/>
              <a:gd name="connsiteY1" fmla="*/ 0 h 10281"/>
              <a:gd name="connsiteX2" fmla="*/ 6187 w 9918"/>
              <a:gd name="connsiteY2" fmla="*/ 10001 h 10281"/>
              <a:gd name="connsiteX3" fmla="*/ 3155 w 9918"/>
              <a:gd name="connsiteY3" fmla="*/ 10281 h 10281"/>
              <a:gd name="connsiteX4" fmla="*/ 0 w 9918"/>
              <a:gd name="connsiteY4" fmla="*/ 281 h 1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18" h="10281">
                <a:moveTo>
                  <a:pt x="0" y="281"/>
                </a:moveTo>
                <a:lnTo>
                  <a:pt x="9918" y="0"/>
                </a:lnTo>
                <a:lnTo>
                  <a:pt x="6187" y="10001"/>
                </a:lnTo>
                <a:lnTo>
                  <a:pt x="3155" y="10281"/>
                </a:lnTo>
                <a:lnTo>
                  <a:pt x="0" y="281"/>
                </a:lnTo>
                <a:close/>
              </a:path>
            </a:pathLst>
          </a:cu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/>
          <p:cNvSpPr/>
          <p:nvPr/>
        </p:nvSpPr>
        <p:spPr>
          <a:xfrm>
            <a:off x="9828584" y="262409"/>
            <a:ext cx="4315245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b="1" dirty="0" smtClean="0">
                <a:ln w="38100" cmpd="sng">
                  <a:solidFill>
                    <a:schemeClr val="tx1"/>
                  </a:solidFill>
                  <a:prstDash val="solid"/>
                </a:ln>
                <a:solidFill>
                  <a:srgbClr val="7030A0"/>
                </a:solidFill>
                <a:latin typeface="Bauhaus 93" pitchFamily="82" charset="0"/>
              </a:rPr>
              <a:t>EM</a:t>
            </a:r>
            <a:endParaRPr lang="en-US" sz="16600" b="1" dirty="0">
              <a:ln w="38100" cmpd="sng">
                <a:solidFill>
                  <a:schemeClr val="tx1"/>
                </a:solidFill>
                <a:prstDash val="solid"/>
              </a:ln>
              <a:solidFill>
                <a:srgbClr val="7030A0"/>
              </a:solidFill>
              <a:latin typeface="Bauhaus 93" pitchFamily="82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400214" y="1367553"/>
            <a:ext cx="3492266" cy="4952891"/>
            <a:chOff x="5400214" y="1367553"/>
            <a:chExt cx="3492266" cy="4952891"/>
          </a:xfrm>
        </p:grpSpPr>
        <p:sp>
          <p:nvSpPr>
            <p:cNvPr id="21" name="Flowchart: Manual Operation 11"/>
            <p:cNvSpPr/>
            <p:nvPr/>
          </p:nvSpPr>
          <p:spPr>
            <a:xfrm flipV="1">
              <a:off x="5400214" y="5789047"/>
              <a:ext cx="3492266" cy="53139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403"/>
                <a:gd name="connsiteX1" fmla="*/ 10000 w 10000"/>
                <a:gd name="connsiteY1" fmla="*/ 0 h 10403"/>
                <a:gd name="connsiteX2" fmla="*/ 8000 w 10000"/>
                <a:gd name="connsiteY2" fmla="*/ 10000 h 10403"/>
                <a:gd name="connsiteX3" fmla="*/ 3011 w 10000"/>
                <a:gd name="connsiteY3" fmla="*/ 10403 h 10403"/>
                <a:gd name="connsiteX4" fmla="*/ 0 w 10000"/>
                <a:gd name="connsiteY4" fmla="*/ 0 h 10403"/>
                <a:gd name="connsiteX0" fmla="*/ 0 w 10000"/>
                <a:gd name="connsiteY0" fmla="*/ 0 h 10403"/>
                <a:gd name="connsiteX1" fmla="*/ 10000 w 10000"/>
                <a:gd name="connsiteY1" fmla="*/ 0 h 10403"/>
                <a:gd name="connsiteX2" fmla="*/ 6392 w 10000"/>
                <a:gd name="connsiteY2" fmla="*/ 10202 h 10403"/>
                <a:gd name="connsiteX3" fmla="*/ 3011 w 10000"/>
                <a:gd name="connsiteY3" fmla="*/ 10403 h 10403"/>
                <a:gd name="connsiteX4" fmla="*/ 0 w 10000"/>
                <a:gd name="connsiteY4" fmla="*/ 0 h 10403"/>
                <a:gd name="connsiteX0" fmla="*/ 0 w 10506"/>
                <a:gd name="connsiteY0" fmla="*/ 3225 h 10403"/>
                <a:gd name="connsiteX1" fmla="*/ 10506 w 10506"/>
                <a:gd name="connsiteY1" fmla="*/ 0 h 10403"/>
                <a:gd name="connsiteX2" fmla="*/ 6898 w 10506"/>
                <a:gd name="connsiteY2" fmla="*/ 10202 h 10403"/>
                <a:gd name="connsiteX3" fmla="*/ 3517 w 10506"/>
                <a:gd name="connsiteY3" fmla="*/ 10403 h 10403"/>
                <a:gd name="connsiteX4" fmla="*/ 0 w 10506"/>
                <a:gd name="connsiteY4" fmla="*/ 3225 h 10403"/>
                <a:gd name="connsiteX0" fmla="*/ 0 w 11149"/>
                <a:gd name="connsiteY0" fmla="*/ 0 h 7178"/>
                <a:gd name="connsiteX1" fmla="*/ 11149 w 11149"/>
                <a:gd name="connsiteY1" fmla="*/ 806 h 7178"/>
                <a:gd name="connsiteX2" fmla="*/ 6898 w 11149"/>
                <a:gd name="connsiteY2" fmla="*/ 6977 h 7178"/>
                <a:gd name="connsiteX3" fmla="*/ 3517 w 11149"/>
                <a:gd name="connsiteY3" fmla="*/ 7178 h 7178"/>
                <a:gd name="connsiteX4" fmla="*/ 0 w 11149"/>
                <a:gd name="connsiteY4" fmla="*/ 0 h 7178"/>
                <a:gd name="connsiteX0" fmla="*/ 0 w 9918"/>
                <a:gd name="connsiteY0" fmla="*/ 281 h 10281"/>
                <a:gd name="connsiteX1" fmla="*/ 9918 w 9918"/>
                <a:gd name="connsiteY1" fmla="*/ 0 h 10281"/>
                <a:gd name="connsiteX2" fmla="*/ 6187 w 9918"/>
                <a:gd name="connsiteY2" fmla="*/ 10001 h 10281"/>
                <a:gd name="connsiteX3" fmla="*/ 3155 w 9918"/>
                <a:gd name="connsiteY3" fmla="*/ 10281 h 10281"/>
                <a:gd name="connsiteX4" fmla="*/ 0 w 9918"/>
                <a:gd name="connsiteY4" fmla="*/ 281 h 10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18" h="10281">
                  <a:moveTo>
                    <a:pt x="0" y="281"/>
                  </a:moveTo>
                  <a:lnTo>
                    <a:pt x="9918" y="0"/>
                  </a:lnTo>
                  <a:lnTo>
                    <a:pt x="6187" y="10001"/>
                  </a:lnTo>
                  <a:lnTo>
                    <a:pt x="3155" y="10281"/>
                  </a:lnTo>
                  <a:lnTo>
                    <a:pt x="0" y="281"/>
                  </a:lnTo>
                  <a:close/>
                </a:path>
              </a:pathLst>
            </a:custGeom>
            <a:solidFill>
              <a:srgbClr val="7030A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Teardrop 5"/>
            <p:cNvSpPr/>
            <p:nvPr/>
          </p:nvSpPr>
          <p:spPr>
            <a:xfrm rot="8009232">
              <a:off x="5370941" y="1398443"/>
              <a:ext cx="3347616" cy="3285836"/>
            </a:xfrm>
            <a:prstGeom prst="teardrop">
              <a:avLst>
                <a:gd name="adj" fmla="val 128324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" name="Oval 14"/>
            <p:cNvSpPr/>
            <p:nvPr/>
          </p:nvSpPr>
          <p:spPr>
            <a:xfrm>
              <a:off x="5558802" y="1603411"/>
              <a:ext cx="2934788" cy="2905848"/>
            </a:xfrm>
            <a:prstGeom prst="ellipse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n w="28575"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4104" name="Picture 8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238" t="23696" r="29603" b="38152"/>
            <a:stretch/>
          </p:blipFill>
          <p:spPr bwMode="auto">
            <a:xfrm>
              <a:off x="5905370" y="2108549"/>
              <a:ext cx="2265106" cy="1365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5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3297" y="3349518"/>
              <a:ext cx="2622904" cy="962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749313" y="1268760"/>
            <a:ext cx="3250936" cy="3312060"/>
            <a:chOff x="2285740" y="1065654"/>
            <a:chExt cx="3250936" cy="3312060"/>
          </a:xfrm>
        </p:grpSpPr>
        <p:sp>
          <p:nvSpPr>
            <p:cNvPr id="23" name="Teardrop 22"/>
            <p:cNvSpPr/>
            <p:nvPr/>
          </p:nvSpPr>
          <p:spPr>
            <a:xfrm rot="8009232">
              <a:off x="2255178" y="1096216"/>
              <a:ext cx="3312060" cy="3250936"/>
            </a:xfrm>
            <a:prstGeom prst="teardrop">
              <a:avLst>
                <a:gd name="adj" fmla="val 137035"/>
              </a:avLst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" name="Oval 12"/>
            <p:cNvSpPr/>
            <p:nvPr/>
          </p:nvSpPr>
          <p:spPr>
            <a:xfrm>
              <a:off x="2443814" y="1268760"/>
              <a:ext cx="2934788" cy="290584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n w="28575"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67570" y="2587550"/>
            <a:ext cx="3154563" cy="792088"/>
          </a:xfrm>
        </p:spPr>
        <p:txBody>
          <a:bodyPr>
            <a:normAutofit fontScale="90000"/>
          </a:bodyPr>
          <a:lstStyle/>
          <a:p>
            <a:r>
              <a:rPr lang="en-US" sz="4800" dirty="0" smtClean="0">
                <a:ln w="28575">
                  <a:solidFill>
                    <a:schemeClr val="tx1"/>
                  </a:solidFill>
                </a:ln>
                <a:solidFill>
                  <a:srgbClr val="7030A0"/>
                </a:solidFill>
                <a:latin typeface="Bauhaus 93" pitchFamily="82" charset="0"/>
              </a:rPr>
              <a:t>PROJECT</a:t>
            </a:r>
            <a:endParaRPr lang="id-ID" sz="4800" dirty="0">
              <a:ln w="28575">
                <a:solidFill>
                  <a:schemeClr val="tx1"/>
                </a:solidFill>
              </a:ln>
              <a:solidFill>
                <a:srgbClr val="7030A0"/>
              </a:solidFill>
              <a:latin typeface="Bauhaus 93" pitchFamily="82" charset="0"/>
            </a:endParaRPr>
          </a:p>
        </p:txBody>
      </p:sp>
      <p:pic>
        <p:nvPicPr>
          <p:cNvPr id="4107" name="Picture 1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52" t="25236" r="31534" b="38364"/>
          <a:stretch/>
        </p:blipFill>
        <p:spPr bwMode="auto">
          <a:xfrm>
            <a:off x="1353299" y="2056440"/>
            <a:ext cx="2029198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032" y="3041362"/>
            <a:ext cx="2891443" cy="1061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692674" y="6355353"/>
            <a:ext cx="374441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ELEcTRONIc</a:t>
            </a:r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MONITORING</a:t>
            </a:r>
            <a:endParaRPr 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7952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754442"/>
              </p:ext>
            </p:extLst>
          </p:nvPr>
        </p:nvGraphicFramePr>
        <p:xfrm>
          <a:off x="107504" y="439123"/>
          <a:ext cx="8928991" cy="6312027"/>
        </p:xfrm>
        <a:graphic>
          <a:graphicData uri="http://schemas.openxmlformats.org/drawingml/2006/table">
            <a:tbl>
              <a:tblPr firstRow="1" firstCol="1" bandRow="1"/>
              <a:tblGrid>
                <a:gridCol w="590835"/>
                <a:gridCol w="886252"/>
                <a:gridCol w="2171466"/>
                <a:gridCol w="288777"/>
                <a:gridCol w="1924538"/>
                <a:gridCol w="489606"/>
                <a:gridCol w="2577517"/>
              </a:tblGrid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What;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Nama Program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Elektronik</a:t>
                      </a: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Monitoring </a:t>
                      </a:r>
                      <a:r>
                        <a:rPr lang="en-US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adalah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pengawasan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secara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elektronik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dengan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cara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memaakaikan</a:t>
                      </a: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gelang</a:t>
                      </a: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pelacak</a:t>
                      </a: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untuk</a:t>
                      </a: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mengetahui</a:t>
                      </a: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mengawasi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200" baseline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dan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membatasi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lokasi</a:t>
                      </a: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si</a:t>
                      </a: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pemakai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gelang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endParaRPr lang="id-ID" sz="12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200025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Why;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Dasar Hukum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Undang-undang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endParaRPr lang="id-ID" sz="12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Peraturan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pemerintah</a:t>
                      </a:r>
                      <a:endParaRPr lang="id-ID" sz="12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Permen</a:t>
                      </a: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/ </a:t>
                      </a:r>
                      <a:r>
                        <a:rPr lang="en-US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Kepmen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/ SE</a:t>
                      </a:r>
                      <a:endParaRPr lang="id-ID" sz="12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200025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Pasal</a:t>
                      </a: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14 </a:t>
                      </a:r>
                      <a:r>
                        <a:rPr lang="en-US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dan</a:t>
                      </a: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15 KUHP ; </a:t>
                      </a: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UU No. 12 </a:t>
                      </a:r>
                      <a:r>
                        <a:rPr lang="en-US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th</a:t>
                      </a: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1995 </a:t>
                      </a:r>
                      <a:r>
                        <a:rPr lang="en-US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tentang</a:t>
                      </a: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PAS</a:t>
                      </a: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UU No. 11 </a:t>
                      </a:r>
                      <a:r>
                        <a:rPr lang="en-US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th</a:t>
                      </a: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2012 </a:t>
                      </a:r>
                      <a:r>
                        <a:rPr lang="en-US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tentang</a:t>
                      </a: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SPPA</a:t>
                      </a:r>
                      <a:endParaRPr lang="id-ID" sz="12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PP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31 </a:t>
                      </a:r>
                      <a:r>
                        <a:rPr lang="en-US" sz="1200" baseline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th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1999</a:t>
                      </a: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PP 32 </a:t>
                      </a:r>
                      <a:r>
                        <a:rPr lang="en-US" sz="1200" baseline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th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1999 </a:t>
                      </a:r>
                      <a:r>
                        <a:rPr lang="en-US" sz="1200" baseline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dan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perub</a:t>
                      </a:r>
                      <a:endParaRPr lang="en-US" sz="1200" baseline="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PP 57 </a:t>
                      </a:r>
                      <a:r>
                        <a:rPr lang="en-US" sz="1200" baseline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th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1999</a:t>
                      </a: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PP 58 </a:t>
                      </a:r>
                      <a:r>
                        <a:rPr lang="en-US" sz="1200" baseline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th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1999</a:t>
                      </a:r>
                      <a:endParaRPr lang="id-ID" sz="12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Juknis</a:t>
                      </a: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bimbingan</a:t>
                      </a: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1987</a:t>
                      </a: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Juklak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PB 1992</a:t>
                      </a: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Bindalmin</a:t>
                      </a: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PPLP</a:t>
                      </a:r>
                      <a:endParaRPr lang="id-ID" sz="12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371475">
                <a:tc vMerge="1">
                  <a:txBody>
                    <a:bodyPr/>
                    <a:lstStyle/>
                    <a:p>
                      <a:pPr algn="l" rtl="0" fontAlgn="ctr"/>
                      <a:endParaRPr lang="id-ID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Tujuan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180975" lvl="0" indent="-180975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Pemenuhan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HAM </a:t>
                      </a:r>
                      <a:r>
                        <a:rPr lang="en-US" sz="1200" baseline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Tahanan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200" baseline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Narapidana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dan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Klien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(</a:t>
                      </a:r>
                      <a:r>
                        <a:rPr lang="en-US" sz="1200" baseline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berobat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/ </a:t>
                      </a:r>
                      <a:r>
                        <a:rPr lang="en-US" sz="1200" baseline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perdataan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/ </a:t>
                      </a:r>
                      <a:r>
                        <a:rPr lang="en-US" sz="1200" baseline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kewajiban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sebagai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warga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negara</a:t>
                      </a:r>
                      <a:endParaRPr lang="en-US" sz="12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180975" lvl="0" indent="-180975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Keamanan</a:t>
                      </a: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(</a:t>
                      </a:r>
                      <a:r>
                        <a:rPr lang="en-US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napi</a:t>
                      </a: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tidak</a:t>
                      </a: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kabur</a:t>
                      </a: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)</a:t>
                      </a:r>
                      <a:endParaRPr lang="id-ID" sz="12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180975" lvl="0" indent="-180975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Pembinaan</a:t>
                      </a: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(</a:t>
                      </a:r>
                      <a:r>
                        <a:rPr lang="en-US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pemenuhan</a:t>
                      </a: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hak</a:t>
                      </a: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napi</a:t>
                      </a: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yang </a:t>
                      </a:r>
                      <a:r>
                        <a:rPr lang="en-US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ada</a:t>
                      </a: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di UU (CMK </a:t>
                      </a:r>
                      <a:r>
                        <a:rPr lang="en-US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asimilasi</a:t>
                      </a: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)</a:t>
                      </a:r>
                      <a:endParaRPr lang="id-ID" sz="12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180975" lvl="0" indent="-180975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Pembimbingan</a:t>
                      </a: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(</a:t>
                      </a:r>
                      <a:r>
                        <a:rPr lang="en-US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peningkatan</a:t>
                      </a: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jumlah</a:t>
                      </a: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putusan</a:t>
                      </a: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Pidana</a:t>
                      </a: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Bersyarat</a:t>
                      </a: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)</a:t>
                      </a:r>
                      <a:endParaRPr lang="id-ID" sz="12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16874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Where;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Tempat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RUTAN</a:t>
                      </a:r>
                      <a:r>
                        <a:rPr lang="en-US" sz="1200" baseline="0" dirty="0" smtClean="0"/>
                        <a:t> / LPAS</a:t>
                      </a:r>
                      <a:endParaRPr lang="id-ID" sz="1200" dirty="0"/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LAPAS/LPKA</a:t>
                      </a:r>
                      <a:endParaRPr lang="id-ID" sz="1200" dirty="0"/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BAPAS</a:t>
                      </a:r>
                      <a:endParaRPr lang="id-ID" sz="1200" dirty="0"/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233">
                <a:tc rowSpan="3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Who;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When;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d-ID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Sasaran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975" lvl="0" indent="-180975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Tahanan</a:t>
                      </a: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:</a:t>
                      </a:r>
                    </a:p>
                    <a:p>
                      <a:pPr marL="361950" lvl="1" indent="-180975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Izin</a:t>
                      </a: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Keluar</a:t>
                      </a: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untuk</a:t>
                      </a: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berobat</a:t>
                      </a:r>
                      <a:endParaRPr lang="en-US" sz="12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361950" lvl="1" indent="-180975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Izin</a:t>
                      </a: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alasan</a:t>
                      </a: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penting</a:t>
                      </a: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(</a:t>
                      </a:r>
                      <a:r>
                        <a:rPr lang="en-US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hak</a:t>
                      </a: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keperdataan</a:t>
                      </a: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/ </a:t>
                      </a:r>
                      <a:r>
                        <a:rPr lang="en-US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kewajiban</a:t>
                      </a: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Warga</a:t>
                      </a: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Negara)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180975" lvl="0" indent="-180975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 startAt="2"/>
                      </a:pPr>
                      <a:r>
                        <a:rPr lang="en-US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Napi</a:t>
                      </a: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:</a:t>
                      </a:r>
                      <a:endParaRPr lang="id-ID" sz="12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361950" lvl="1" indent="-180975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Asimilasi</a:t>
                      </a:r>
                      <a:endParaRPr lang="id-ID" sz="12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361950" lvl="1" indent="-180975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Latihan</a:t>
                      </a: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Kerja</a:t>
                      </a:r>
                      <a:endParaRPr lang="id-ID" sz="12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361950" lvl="1" indent="-180975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CMK</a:t>
                      </a:r>
                      <a:endParaRPr lang="id-ID" sz="12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361950" lvl="1" indent="-180975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Berobat</a:t>
                      </a:r>
                      <a:endParaRPr lang="id-ID" sz="12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975" lvl="0" indent="-180975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80975" algn="l"/>
                        </a:tabLst>
                      </a:pPr>
                      <a:r>
                        <a:rPr lang="en-US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Klien</a:t>
                      </a: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endParaRPr lang="id-ID" sz="12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447675" lvl="1" indent="-2667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Izin</a:t>
                      </a: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luar</a:t>
                      </a: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kota</a:t>
                      </a:r>
                      <a:endParaRPr lang="id-ID" sz="12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447675" lvl="1" indent="-2667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Izin</a:t>
                      </a: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Luar</a:t>
                      </a: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Negeri</a:t>
                      </a:r>
                      <a:endParaRPr lang="id-ID" sz="12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447675" lvl="1" indent="-2667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Pidana</a:t>
                      </a: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Bersyarat</a:t>
                      </a:r>
                      <a:endParaRPr lang="id-ID" sz="12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447675" lvl="1" indent="-2667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Anak</a:t>
                      </a: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Kembali</a:t>
                      </a: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Orang </a:t>
                      </a:r>
                      <a:r>
                        <a:rPr lang="en-US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tua</a:t>
                      </a:r>
                      <a:endParaRPr lang="id-ID" sz="12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447675" lvl="1" indent="-2667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Kesepakatan</a:t>
                      </a: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Diversi</a:t>
                      </a:r>
                      <a:endParaRPr lang="id-ID" sz="12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 vMerge="1">
                  <a:txBody>
                    <a:bodyPr/>
                    <a:lstStyle/>
                    <a:p>
                      <a:pPr algn="l" rtl="0" fontAlgn="ctr"/>
                      <a:endParaRPr lang="id-ID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Pelaksana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Petugas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Penjagaan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/ </a:t>
                      </a:r>
                      <a:r>
                        <a:rPr lang="en-US" sz="1200" baseline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Pelayanan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Tahanan</a:t>
                      </a:r>
                      <a:endParaRPr lang="id-ID" sz="12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Petugas</a:t>
                      </a: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Pembinaan</a:t>
                      </a: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/ </a:t>
                      </a:r>
                      <a:r>
                        <a:rPr lang="en-US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Kamtib</a:t>
                      </a:r>
                      <a:endParaRPr lang="id-ID" sz="12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PK </a:t>
                      </a:r>
                      <a:r>
                        <a:rPr lang="en-US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Bapas</a:t>
                      </a:r>
                      <a:endParaRPr lang="id-ID" sz="12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 vMerge="1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d-ID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Pengawas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Petugas</a:t>
                      </a: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Kantor Wilayah / </a:t>
                      </a:r>
                      <a:r>
                        <a:rPr lang="en-US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ditjenpas</a:t>
                      </a:r>
                      <a:endParaRPr lang="id-ID" sz="12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2286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id-ID" sz="12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228600" indent="-2286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id-ID" sz="12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How;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Mekanisme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Tahanan</a:t>
                      </a: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/ </a:t>
                      </a:r>
                      <a:r>
                        <a:rPr lang="en-US" sz="1200" baseline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Napi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/ </a:t>
                      </a:r>
                      <a:r>
                        <a:rPr lang="en-US" sz="1200" baseline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klien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dipakaikan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gelang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saat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menjalani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program </a:t>
                      </a:r>
                      <a:r>
                        <a:rPr lang="en-US" sz="1200" baseline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tertentu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dalam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proses </a:t>
                      </a:r>
                      <a:r>
                        <a:rPr lang="en-US" sz="1200" baseline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perawatan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/ </a:t>
                      </a:r>
                      <a:r>
                        <a:rPr lang="en-US" sz="1200" baseline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pembinaan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/ </a:t>
                      </a:r>
                      <a:r>
                        <a:rPr lang="en-US" sz="1200" baseline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pembimbingan</a:t>
                      </a:r>
                      <a:endParaRPr lang="id-ID" sz="12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200025">
                <a:tc vMerge="1">
                  <a:txBody>
                    <a:bodyPr/>
                    <a:lstStyle/>
                    <a:p>
                      <a:pPr algn="l" rtl="0" fontAlgn="ctr"/>
                      <a:endParaRPr lang="id-ID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d-ID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Output 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Laporan</a:t>
                      </a: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Penggunaan</a:t>
                      </a: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EM</a:t>
                      </a:r>
                      <a:endParaRPr lang="id-ID" sz="12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200025">
                <a:tc vMerge="1">
                  <a:txBody>
                    <a:bodyPr/>
                    <a:lstStyle/>
                    <a:p>
                      <a:pPr algn="l" rtl="0" fontAlgn="ctr"/>
                      <a:endParaRPr lang="id-ID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Outcome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Meningkatkan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jumlah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pemenuhan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hak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warga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binaan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pemasyarakatan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khususnya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CMK </a:t>
                      </a:r>
                      <a:r>
                        <a:rPr lang="en-US" sz="1200" baseline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dan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Asimilasi</a:t>
                      </a:r>
                      <a:endParaRPr lang="en-US" sz="1200" baseline="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aseline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Meminimalisir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risiko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pelarian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/ </a:t>
                      </a:r>
                      <a:r>
                        <a:rPr lang="en-US" sz="1200" baseline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pelanggaran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ketentuan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saat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klien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menjalani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perawatan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/ </a:t>
                      </a:r>
                      <a:r>
                        <a:rPr lang="en-US" sz="1200" baseline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pembinaan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/ </a:t>
                      </a:r>
                      <a:r>
                        <a:rPr lang="en-US" sz="1200" baseline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pembimbingan</a:t>
                      </a:r>
                      <a:endParaRPr lang="en-US" sz="12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Menurunkan</a:t>
                      </a: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tingkat</a:t>
                      </a: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stres</a:t>
                      </a: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narapidana</a:t>
                      </a: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dan</a:t>
                      </a: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kerusuhan</a:t>
                      </a: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dengan</a:t>
                      </a: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adanya</a:t>
                      </a: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pemenuhan</a:t>
                      </a: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CMK</a:t>
                      </a:r>
                      <a:endParaRPr lang="id-ID" sz="12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Mengurangi</a:t>
                      </a: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kapasitas</a:t>
                      </a: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LP/</a:t>
                      </a:r>
                      <a:r>
                        <a:rPr lang="en-US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Rutan</a:t>
                      </a:r>
                      <a:r>
                        <a:rPr lang="en-US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/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Lapas</a:t>
                      </a:r>
                      <a:endParaRPr lang="en-US" sz="1200" baseline="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aseline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Mengurangi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beban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anggaran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bahan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makanan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/ </a:t>
                      </a:r>
                      <a:r>
                        <a:rPr lang="en-US" sz="1200" baseline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perawatan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kesehatan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US" sz="1200" baseline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dll</a:t>
                      </a:r>
                      <a:endParaRPr lang="id-ID" sz="12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9512" y="35332"/>
            <a:ext cx="8856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GAMBARAN UMUM ELEKTRONIK </a:t>
            </a:r>
            <a:r>
              <a:rPr lang="en-US" sz="2000" b="1" dirty="0" smtClean="0"/>
              <a:t>MONITORING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24602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274042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/>
              <a:t>SOP PENGGUNAAN GELANG EM</a:t>
            </a:r>
            <a:endParaRPr lang="id-ID" sz="24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481104"/>
              </p:ext>
            </p:extLst>
          </p:nvPr>
        </p:nvGraphicFramePr>
        <p:xfrm>
          <a:off x="35496" y="404664"/>
          <a:ext cx="9001000" cy="6403783"/>
        </p:xfrm>
        <a:graphic>
          <a:graphicData uri="http://schemas.openxmlformats.org/drawingml/2006/table">
            <a:tbl>
              <a:tblPr firstRow="1" firstCol="1" bandRow="1"/>
              <a:tblGrid>
                <a:gridCol w="792088"/>
                <a:gridCol w="288032"/>
                <a:gridCol w="2664296"/>
                <a:gridCol w="723814"/>
                <a:gridCol w="2156506"/>
                <a:gridCol w="577308"/>
                <a:gridCol w="1798956"/>
              </a:tblGrid>
              <a:tr h="200025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Tahapan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No.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Kegiatan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Pelaksana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Mutu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Baku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Kelengkapan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Waktu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Output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475">
                <a:tc rowSpan="3">
                  <a:txBody>
                    <a:bodyPr/>
                    <a:lstStyle/>
                    <a:p>
                      <a:r>
                        <a:rPr lang="en-US" sz="1050" dirty="0" err="1" smtClean="0"/>
                        <a:t>Persiapan</a:t>
                      </a:r>
                      <a:endParaRPr lang="id-ID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Pembuatan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surat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permohonan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pemakaian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gelang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EM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Pemohon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rtl="0" fontAlgn="ctr">
                        <a:buFont typeface="+mj-lt"/>
                        <a:buAutoNum type="arabicPeriod"/>
                      </a:pP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Surat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Permohonan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mencantumkan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tujuan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penggunaan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,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waktu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jangkauan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dll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  <a:p>
                      <a:pPr marL="228600" indent="-228600" algn="l" rtl="0" fontAlgn="ctr">
                        <a:buFont typeface="+mj-lt"/>
                        <a:buAutoNum type="arabicPeriod"/>
                      </a:pP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Dokumen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Pendukung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menit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Surat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Permohonan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748"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 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Pemeriksaan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dokumen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permintaan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pemasangan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Gelang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EM</a:t>
                      </a:r>
                      <a:endParaRPr lang="id-ID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Unit EM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Instrumen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ceklist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persyaratan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kelengkapan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menit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Rekomendasi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233"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Persetujuan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pemakaian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Gelang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EM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Unit EM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Surat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Persetujuan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Pemakaian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Gelang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EM (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tujuan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penggunaan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,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waktu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jangkauan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dll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menit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Surat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persetujuan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 rowSpan="7"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Pelaksanaan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Pemanggilan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WBP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ke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ruang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pemasangan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EM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Pemohoan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Font typeface="+mj-lt"/>
                        <a:buNone/>
                      </a:pP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Surat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/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dokumen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pemanggilan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menit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Surat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pemanggilan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 vMerge="1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Pengecekan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fungsi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alat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/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memastikan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bahwa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gelang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EM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dalam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kondisi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Baik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Unit EM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Font typeface="+mj-lt"/>
                        <a:buNone/>
                      </a:pP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Ceklist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pemeriksaan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fungsi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alat</a:t>
                      </a:r>
                      <a:endParaRPr lang="id-ID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menit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Ceklist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pemeriksaan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fungsi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alat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 vMerge="1">
                  <a:txBody>
                    <a:bodyPr/>
                    <a:lstStyle/>
                    <a:p>
                      <a:pPr algn="ctr" rtl="0" fontAlgn="ctr"/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Pemasangan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gelang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EM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Unit EM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rtl="0" fontAlgn="ctr">
                        <a:buFont typeface="+mj-lt"/>
                        <a:buAutoNum type="arabicPeriod"/>
                      </a:pP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Gelang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EM</a:t>
                      </a:r>
                    </a:p>
                    <a:p>
                      <a:pPr marL="228600" indent="-228600" algn="l" rtl="0" fontAlgn="ctr">
                        <a:buFont typeface="+mj-lt"/>
                        <a:buAutoNum type="arabicPeriod"/>
                      </a:pP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Berita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Acara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Pemasangan</a:t>
                      </a:r>
                      <a:endParaRPr lang="id-ID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menti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Berita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Acara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Pemasangan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 vMerge="1">
                  <a:txBody>
                    <a:bodyPr/>
                    <a:lstStyle/>
                    <a:p>
                      <a:pPr algn="l" rtl="0" fontAlgn="ctr"/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Serah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terima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klien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Pemohon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Berita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Acara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Serah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Terima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 vMerge="1">
                  <a:txBody>
                    <a:bodyPr/>
                    <a:lstStyle/>
                    <a:p>
                      <a:pPr algn="l" rtl="0" fontAlgn="ctr"/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Pengawasan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selama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gelang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dipakaikan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sesuai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tujuan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waktu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yang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dinyatakan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dalam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surat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persetujuan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pemasangan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EM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Pemohon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Unit EM,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kanwil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ditjen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Sistem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pengawasan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EM (software)</a:t>
                      </a:r>
                    </a:p>
                    <a:p>
                      <a:pPr algn="l" rtl="0" fontAlgn="ctr"/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Mobile Monitoring (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Aplikasi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Handphone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  <a:p>
                      <a:pPr algn="l" rtl="0" fontAlgn="ctr"/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PC Monitoring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Printout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Histori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lokasi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yang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direkam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gelang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selama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kurun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waktu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harian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/ jam  /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detik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 vMerge="1">
                  <a:txBody>
                    <a:bodyPr/>
                    <a:lstStyle/>
                    <a:p>
                      <a:pPr algn="l" rtl="0" fontAlgn="ctr"/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Pemanggilan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penghadiran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klien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untuk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penglepasan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gelang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Pemohon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rtl="0" fontAlgn="ctr">
                        <a:buFont typeface="+mj-lt"/>
                        <a:buAutoNum type="arabicPeriod"/>
                      </a:pP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Surat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Panggilan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  <a:p>
                      <a:pPr marL="228600" indent="-228600" algn="l" rtl="0" fontAlgn="ctr">
                        <a:buFont typeface="+mj-lt"/>
                        <a:buAutoNum type="arabicPeriod"/>
                      </a:pP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Berita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acara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serah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terima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kembali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klien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Berita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acara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serah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terima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kembali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klien</a:t>
                      </a:r>
                      <a:endParaRPr lang="id-ID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ctr"/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 vMerge="1">
                  <a:txBody>
                    <a:bodyPr/>
                    <a:lstStyle/>
                    <a:p>
                      <a:pPr algn="l" rtl="0" fontAlgn="ctr"/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10.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Penglepasan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gelang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EM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dan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pemeriksaan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kondisi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gelang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EM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Unit EM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rtl="0" fontAlgn="ctr">
                        <a:buFont typeface="+mj-lt"/>
                        <a:buAutoNum type="arabicPeriod"/>
                      </a:pP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Berita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Acara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Penglepasan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Gelang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EM (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memuat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kondis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Gelang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EM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setelah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digunakan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  <a:p>
                      <a:pPr marL="228600" indent="-228600" algn="l" rtl="0" fontAlgn="ctr">
                        <a:buFont typeface="+mj-lt"/>
                        <a:buAutoNum type="arabicPeriod"/>
                      </a:pP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Ceklist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Pemeriksaan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kondisi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alat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menit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rtl="0" fontAlgn="ctr">
                        <a:buFont typeface="+mj-lt"/>
                        <a:buAutoNum type="arabicPeriod"/>
                      </a:pP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Berita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Acara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Penglepasan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Gelang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EM (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memuat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kondis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Gelang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EM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setelah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digunakan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  <a:p>
                      <a:pPr marL="228600" indent="-228600" algn="l" rtl="0" fontAlgn="ctr">
                        <a:buFont typeface="+mj-lt"/>
                        <a:buAutoNum type="arabicPeriod"/>
                      </a:pP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Ceklist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Pemeriksaan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kondisi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alat</a:t>
                      </a:r>
                      <a:endParaRPr lang="id-ID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Pelaporan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11.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Penganalisaan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histori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lokasi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yang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direkam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oleh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sistem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penarikan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kesimpulan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atas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pemenuhan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ketentuan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syarat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Unit EM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Font typeface="+mj-lt"/>
                        <a:buNone/>
                      </a:pP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Printout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histori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lokasi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yang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terekam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sistem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sejak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hari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pemasangan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sampai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hari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penglepasan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menit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Instrumen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analisa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penilaian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pelaksanaan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elektronik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monitoring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klien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 vMerge="1">
                  <a:txBody>
                    <a:bodyPr/>
                    <a:lstStyle/>
                    <a:p>
                      <a:pPr algn="l" rtl="0" fontAlgn="ctr"/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12.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Pembuaatan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Laporan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Pelaksanaan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Elektronik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Monitoring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klien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(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mencantumkan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adanya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pelanggaran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ketentuan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atau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tidak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id-ID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Unit EM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Hasil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analisa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penilaian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pelaksanaan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EM</a:t>
                      </a:r>
                    </a:p>
                    <a:p>
                      <a:pPr marL="228600" indent="-228600" algn="l" rtl="0" fontAlgn="ctr">
                        <a:buFont typeface="+mj-lt"/>
                        <a:buAutoNum type="arabicPeriod"/>
                      </a:pP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Ceklist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kondis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sebelum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digunakan</a:t>
                      </a:r>
                      <a:endParaRPr lang="en-US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228600" indent="-228600" algn="l" rtl="0" fontAlgn="ctr">
                        <a:buFont typeface="+mj-lt"/>
                        <a:buAutoNum type="arabicPeriod"/>
                      </a:pP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Ceklist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kondisi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setelah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digunakan</a:t>
                      </a:r>
                      <a:endParaRPr lang="en-US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228600" indent="-228600" algn="l" rtl="0" fontAlgn="ctr">
                        <a:buFont typeface="+mj-lt"/>
                        <a:buAutoNum type="arabicPeriod"/>
                      </a:pP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Printout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histori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lokasi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menit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Laporan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Pelaksanaan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EM</a:t>
                      </a:r>
                    </a:p>
                    <a:p>
                      <a:pPr algn="l" rtl="0" fontAlgn="ctr"/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Tindak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Lanjut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Penindakan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penjatuhan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sanksi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dalam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hal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ditemukan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pelanggaran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ketentuan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atas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dasar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laporan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pelaksanaan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EM </a:t>
                      </a:r>
                      <a:endParaRPr lang="id-ID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Pemohon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Font typeface="+mj-lt"/>
                        <a:buNone/>
                      </a:pP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Laporan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Pelaksanaan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EM</a:t>
                      </a:r>
                    </a:p>
                    <a:p>
                      <a:pPr marL="0" indent="0" algn="l" rtl="0" fontAlgn="ctr">
                        <a:buFont typeface="+mj-lt"/>
                        <a:buNone/>
                      </a:pP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menit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Berita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Acara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Penjatuhan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Sanksi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631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274042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/>
              <a:t>SYARAT DAN KETENTUAN PENGGUNAAN GELANG EM</a:t>
            </a:r>
            <a:endParaRPr lang="id-ID" sz="24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867752"/>
              </p:ext>
            </p:extLst>
          </p:nvPr>
        </p:nvGraphicFramePr>
        <p:xfrm>
          <a:off x="35496" y="404664"/>
          <a:ext cx="9056438" cy="5657850"/>
        </p:xfrm>
        <a:graphic>
          <a:graphicData uri="http://schemas.openxmlformats.org/drawingml/2006/table">
            <a:tbl>
              <a:tblPr firstRow="1" firstCol="1" bandRow="1"/>
              <a:tblGrid>
                <a:gridCol w="504056"/>
                <a:gridCol w="271462"/>
                <a:gridCol w="1744762"/>
                <a:gridCol w="1008112"/>
                <a:gridCol w="2664296"/>
                <a:gridCol w="792088"/>
                <a:gridCol w="1224136"/>
                <a:gridCol w="847526"/>
              </a:tblGrid>
              <a:tr h="200025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LOKASI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No.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JENIS LAYANAN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Pemohon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Persyaratan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/ 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Ketentuan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200025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Kelengkapan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Waktu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Batasan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EM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Sanksi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475">
                <a:tc rowSpan="2">
                  <a:txBody>
                    <a:bodyPr/>
                    <a:lstStyle/>
                    <a:p>
                      <a:r>
                        <a:rPr lang="en-US" sz="1050" dirty="0" smtClean="0"/>
                        <a:t>RUTAN</a:t>
                      </a:r>
                      <a:r>
                        <a:rPr lang="en-US" sz="1050" baseline="0" dirty="0" smtClean="0"/>
                        <a:t> / LPAS</a:t>
                      </a:r>
                      <a:endParaRPr lang="id-ID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Izin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Berobat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/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Perawatan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kesehatan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ke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Rumah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Sakit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Kasi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/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Kasubsi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Pelayanan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Tahanan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rtl="0" fontAlgn="ctr">
                        <a:buFont typeface="+mj-lt"/>
                        <a:buAutoNum type="arabicPeriod"/>
                      </a:pP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Surat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Permintaan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228600" indent="-228600" algn="l" rtl="0" fontAlgn="ctr">
                        <a:buFont typeface="+mj-lt"/>
                        <a:buAutoNum type="arabicPeriod"/>
                      </a:pP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Hasil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Periksa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Kesehatan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dari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Dokter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Rutan</a:t>
                      </a:r>
                      <a:endParaRPr lang="en-US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228600" indent="-228600" algn="l" rtl="0" fontAlgn="ctr">
                        <a:buFont typeface="+mj-lt"/>
                        <a:buAutoNum type="arabicPeriod"/>
                      </a:pP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Surat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Peryataan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Jaminan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tidak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akan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lari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dari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penjamin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(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keluarga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x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24 jam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Koordinat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pada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peta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sesuai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luas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area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rumah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sakit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Penjatuhan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hukuman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tingkat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berat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748"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 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Izin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Kepentingan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Keperdataan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(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Bagi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Warisan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Menikahkan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Anak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dll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id-ID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Kasi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/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Kasubsi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Pelayanan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Tahanan</a:t>
                      </a:r>
                      <a:endParaRPr lang="id-ID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rtl="0" fontAlgn="ctr">
                        <a:buFont typeface="+mj-lt"/>
                        <a:buAutoNum type="arabicPeriod"/>
                      </a:pP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Surat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Permintaan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228600" indent="-228600" algn="l" rtl="0" fontAlgn="ctr">
                        <a:buFont typeface="+mj-lt"/>
                        <a:buAutoNum type="arabicPeriod"/>
                      </a:pP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Hasil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Periksa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Kesehatan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dari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Dokter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Rutan</a:t>
                      </a:r>
                      <a:endParaRPr lang="en-US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228600" indent="-228600" algn="l" rtl="0" fontAlgn="ctr">
                        <a:buFont typeface="+mj-lt"/>
                        <a:buAutoNum type="arabicPeriod"/>
                      </a:pP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Surat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Peryataan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Jaminan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tidak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akan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lari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dari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penjamin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(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keluarga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x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24 jam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Koordinat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pada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peta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sesuai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luas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area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rumah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klien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Penjatuhan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hukuman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tingkat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berat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292">
                <a:tc rowSpan="5"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LAPAS / LPKA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Izin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Berobat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/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Perawatan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kesehatan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ke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Rumah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Sakit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Kasi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/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Kasubsi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Pelayanan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Tahanan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rtl="0" fontAlgn="ctr">
                        <a:buFont typeface="+mj-lt"/>
                        <a:buAutoNum type="arabicPeriod"/>
                      </a:pP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Surat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Permintaan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228600" indent="-228600" algn="l" rtl="0" fontAlgn="ctr">
                        <a:buFont typeface="+mj-lt"/>
                        <a:buAutoNum type="arabicPeriod"/>
                      </a:pP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Hasil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Periksa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Kesehatan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dari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Dokter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Rutan</a:t>
                      </a:r>
                      <a:endParaRPr lang="en-US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228600" indent="-228600" algn="l" rtl="0" fontAlgn="ctr">
                        <a:buFont typeface="+mj-lt"/>
                        <a:buAutoNum type="arabicPeriod"/>
                      </a:pP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Surat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Peryataan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Jaminan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tidak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akan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lari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dari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penjamin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(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keluarga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x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24 jam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Koordinat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pada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peta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sesuai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luas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area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rumah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sakit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Penjatuhan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hukuman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tingkat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berat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 vMerge="1">
                  <a:txBody>
                    <a:bodyPr/>
                    <a:lstStyle/>
                    <a:p>
                      <a:pPr algn="l" rtl="0" fontAlgn="ctr"/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Izin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Kepentingan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Keperdataan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(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Bagi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Warisan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Menikahkan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Anak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dll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id-ID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Kasi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/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Kasubsi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Pelayanan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Tahanan</a:t>
                      </a:r>
                      <a:endParaRPr lang="id-ID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rtl="0" fontAlgn="ctr">
                        <a:buFont typeface="+mj-lt"/>
                        <a:buAutoNum type="arabicPeriod"/>
                      </a:pP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Surat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Permintaan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228600" indent="-228600" algn="l" rtl="0" fontAlgn="ctr">
                        <a:buFont typeface="+mj-lt"/>
                        <a:buAutoNum type="arabicPeriod"/>
                      </a:pP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Hasil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Periksa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Kesehatan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dari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Dokter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Rutan</a:t>
                      </a:r>
                      <a:endParaRPr lang="en-US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228600" indent="-228600" algn="l" rtl="0" fontAlgn="ctr">
                        <a:buFont typeface="+mj-lt"/>
                        <a:buAutoNum type="arabicPeriod"/>
                      </a:pP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Surat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Peryataan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Jaminan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tidak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akan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lari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dari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penjamin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(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keluarga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x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24 jam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Koordinat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pada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peta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sesuai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luas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area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rumah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klien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Penjatuhan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hukuman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tingkat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berat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 vMerge="1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CMK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Font typeface="+mj-lt"/>
                        <a:buNone/>
                      </a:pPr>
                      <a:endParaRPr lang="id-ID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 vMerge="1">
                  <a:txBody>
                    <a:bodyPr/>
                    <a:lstStyle/>
                    <a:p>
                      <a:pPr algn="ctr" rtl="0" fontAlgn="ctr"/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Asimilasi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Dalam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rtl="0" fontAlgn="ctr">
                        <a:buFont typeface="+mj-lt"/>
                        <a:buAutoNum type="arabicPeriod"/>
                      </a:pPr>
                      <a:endParaRPr lang="id-ID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 vMerge="1">
                  <a:txBody>
                    <a:bodyPr/>
                    <a:lstStyle/>
                    <a:p>
                      <a:pPr algn="l" rtl="0" fontAlgn="ctr"/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Asimilasi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Luar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rtl="0" fontAlgn="ctr"/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Kegiatan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/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Acara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Khusus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: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Perlombaan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/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Pementasan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/ Camping /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dll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 rowSpan="4"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BAPAS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Anak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titipan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/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Tahanan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Luar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Penyidik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/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Jaksa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/ Hakim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rtl="0" fontAlgn="ctr">
                        <a:buFont typeface="+mj-lt"/>
                        <a:buAutoNum type="arabicPeriod"/>
                      </a:pP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 vMerge="1">
                  <a:txBody>
                    <a:bodyPr/>
                    <a:lstStyle/>
                    <a:p>
                      <a:pPr algn="l" rtl="0" fontAlgn="ctr"/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10.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Pidana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Pengawasan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rtl="0" fontAlgn="ctr">
                        <a:buFont typeface="+mj-lt"/>
                        <a:buAutoNum type="arabicPeriod"/>
                      </a:pP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rtl="0" fontAlgn="ctr">
                        <a:buFont typeface="+mj-lt"/>
                        <a:buAutoNum type="arabicPeriod"/>
                      </a:pPr>
                      <a:endParaRPr lang="id-ID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rtl="0" fontAlgn="ctr">
                        <a:buFont typeface="+mj-lt"/>
                        <a:buAutoNum type="arabicPeriod"/>
                      </a:pPr>
                      <a:endParaRPr lang="id-ID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 vMerge="1">
                  <a:txBody>
                    <a:bodyPr/>
                    <a:lstStyle/>
                    <a:p>
                      <a:pPr algn="l" rtl="0" fontAlgn="ctr"/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11.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Pidana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Bersyarat</a:t>
                      </a:r>
                      <a:endParaRPr lang="en-US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Font typeface="+mj-lt"/>
                        <a:buNone/>
                      </a:pP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 vMerge="1">
                  <a:txBody>
                    <a:bodyPr/>
                    <a:lstStyle/>
                    <a:p>
                      <a:pPr algn="l" rtl="0" fontAlgn="ctr"/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12.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Latihan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Kerja</a:t>
                      </a:r>
                      <a:endParaRPr lang="id-ID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rtl="0" fontAlgn="ctr"/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AKOT</a:t>
                      </a:r>
                      <a:endParaRPr lang="id-ID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rtl="0" fontAlgn="ctr"/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Izin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Luar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Kota</a:t>
                      </a:r>
                      <a:endParaRPr lang="id-ID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rtl="0" fontAlgn="ctr"/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15.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Izin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Luar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Negeri</a:t>
                      </a:r>
                      <a:endParaRPr lang="id-ID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rtl="0" fontAlgn="ctr"/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16.</a:t>
                      </a: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………</a:t>
                      </a:r>
                      <a:endParaRPr lang="id-ID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id-ID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5496" y="6237312"/>
            <a:ext cx="89289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Keterangan</a:t>
            </a:r>
            <a:r>
              <a:rPr lang="en-US" sz="1100" dirty="0" smtClean="0"/>
              <a:t> : </a:t>
            </a:r>
            <a:r>
              <a:rPr lang="en-US" sz="1100" dirty="0" err="1" smtClean="0"/>
              <a:t>Surat</a:t>
            </a:r>
            <a:r>
              <a:rPr lang="en-US" sz="1100" dirty="0" smtClean="0"/>
              <a:t> </a:t>
            </a:r>
            <a:r>
              <a:rPr lang="en-US" sz="1100" dirty="0" err="1" smtClean="0"/>
              <a:t>Permohonan</a:t>
            </a:r>
            <a:r>
              <a:rPr lang="en-US" sz="1100" dirty="0" smtClean="0"/>
              <a:t> </a:t>
            </a:r>
            <a:r>
              <a:rPr lang="en-US" sz="1100" dirty="0" err="1" smtClean="0"/>
              <a:t>wajib</a:t>
            </a:r>
            <a:r>
              <a:rPr lang="en-US" sz="1100" dirty="0" smtClean="0"/>
              <a:t> </a:t>
            </a:r>
            <a:r>
              <a:rPr lang="en-US" sz="1100" dirty="0" err="1" smtClean="0"/>
              <a:t>harus</a:t>
            </a:r>
            <a:r>
              <a:rPr lang="en-US" sz="1100" dirty="0" smtClean="0"/>
              <a:t> </a:t>
            </a:r>
            <a:r>
              <a:rPr lang="en-US" sz="1100" dirty="0" err="1" smtClean="0"/>
              <a:t>mencantumkan</a:t>
            </a:r>
            <a:r>
              <a:rPr lang="en-US" sz="1100" dirty="0" smtClean="0"/>
              <a:t> : </a:t>
            </a:r>
            <a:r>
              <a:rPr lang="en-US" sz="1100" dirty="0" err="1" smtClean="0"/>
              <a:t>maksud</a:t>
            </a:r>
            <a:r>
              <a:rPr lang="en-US" sz="1100" dirty="0" smtClean="0"/>
              <a:t> / </a:t>
            </a:r>
            <a:r>
              <a:rPr lang="en-US" sz="1100" dirty="0" err="1" smtClean="0"/>
              <a:t>tujuan</a:t>
            </a:r>
            <a:r>
              <a:rPr lang="en-US" sz="1100" dirty="0" smtClean="0"/>
              <a:t> </a:t>
            </a:r>
            <a:r>
              <a:rPr lang="en-US" sz="1100" dirty="0" err="1" smtClean="0"/>
              <a:t>waktu</a:t>
            </a:r>
            <a:r>
              <a:rPr lang="en-US" sz="1100" dirty="0" smtClean="0"/>
              <a:t> </a:t>
            </a:r>
            <a:r>
              <a:rPr lang="en-US" sz="1100" dirty="0" err="1" smtClean="0"/>
              <a:t>dan</a:t>
            </a:r>
            <a:r>
              <a:rPr lang="en-US" sz="1100" dirty="0" smtClean="0"/>
              <a:t> </a:t>
            </a:r>
            <a:r>
              <a:rPr lang="en-US" sz="1100" dirty="0" err="1" smtClean="0"/>
              <a:t>tempat</a:t>
            </a:r>
            <a:r>
              <a:rPr lang="en-US" sz="1100" dirty="0" smtClean="0"/>
              <a:t>  </a:t>
            </a:r>
            <a:r>
              <a:rPr lang="en-US" sz="1100" dirty="0" err="1" smtClean="0"/>
              <a:t>penggunaan</a:t>
            </a:r>
            <a:r>
              <a:rPr lang="en-US" sz="1100" dirty="0" smtClean="0"/>
              <a:t> </a:t>
            </a:r>
            <a:r>
              <a:rPr lang="en-US" sz="1100" dirty="0" err="1" smtClean="0"/>
              <a:t>em</a:t>
            </a:r>
            <a:endParaRPr lang="id-ID" sz="1100" dirty="0"/>
          </a:p>
        </p:txBody>
      </p:sp>
    </p:spTree>
    <p:extLst>
      <p:ext uri="{BB962C8B-B14F-4D97-AF65-F5344CB8AC3E}">
        <p14:creationId xmlns:p14="http://schemas.microsoft.com/office/powerpoint/2010/main" val="83695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995</Words>
  <Application>Microsoft Office PowerPoint</Application>
  <PresentationFormat>On-screen Show (4:3)</PresentationFormat>
  <Paragraphs>239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PROJECT</vt:lpstr>
      <vt:lpstr>PowerPoint Presentation</vt:lpstr>
      <vt:lpstr>SOP PENGGUNAAN GELANG EM</vt:lpstr>
      <vt:lpstr>SYARAT DAN KETENTUAN PENGGUNAAN GELANG 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Nasirudin</dc:creator>
  <cp:lastModifiedBy>Nasirudin</cp:lastModifiedBy>
  <cp:revision>34</cp:revision>
  <dcterms:created xsi:type="dcterms:W3CDTF">2016-09-01T10:27:17Z</dcterms:created>
  <dcterms:modified xsi:type="dcterms:W3CDTF">2016-10-05T09:23:56Z</dcterms:modified>
</cp:coreProperties>
</file>