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87" autoAdjust="0"/>
  </p:normalViewPr>
  <p:slideViewPr>
    <p:cSldViewPr>
      <p:cViewPr>
        <p:scale>
          <a:sx n="50" d="100"/>
          <a:sy n="50" d="100"/>
        </p:scale>
        <p:origin x="-1734"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91747-B945-4C39-A807-A53E3E5ED8E0}" type="datetimeFigureOut">
              <a:rPr lang="en-US" smtClean="0"/>
              <a:pPr/>
              <a:t>5/11/2014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EB994-5A1E-4B1C-A487-6D2B49B765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smtClean="0">
                <a:solidFill>
                  <a:schemeClr val="tx1"/>
                </a:solidFill>
                <a:latin typeface="Times New Roman" pitchFamily="18" charset="0"/>
                <a:ea typeface="+mn-ea"/>
                <a:cs typeface="Times New Roman" pitchFamily="18" charset="0"/>
              </a:rPr>
              <a:t>1.Hoạt động Khám bệnh </a:t>
            </a:r>
          </a:p>
          <a:p>
            <a:r>
              <a:rPr lang="en-US" sz="1200" kern="1200" smtClean="0">
                <a:solidFill>
                  <a:schemeClr val="tx1"/>
                </a:solidFill>
                <a:latin typeface="Times New Roman" pitchFamily="18" charset="0"/>
                <a:ea typeface="+mn-ea"/>
                <a:cs typeface="Times New Roman" pitchFamily="18" charset="0"/>
              </a:rPr>
              <a:t>Khi một bệnh nhân đến bệnh viện khám và chữa bênh thì đến gặp nhân viên của bệnh viện để đăng ký khám bệnh, bệnh nhân điền đầy đủ thông tin vào phiếu đăng ký khám  bệnh.  Nhân  viên  bệnh  viện  sẽ  đưa  cho  bệnh  nhân  một quyển sổ khám bệnh. </a:t>
            </a:r>
          </a:p>
          <a:p>
            <a:r>
              <a:rPr lang="en-US" sz="1200" kern="1200" smtClean="0">
                <a:solidFill>
                  <a:schemeClr val="tx1"/>
                </a:solidFill>
                <a:latin typeface="Times New Roman" pitchFamily="18" charset="0"/>
                <a:ea typeface="+mn-ea"/>
                <a:cs typeface="Times New Roman" pitchFamily="18" charset="0"/>
              </a:rPr>
              <a:t>Bệnh nhân sẽ  đc bác sĩ khám bệnh  và sau đó bác sĩ có thể  yêu cầu bệnh nhân  xét  nghiệm.  Các  phiếu  xét  nghiệm  sẽ  được  chuyển  tới  các  khoa  xét nghiệm tương ứng. Sau khi bệnh nhân làm xét nghiệm xong thì  kết quả xét nghiệm sẽ được gửi trả về khoa khám bệnh .Sau khi khám bệnh, bệnh nhân thuộc trong hai loại sau: điều trị tại nhà hoặc điều trị tai bệnh viện. </a:t>
            </a:r>
          </a:p>
          <a:p>
            <a:r>
              <a:rPr lang="en-US" sz="1200" kern="1200" smtClean="0">
                <a:solidFill>
                  <a:schemeClr val="tx1"/>
                </a:solidFill>
                <a:latin typeface="Times New Roman" pitchFamily="18" charset="0"/>
                <a:ea typeface="+mn-ea"/>
                <a:cs typeface="Times New Roman" pitchFamily="18" charset="0"/>
              </a:rPr>
              <a:t>  +  Nếu bệnh nhân điều trị tại nhà thì bác sĩ cho 1 đơn thuốc  trong đó có đầy đủ số lượng thuốc và cách sử dụng cũng như tên căn bệnh mà bác sĩ dự đoán</a:t>
            </a:r>
          </a:p>
          <a:p>
            <a:r>
              <a:rPr lang="en-US" sz="1200" kern="1200" smtClean="0">
                <a:solidFill>
                  <a:schemeClr val="tx1"/>
                </a:solidFill>
                <a:latin typeface="Times New Roman" pitchFamily="18" charset="0"/>
                <a:ea typeface="+mn-ea"/>
                <a:cs typeface="Times New Roman" pitchFamily="18" charset="0"/>
              </a:rPr>
              <a:t>+ Nếu bệnh nhân phải nhập viện thì bác sĩ viết giấy nhập viện đưa cho bệnh nhân ,trong đó có tên bệnh,thông tin bệnh nhân và bệnh nhân sẽ đc đưa về khoa điều trị tương ứng</a:t>
            </a:r>
          </a:p>
          <a:p>
            <a:r>
              <a:rPr lang="en-US" sz="1200" kern="1200" smtClean="0">
                <a:solidFill>
                  <a:schemeClr val="tx1"/>
                </a:solidFill>
                <a:latin typeface="Times New Roman" pitchFamily="18" charset="0"/>
                <a:ea typeface="+mn-ea"/>
                <a:cs typeface="Times New Roman" pitchFamily="18" charset="0"/>
              </a:rPr>
              <a:t>2. Hoạt động điều trị bệnh</a:t>
            </a:r>
          </a:p>
          <a:p>
            <a:r>
              <a:rPr lang="en-US" sz="1200" kern="1200" smtClean="0">
                <a:solidFill>
                  <a:schemeClr val="tx1"/>
                </a:solidFill>
                <a:latin typeface="Times New Roman" pitchFamily="18" charset="0"/>
                <a:ea typeface="+mn-ea"/>
                <a:cs typeface="Times New Roman" pitchFamily="18" charset="0"/>
              </a:rPr>
              <a:t>Tại khoa điều trị, bệnh nhân được bác sĩ khám lại và cho một đơn thuốc trên đơn thuốc có ghi đầy đủ tên thuốc số lượng và cách dùng. Theo định kỳ bác sĩ sẽ khám bệnh lại cho bệnh nhân (tùy theo từng loại bệnh nhân). Trong quá trình  điều  trị  tại  bệnh  viện  bác  sĩ  sẽ  lập  một  hồ  sơ  bệnh  án  của  bệnh  nhân trong đó ghi đầy đủ thông tin về bệnh nhân, căn bệnh mà bệnh nhân mắc phải cũng như diễn biến quá trình điều trị tại bệnh viện. Bệnh nhân sẽ được bác sỹ khám và đưa ra các y lệnh chăm sóc hàng ngày.Trong quá trình điều trị bệnh nhân có thể yêu cầu dùng thêm một số dịch vụ như : X_quang, Siêu âm... việc sử dụng này cũng theo sự chỉ định của bác sĩ, mỗi  loại  dịch  vụ  có  một  giá  riêng. Các dịch vụ này sẽ được ghi lại chi tiết, kết thúc ca điều trị khoa điều trị sẽ lập bảng thống kê dịch vụ bệnh nhân sử dụng </a:t>
            </a:r>
          </a:p>
          <a:p>
            <a:r>
              <a:rPr lang="en-US" sz="1200" kern="1200" smtClean="0">
                <a:solidFill>
                  <a:schemeClr val="tx1"/>
                </a:solidFill>
                <a:latin typeface="Times New Roman" pitchFamily="18" charset="0"/>
                <a:ea typeface="+mn-ea"/>
                <a:cs typeface="Times New Roman" pitchFamily="18" charset="0"/>
              </a:rPr>
              <a:t> 3.Hoạt động theo dõi hồ sơ </a:t>
            </a:r>
          </a:p>
          <a:p>
            <a:r>
              <a:rPr lang="en-US" sz="1200" kern="1200" smtClean="0">
                <a:solidFill>
                  <a:schemeClr val="tx1"/>
                </a:solidFill>
                <a:latin typeface="Times New Roman" pitchFamily="18" charset="0"/>
                <a:ea typeface="+mn-ea"/>
                <a:cs typeface="Times New Roman" pitchFamily="18" charset="0"/>
              </a:rPr>
              <a:t>Y vụ  có nhiệm vụ theo dõi và cập nhật trực tiếp HSBA của bệnh nhân. Kết thúc việc khám bệnh tại khoa khám  bệnh, dựa vào thông tin khám  trong HSBA được  lập  tại  khoa  khám  bệnh,  y  vụ  lập  bảng  chi  phí  khám  bệnh  của  bệnh nhân và gửi tới tài vụ. Từ những thống kê dịch vụ bệnh nhân sử dụng các y vụ sẽ tính toán tổng hợp và sau đó lập bảng chi phí điều trị của bệnh nhân và gửi tới tài vụ. Sau khi đóng viện phí, bệnh nhân mang biên lai thu viện phí tới phòng y vụ để y vụ  viết giấy ra viện và đưa lại cho bệnh nhân để hoàn tất thủ tục ra viện.</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623EB994-5A1E-4B1C-A487-6D2B49B765E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smtClean="0">
                <a:latin typeface="Times New Roman" pitchFamily="18" charset="0"/>
                <a:cs typeface="Times New Roman" pitchFamily="18" charset="0"/>
              </a:rPr>
              <a:t>Quản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hồ</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sơ</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bệnh</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án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sử</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dụng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cơ</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sở</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dữ</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liệu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hướng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đối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tượng</a:t>
            </a:r>
            <a:endParaRPr lang="en-US">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err="1" smtClean="0">
                <a:latin typeface="Times New Roman" pitchFamily="18" charset="0"/>
                <a:cs typeface="Times New Roman" pitchFamily="18" charset="0"/>
              </a:rPr>
              <a:t>Nguyễn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Trung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Dũng</a:t>
            </a:r>
            <a:r>
              <a:rPr lang="en-US" smtClean="0">
                <a:latin typeface="Times New Roman" pitchFamily="18" charset="0"/>
                <a:cs typeface="Times New Roman" pitchFamily="18" charset="0"/>
              </a:rPr>
              <a:t>-KHMT K25</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Phân tích hệ thống về dữ liệu</a:t>
            </a:r>
            <a:endParaRPr lang="en-US">
              <a:latin typeface="Times New Roman" pitchFamily="18" charset="0"/>
              <a:cs typeface="Times New Roman" pitchFamily="18" charset="0"/>
            </a:endParaRPr>
          </a:p>
        </p:txBody>
      </p:sp>
      <p:pic>
        <p:nvPicPr>
          <p:cNvPr id="4" name="Content Placeholder 3" descr="Uml.bak.png"/>
          <p:cNvPicPr>
            <a:picLocks noGrp="1" noChangeAspect="1"/>
          </p:cNvPicPr>
          <p:nvPr>
            <p:ph idx="1"/>
          </p:nvPr>
        </p:nvPicPr>
        <p:blipFill>
          <a:blip r:embed="rId2" cstate="print"/>
          <a:stretch>
            <a:fillRect/>
          </a:stretch>
        </p:blipFill>
        <p:spPr>
          <a:xfrm>
            <a:off x="304800" y="1066800"/>
            <a:ext cx="8581369" cy="7315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Demo</a:t>
            </a:r>
            <a:endParaRPr lang="en-US">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latin typeface="Times New Roman" pitchFamily="18" charset="0"/>
              <a:cs typeface="Times New Roman" pitchFamily="18" charset="0"/>
            </a:endParaRPr>
          </a:p>
        </p:txBody>
      </p:sp>
      <p:pic>
        <p:nvPicPr>
          <p:cNvPr id="24579" name="Picture 3" descr="C:\Documents and Settings\Administrator\Local Settings\Temporary Internet Files\Content.IE5\NCEQRWO2\MP900442496[1].jpg"/>
          <p:cNvPicPr>
            <a:picLocks noChangeAspect="1" noChangeArrowheads="1"/>
          </p:cNvPicPr>
          <p:nvPr/>
        </p:nvPicPr>
        <p:blipFill>
          <a:blip r:embed="rId2" cstate="print"/>
          <a:srcRect/>
          <a:stretch>
            <a:fillRect/>
          </a:stretch>
        </p:blipFill>
        <p:spPr bwMode="auto">
          <a:xfrm>
            <a:off x="2895600" y="1219200"/>
            <a:ext cx="3276600" cy="5638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lstStyle/>
          <a:p>
            <a:r>
              <a:rPr lang="en-US" smtClean="0">
                <a:latin typeface="Times New Roman" pitchFamily="18" charset="0"/>
                <a:cs typeface="Times New Roman" pitchFamily="18" charset="0"/>
              </a:rPr>
              <a:t>Phương pháp hiện tại</a:t>
            </a:r>
            <a:endParaRPr lang="en-US">
              <a:latin typeface="Times New Roman" pitchFamily="18" charset="0"/>
              <a:cs typeface="Times New Roman" pitchFamily="18" charset="0"/>
            </a:endParaRPr>
          </a:p>
        </p:txBody>
      </p:sp>
      <p:sp>
        <p:nvSpPr>
          <p:cNvPr id="3" name="Content Placeholder 2"/>
          <p:cNvSpPr>
            <a:spLocks noGrp="1"/>
          </p:cNvSpPr>
          <p:nvPr>
            <p:ph type="subTitle" idx="1"/>
          </p:nvPr>
        </p:nvSpPr>
        <p:spPr>
          <a:xfrm>
            <a:off x="1219200" y="2362200"/>
            <a:ext cx="6400800" cy="1752600"/>
          </a:xfrm>
        </p:spPr>
        <p:txBody>
          <a:bodyPr/>
          <a:lstStyle/>
          <a:p>
            <a:r>
              <a:rPr lang="en-US" smtClean="0">
                <a:solidFill>
                  <a:schemeClr val="tx1"/>
                </a:solidFill>
                <a:latin typeface="Times New Roman" pitchFamily="18" charset="0"/>
                <a:cs typeface="Times New Roman" pitchFamily="18" charset="0"/>
              </a:rPr>
              <a:t>Các bệnh viện hiện tại quản lý các thông tin về khám chữa bệnh như thế nào?</a:t>
            </a:r>
            <a:endParaRPr lang="en-US">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Ưu,nhược điểm</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vi-VN" b="1" smtClean="0">
                <a:latin typeface="Times New Roman" pitchFamily="18" charset="0"/>
                <a:cs typeface="Times New Roman" pitchFamily="18" charset="0"/>
              </a:rPr>
              <a:t>Ưu điểm:  </a:t>
            </a:r>
          </a:p>
          <a:p>
            <a:r>
              <a:rPr lang="vi-VN" smtClean="0">
                <a:latin typeface="Times New Roman" pitchFamily="18" charset="0"/>
                <a:cs typeface="Times New Roman" pitchFamily="18" charset="0"/>
              </a:rPr>
              <a:t>  Có tính truyền thống </a:t>
            </a:r>
          </a:p>
          <a:p>
            <a:r>
              <a:rPr lang="vi-VN" smtClean="0">
                <a:latin typeface="Times New Roman" pitchFamily="18" charset="0"/>
                <a:cs typeface="Times New Roman" pitchFamily="18" charset="0"/>
              </a:rPr>
              <a:t>  Dễ sử dụng  </a:t>
            </a:r>
          </a:p>
          <a:p>
            <a:r>
              <a:rPr lang="vi-VN" smtClean="0">
                <a:latin typeface="Times New Roman" pitchFamily="18" charset="0"/>
                <a:cs typeface="Times New Roman" pitchFamily="18" charset="0"/>
              </a:rPr>
              <a:t>  Không đòi hỏi phải có chuyên môn cao về máy tính và công nghê thông tin </a:t>
            </a:r>
            <a:endParaRPr lang="en-US" smtClean="0">
              <a:latin typeface="Times New Roman" pitchFamily="18" charset="0"/>
              <a:cs typeface="Times New Roman" pitchFamily="18" charset="0"/>
            </a:endParaRPr>
          </a:p>
          <a:p>
            <a:r>
              <a:rPr lang="vi-VN" b="1" smtClean="0">
                <a:latin typeface="Times New Roman" pitchFamily="18" charset="0"/>
                <a:cs typeface="Times New Roman" pitchFamily="18" charset="0"/>
              </a:rPr>
              <a:t>Nhược điểm: </a:t>
            </a:r>
          </a:p>
          <a:p>
            <a:r>
              <a:rPr lang="vi-VN" smtClean="0">
                <a:latin typeface="Times New Roman" pitchFamily="18" charset="0"/>
                <a:cs typeface="Times New Roman" pitchFamily="18" charset="0"/>
              </a:rPr>
              <a:t>  Các hồ sơ bệnh án và hồ sơ của nhân viên đều ghi và l</a:t>
            </a:r>
            <a:r>
              <a:rPr lang="en-US" smtClean="0">
                <a:latin typeface="Times New Roman" pitchFamily="18" charset="0"/>
                <a:cs typeface="Times New Roman" pitchFamily="18" charset="0"/>
              </a:rPr>
              <a:t>ư</a:t>
            </a:r>
            <a:r>
              <a:rPr lang="vi-VN" smtClean="0">
                <a:latin typeface="Times New Roman" pitchFamily="18" charset="0"/>
                <a:cs typeface="Times New Roman" pitchFamily="18" charset="0"/>
              </a:rPr>
              <a:t>u trữ bằng tay.  </a:t>
            </a:r>
          </a:p>
          <a:p>
            <a:r>
              <a:rPr lang="vi-VN" smtClean="0">
                <a:latin typeface="Times New Roman" pitchFamily="18" charset="0"/>
                <a:cs typeface="Times New Roman" pitchFamily="18" charset="0"/>
              </a:rPr>
              <a:t>  Do vậy nên việc cập nhật, tìm kiếm các thông tin của bệnh nhân và nhân viên rất khó và lâu, mất thời gian </a:t>
            </a:r>
          </a:p>
          <a:p>
            <a:r>
              <a:rPr lang="vi-VN" smtClean="0">
                <a:latin typeface="Times New Roman" pitchFamily="18" charset="0"/>
                <a:cs typeface="Times New Roman" pitchFamily="18" charset="0"/>
              </a:rPr>
              <a:t>  Việc bảo mật cũng không đ</a:t>
            </a:r>
            <a:r>
              <a:rPr lang="en-US" smtClean="0">
                <a:latin typeface="Times New Roman" pitchFamily="18" charset="0"/>
                <a:cs typeface="Times New Roman" pitchFamily="18" charset="0"/>
              </a:rPr>
              <a:t>ư</a:t>
            </a:r>
            <a:r>
              <a:rPr lang="vi-VN" smtClean="0">
                <a:latin typeface="Times New Roman" pitchFamily="18" charset="0"/>
                <a:cs typeface="Times New Roman" pitchFamily="18" charset="0"/>
              </a:rPr>
              <a:t>ợc an toàn, các thông tin về bệnh nhân có thể bị mất hoặc đánh cắp</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PHÂN TÍCH HỆ THỐNG  QUẢN LÝ BỆNH NHÂN</a:t>
            </a:r>
            <a:endParaRPr lang="en-US">
              <a:latin typeface="Times New Roman" pitchFamily="18" charset="0"/>
              <a:cs typeface="Times New Roman" pitchFamily="18" charset="0"/>
            </a:endParaRPr>
          </a:p>
        </p:txBody>
      </p:sp>
      <p:pic>
        <p:nvPicPr>
          <p:cNvPr id="1028" name="Picture 4"/>
          <p:cNvPicPr>
            <a:picLocks noGrp="1" noChangeAspect="1" noChangeArrowheads="1"/>
          </p:cNvPicPr>
          <p:nvPr>
            <p:ph idx="1"/>
          </p:nvPr>
        </p:nvPicPr>
        <p:blipFill>
          <a:blip r:embed="rId2" cstate="print"/>
          <a:srcRect/>
          <a:stretch>
            <a:fillRect/>
          </a:stretch>
        </p:blipFill>
        <p:spPr bwMode="auto">
          <a:xfrm>
            <a:off x="609600" y="1524000"/>
            <a:ext cx="8384056"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Biểu đồ phân rã chức năng</a:t>
            </a:r>
            <a:endParaRPr lang="en-US">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0"/>
            <a:ext cx="6553200" cy="7911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Biểu đồ luồng dữ liệu mức 0</a:t>
            </a:r>
            <a:endParaRPr lang="en-US">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0"/>
            <a:ext cx="8458200" cy="731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smtClean="0">
                <a:latin typeface="Times New Roman" pitchFamily="18" charset="0"/>
                <a:cs typeface="Times New Roman" pitchFamily="18" charset="0"/>
              </a:rPr>
              <a:t>Biểu đồ luồng dữ liệu mức 1(Khám bệnh)</a:t>
            </a:r>
            <a:r>
              <a:rPr lang="en-US" sz="3200" smtClean="0">
                <a:latin typeface="Times New Roman" pitchFamily="18" charset="0"/>
                <a:cs typeface="Times New Roman" pitchFamily="18" charset="0"/>
              </a:rPr>
              <a:t/>
            </a:r>
            <a:br>
              <a:rPr lang="en-US" sz="3200" smtClean="0">
                <a:latin typeface="Times New Roman" pitchFamily="18" charset="0"/>
                <a:cs typeface="Times New Roman" pitchFamily="18" charset="0"/>
              </a:rPr>
            </a:br>
            <a:endParaRPr lang="en-US" sz="320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219200" y="922426"/>
            <a:ext cx="6332854" cy="55545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smtClean="0">
                <a:latin typeface="Times New Roman" pitchFamily="18" charset="0"/>
                <a:cs typeface="Times New Roman" pitchFamily="18" charset="0"/>
              </a:rPr>
              <a:t>Biểu đồ luồng dữ liệu mức 2(Điều trị bệnh)</a:t>
            </a:r>
            <a:r>
              <a:rPr lang="en-US" sz="3200" smtClean="0">
                <a:latin typeface="Times New Roman" pitchFamily="18" charset="0"/>
                <a:cs typeface="Times New Roman" pitchFamily="18" charset="0"/>
              </a:rPr>
              <a:t/>
            </a:r>
            <a:br>
              <a:rPr lang="en-US" sz="3200" smtClean="0">
                <a:latin typeface="Times New Roman" pitchFamily="18" charset="0"/>
                <a:cs typeface="Times New Roman" pitchFamily="18" charset="0"/>
              </a:rPr>
            </a:br>
            <a:endParaRPr lang="en-US" sz="3200">
              <a:latin typeface="Times New Roman" pitchFamily="18" charset="0"/>
              <a:cs typeface="Times New Roman" pitchFamily="18" charset="0"/>
            </a:endParaRPr>
          </a:p>
        </p:txBody>
      </p:sp>
      <p:pic>
        <p:nvPicPr>
          <p:cNvPr id="22530" name="Picture 2"/>
          <p:cNvPicPr>
            <a:picLocks noGrp="1" noChangeAspect="1" noChangeArrowheads="1"/>
          </p:cNvPicPr>
          <p:nvPr>
            <p:ph idx="1"/>
          </p:nvPr>
        </p:nvPicPr>
        <p:blipFill>
          <a:blip r:embed="rId2" cstate="print"/>
          <a:srcRect/>
          <a:stretch>
            <a:fillRect/>
          </a:stretch>
        </p:blipFill>
        <p:spPr bwMode="auto">
          <a:xfrm>
            <a:off x="1143000" y="1524000"/>
            <a:ext cx="7315200" cy="5000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b="1" smtClean="0">
                <a:latin typeface="Times New Roman" pitchFamily="18" charset="0"/>
                <a:cs typeface="Times New Roman" pitchFamily="18" charset="0"/>
              </a:rPr>
              <a:t>Biểu đồ luồng dữ liệu mức 3(Theo dõi hồ sơ bệnh án)</a:t>
            </a:r>
            <a:r>
              <a:rPr lang="en-US" sz="3200" smtClean="0">
                <a:latin typeface="Times New Roman" pitchFamily="18" charset="0"/>
                <a:cs typeface="Times New Roman" pitchFamily="18" charset="0"/>
              </a:rPr>
              <a:t/>
            </a:r>
            <a:br>
              <a:rPr lang="en-US" sz="3200" smtClean="0">
                <a:latin typeface="Times New Roman" pitchFamily="18" charset="0"/>
                <a:cs typeface="Times New Roman" pitchFamily="18" charset="0"/>
              </a:rPr>
            </a:br>
            <a:endParaRPr lang="en-US" sz="32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latin typeface="Times New Roman" pitchFamily="18" charset="0"/>
              <a:cs typeface="Times New Roman" pitchFamily="18" charset="0"/>
            </a:endParaRPr>
          </a:p>
        </p:txBody>
      </p:sp>
      <p:pic>
        <p:nvPicPr>
          <p:cNvPr id="23554" name="Picture 2"/>
          <p:cNvPicPr>
            <a:picLocks noChangeAspect="1" noChangeArrowheads="1"/>
          </p:cNvPicPr>
          <p:nvPr/>
        </p:nvPicPr>
        <p:blipFill>
          <a:blip r:embed="rId2" cstate="print"/>
          <a:srcRect/>
          <a:stretch>
            <a:fillRect/>
          </a:stretch>
        </p:blipFill>
        <p:spPr bwMode="auto">
          <a:xfrm>
            <a:off x="990600" y="457200"/>
            <a:ext cx="7086600" cy="584729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770</Words>
  <Application>Microsoft Office PowerPoint</Application>
  <PresentationFormat>On-screen Show (4:3)</PresentationFormat>
  <Paragraphs>31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Quản lý hồ sơ bệnh án sử dụng cơ sở dữ liệu hướng đối tượng</vt:lpstr>
      <vt:lpstr>Phương pháp hiện tại</vt:lpstr>
      <vt:lpstr>Ưu,nhược điểm</vt:lpstr>
      <vt:lpstr>PHÂN TÍCH HỆ THỐNG  QUẢN LÝ BỆNH NHÂN</vt:lpstr>
      <vt:lpstr>Biểu đồ phân rã chức năng</vt:lpstr>
      <vt:lpstr>Biểu đồ luồng dữ liệu mức 0</vt:lpstr>
      <vt:lpstr>Biểu đồ luồng dữ liệu mức 1(Khám bệnh) </vt:lpstr>
      <vt:lpstr>Biểu đồ luồng dữ liệu mức 2(Điều trị bệnh) </vt:lpstr>
      <vt:lpstr>Biểu đồ luồng dữ liệu mức 3(Theo dõi hồ sơ bệnh án) </vt:lpstr>
      <vt:lpstr>Phân tích hệ thống về dữ liệu</vt:lpstr>
      <vt:lpstr>Demo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hồ sơ bệnh án sử dụng cơ sở dữ liệu hướng đối tượng</dc:title>
  <dc:creator/>
  <cp:lastModifiedBy>Lê Ngọc Nam</cp:lastModifiedBy>
  <cp:revision>39</cp:revision>
  <dcterms:created xsi:type="dcterms:W3CDTF">2006-08-16T00:00:00Z</dcterms:created>
  <dcterms:modified xsi:type="dcterms:W3CDTF">2014-05-11T04:21:09Z</dcterms:modified>
</cp:coreProperties>
</file>