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2"/>
  </p:sldMasterIdLst>
  <p:notesMasterIdLst>
    <p:notesMasterId r:id="rId34"/>
  </p:notesMasterIdLst>
  <p:sldIdLst>
    <p:sldId id="258" r:id="rId3"/>
    <p:sldId id="259" r:id="rId4"/>
    <p:sldId id="262" r:id="rId5"/>
    <p:sldId id="267" r:id="rId6"/>
    <p:sldId id="340" r:id="rId7"/>
    <p:sldId id="341"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8" r:id="rId25"/>
    <p:sldId id="375" r:id="rId26"/>
    <p:sldId id="376" r:id="rId27"/>
    <p:sldId id="377" r:id="rId28"/>
    <p:sldId id="379" r:id="rId29"/>
    <p:sldId id="383" r:id="rId30"/>
    <p:sldId id="380" r:id="rId31"/>
    <p:sldId id="381" r:id="rId32"/>
    <p:sldId id="38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0" autoAdjust="0"/>
  </p:normalViewPr>
  <p:slideViewPr>
    <p:cSldViewPr snapToGrid="0">
      <p:cViewPr varScale="1">
        <p:scale>
          <a:sx n="116" d="100"/>
          <a:sy n="116" d="100"/>
        </p:scale>
        <p:origin x="1500"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de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B1BF380-EDF2-4255-9CEF-0E249B443F28}" type="slidenum">
              <a:rPr lang="en-US"/>
              <a:pPr>
                <a:defRPr/>
              </a:pPr>
              <a:t>‹N°›</a:t>
            </a:fld>
            <a:endParaRPr lang="en-US"/>
          </a:p>
        </p:txBody>
      </p:sp>
    </p:spTree>
    <p:extLst>
      <p:ext uri="{BB962C8B-B14F-4D97-AF65-F5344CB8AC3E}">
        <p14:creationId xmlns:p14="http://schemas.microsoft.com/office/powerpoint/2010/main" val="713342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32AC5-8590-47CC-852A-D67CFEE071D0}" type="slidenum">
              <a:rPr lang="en-US" smtClean="0"/>
              <a:pPr eaLnBrk="1" hangingPunct="1"/>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685800" y="4343400"/>
            <a:ext cx="54864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indent="-119063" eaLnBrk="1" hangingPunct="1"/>
            <a:r>
              <a:rPr lang="en-US" b="1" smtClean="0"/>
              <a:t>Avant de commencer :</a:t>
            </a:r>
            <a:r>
              <a:rPr lang="en-US" smtClean="0"/>
              <a:t> </a:t>
            </a:r>
          </a:p>
          <a:p>
            <a:pPr marL="119063" indent="-119063" eaLnBrk="1" hangingPunct="1"/>
            <a:r>
              <a:rPr lang="en-US" smtClean="0"/>
              <a:t>Ce cours suppose que les stagiaires disposent de certaines connaissances sur PowerPoint. S’ils n’ont jamais créé de présentation PowerPoint, il est recommandé de les faire commencer par la présentation de formation à PowerPoint intitulée « Créer votre première présentation ».</a:t>
            </a:r>
          </a:p>
          <a:p>
            <a:pPr marL="119063" indent="-119063" eaLnBrk="1" hangingPunct="1"/>
            <a:r>
              <a:rPr lang="en-US" smtClean="0"/>
              <a:t>[</a:t>
            </a:r>
            <a:r>
              <a:rPr lang="en-US" b="1" smtClean="0"/>
              <a:t>Remarques pour le formateur</a:t>
            </a:r>
            <a:r>
              <a:rPr lang="en-US" smtClean="0"/>
              <a:t> :</a:t>
            </a:r>
          </a:p>
          <a:p>
            <a:pPr marL="119063" indent="-119063" eaLnBrk="1" hangingPunct="1">
              <a:buFontTx/>
              <a:buChar char="•"/>
            </a:pPr>
            <a:r>
              <a:rPr lang="en-US" smtClean="0"/>
              <a:t>Pour obtenir une aide détaillée sur la personnalisation de ce modèle, voir la toute dernière diapositive. Consultez également le texte de leçon supplémentaire dans le volet Commentaires de certaines diapositives.</a:t>
            </a:r>
          </a:p>
          <a:p>
            <a:pPr marL="119063" indent="-119063" eaLnBrk="1" hangingPunct="1">
              <a:buFontTx/>
              <a:buChar char="•"/>
            </a:pPr>
            <a:r>
              <a:rPr lang="en-US" b="1" smtClean="0"/>
              <a:t>Animations Macromedia Flash</a:t>
            </a:r>
            <a:r>
              <a:rPr lang="en-US" smtClean="0"/>
              <a:t> : ce modèle contient des animations Flash. Elles sont lues dans PowerPoint 2000 et les versions ultérieures. Cependant, si vous souhaitez enregistrer ce modèle dans PowerPoint 2007, enregistrez-le dans un format de fichier PowerPoint antérieur : </a:t>
            </a:r>
            <a:r>
              <a:rPr lang="en-US" b="1" smtClean="0"/>
              <a:t>Présentation PowerPoint 97-2003 (*.ppt)</a:t>
            </a:r>
            <a:r>
              <a:rPr lang="en-US" smtClean="0"/>
              <a:t> ou </a:t>
            </a:r>
            <a:r>
              <a:rPr lang="en-US" b="1" smtClean="0"/>
              <a:t>Modèle PowerPoint 97-2003 (*.pot)</a:t>
            </a:r>
            <a:r>
              <a:rPr lang="en-US" smtClean="0"/>
              <a:t>.</a:t>
            </a:r>
            <a:r>
              <a:rPr lang="en-US" b="1" smtClean="0"/>
              <a:t> </a:t>
            </a:r>
            <a:r>
              <a:rPr lang="en-US" smtClean="0"/>
              <a:t>(Vous pouvez voir les types de fichiers dans la boîte de dialogue </a:t>
            </a:r>
            <a:r>
              <a:rPr lang="en-US" b="1" smtClean="0"/>
              <a:t>Enregistrer sous</a:t>
            </a:r>
            <a:r>
              <a:rPr lang="en-US" smtClean="0"/>
              <a:t> en regard de </a:t>
            </a:r>
            <a:r>
              <a:rPr lang="en-US" b="1" smtClean="0"/>
              <a:t>Type de fichier</a:t>
            </a:r>
            <a:r>
              <a:rPr lang="en-US" smtClean="0"/>
              <a:t>.) </a:t>
            </a:r>
            <a:br>
              <a:rPr lang="en-US" smtClean="0"/>
            </a:br>
            <a:r>
              <a:rPr lang="en-US" b="1" smtClean="0"/>
              <a:t>Avertissement :</a:t>
            </a:r>
            <a:r>
              <a:rPr lang="en-US" smtClean="0"/>
              <a:t> si vous l’enregistrez dans un format de fichier PowerPoint 2007, par exemple </a:t>
            </a:r>
            <a:r>
              <a:rPr lang="en-US" b="1" smtClean="0"/>
              <a:t>Présentation PowerPoint (*.pptx)</a:t>
            </a:r>
            <a:r>
              <a:rPr lang="en-US" smtClean="0"/>
              <a:t> ou </a:t>
            </a:r>
            <a:r>
              <a:rPr lang="en-US" b="1" smtClean="0"/>
              <a:t>Modèle PowerPoint (*.potx)</a:t>
            </a:r>
            <a:r>
              <a:rPr lang="en-US" smtClean="0"/>
              <a:t>, les animations ne sont pas conservées dans le fichier enregistré.</a:t>
            </a:r>
            <a:endParaRPr lang="en-US" b="1" smtClean="0"/>
          </a:p>
          <a:p>
            <a:pPr marL="119063" indent="-119063" eaLnBrk="1" hangingPunct="1">
              <a:buFontTx/>
              <a:buChar char="•"/>
            </a:pPr>
            <a:r>
              <a:rPr lang="en-US" b="1" smtClean="0"/>
              <a:t>En outre</a:t>
            </a:r>
            <a:r>
              <a:rPr lang="en-US" smtClean="0"/>
              <a:t> : dans la mesure où cette présentation contient des animations Flash, l’enregistrement du modèle peut entraîner l’affichage d’un message d’avertissement relatif aux informations personnelles. À moins que vous n’ajoutiez des informations aux propriétés du fichier Flash lui-même, cet avertissement ne s’applique pas à cette présentation. Cliquez dans le message sur </a:t>
            </a:r>
            <a:r>
              <a:rPr lang="en-US" b="1" smtClean="0"/>
              <a:t>OK</a:t>
            </a:r>
            <a:r>
              <a:rPr lang="en-US" smtClean="0"/>
              <a:t>.]</a:t>
            </a:r>
          </a:p>
          <a:p>
            <a:pPr marL="119063" indent="-119063" eaLnBrk="1" hangingPunct="1"/>
            <a:endParaRPr lang="en-US" smtClean="0"/>
          </a:p>
        </p:txBody>
      </p:sp>
    </p:spTree>
    <p:extLst>
      <p:ext uri="{BB962C8B-B14F-4D97-AF65-F5344CB8AC3E}">
        <p14:creationId xmlns:p14="http://schemas.microsoft.com/office/powerpoint/2010/main" val="98786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496FDC-B636-47A7-A5B3-284D79805A05}" type="slidenum">
              <a:rPr lang="en-US" smtClean="0"/>
              <a:pPr eaLnBrk="1" hangingPunct="1"/>
              <a:t>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l-PL" smtClean="0"/>
          </a:p>
        </p:txBody>
      </p:sp>
    </p:spTree>
    <p:extLst>
      <p:ext uri="{BB962C8B-B14F-4D97-AF65-F5344CB8AC3E}">
        <p14:creationId xmlns:p14="http://schemas.microsoft.com/office/powerpoint/2010/main" val="94198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ED028F-4B42-4348-892F-05F964FE6322}" type="slidenum">
              <a:rPr lang="en-US" smtClean="0"/>
              <a:pPr eaLnBrk="1" hangingPunct="1"/>
              <a:t>3</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l-PL" smtClean="0"/>
          </a:p>
        </p:txBody>
      </p:sp>
    </p:spTree>
    <p:extLst>
      <p:ext uri="{BB962C8B-B14F-4D97-AF65-F5344CB8AC3E}">
        <p14:creationId xmlns:p14="http://schemas.microsoft.com/office/powerpoint/2010/main" val="41092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A4A73E-D4EA-43F7-A6DA-8972E5C1A484}" type="slidenum">
              <a:rPr lang="en-US" smtClean="0"/>
              <a:pPr eaLnBrk="1" hangingPunct="1"/>
              <a:t>4</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Pourquoi les mises en page prédéfinies de PowerPoint ne correspondent pas forcément à ce que vous recherchez ?</a:t>
            </a:r>
          </a:p>
          <a:p>
            <a:pPr eaLnBrk="1" hangingPunct="1"/>
            <a:r>
              <a:rPr lang="en-US" smtClean="0"/>
              <a:t>Pour votre réussite personnelle et celle de la société, vous devez créer des présentations qui impressionnent votre responsable et qui se démarquent de la concurrence. </a:t>
            </a:r>
          </a:p>
          <a:p>
            <a:pPr eaLnBrk="1" hangingPunct="1"/>
            <a:r>
              <a:rPr lang="en-US" smtClean="0"/>
              <a:t>Vous pouvez également tirer parti de la renommée de la société en utilisant son logo sur les diapositives ou les documents de promotion des vacances exotiques. </a:t>
            </a:r>
          </a:p>
        </p:txBody>
      </p:sp>
    </p:spTree>
    <p:extLst>
      <p:ext uri="{BB962C8B-B14F-4D97-AF65-F5344CB8AC3E}">
        <p14:creationId xmlns:p14="http://schemas.microsoft.com/office/powerpoint/2010/main" val="38670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0A1DE2-E9FB-4C64-85B1-503742EF5866}" type="slidenum">
              <a:rPr lang="en-US" smtClean="0"/>
              <a:pPr eaLnBrk="1" hangingPunct="1"/>
              <a:t>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Bien que vous puissiez personnaliser des mises en page existantes en réorganisant, en ajoutant et en supprimant des espaces réservés, dans la mesure où vous créez des diapositives de vacances exotiques similaires pour des destinations différentes, vous gagnez du temps en créant plutôt une mise en page personnalisée. </a:t>
            </a:r>
          </a:p>
        </p:txBody>
      </p:sp>
    </p:spTree>
    <p:extLst>
      <p:ext uri="{BB962C8B-B14F-4D97-AF65-F5344CB8AC3E}">
        <p14:creationId xmlns:p14="http://schemas.microsoft.com/office/powerpoint/2010/main" val="180883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02A372-713C-4556-B272-B280C2CDAA5C}" type="slidenum">
              <a:rPr lang="en-US" smtClean="0"/>
              <a:pPr eaLnBrk="1" hangingPunct="1"/>
              <a:t>6</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l-PL" smtClean="0"/>
          </a:p>
        </p:txBody>
      </p:sp>
    </p:spTree>
    <p:extLst>
      <p:ext uri="{BB962C8B-B14F-4D97-AF65-F5344CB8AC3E}">
        <p14:creationId xmlns:p14="http://schemas.microsoft.com/office/powerpoint/2010/main" val="144747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02A372-713C-4556-B272-B280C2CDAA5C}" type="slidenum">
              <a:rPr lang="en-US" smtClean="0"/>
              <a:pPr eaLnBrk="1" hangingPunct="1"/>
              <a:t>7</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l-PL" smtClean="0"/>
          </a:p>
        </p:txBody>
      </p:sp>
    </p:spTree>
    <p:extLst>
      <p:ext uri="{BB962C8B-B14F-4D97-AF65-F5344CB8AC3E}">
        <p14:creationId xmlns:p14="http://schemas.microsoft.com/office/powerpoint/2010/main" val="369354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lgn="ctr">
              <a:defRPr sz="4400">
                <a:solidFill>
                  <a:schemeClr val="tx1"/>
                </a:solidFill>
              </a:defRPr>
            </a:lvl1pPr>
          </a:lstStyle>
          <a:p>
            <a:r>
              <a:rPr lang="fr-FR" smtClean="0"/>
              <a:t>Modifiez le style du titre</a:t>
            </a:r>
            <a:endParaRPr 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defRPr sz="3200">
                <a:solidFill>
                  <a:srgbClr val="FF9900"/>
                </a:solidFill>
              </a:defRPr>
            </a:lvl1pPr>
          </a:lstStyle>
          <a:p>
            <a:r>
              <a:rPr lang="fr-FR" smtClean="0"/>
              <a:t>Modifiez le style des sous-titres du masque</a:t>
            </a:r>
            <a:endParaRPr lang="en-US"/>
          </a:p>
        </p:txBody>
      </p:sp>
      <p:sp>
        <p:nvSpPr>
          <p:cNvPr id="4" name="Rectangle 4"/>
          <p:cNvSpPr>
            <a:spLocks noGrp="1" noChangeArrowheads="1"/>
          </p:cNvSpPr>
          <p:nvPr>
            <p:ph type="dt" sz="half" idx="10"/>
          </p:nvPr>
        </p:nvSpPr>
        <p:spPr>
          <a:xfrm>
            <a:off x="457200" y="6245225"/>
            <a:ext cx="2133600" cy="476250"/>
          </a:xfrm>
        </p:spPr>
        <p:txBody>
          <a:bodyPr/>
          <a:lstStyle>
            <a:lvl1pPr>
              <a:defRPr sz="1800"/>
            </a:lvl1pPr>
          </a:lstStyle>
          <a:p>
            <a:pPr>
              <a:defRPr/>
            </a:pPr>
            <a:endParaRPr lang="en-US"/>
          </a:p>
        </p:txBody>
      </p:sp>
      <p:sp>
        <p:nvSpPr>
          <p:cNvPr id="5" name="Rectangle 5"/>
          <p:cNvSpPr>
            <a:spLocks noGrp="1" noChangeArrowheads="1"/>
          </p:cNvSpPr>
          <p:nvPr>
            <p:ph type="ftr" sz="quarter" idx="11"/>
          </p:nvPr>
        </p:nvSpPr>
        <p:spPr>
          <a:xfrm>
            <a:off x="3124200" y="6200775"/>
            <a:ext cx="2895600" cy="476250"/>
          </a:xfrm>
        </p:spPr>
        <p:txBody>
          <a:bodyPr/>
          <a:lstStyle>
            <a:lvl1pPr>
              <a:defRPr sz="1800"/>
            </a:lvl1pPr>
          </a:lstStyle>
          <a:p>
            <a:pPr>
              <a:defRPr/>
            </a:pPr>
            <a:r>
              <a:rPr lang="en-US"/>
              <a:t>Découvrir la puissance des mises en page personnalisées</a:t>
            </a:r>
          </a:p>
        </p:txBody>
      </p:sp>
      <p:sp>
        <p:nvSpPr>
          <p:cNvPr id="6" name="Rectangle 6"/>
          <p:cNvSpPr>
            <a:spLocks noGrp="1" noChangeArrowheads="1"/>
          </p:cNvSpPr>
          <p:nvPr>
            <p:ph type="sldNum" sz="quarter" idx="12"/>
          </p:nvPr>
        </p:nvSpPr>
        <p:spPr>
          <a:xfrm>
            <a:off x="6553200" y="6245225"/>
            <a:ext cx="2133600" cy="476250"/>
          </a:xfrm>
        </p:spPr>
        <p:txBody>
          <a:bodyPr/>
          <a:lstStyle>
            <a:lvl1pPr>
              <a:defRPr sz="1800"/>
            </a:lvl1pPr>
          </a:lstStyle>
          <a:p>
            <a:pPr>
              <a:defRPr/>
            </a:pPr>
            <a:fld id="{A675690A-1CC9-4EDE-8568-488DE1DE3C3B}" type="slidenum">
              <a:rPr lang="en-US"/>
              <a:pPr>
                <a:defRPr/>
              </a:pPr>
              <a:t>‹N°›</a:t>
            </a:fld>
            <a:endParaRPr lang="en-US"/>
          </a:p>
        </p:txBody>
      </p:sp>
    </p:spTree>
    <p:extLst>
      <p:ext uri="{BB962C8B-B14F-4D97-AF65-F5344CB8AC3E}">
        <p14:creationId xmlns:p14="http://schemas.microsoft.com/office/powerpoint/2010/main" val="2432377579"/>
      </p:ext>
    </p:extLst>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pl-PL"/>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6" name="Rectangle 8"/>
          <p:cNvSpPr>
            <a:spLocks noGrp="1" noChangeArrowheads="1"/>
          </p:cNvSpPr>
          <p:nvPr>
            <p:ph type="sldNum" sz="quarter" idx="12"/>
          </p:nvPr>
        </p:nvSpPr>
        <p:spPr>
          <a:ln/>
        </p:spPr>
        <p:txBody>
          <a:bodyPr/>
          <a:lstStyle>
            <a:lvl1pPr>
              <a:defRPr/>
            </a:lvl1pPr>
          </a:lstStyle>
          <a:p>
            <a:pPr>
              <a:defRPr/>
            </a:pPr>
            <a:fld id="{C9050156-ADDB-452E-B3C4-D0DD5E6879EA}" type="slidenum">
              <a:rPr lang="en-US"/>
              <a:pPr>
                <a:defRPr/>
              </a:pPr>
              <a:t>‹N°›</a:t>
            </a:fld>
            <a:endParaRPr lang="en-US"/>
          </a:p>
        </p:txBody>
      </p:sp>
    </p:spTree>
    <p:extLst>
      <p:ext uri="{BB962C8B-B14F-4D97-AF65-F5344CB8AC3E}">
        <p14:creationId xmlns:p14="http://schemas.microsoft.com/office/powerpoint/2010/main" val="3790050784"/>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fr-FR" smtClean="0"/>
              <a:t>Modifiez le style du titre</a:t>
            </a:r>
            <a:endParaRPr lang="pl-PL"/>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6" name="Rectangle 8"/>
          <p:cNvSpPr>
            <a:spLocks noGrp="1" noChangeArrowheads="1"/>
          </p:cNvSpPr>
          <p:nvPr>
            <p:ph type="sldNum" sz="quarter" idx="12"/>
          </p:nvPr>
        </p:nvSpPr>
        <p:spPr>
          <a:ln/>
        </p:spPr>
        <p:txBody>
          <a:bodyPr/>
          <a:lstStyle>
            <a:lvl1pPr>
              <a:defRPr/>
            </a:lvl1pPr>
          </a:lstStyle>
          <a:p>
            <a:pPr>
              <a:defRPr/>
            </a:pPr>
            <a:fld id="{38270267-DE24-487F-A547-1289604C7597}" type="slidenum">
              <a:rPr lang="en-US"/>
              <a:pPr>
                <a:defRPr/>
              </a:pPr>
              <a:t>‹N°›</a:t>
            </a:fld>
            <a:endParaRPr lang="en-US"/>
          </a:p>
        </p:txBody>
      </p:sp>
    </p:spTree>
    <p:extLst>
      <p:ext uri="{BB962C8B-B14F-4D97-AF65-F5344CB8AC3E}">
        <p14:creationId xmlns:p14="http://schemas.microsoft.com/office/powerpoint/2010/main" val="2528932405"/>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fr-FR" smtClean="0"/>
              <a:t>Modifiez le style du titre</a:t>
            </a:r>
            <a:endParaRPr lang="pl-PL"/>
          </a:p>
        </p:txBody>
      </p:sp>
      <p:sp>
        <p:nvSpPr>
          <p:cNvPr id="3" name="Content Placeholder 2"/>
          <p:cNvSpPr>
            <a:spLocks noGrp="1"/>
          </p:cNvSpPr>
          <p:nvPr>
            <p:ph sz="half" idx="1"/>
          </p:nvPr>
        </p:nvSpPr>
        <p:spPr>
          <a:xfrm>
            <a:off x="350838" y="914400"/>
            <a:ext cx="4138612" cy="5029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Text Placeholder 3"/>
          <p:cNvSpPr>
            <a:spLocks noGrp="1"/>
          </p:cNvSpPr>
          <p:nvPr>
            <p:ph type="body" sz="half" idx="2"/>
          </p:nvPr>
        </p:nvSpPr>
        <p:spPr>
          <a:xfrm>
            <a:off x="4641850" y="914400"/>
            <a:ext cx="4140200" cy="5029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7" name="Rectangle 8"/>
          <p:cNvSpPr>
            <a:spLocks noGrp="1" noChangeArrowheads="1"/>
          </p:cNvSpPr>
          <p:nvPr>
            <p:ph type="sldNum" sz="quarter" idx="12"/>
          </p:nvPr>
        </p:nvSpPr>
        <p:spPr>
          <a:ln/>
        </p:spPr>
        <p:txBody>
          <a:bodyPr/>
          <a:lstStyle>
            <a:lvl1pPr>
              <a:defRPr/>
            </a:lvl1pPr>
          </a:lstStyle>
          <a:p>
            <a:pPr>
              <a:defRPr/>
            </a:pPr>
            <a:fld id="{A205AA8B-648B-46A6-B218-F3F81A2EC4FC}" type="slidenum">
              <a:rPr lang="en-US"/>
              <a:pPr>
                <a:defRPr/>
              </a:pPr>
              <a:t>‹N°›</a:t>
            </a:fld>
            <a:endParaRPr lang="en-US"/>
          </a:p>
        </p:txBody>
      </p:sp>
    </p:spTree>
    <p:extLst>
      <p:ext uri="{BB962C8B-B14F-4D97-AF65-F5344CB8AC3E}">
        <p14:creationId xmlns:p14="http://schemas.microsoft.com/office/powerpoint/2010/main" val="1912219097"/>
      </p:ext>
    </p:extLst>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fr-FR" smtClean="0"/>
              <a:t>Modifiez le style du titre</a:t>
            </a:r>
            <a:endParaRPr lang="pl-PL"/>
          </a:p>
        </p:txBody>
      </p:sp>
      <p:sp>
        <p:nvSpPr>
          <p:cNvPr id="3" name="Text Placeholder 2"/>
          <p:cNvSpPr>
            <a:spLocks noGrp="1"/>
          </p:cNvSpPr>
          <p:nvPr>
            <p:ph type="body" sz="half" idx="1"/>
          </p:nvPr>
        </p:nvSpPr>
        <p:spPr>
          <a:xfrm>
            <a:off x="350838" y="914400"/>
            <a:ext cx="4138612" cy="5029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Content Placeholder 3"/>
          <p:cNvSpPr>
            <a:spLocks noGrp="1"/>
          </p:cNvSpPr>
          <p:nvPr>
            <p:ph sz="half" idx="2"/>
          </p:nvPr>
        </p:nvSpPr>
        <p:spPr>
          <a:xfrm>
            <a:off x="4641850" y="914400"/>
            <a:ext cx="4140200" cy="5029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7" name="Rectangle 8"/>
          <p:cNvSpPr>
            <a:spLocks noGrp="1" noChangeArrowheads="1"/>
          </p:cNvSpPr>
          <p:nvPr>
            <p:ph type="sldNum" sz="quarter" idx="12"/>
          </p:nvPr>
        </p:nvSpPr>
        <p:spPr>
          <a:ln/>
        </p:spPr>
        <p:txBody>
          <a:bodyPr/>
          <a:lstStyle>
            <a:lvl1pPr>
              <a:defRPr/>
            </a:lvl1pPr>
          </a:lstStyle>
          <a:p>
            <a:pPr>
              <a:defRPr/>
            </a:pPr>
            <a:fld id="{57CA030E-3823-48AA-9E59-15151326C146}" type="slidenum">
              <a:rPr lang="en-US"/>
              <a:pPr>
                <a:defRPr/>
              </a:pPr>
              <a:t>‹N°›</a:t>
            </a:fld>
            <a:endParaRPr lang="en-US"/>
          </a:p>
        </p:txBody>
      </p:sp>
    </p:spTree>
    <p:extLst>
      <p:ext uri="{BB962C8B-B14F-4D97-AF65-F5344CB8AC3E}">
        <p14:creationId xmlns:p14="http://schemas.microsoft.com/office/powerpoint/2010/main" val="205233938"/>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pl-PL"/>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6" name="Rectangle 8"/>
          <p:cNvSpPr>
            <a:spLocks noGrp="1" noChangeArrowheads="1"/>
          </p:cNvSpPr>
          <p:nvPr>
            <p:ph type="sldNum" sz="quarter" idx="12"/>
          </p:nvPr>
        </p:nvSpPr>
        <p:spPr>
          <a:ln/>
        </p:spPr>
        <p:txBody>
          <a:bodyPr/>
          <a:lstStyle>
            <a:lvl1pPr>
              <a:defRPr/>
            </a:lvl1pPr>
          </a:lstStyle>
          <a:p>
            <a:pPr>
              <a:defRPr/>
            </a:pPr>
            <a:fld id="{36FECD05-7D5B-430C-9F22-A3DCC09BB82C}" type="slidenum">
              <a:rPr lang="en-US"/>
              <a:pPr>
                <a:defRPr/>
              </a:pPr>
              <a:t>‹N°›</a:t>
            </a:fld>
            <a:endParaRPr lang="en-US"/>
          </a:p>
        </p:txBody>
      </p:sp>
    </p:spTree>
    <p:extLst>
      <p:ext uri="{BB962C8B-B14F-4D97-AF65-F5344CB8AC3E}">
        <p14:creationId xmlns:p14="http://schemas.microsoft.com/office/powerpoint/2010/main" val="1392354675"/>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pl-P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6" name="Rectangle 8"/>
          <p:cNvSpPr>
            <a:spLocks noGrp="1" noChangeArrowheads="1"/>
          </p:cNvSpPr>
          <p:nvPr>
            <p:ph type="sldNum" sz="quarter" idx="12"/>
          </p:nvPr>
        </p:nvSpPr>
        <p:spPr>
          <a:ln/>
        </p:spPr>
        <p:txBody>
          <a:bodyPr/>
          <a:lstStyle>
            <a:lvl1pPr>
              <a:defRPr/>
            </a:lvl1pPr>
          </a:lstStyle>
          <a:p>
            <a:pPr>
              <a:defRPr/>
            </a:pPr>
            <a:fld id="{7C1DDAF0-93A9-4E94-8E4F-CFADCAE22FA3}" type="slidenum">
              <a:rPr lang="en-US"/>
              <a:pPr>
                <a:defRPr/>
              </a:pPr>
              <a:t>‹N°›</a:t>
            </a:fld>
            <a:endParaRPr lang="en-US"/>
          </a:p>
        </p:txBody>
      </p:sp>
    </p:spTree>
    <p:extLst>
      <p:ext uri="{BB962C8B-B14F-4D97-AF65-F5344CB8AC3E}">
        <p14:creationId xmlns:p14="http://schemas.microsoft.com/office/powerpoint/2010/main" val="2010548430"/>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pl-PL"/>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7" name="Rectangle 8"/>
          <p:cNvSpPr>
            <a:spLocks noGrp="1" noChangeArrowheads="1"/>
          </p:cNvSpPr>
          <p:nvPr>
            <p:ph type="sldNum" sz="quarter" idx="12"/>
          </p:nvPr>
        </p:nvSpPr>
        <p:spPr>
          <a:ln/>
        </p:spPr>
        <p:txBody>
          <a:bodyPr/>
          <a:lstStyle>
            <a:lvl1pPr>
              <a:defRPr/>
            </a:lvl1pPr>
          </a:lstStyle>
          <a:p>
            <a:pPr>
              <a:defRPr/>
            </a:pPr>
            <a:fld id="{05D557B0-649C-465D-AEC7-2E42592E5476}" type="slidenum">
              <a:rPr lang="en-US"/>
              <a:pPr>
                <a:defRPr/>
              </a:pPr>
              <a:t>‹N°›</a:t>
            </a:fld>
            <a:endParaRPr lang="en-US"/>
          </a:p>
        </p:txBody>
      </p:sp>
    </p:spTree>
    <p:extLst>
      <p:ext uri="{BB962C8B-B14F-4D97-AF65-F5344CB8AC3E}">
        <p14:creationId xmlns:p14="http://schemas.microsoft.com/office/powerpoint/2010/main" val="2113286548"/>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pl-P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9" name="Rectangle 8"/>
          <p:cNvSpPr>
            <a:spLocks noGrp="1" noChangeArrowheads="1"/>
          </p:cNvSpPr>
          <p:nvPr>
            <p:ph type="sldNum" sz="quarter" idx="12"/>
          </p:nvPr>
        </p:nvSpPr>
        <p:spPr>
          <a:ln/>
        </p:spPr>
        <p:txBody>
          <a:bodyPr/>
          <a:lstStyle>
            <a:lvl1pPr>
              <a:defRPr/>
            </a:lvl1pPr>
          </a:lstStyle>
          <a:p>
            <a:pPr>
              <a:defRPr/>
            </a:pPr>
            <a:fld id="{99FCD421-5253-4AE6-9718-37F648C2E1EB}" type="slidenum">
              <a:rPr lang="en-US"/>
              <a:pPr>
                <a:defRPr/>
              </a:pPr>
              <a:t>‹N°›</a:t>
            </a:fld>
            <a:endParaRPr lang="en-US"/>
          </a:p>
        </p:txBody>
      </p:sp>
    </p:spTree>
    <p:extLst>
      <p:ext uri="{BB962C8B-B14F-4D97-AF65-F5344CB8AC3E}">
        <p14:creationId xmlns:p14="http://schemas.microsoft.com/office/powerpoint/2010/main" val="2386304588"/>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pl-PL"/>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5" name="Rectangle 8"/>
          <p:cNvSpPr>
            <a:spLocks noGrp="1" noChangeArrowheads="1"/>
          </p:cNvSpPr>
          <p:nvPr>
            <p:ph type="sldNum" sz="quarter" idx="12"/>
          </p:nvPr>
        </p:nvSpPr>
        <p:spPr>
          <a:ln/>
        </p:spPr>
        <p:txBody>
          <a:bodyPr/>
          <a:lstStyle>
            <a:lvl1pPr>
              <a:defRPr/>
            </a:lvl1pPr>
          </a:lstStyle>
          <a:p>
            <a:pPr>
              <a:defRPr/>
            </a:pPr>
            <a:fld id="{5AE97914-42D7-4C78-B0B8-C107F3D4BF25}" type="slidenum">
              <a:rPr lang="en-US"/>
              <a:pPr>
                <a:defRPr/>
              </a:pPr>
              <a:t>‹N°›</a:t>
            </a:fld>
            <a:endParaRPr lang="en-US"/>
          </a:p>
        </p:txBody>
      </p:sp>
    </p:spTree>
    <p:extLst>
      <p:ext uri="{BB962C8B-B14F-4D97-AF65-F5344CB8AC3E}">
        <p14:creationId xmlns:p14="http://schemas.microsoft.com/office/powerpoint/2010/main" val="1296659068"/>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4" name="Rectangle 8"/>
          <p:cNvSpPr>
            <a:spLocks noGrp="1" noChangeArrowheads="1"/>
          </p:cNvSpPr>
          <p:nvPr>
            <p:ph type="sldNum" sz="quarter" idx="12"/>
          </p:nvPr>
        </p:nvSpPr>
        <p:spPr>
          <a:ln/>
        </p:spPr>
        <p:txBody>
          <a:bodyPr/>
          <a:lstStyle>
            <a:lvl1pPr>
              <a:defRPr/>
            </a:lvl1pPr>
          </a:lstStyle>
          <a:p>
            <a:pPr>
              <a:defRPr/>
            </a:pPr>
            <a:fld id="{07D16C8D-682F-4EE2-BF14-82270A6B9810}" type="slidenum">
              <a:rPr lang="en-US"/>
              <a:pPr>
                <a:defRPr/>
              </a:pPr>
              <a:t>‹N°›</a:t>
            </a:fld>
            <a:endParaRPr lang="en-US"/>
          </a:p>
        </p:txBody>
      </p:sp>
    </p:spTree>
    <p:extLst>
      <p:ext uri="{BB962C8B-B14F-4D97-AF65-F5344CB8AC3E}">
        <p14:creationId xmlns:p14="http://schemas.microsoft.com/office/powerpoint/2010/main" val="2828431794"/>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pl-P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pl-P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7" name="Rectangle 8"/>
          <p:cNvSpPr>
            <a:spLocks noGrp="1" noChangeArrowheads="1"/>
          </p:cNvSpPr>
          <p:nvPr>
            <p:ph type="sldNum" sz="quarter" idx="12"/>
          </p:nvPr>
        </p:nvSpPr>
        <p:spPr>
          <a:ln/>
        </p:spPr>
        <p:txBody>
          <a:bodyPr/>
          <a:lstStyle>
            <a:lvl1pPr>
              <a:defRPr/>
            </a:lvl1pPr>
          </a:lstStyle>
          <a:p>
            <a:pPr>
              <a:defRPr/>
            </a:pPr>
            <a:fld id="{23A6E9B5-D695-4D86-A93C-CB54650F72A1}" type="slidenum">
              <a:rPr lang="en-US"/>
              <a:pPr>
                <a:defRPr/>
              </a:pPr>
              <a:t>‹N°›</a:t>
            </a:fld>
            <a:endParaRPr lang="en-US"/>
          </a:p>
        </p:txBody>
      </p:sp>
    </p:spTree>
    <p:extLst>
      <p:ext uri="{BB962C8B-B14F-4D97-AF65-F5344CB8AC3E}">
        <p14:creationId xmlns:p14="http://schemas.microsoft.com/office/powerpoint/2010/main" val="3680045484"/>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pl-P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pl-P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Découvrir la puissance des mises en page personnalisées</a:t>
            </a:r>
          </a:p>
        </p:txBody>
      </p:sp>
      <p:sp>
        <p:nvSpPr>
          <p:cNvPr id="7" name="Rectangle 8"/>
          <p:cNvSpPr>
            <a:spLocks noGrp="1" noChangeArrowheads="1"/>
          </p:cNvSpPr>
          <p:nvPr>
            <p:ph type="sldNum" sz="quarter" idx="12"/>
          </p:nvPr>
        </p:nvSpPr>
        <p:spPr>
          <a:ln/>
        </p:spPr>
        <p:txBody>
          <a:bodyPr/>
          <a:lstStyle>
            <a:lvl1pPr>
              <a:defRPr/>
            </a:lvl1pPr>
          </a:lstStyle>
          <a:p>
            <a:pPr>
              <a:defRPr/>
            </a:pPr>
            <a:fld id="{EC232C09-2805-4C72-B077-BBD830F5AE6B}" type="slidenum">
              <a:rPr lang="en-US"/>
              <a:pPr>
                <a:defRPr/>
              </a:pPr>
              <a:t>‹N°›</a:t>
            </a:fld>
            <a:endParaRPr lang="en-US"/>
          </a:p>
        </p:txBody>
      </p:sp>
    </p:spTree>
    <p:extLst>
      <p:ext uri="{BB962C8B-B14F-4D97-AF65-F5344CB8AC3E}">
        <p14:creationId xmlns:p14="http://schemas.microsoft.com/office/powerpoint/2010/main" val="1041995008"/>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a:srcRect/>
          <a:stretch>
            <a:fillRect r="-16866"/>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57225"/>
          </a:xfrm>
          <a:prstGeom prst="rect">
            <a:avLst/>
          </a:prstGeom>
          <a:solidFill>
            <a:schemeClr val="tx1"/>
          </a:solidFill>
          <a:ln w="9525">
            <a:noFill/>
            <a:miter lim="800000"/>
            <a:headEnd/>
            <a:tailEnd/>
          </a:ln>
          <a:effectLst/>
        </p:spPr>
        <p:txBody>
          <a:bodyPr wrap="none" anchor="ctr"/>
          <a:lstStyle/>
          <a:p>
            <a:pPr algn="ctr">
              <a:spcBef>
                <a:spcPct val="20000"/>
              </a:spcBef>
              <a:spcAft>
                <a:spcPct val="75000"/>
              </a:spcAft>
              <a:defRPr/>
            </a:pPr>
            <a:endParaRPr lang="pl-PL" sz="2400">
              <a:solidFill>
                <a:schemeClr val="tx2"/>
              </a:solidFill>
            </a:endParaRPr>
          </a:p>
        </p:txBody>
      </p:sp>
      <p:sp>
        <p:nvSpPr>
          <p:cNvPr id="3075" name="Rectangle 3"/>
          <p:cNvSpPr>
            <a:spLocks noChangeArrowheads="1"/>
          </p:cNvSpPr>
          <p:nvPr/>
        </p:nvSpPr>
        <p:spPr bwMode="auto">
          <a:xfrm>
            <a:off x="0" y="6200775"/>
            <a:ext cx="9144000" cy="657225"/>
          </a:xfrm>
          <a:prstGeom prst="rect">
            <a:avLst/>
          </a:prstGeom>
          <a:solidFill>
            <a:schemeClr val="tx1"/>
          </a:solidFill>
          <a:ln w="9525">
            <a:noFill/>
            <a:miter lim="800000"/>
            <a:headEnd/>
            <a:tailEnd/>
          </a:ln>
          <a:effectLst/>
        </p:spPr>
        <p:txBody>
          <a:bodyPr wrap="none" anchor="ctr"/>
          <a:lstStyle/>
          <a:p>
            <a:pPr algn="ctr">
              <a:spcBef>
                <a:spcPct val="20000"/>
              </a:spcBef>
              <a:spcAft>
                <a:spcPct val="75000"/>
              </a:spcAft>
              <a:defRPr/>
            </a:pPr>
            <a:endParaRPr lang="pl-PL" sz="2400">
              <a:solidFill>
                <a:schemeClr val="tx2"/>
              </a:solidFill>
            </a:endParaRPr>
          </a:p>
        </p:txBody>
      </p:sp>
      <p:sp>
        <p:nvSpPr>
          <p:cNvPr id="9220" name="Rectangle 4"/>
          <p:cNvSpPr>
            <a:spLocks noGrp="1" noChangeArrowheads="1"/>
          </p:cNvSpPr>
          <p:nvPr>
            <p:ph type="body" idx="1"/>
          </p:nvPr>
        </p:nvSpPr>
        <p:spPr bwMode="auto">
          <a:xfrm>
            <a:off x="350838" y="914400"/>
            <a:ext cx="84312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Cliquez pour modifier les styles de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9221" name="Rectangle 5"/>
          <p:cNvSpPr>
            <a:spLocks noGrp="1" noChangeArrowheads="1"/>
          </p:cNvSpPr>
          <p:nvPr>
            <p:ph type="title"/>
          </p:nvPr>
        </p:nvSpPr>
        <p:spPr bwMode="auto">
          <a:xfrm>
            <a:off x="214313" y="73025"/>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Cliquez pour modifier le style de titre du masque</a:t>
            </a:r>
          </a:p>
        </p:txBody>
      </p:sp>
      <p:sp>
        <p:nvSpPr>
          <p:cNvPr id="3078"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600">
                <a:solidFill>
                  <a:srgbClr val="005AB4"/>
                </a:solidFill>
              </a:defRPr>
            </a:lvl1pPr>
          </a:lstStyle>
          <a:p>
            <a:pPr>
              <a:defRPr/>
            </a:pPr>
            <a:endParaRPr lang="en-US"/>
          </a:p>
        </p:txBody>
      </p:sp>
      <p:sp>
        <p:nvSpPr>
          <p:cNvPr id="3079" name="Rectangle 7"/>
          <p:cNvSpPr>
            <a:spLocks noGrp="1" noChangeArrowheads="1"/>
          </p:cNvSpPr>
          <p:nvPr>
            <p:ph type="ftr" sz="quarter" idx="3"/>
          </p:nvPr>
        </p:nvSpPr>
        <p:spPr bwMode="auto">
          <a:xfrm>
            <a:off x="2732088" y="6381750"/>
            <a:ext cx="37084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a:defRPr sz="1600">
                <a:solidFill>
                  <a:srgbClr val="005AB4"/>
                </a:solidFill>
              </a:defRPr>
            </a:lvl1pPr>
          </a:lstStyle>
          <a:p>
            <a:pPr>
              <a:defRPr/>
            </a:pPr>
            <a:r>
              <a:rPr lang="en-US"/>
              <a:t>Découvrir la puissance des mises en page personnalisées</a:t>
            </a:r>
          </a:p>
        </p:txBody>
      </p:sp>
      <p:sp>
        <p:nvSpPr>
          <p:cNvPr id="3080"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a:defRPr sz="1600">
                <a:solidFill>
                  <a:srgbClr val="005AB4"/>
                </a:solidFill>
              </a:defRPr>
            </a:lvl1pPr>
          </a:lstStyle>
          <a:p>
            <a:pPr>
              <a:defRPr/>
            </a:pPr>
            <a:fld id="{F5D8D1BC-9979-428B-9FA5-4DE4B36F0744}" type="slidenum">
              <a:rPr lang="en-US"/>
              <a:pPr>
                <a:defRPr/>
              </a:pPr>
              <a:t>‹N°›</a:t>
            </a:fld>
            <a:endParaRPr lang="en-US"/>
          </a:p>
        </p:txBody>
      </p:sp>
    </p:spTree>
  </p:cSld>
  <p:clrMap bg1="dk2" tx1="lt1" bg2="dk1" tx2="lt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spd="med">
    <p:wipe dir="d"/>
  </p:transition>
  <p:hf sldNum="0" hdr="0" dt="0"/>
  <p:txStyles>
    <p:titleStyle>
      <a:lvl1pPr algn="l" rtl="0" eaLnBrk="1" fontAlgn="base" hangingPunct="1">
        <a:spcBef>
          <a:spcPct val="0"/>
        </a:spcBef>
        <a:spcAft>
          <a:spcPct val="0"/>
        </a:spcAft>
        <a:defRPr sz="3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defRPr>
      </a:lvl2pPr>
      <a:lvl3pPr marL="1143000"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defRPr sz="1400">
          <a:solidFill>
            <a:schemeClr val="tx1"/>
          </a:solidFill>
          <a:latin typeface="+mn-lt"/>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112838" y="2219325"/>
            <a:ext cx="6919912" cy="1470025"/>
          </a:xfrm>
        </p:spPr>
        <p:txBody>
          <a:bodyPr/>
          <a:lstStyle/>
          <a:p>
            <a:r>
              <a:rPr lang="en-US" dirty="0" err="1" smtClean="0"/>
              <a:t>Projet</a:t>
            </a:r>
            <a:r>
              <a:rPr lang="en-US" dirty="0" smtClean="0"/>
              <a:t> 6 </a:t>
            </a:r>
            <a:br>
              <a:rPr lang="en-US" dirty="0" smtClean="0"/>
            </a:br>
            <a:r>
              <a:rPr lang="en-US" dirty="0" smtClean="0">
                <a:cs typeface="Tahoma" pitchFamily="34" charset="0"/>
              </a:rPr>
              <a:t> </a:t>
            </a:r>
            <a:r>
              <a:rPr lang="en-US" dirty="0" err="1" smtClean="0">
                <a:cs typeface="Tahoma" pitchFamily="34" charset="0"/>
              </a:rPr>
              <a:t>Jeu</a:t>
            </a:r>
            <a:r>
              <a:rPr lang="en-US" dirty="0" smtClean="0">
                <a:cs typeface="Tahoma" pitchFamily="34" charset="0"/>
              </a:rPr>
              <a:t> de plateau-tour à tour</a:t>
            </a:r>
          </a:p>
        </p:txBody>
      </p:sp>
      <p:sp>
        <p:nvSpPr>
          <p:cNvPr id="8195" name="Rectangle 3"/>
          <p:cNvSpPr>
            <a:spLocks noGrp="1" noChangeArrowheads="1"/>
          </p:cNvSpPr>
          <p:nvPr>
            <p:ph type="subTitle" idx="1"/>
          </p:nvPr>
        </p:nvSpPr>
        <p:spPr>
          <a:xfrm>
            <a:off x="1638300" y="4291013"/>
            <a:ext cx="5421313" cy="1030287"/>
          </a:xfrm>
        </p:spPr>
        <p:txBody>
          <a:bodyPr/>
          <a:lstStyle/>
          <a:p>
            <a:endParaRPr lang="en-US" b="1" dirty="0" smtClean="0"/>
          </a:p>
        </p:txBody>
      </p:sp>
      <p:sp>
        <p:nvSpPr>
          <p:cNvPr id="8196" name="Text Box 4"/>
          <p:cNvSpPr txBox="1">
            <a:spLocks noChangeArrowheads="1"/>
          </p:cNvSpPr>
          <p:nvPr/>
        </p:nvSpPr>
        <p:spPr bwMode="gray">
          <a:xfrm>
            <a:off x="2019300" y="1201738"/>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smtClean="0"/>
              <a:t>Alain CIPOR </a:t>
            </a:r>
            <a:r>
              <a:rPr lang="en-US" sz="2400" dirty="0" err="1"/>
              <a:t>présente</a:t>
            </a:r>
            <a:r>
              <a:rPr lang="en-US" sz="2400" dirty="0"/>
              <a:t>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2" presetClass="entr" presetSubtype="1" fill="hold" grpId="0" nodeType="afterEffect">
                                  <p:stCondLst>
                                    <p:cond delay="1000"/>
                                  </p:stCondLst>
                                  <p:childTnLst>
                                    <p:set>
                                      <p:cBhvr>
                                        <p:cTn id="11" dur="1" fill="hold">
                                          <p:stCondLst>
                                            <p:cond delay="0"/>
                                          </p:stCondLst>
                                        </p:cTn>
                                        <p:tgtEl>
                                          <p:spTgt spid="8194"/>
                                        </p:tgtEl>
                                        <p:attrNameLst>
                                          <p:attrName>style.visibility</p:attrName>
                                        </p:attrNameLst>
                                      </p:cBhvr>
                                      <p:to>
                                        <p:strVal val="visible"/>
                                      </p:to>
                                    </p:set>
                                    <p:animEffect transition="in" filter="slide(fromTop)">
                                      <p:cBhvr>
                                        <p:cTn id="12" dur="500"/>
                                        <p:tgtEl>
                                          <p:spTgt spid="8194"/>
                                        </p:tgtEl>
                                      </p:cBhvr>
                                    </p:animEffect>
                                  </p:childTnLst>
                                </p:cTn>
                              </p:par>
                            </p:childTnLst>
                          </p:cTn>
                        </p:par>
                        <p:par>
                          <p:cTn id="13" fill="hold" nodeType="afterGroup">
                            <p:stCondLst>
                              <p:cond delay="2000"/>
                            </p:stCondLst>
                            <p:childTnLst>
                              <p:par>
                                <p:cTn id="14" presetID="12" presetClass="entr" presetSubtype="4" fill="hold" grpId="0" nodeType="afterEffect" nodePh="1">
                                  <p:stCondLst>
                                    <p:cond delay="1000"/>
                                  </p:stCondLst>
                                  <p:endCondLst>
                                    <p:cond evt="begin" delay="0">
                                      <p:tn val="14"/>
                                    </p:cond>
                                  </p:endCondLst>
                                  <p:childTnLst>
                                    <p:set>
                                      <p:cBhvr>
                                        <p:cTn id="15" dur="1" fill="hold">
                                          <p:stCondLst>
                                            <p:cond delay="0"/>
                                          </p:stCondLst>
                                        </p:cTn>
                                        <p:tgtEl>
                                          <p:spTgt spid="8195">
                                            <p:txEl>
                                              <p:pRg st="0" end="0"/>
                                            </p:txEl>
                                          </p:spTgt>
                                        </p:tgtEl>
                                        <p:attrNameLst>
                                          <p:attrName>style.visibility</p:attrName>
                                        </p:attrNameLst>
                                      </p:cBhvr>
                                      <p:to>
                                        <p:strVal val="visible"/>
                                      </p:to>
                                    </p:set>
                                    <p:animEffect transition="in" filter="slide(fromBottom)">
                                      <p:cBhvr>
                                        <p:cTn id="16"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P spid="819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Weapon.js</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Vue</a:t>
            </a:r>
            <a:r>
              <a:rPr lang="en-US" dirty="0" smtClean="0"/>
              <a:t> </a:t>
            </a:r>
            <a:r>
              <a:rPr lang="en-US" dirty="0" err="1" smtClean="0"/>
              <a:t>d’ensemble</a:t>
            </a:r>
            <a:endParaRPr lang="en-US" dirty="0"/>
          </a:p>
        </p:txBody>
      </p:sp>
      <p:pic>
        <p:nvPicPr>
          <p:cNvPr id="6" name="Image 5"/>
          <p:cNvPicPr>
            <a:picLocks noChangeAspect="1"/>
          </p:cNvPicPr>
          <p:nvPr/>
        </p:nvPicPr>
        <p:blipFill>
          <a:blip r:embed="rId2"/>
          <a:stretch>
            <a:fillRect/>
          </a:stretch>
        </p:blipFill>
        <p:spPr>
          <a:xfrm>
            <a:off x="214313" y="904214"/>
            <a:ext cx="8962768" cy="4505876"/>
          </a:xfrm>
          <a:prstGeom prst="rect">
            <a:avLst/>
          </a:prstGeom>
        </p:spPr>
      </p:pic>
    </p:spTree>
    <p:extLst>
      <p:ext uri="{BB962C8B-B14F-4D97-AF65-F5344CB8AC3E}">
        <p14:creationId xmlns:p14="http://schemas.microsoft.com/office/powerpoint/2010/main" val="3253940732"/>
      </p:ext>
    </p:extLst>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Game.js</a:t>
            </a:r>
            <a:endParaRPr lang="fr-FR" dirty="0"/>
          </a:p>
        </p:txBody>
      </p:sp>
      <p:sp>
        <p:nvSpPr>
          <p:cNvPr id="5" name="Espace réservé du pied de page 4"/>
          <p:cNvSpPr>
            <a:spLocks noGrp="1"/>
          </p:cNvSpPr>
          <p:nvPr>
            <p:ph type="ftr" sz="quarter" idx="11"/>
          </p:nvPr>
        </p:nvSpPr>
        <p:spPr/>
        <p:txBody>
          <a:bodyPr/>
          <a:lstStyle/>
          <a:p>
            <a:pPr>
              <a:defRPr/>
            </a:pPr>
            <a:endParaRPr lang="en-US" dirty="0"/>
          </a:p>
        </p:txBody>
      </p:sp>
      <p:pic>
        <p:nvPicPr>
          <p:cNvPr id="6" name="Image 5"/>
          <p:cNvPicPr>
            <a:picLocks noChangeAspect="1"/>
          </p:cNvPicPr>
          <p:nvPr/>
        </p:nvPicPr>
        <p:blipFill>
          <a:blip r:embed="rId2"/>
          <a:stretch>
            <a:fillRect/>
          </a:stretch>
        </p:blipFill>
        <p:spPr>
          <a:xfrm>
            <a:off x="203758" y="829858"/>
            <a:ext cx="8765059" cy="3748424"/>
          </a:xfrm>
          <a:prstGeom prst="rect">
            <a:avLst/>
          </a:prstGeom>
        </p:spPr>
      </p:pic>
      <p:sp>
        <p:nvSpPr>
          <p:cNvPr id="7" name="ZoneTexte 6"/>
          <p:cNvSpPr txBox="1"/>
          <p:nvPr/>
        </p:nvSpPr>
        <p:spPr>
          <a:xfrm>
            <a:off x="345989" y="4753232"/>
            <a:ext cx="8435546" cy="1200329"/>
          </a:xfrm>
          <a:prstGeom prst="rect">
            <a:avLst/>
          </a:prstGeom>
          <a:noFill/>
        </p:spPr>
        <p:txBody>
          <a:bodyPr wrap="square" rtlCol="0">
            <a:spAutoFit/>
          </a:bodyPr>
          <a:lstStyle/>
          <a:p>
            <a:r>
              <a:rPr lang="fr-FR" dirty="0" smtClean="0"/>
              <a:t>-création de </a:t>
            </a:r>
            <a:r>
              <a:rPr lang="fr-FR" dirty="0" err="1" smtClean="0"/>
              <a:t>board</a:t>
            </a:r>
            <a:endParaRPr lang="fr-FR" dirty="0" smtClean="0"/>
          </a:p>
          <a:p>
            <a:r>
              <a:rPr lang="fr-FR" dirty="0" smtClean="0"/>
              <a:t>-création de </a:t>
            </a:r>
            <a:r>
              <a:rPr lang="fr-FR" dirty="0" err="1" smtClean="0"/>
              <a:t>baseWeapons</a:t>
            </a:r>
            <a:r>
              <a:rPr lang="fr-FR" dirty="0" smtClean="0"/>
              <a:t> (armes de base)</a:t>
            </a:r>
          </a:p>
          <a:p>
            <a:r>
              <a:rPr lang="fr-FR" dirty="0" smtClean="0"/>
              <a:t>-création de </a:t>
            </a:r>
            <a:r>
              <a:rPr lang="fr-FR" dirty="0" err="1" smtClean="0"/>
              <a:t>bonusWeapons</a:t>
            </a:r>
            <a:r>
              <a:rPr lang="fr-FR" dirty="0" smtClean="0"/>
              <a:t> (4 armes bonus)</a:t>
            </a:r>
          </a:p>
          <a:p>
            <a:r>
              <a:rPr lang="fr-FR" dirty="0" smtClean="0"/>
              <a:t>-création de </a:t>
            </a:r>
            <a:r>
              <a:rPr lang="fr-FR" dirty="0" err="1" smtClean="0"/>
              <a:t>players</a:t>
            </a:r>
            <a:endParaRPr lang="fr-FR" dirty="0"/>
          </a:p>
        </p:txBody>
      </p:sp>
    </p:spTree>
    <p:extLst>
      <p:ext uri="{BB962C8B-B14F-4D97-AF65-F5344CB8AC3E}">
        <p14:creationId xmlns:p14="http://schemas.microsoft.com/office/powerpoint/2010/main" val="3108654284"/>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Main.js</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9" name="Image 8"/>
          <p:cNvPicPr>
            <a:picLocks noChangeAspect="1"/>
          </p:cNvPicPr>
          <p:nvPr/>
        </p:nvPicPr>
        <p:blipFill>
          <a:blip r:embed="rId2"/>
          <a:stretch>
            <a:fillRect/>
          </a:stretch>
        </p:blipFill>
        <p:spPr>
          <a:xfrm>
            <a:off x="0" y="682625"/>
            <a:ext cx="9144000" cy="2250601"/>
          </a:xfrm>
          <a:prstGeom prst="rect">
            <a:avLst/>
          </a:prstGeom>
        </p:spPr>
      </p:pic>
      <p:sp>
        <p:nvSpPr>
          <p:cNvPr id="10" name="ZoneTexte 9"/>
          <p:cNvSpPr txBox="1"/>
          <p:nvPr/>
        </p:nvSpPr>
        <p:spPr>
          <a:xfrm>
            <a:off x="214313" y="3179805"/>
            <a:ext cx="8509557" cy="2308324"/>
          </a:xfrm>
          <a:prstGeom prst="rect">
            <a:avLst/>
          </a:prstGeom>
          <a:noFill/>
        </p:spPr>
        <p:txBody>
          <a:bodyPr wrap="square" rtlCol="0">
            <a:spAutoFit/>
          </a:bodyPr>
          <a:lstStyle/>
          <a:p>
            <a:r>
              <a:rPr lang="fr-FR" dirty="0" smtClean="0"/>
              <a:t>-appel de la fonction </a:t>
            </a:r>
            <a:r>
              <a:rPr lang="fr-FR" dirty="0" err="1" smtClean="0"/>
              <a:t>playGame</a:t>
            </a:r>
            <a:r>
              <a:rPr lang="fr-FR" dirty="0" smtClean="0"/>
              <a:t>()</a:t>
            </a:r>
          </a:p>
          <a:p>
            <a:r>
              <a:rPr lang="fr-FR" dirty="0"/>
              <a:t>-</a:t>
            </a:r>
            <a:r>
              <a:rPr lang="en-US" dirty="0" err="1" smtClean="0"/>
              <a:t>currentGame</a:t>
            </a:r>
            <a:r>
              <a:rPr lang="en-US" dirty="0" smtClean="0"/>
              <a:t> </a:t>
            </a:r>
            <a:r>
              <a:rPr lang="en-US" dirty="0"/>
              <a:t>= new Game(10,10,0.9,0.9,4)</a:t>
            </a:r>
          </a:p>
          <a:p>
            <a:r>
              <a:rPr lang="en-US" dirty="0"/>
              <a:t>----&gt;function game(10,10,0.9,0.9,4)</a:t>
            </a:r>
          </a:p>
          <a:p>
            <a:r>
              <a:rPr lang="en-US" dirty="0"/>
              <a:t>------&gt;</a:t>
            </a:r>
            <a:r>
              <a:rPr lang="en-US" dirty="0" err="1"/>
              <a:t>this.board</a:t>
            </a:r>
            <a:r>
              <a:rPr lang="en-US" dirty="0"/>
              <a:t> = new Board(10, 10, 0.9);</a:t>
            </a:r>
          </a:p>
          <a:p>
            <a:r>
              <a:rPr lang="en-US" dirty="0"/>
              <a:t>----------&gt; class board: function Board(10,10,0.9)</a:t>
            </a:r>
          </a:p>
          <a:p>
            <a:r>
              <a:rPr lang="en-US" dirty="0"/>
              <a:t>----------&gt; class players :</a:t>
            </a:r>
            <a:r>
              <a:rPr lang="en-US" dirty="0" err="1"/>
              <a:t>this.players</a:t>
            </a:r>
            <a:r>
              <a:rPr lang="en-US" dirty="0"/>
              <a:t> = [new Player(1, </a:t>
            </a:r>
            <a:r>
              <a:rPr lang="en-US" dirty="0" err="1"/>
              <a:t>baseWeapons</a:t>
            </a:r>
            <a:r>
              <a:rPr lang="en-US" dirty="0"/>
              <a:t>[0], </a:t>
            </a:r>
            <a:r>
              <a:rPr lang="en-US" dirty="0" err="1"/>
              <a:t>this.board</a:t>
            </a:r>
            <a:r>
              <a:rPr lang="en-US" dirty="0"/>
              <a:t>), new Player(2, </a:t>
            </a:r>
            <a:r>
              <a:rPr lang="en-US" dirty="0" err="1"/>
              <a:t>baseWeapons</a:t>
            </a:r>
            <a:r>
              <a:rPr lang="en-US" dirty="0"/>
              <a:t>[1], </a:t>
            </a:r>
            <a:r>
              <a:rPr lang="en-US" dirty="0" err="1"/>
              <a:t>this.board</a:t>
            </a:r>
            <a:r>
              <a:rPr lang="en-US" dirty="0"/>
              <a:t>)]</a:t>
            </a:r>
          </a:p>
          <a:p>
            <a:r>
              <a:rPr lang="en-US" dirty="0"/>
              <a:t>----------&gt; class weapons : </a:t>
            </a:r>
            <a:r>
              <a:rPr lang="en-US" dirty="0" err="1"/>
              <a:t>this.weapons</a:t>
            </a:r>
            <a:r>
              <a:rPr lang="en-US" dirty="0"/>
              <a:t> = </a:t>
            </a:r>
            <a:r>
              <a:rPr lang="en-US" dirty="0" err="1"/>
              <a:t>baseWeapons.concat</a:t>
            </a:r>
            <a:r>
              <a:rPr lang="en-US" dirty="0"/>
              <a:t>(</a:t>
            </a:r>
            <a:r>
              <a:rPr lang="en-US" dirty="0" err="1"/>
              <a:t>bonusWeapons</a:t>
            </a:r>
            <a:r>
              <a:rPr lang="en-US" dirty="0"/>
              <a:t>)</a:t>
            </a:r>
            <a:endParaRPr lang="fr-FR" dirty="0"/>
          </a:p>
        </p:txBody>
      </p:sp>
    </p:spTree>
    <p:extLst>
      <p:ext uri="{BB962C8B-B14F-4D97-AF65-F5344CB8AC3E}">
        <p14:creationId xmlns:p14="http://schemas.microsoft.com/office/powerpoint/2010/main" val="3750512709"/>
      </p:ext>
    </p:extLst>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function</a:t>
            </a:r>
            <a:r>
              <a:rPr lang="fr-FR" dirty="0"/>
              <a:t> </a:t>
            </a:r>
            <a:r>
              <a:rPr lang="fr-FR" dirty="0" err="1"/>
              <a:t>Board</a:t>
            </a:r>
            <a:r>
              <a:rPr lang="fr-FR" dirty="0"/>
              <a:t>(10,10,0.9)</a:t>
            </a:r>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sp>
        <p:nvSpPr>
          <p:cNvPr id="8" name="ZoneTexte 7"/>
          <p:cNvSpPr txBox="1"/>
          <p:nvPr/>
        </p:nvSpPr>
        <p:spPr>
          <a:xfrm>
            <a:off x="609600" y="3847070"/>
            <a:ext cx="7644714" cy="646331"/>
          </a:xfrm>
          <a:prstGeom prst="rect">
            <a:avLst/>
          </a:prstGeom>
          <a:noFill/>
        </p:spPr>
        <p:txBody>
          <a:bodyPr wrap="square" rtlCol="0">
            <a:spAutoFit/>
          </a:bodyPr>
          <a:lstStyle/>
          <a:p>
            <a:r>
              <a:rPr lang="fr-FR" dirty="0" smtClean="0"/>
              <a:t>-</a:t>
            </a:r>
            <a:r>
              <a:rPr lang="fr-FR" dirty="0" err="1" smtClean="0"/>
              <a:t>Creation</a:t>
            </a:r>
            <a:r>
              <a:rPr lang="fr-FR" dirty="0" smtClean="0"/>
              <a:t> de </a:t>
            </a:r>
            <a:r>
              <a:rPr lang="fr-FR" dirty="0" err="1" smtClean="0"/>
              <a:t>grid</a:t>
            </a:r>
            <a:r>
              <a:rPr lang="fr-FR" dirty="0"/>
              <a:t> </a:t>
            </a:r>
            <a:r>
              <a:rPr lang="fr-FR" dirty="0" smtClean="0"/>
              <a:t>(10,10) qui appelle les objets </a:t>
            </a:r>
            <a:r>
              <a:rPr lang="fr-FR" dirty="0" err="1" smtClean="0"/>
              <a:t>cell</a:t>
            </a:r>
            <a:endParaRPr lang="fr-FR" dirty="0" smtClean="0"/>
          </a:p>
          <a:p>
            <a:endParaRPr lang="fr-FR" dirty="0"/>
          </a:p>
        </p:txBody>
      </p:sp>
      <p:pic>
        <p:nvPicPr>
          <p:cNvPr id="9" name="Image 8"/>
          <p:cNvPicPr>
            <a:picLocks noChangeAspect="1"/>
          </p:cNvPicPr>
          <p:nvPr/>
        </p:nvPicPr>
        <p:blipFill>
          <a:blip r:embed="rId2"/>
          <a:stretch>
            <a:fillRect/>
          </a:stretch>
        </p:blipFill>
        <p:spPr>
          <a:xfrm>
            <a:off x="152400" y="959922"/>
            <a:ext cx="8353425" cy="2609850"/>
          </a:xfrm>
          <a:prstGeom prst="rect">
            <a:avLst/>
          </a:prstGeom>
        </p:spPr>
      </p:pic>
    </p:spTree>
    <p:extLst>
      <p:ext uri="{BB962C8B-B14F-4D97-AF65-F5344CB8AC3E}">
        <p14:creationId xmlns:p14="http://schemas.microsoft.com/office/powerpoint/2010/main" val="540046592"/>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currentGame</a:t>
            </a:r>
            <a:r>
              <a:rPr lang="fr-FR" dirty="0"/>
              <a:t> = new Game(10,10,0.9,0.9,4)</a:t>
            </a:r>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sp>
        <p:nvSpPr>
          <p:cNvPr id="6" name="ZoneTexte 5"/>
          <p:cNvSpPr txBox="1"/>
          <p:nvPr/>
        </p:nvSpPr>
        <p:spPr>
          <a:xfrm>
            <a:off x="304800" y="881449"/>
            <a:ext cx="8690919" cy="5078313"/>
          </a:xfrm>
          <a:prstGeom prst="rect">
            <a:avLst/>
          </a:prstGeom>
          <a:noFill/>
        </p:spPr>
        <p:txBody>
          <a:bodyPr wrap="square" rtlCol="0">
            <a:spAutoFit/>
          </a:bodyPr>
          <a:lstStyle/>
          <a:p>
            <a:r>
              <a:rPr lang="fr-FR" dirty="0" smtClean="0"/>
              <a:t>-</a:t>
            </a:r>
            <a:r>
              <a:rPr lang="fr-FR" dirty="0" err="1" smtClean="0"/>
              <a:t>this.board</a:t>
            </a:r>
            <a:r>
              <a:rPr lang="fr-FR" dirty="0"/>
              <a:t>:</a:t>
            </a:r>
          </a:p>
          <a:p>
            <a:r>
              <a:rPr lang="fr-FR" dirty="0"/>
              <a:t>Object { </a:t>
            </a:r>
            <a:r>
              <a:rPr lang="fr-FR" dirty="0" err="1"/>
              <a:t>height</a:t>
            </a:r>
            <a:r>
              <a:rPr lang="fr-FR" dirty="0"/>
              <a:t>: 10, </a:t>
            </a:r>
            <a:r>
              <a:rPr lang="fr-FR" dirty="0" err="1"/>
              <a:t>width</a:t>
            </a:r>
            <a:r>
              <a:rPr lang="fr-FR" dirty="0"/>
              <a:t>: 10, </a:t>
            </a:r>
            <a:r>
              <a:rPr lang="fr-FR" dirty="0" err="1"/>
              <a:t>grid</a:t>
            </a:r>
            <a:r>
              <a:rPr lang="fr-FR" dirty="0"/>
              <a:t>: </a:t>
            </a:r>
            <a:r>
              <a:rPr lang="fr-FR" dirty="0" err="1"/>
              <a:t>Array</a:t>
            </a:r>
            <a:r>
              <a:rPr lang="fr-FR" dirty="0"/>
              <a:t>[10], </a:t>
            </a:r>
          </a:p>
          <a:p>
            <a:r>
              <a:rPr lang="fr-FR" dirty="0" err="1"/>
              <a:t>isSuitableForWeapon</a:t>
            </a:r>
            <a:r>
              <a:rPr lang="fr-FR" dirty="0"/>
              <a:t>: </a:t>
            </a:r>
            <a:r>
              <a:rPr lang="fr-FR" dirty="0" err="1"/>
              <a:t>Board</a:t>
            </a:r>
            <a:r>
              <a:rPr lang="fr-FR" dirty="0"/>
              <a:t>/</a:t>
            </a:r>
            <a:r>
              <a:rPr lang="fr-FR" dirty="0" err="1"/>
              <a:t>this.isSuitableForWeapon</a:t>
            </a:r>
            <a:r>
              <a:rPr lang="fr-FR" dirty="0"/>
              <a:t>(pos),</a:t>
            </a:r>
          </a:p>
          <a:p>
            <a:r>
              <a:rPr lang="fr-FR" dirty="0"/>
              <a:t> </a:t>
            </a:r>
            <a:r>
              <a:rPr lang="fr-FR" dirty="0" err="1"/>
              <a:t>isSuitableForPlayer</a:t>
            </a:r>
            <a:r>
              <a:rPr lang="fr-FR" dirty="0"/>
              <a:t>: </a:t>
            </a:r>
            <a:r>
              <a:rPr lang="fr-FR" dirty="0" err="1"/>
              <a:t>Board</a:t>
            </a:r>
            <a:r>
              <a:rPr lang="fr-FR" dirty="0"/>
              <a:t>/</a:t>
            </a:r>
            <a:r>
              <a:rPr lang="fr-FR" dirty="0" err="1"/>
              <a:t>this.isSuitableForPlayer</a:t>
            </a:r>
            <a:r>
              <a:rPr lang="fr-FR" dirty="0"/>
              <a:t>(pos),</a:t>
            </a:r>
          </a:p>
          <a:p>
            <a:r>
              <a:rPr lang="fr-FR" dirty="0"/>
              <a:t> </a:t>
            </a:r>
            <a:r>
              <a:rPr lang="fr-FR" dirty="0" err="1"/>
              <a:t>putWeaponOnBoard</a:t>
            </a:r>
            <a:r>
              <a:rPr lang="fr-FR" dirty="0"/>
              <a:t>: </a:t>
            </a:r>
            <a:r>
              <a:rPr lang="fr-FR" dirty="0" err="1"/>
              <a:t>Board</a:t>
            </a:r>
            <a:r>
              <a:rPr lang="fr-FR" dirty="0"/>
              <a:t>/</a:t>
            </a:r>
            <a:r>
              <a:rPr lang="fr-FR" dirty="0" err="1"/>
              <a:t>this.putWeaponOnBoard</a:t>
            </a:r>
            <a:r>
              <a:rPr lang="fr-FR" dirty="0"/>
              <a:t>(id, pos),</a:t>
            </a:r>
          </a:p>
          <a:p>
            <a:r>
              <a:rPr lang="fr-FR" dirty="0"/>
              <a:t> </a:t>
            </a:r>
            <a:r>
              <a:rPr lang="fr-FR" dirty="0" err="1"/>
              <a:t>movePlayerOnBoard</a:t>
            </a:r>
            <a:r>
              <a:rPr lang="fr-FR" dirty="0"/>
              <a:t>: </a:t>
            </a:r>
            <a:r>
              <a:rPr lang="fr-FR" dirty="0" err="1"/>
              <a:t>Board</a:t>
            </a:r>
            <a:r>
              <a:rPr lang="fr-FR" dirty="0"/>
              <a:t>/</a:t>
            </a:r>
            <a:r>
              <a:rPr lang="fr-FR" dirty="0" err="1"/>
              <a:t>this.movePlayerOnBoard</a:t>
            </a:r>
            <a:r>
              <a:rPr lang="fr-FR" dirty="0"/>
              <a:t>(id, </a:t>
            </a:r>
            <a:r>
              <a:rPr lang="fr-FR" dirty="0" err="1"/>
              <a:t>lastPos</a:t>
            </a:r>
            <a:r>
              <a:rPr lang="fr-FR" dirty="0"/>
              <a:t>, </a:t>
            </a:r>
            <a:r>
              <a:rPr lang="fr-FR" dirty="0" err="1"/>
              <a:t>newPos</a:t>
            </a:r>
            <a:r>
              <a:rPr lang="fr-FR" dirty="0"/>
              <a:t>),</a:t>
            </a:r>
          </a:p>
          <a:p>
            <a:r>
              <a:rPr lang="fr-FR" dirty="0"/>
              <a:t> </a:t>
            </a:r>
            <a:r>
              <a:rPr lang="fr-FR" dirty="0" err="1"/>
              <a:t>toggleTriggerArround</a:t>
            </a:r>
            <a:r>
              <a:rPr lang="fr-FR" dirty="0"/>
              <a:t>: </a:t>
            </a:r>
            <a:r>
              <a:rPr lang="fr-FR" dirty="0" err="1"/>
              <a:t>Board</a:t>
            </a:r>
            <a:r>
              <a:rPr lang="fr-FR" dirty="0"/>
              <a:t>/</a:t>
            </a:r>
            <a:r>
              <a:rPr lang="fr-FR" dirty="0" err="1"/>
              <a:t>this.toggleTriggerArround</a:t>
            </a:r>
            <a:r>
              <a:rPr lang="fr-FR" dirty="0"/>
              <a:t>(pos), </a:t>
            </a:r>
          </a:p>
          <a:p>
            <a:r>
              <a:rPr lang="fr-FR" dirty="0" err="1"/>
              <a:t>checkPlayerMovementOptions</a:t>
            </a:r>
            <a:r>
              <a:rPr lang="fr-FR" dirty="0"/>
              <a:t>: </a:t>
            </a:r>
            <a:r>
              <a:rPr lang="fr-FR" dirty="0" err="1"/>
              <a:t>Board</a:t>
            </a:r>
            <a:r>
              <a:rPr lang="fr-FR" dirty="0"/>
              <a:t>/</a:t>
            </a:r>
            <a:r>
              <a:rPr lang="fr-FR" dirty="0" err="1"/>
              <a:t>this.checkPlayerMovementOptions</a:t>
            </a:r>
            <a:r>
              <a:rPr lang="fr-FR" dirty="0"/>
              <a:t>(pos, range) </a:t>
            </a:r>
            <a:r>
              <a:rPr lang="fr-FR" dirty="0" smtClean="0"/>
              <a:t>}</a:t>
            </a:r>
            <a:endParaRPr lang="fr-FR" dirty="0"/>
          </a:p>
          <a:p>
            <a:r>
              <a:rPr lang="fr-FR" dirty="0" smtClean="0"/>
              <a:t>-</a:t>
            </a:r>
            <a:r>
              <a:rPr lang="fr-FR" dirty="0" err="1" smtClean="0"/>
              <a:t>this.board.grid</a:t>
            </a:r>
            <a:r>
              <a:rPr lang="fr-FR" dirty="0"/>
              <a:t>: </a:t>
            </a:r>
            <a:r>
              <a:rPr lang="fr-FR" dirty="0" err="1"/>
              <a:t>Array</a:t>
            </a:r>
            <a:r>
              <a:rPr lang="fr-FR" dirty="0"/>
              <a:t>[10]:</a:t>
            </a:r>
          </a:p>
          <a:p>
            <a:r>
              <a:rPr lang="fr-FR" dirty="0" err="1"/>
              <a:t>Array</a:t>
            </a:r>
            <a:r>
              <a:rPr lang="fr-FR" dirty="0"/>
              <a:t> [ </a:t>
            </a:r>
            <a:r>
              <a:rPr lang="fr-FR" dirty="0" err="1"/>
              <a:t>Array</a:t>
            </a:r>
            <a:r>
              <a:rPr lang="fr-FR" dirty="0"/>
              <a:t>[10], </a:t>
            </a:r>
            <a:r>
              <a:rPr lang="fr-FR" dirty="0" err="1"/>
              <a:t>Array</a:t>
            </a:r>
            <a:r>
              <a:rPr lang="fr-FR" dirty="0"/>
              <a:t>[10], </a:t>
            </a:r>
            <a:r>
              <a:rPr lang="fr-FR" dirty="0" err="1"/>
              <a:t>Array</a:t>
            </a:r>
            <a:r>
              <a:rPr lang="fr-FR" dirty="0"/>
              <a:t>[10], </a:t>
            </a:r>
            <a:r>
              <a:rPr lang="fr-FR" dirty="0" err="1"/>
              <a:t>Array</a:t>
            </a:r>
            <a:r>
              <a:rPr lang="fr-FR" dirty="0"/>
              <a:t>[10],</a:t>
            </a:r>
          </a:p>
          <a:p>
            <a:r>
              <a:rPr lang="fr-FR" dirty="0"/>
              <a:t> </a:t>
            </a:r>
            <a:r>
              <a:rPr lang="fr-FR" dirty="0" err="1"/>
              <a:t>Array</a:t>
            </a:r>
            <a:r>
              <a:rPr lang="fr-FR" dirty="0"/>
              <a:t>[10], </a:t>
            </a:r>
            <a:r>
              <a:rPr lang="fr-FR" dirty="0" err="1"/>
              <a:t>Array</a:t>
            </a:r>
            <a:r>
              <a:rPr lang="fr-FR" dirty="0"/>
              <a:t>[10], </a:t>
            </a:r>
            <a:r>
              <a:rPr lang="fr-FR" dirty="0" err="1"/>
              <a:t>Array</a:t>
            </a:r>
            <a:r>
              <a:rPr lang="fr-FR" dirty="0"/>
              <a:t>[10], </a:t>
            </a:r>
            <a:r>
              <a:rPr lang="fr-FR" dirty="0" err="1"/>
              <a:t>Array</a:t>
            </a:r>
            <a:r>
              <a:rPr lang="fr-FR" dirty="0"/>
              <a:t>[10], </a:t>
            </a:r>
            <a:r>
              <a:rPr lang="fr-FR" dirty="0" err="1"/>
              <a:t>Array</a:t>
            </a:r>
            <a:r>
              <a:rPr lang="fr-FR" dirty="0"/>
              <a:t>[10], </a:t>
            </a:r>
            <a:r>
              <a:rPr lang="fr-FR" dirty="0" err="1"/>
              <a:t>Array</a:t>
            </a:r>
            <a:r>
              <a:rPr lang="fr-FR" dirty="0"/>
              <a:t>[10] </a:t>
            </a:r>
            <a:r>
              <a:rPr lang="fr-FR" dirty="0" smtClean="0"/>
              <a:t>]</a:t>
            </a:r>
            <a:endParaRPr lang="fr-FR" dirty="0"/>
          </a:p>
          <a:p>
            <a:r>
              <a:rPr lang="fr-FR" dirty="0" err="1"/>
              <a:t>this.board.grid</a:t>
            </a:r>
            <a:r>
              <a:rPr lang="fr-FR" dirty="0"/>
              <a:t>[0]</a:t>
            </a:r>
          </a:p>
          <a:p>
            <a:r>
              <a:rPr lang="fr-FR" dirty="0" err="1"/>
              <a:t>Array</a:t>
            </a:r>
            <a:r>
              <a:rPr lang="fr-FR" dirty="0"/>
              <a:t> [ Object, Object, Object, Object, Object, Object, Object, Object, Object, Object </a:t>
            </a:r>
            <a:r>
              <a:rPr lang="fr-FR" dirty="0" smtClean="0"/>
              <a:t>]</a:t>
            </a:r>
            <a:endParaRPr lang="fr-FR" dirty="0"/>
          </a:p>
          <a:p>
            <a:r>
              <a:rPr lang="fr-FR" dirty="0" smtClean="0"/>
              <a:t>-</a:t>
            </a:r>
            <a:r>
              <a:rPr lang="fr-FR" dirty="0" err="1" smtClean="0"/>
              <a:t>this.board.grid</a:t>
            </a:r>
            <a:r>
              <a:rPr lang="fr-FR" dirty="0" smtClean="0"/>
              <a:t>[0</a:t>
            </a:r>
            <a:r>
              <a:rPr lang="fr-FR" dirty="0"/>
              <a:t>][0]</a:t>
            </a:r>
          </a:p>
          <a:p>
            <a:r>
              <a:rPr lang="fr-FR" dirty="0"/>
              <a:t>Object { </a:t>
            </a:r>
            <a:r>
              <a:rPr lang="fr-FR" dirty="0" err="1"/>
              <a:t>row</a:t>
            </a:r>
            <a:r>
              <a:rPr lang="fr-FR" dirty="0"/>
              <a:t>: 0, col: 0, </a:t>
            </a:r>
            <a:r>
              <a:rPr lang="fr-FR" dirty="0" err="1"/>
              <a:t>triggerCombat</a:t>
            </a:r>
            <a:r>
              <a:rPr lang="fr-FR" dirty="0"/>
              <a:t>: false, </a:t>
            </a:r>
            <a:r>
              <a:rPr lang="fr-FR" dirty="0" err="1"/>
              <a:t>weaponOnCell</a:t>
            </a:r>
            <a:r>
              <a:rPr lang="fr-FR" dirty="0"/>
              <a:t>: 0, </a:t>
            </a:r>
          </a:p>
          <a:p>
            <a:r>
              <a:rPr lang="fr-FR" dirty="0" err="1"/>
              <a:t>playerOnCell</a:t>
            </a:r>
            <a:r>
              <a:rPr lang="fr-FR" dirty="0"/>
              <a:t>: 0, accessible: </a:t>
            </a:r>
            <a:r>
              <a:rPr lang="fr-FR" dirty="0" err="1"/>
              <a:t>true</a:t>
            </a:r>
            <a:r>
              <a:rPr lang="fr-FR" dirty="0"/>
              <a:t>, </a:t>
            </a:r>
            <a:r>
              <a:rPr lang="fr-FR" dirty="0" err="1"/>
              <a:t>toggleTrigger</a:t>
            </a:r>
            <a:r>
              <a:rPr lang="fr-FR" dirty="0"/>
              <a:t>: </a:t>
            </a:r>
            <a:r>
              <a:rPr lang="fr-FR" dirty="0" err="1"/>
              <a:t>Cell</a:t>
            </a:r>
            <a:r>
              <a:rPr lang="fr-FR" dirty="0"/>
              <a:t>/</a:t>
            </a:r>
            <a:r>
              <a:rPr lang="fr-FR" dirty="0" err="1"/>
              <a:t>this.toggleTrigger</a:t>
            </a:r>
            <a:r>
              <a:rPr lang="fr-FR" dirty="0"/>
              <a:t>() }</a:t>
            </a:r>
          </a:p>
        </p:txBody>
      </p:sp>
    </p:spTree>
    <p:extLst>
      <p:ext uri="{BB962C8B-B14F-4D97-AF65-F5344CB8AC3E}">
        <p14:creationId xmlns:p14="http://schemas.microsoft.com/office/powerpoint/2010/main" val="1943198022"/>
      </p:ext>
    </p:extLst>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des </a:t>
            </a:r>
            <a:r>
              <a:rPr lang="fr-FR" dirty="0" err="1" smtClean="0"/>
              <a:t>player</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7" name="Image 6"/>
          <p:cNvPicPr>
            <a:picLocks noChangeAspect="1"/>
          </p:cNvPicPr>
          <p:nvPr/>
        </p:nvPicPr>
        <p:blipFill>
          <a:blip r:embed="rId2"/>
          <a:stretch>
            <a:fillRect/>
          </a:stretch>
        </p:blipFill>
        <p:spPr>
          <a:xfrm>
            <a:off x="0" y="861626"/>
            <a:ext cx="8924925" cy="323850"/>
          </a:xfrm>
          <a:prstGeom prst="rect">
            <a:avLst/>
          </a:prstGeom>
        </p:spPr>
      </p:pic>
      <p:sp>
        <p:nvSpPr>
          <p:cNvPr id="8" name="ZoneTexte 7"/>
          <p:cNvSpPr txBox="1"/>
          <p:nvPr/>
        </p:nvSpPr>
        <p:spPr>
          <a:xfrm>
            <a:off x="214313" y="1416908"/>
            <a:ext cx="8710612" cy="369332"/>
          </a:xfrm>
          <a:prstGeom prst="rect">
            <a:avLst/>
          </a:prstGeom>
          <a:noFill/>
        </p:spPr>
        <p:txBody>
          <a:bodyPr wrap="square" rtlCol="0">
            <a:spAutoFit/>
          </a:bodyPr>
          <a:lstStyle/>
          <a:p>
            <a:r>
              <a:rPr lang="fr-FR" dirty="0" smtClean="0"/>
              <a:t>-appel de la classe </a:t>
            </a:r>
            <a:r>
              <a:rPr lang="fr-FR" dirty="0" err="1" smtClean="0"/>
              <a:t>player</a:t>
            </a:r>
            <a:r>
              <a:rPr lang="fr-FR" dirty="0"/>
              <a:t> </a:t>
            </a:r>
            <a:r>
              <a:rPr lang="fr-FR" dirty="0" smtClean="0"/>
              <a:t>: new </a:t>
            </a:r>
            <a:r>
              <a:rPr lang="fr-FR" dirty="0"/>
              <a:t>Player(1, </a:t>
            </a:r>
            <a:r>
              <a:rPr lang="fr-FR" dirty="0" err="1"/>
              <a:t>baseWeapons</a:t>
            </a:r>
            <a:r>
              <a:rPr lang="fr-FR" dirty="0"/>
              <a:t>[0], </a:t>
            </a:r>
            <a:r>
              <a:rPr lang="fr-FR" dirty="0" err="1"/>
              <a:t>this.board</a:t>
            </a:r>
            <a:r>
              <a:rPr lang="fr-FR" dirty="0"/>
              <a:t>)</a:t>
            </a:r>
          </a:p>
        </p:txBody>
      </p:sp>
      <p:pic>
        <p:nvPicPr>
          <p:cNvPr id="10" name="Image 9"/>
          <p:cNvPicPr>
            <a:picLocks noChangeAspect="1"/>
          </p:cNvPicPr>
          <p:nvPr/>
        </p:nvPicPr>
        <p:blipFill>
          <a:blip r:embed="rId3"/>
          <a:stretch>
            <a:fillRect/>
          </a:stretch>
        </p:blipFill>
        <p:spPr>
          <a:xfrm>
            <a:off x="140043" y="1905251"/>
            <a:ext cx="8913341" cy="3459387"/>
          </a:xfrm>
          <a:prstGeom prst="rect">
            <a:avLst/>
          </a:prstGeom>
        </p:spPr>
      </p:pic>
    </p:spTree>
    <p:extLst>
      <p:ext uri="{BB962C8B-B14F-4D97-AF65-F5344CB8AC3E}">
        <p14:creationId xmlns:p14="http://schemas.microsoft.com/office/powerpoint/2010/main" val="497855253"/>
      </p:ext>
    </p:extLst>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Weapon</a:t>
            </a:r>
            <a:r>
              <a:rPr lang="fr-FR" dirty="0" smtClean="0"/>
              <a:t> de base</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6" name="Image 5"/>
          <p:cNvPicPr>
            <a:picLocks noChangeAspect="1"/>
          </p:cNvPicPr>
          <p:nvPr/>
        </p:nvPicPr>
        <p:blipFill>
          <a:blip r:embed="rId2"/>
          <a:stretch>
            <a:fillRect/>
          </a:stretch>
        </p:blipFill>
        <p:spPr>
          <a:xfrm>
            <a:off x="214313" y="923410"/>
            <a:ext cx="6419850" cy="628650"/>
          </a:xfrm>
          <a:prstGeom prst="rect">
            <a:avLst/>
          </a:prstGeom>
        </p:spPr>
      </p:pic>
      <p:pic>
        <p:nvPicPr>
          <p:cNvPr id="7" name="Image 6"/>
          <p:cNvPicPr>
            <a:picLocks noChangeAspect="1"/>
          </p:cNvPicPr>
          <p:nvPr/>
        </p:nvPicPr>
        <p:blipFill>
          <a:blip r:embed="rId3"/>
          <a:stretch>
            <a:fillRect/>
          </a:stretch>
        </p:blipFill>
        <p:spPr>
          <a:xfrm>
            <a:off x="466725" y="2278277"/>
            <a:ext cx="5915025" cy="1790700"/>
          </a:xfrm>
          <a:prstGeom prst="rect">
            <a:avLst/>
          </a:prstGeom>
        </p:spPr>
      </p:pic>
      <p:sp>
        <p:nvSpPr>
          <p:cNvPr id="8" name="ZoneTexte 7"/>
          <p:cNvSpPr txBox="1"/>
          <p:nvPr/>
        </p:nvSpPr>
        <p:spPr>
          <a:xfrm>
            <a:off x="466725" y="1713470"/>
            <a:ext cx="6304778" cy="369332"/>
          </a:xfrm>
          <a:prstGeom prst="rect">
            <a:avLst/>
          </a:prstGeom>
          <a:noFill/>
        </p:spPr>
        <p:txBody>
          <a:bodyPr wrap="square" rtlCol="0">
            <a:spAutoFit/>
          </a:bodyPr>
          <a:lstStyle/>
          <a:p>
            <a:r>
              <a:rPr lang="fr-FR" dirty="0" smtClean="0"/>
              <a:t>Attribution des </a:t>
            </a:r>
            <a:r>
              <a:rPr lang="fr-FR" dirty="0" err="1" smtClean="0"/>
              <a:t>weapon</a:t>
            </a:r>
            <a:r>
              <a:rPr lang="fr-FR" dirty="0" smtClean="0"/>
              <a:t> aux joueurs</a:t>
            </a:r>
            <a:endParaRPr lang="fr-FR" dirty="0"/>
          </a:p>
        </p:txBody>
      </p:sp>
    </p:spTree>
    <p:extLst>
      <p:ext uri="{BB962C8B-B14F-4D97-AF65-F5344CB8AC3E}">
        <p14:creationId xmlns:p14="http://schemas.microsoft.com/office/powerpoint/2010/main" val="1363031416"/>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Positionnement des </a:t>
            </a:r>
            <a:r>
              <a:rPr lang="fr-FR" dirty="0" err="1" smtClean="0"/>
              <a:t>weapon</a:t>
            </a:r>
            <a:r>
              <a:rPr lang="fr-FR" dirty="0" smtClean="0"/>
              <a:t> bonus</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6" name="Image 5"/>
          <p:cNvPicPr>
            <a:picLocks noChangeAspect="1"/>
          </p:cNvPicPr>
          <p:nvPr/>
        </p:nvPicPr>
        <p:blipFill>
          <a:blip r:embed="rId2"/>
          <a:stretch>
            <a:fillRect/>
          </a:stretch>
        </p:blipFill>
        <p:spPr>
          <a:xfrm>
            <a:off x="116424" y="764677"/>
            <a:ext cx="7848600" cy="1743075"/>
          </a:xfrm>
          <a:prstGeom prst="rect">
            <a:avLst/>
          </a:prstGeom>
        </p:spPr>
      </p:pic>
      <p:pic>
        <p:nvPicPr>
          <p:cNvPr id="7" name="Image 6"/>
          <p:cNvPicPr>
            <a:picLocks noChangeAspect="1"/>
          </p:cNvPicPr>
          <p:nvPr/>
        </p:nvPicPr>
        <p:blipFill>
          <a:blip r:embed="rId3"/>
          <a:stretch>
            <a:fillRect/>
          </a:stretch>
        </p:blipFill>
        <p:spPr>
          <a:xfrm>
            <a:off x="154739" y="3165323"/>
            <a:ext cx="8781536" cy="1545996"/>
          </a:xfrm>
          <a:prstGeom prst="rect">
            <a:avLst/>
          </a:prstGeom>
        </p:spPr>
      </p:pic>
      <p:sp>
        <p:nvSpPr>
          <p:cNvPr id="8" name="ZoneTexte 7"/>
          <p:cNvSpPr txBox="1"/>
          <p:nvPr/>
        </p:nvSpPr>
        <p:spPr>
          <a:xfrm>
            <a:off x="116424" y="2671557"/>
            <a:ext cx="7652822" cy="369332"/>
          </a:xfrm>
          <a:prstGeom prst="rect">
            <a:avLst/>
          </a:prstGeom>
          <a:noFill/>
        </p:spPr>
        <p:txBody>
          <a:bodyPr wrap="square" rtlCol="0">
            <a:spAutoFit/>
          </a:bodyPr>
          <a:lstStyle/>
          <a:p>
            <a:r>
              <a:rPr lang="fr-FR" dirty="0" smtClean="0"/>
              <a:t>Appel de class </a:t>
            </a:r>
            <a:r>
              <a:rPr lang="fr-FR" dirty="0" err="1" smtClean="0"/>
              <a:t>weapon</a:t>
            </a:r>
            <a:r>
              <a:rPr lang="fr-FR" dirty="0" smtClean="0"/>
              <a:t> et positionnement  </a:t>
            </a:r>
            <a:r>
              <a:rPr lang="fr-FR" dirty="0" err="1" smtClean="0"/>
              <a:t>random</a:t>
            </a:r>
            <a:r>
              <a:rPr lang="fr-FR" dirty="0" smtClean="0"/>
              <a:t> sur </a:t>
            </a:r>
            <a:r>
              <a:rPr lang="fr-FR" dirty="0" err="1" smtClean="0"/>
              <a:t>board</a:t>
            </a:r>
            <a:r>
              <a:rPr lang="fr-FR" dirty="0" smtClean="0"/>
              <a:t> </a:t>
            </a:r>
            <a:endParaRPr lang="fr-FR" dirty="0"/>
          </a:p>
        </p:txBody>
      </p:sp>
      <p:pic>
        <p:nvPicPr>
          <p:cNvPr id="9" name="Image 8"/>
          <p:cNvPicPr>
            <a:picLocks noChangeAspect="1"/>
          </p:cNvPicPr>
          <p:nvPr/>
        </p:nvPicPr>
        <p:blipFill>
          <a:blip r:embed="rId4"/>
          <a:stretch>
            <a:fillRect/>
          </a:stretch>
        </p:blipFill>
        <p:spPr>
          <a:xfrm>
            <a:off x="329642" y="5224976"/>
            <a:ext cx="5057775" cy="790575"/>
          </a:xfrm>
          <a:prstGeom prst="rect">
            <a:avLst/>
          </a:prstGeom>
        </p:spPr>
      </p:pic>
      <p:sp>
        <p:nvSpPr>
          <p:cNvPr id="10" name="ZoneTexte 9"/>
          <p:cNvSpPr txBox="1"/>
          <p:nvPr/>
        </p:nvSpPr>
        <p:spPr>
          <a:xfrm>
            <a:off x="329642" y="4835611"/>
            <a:ext cx="6977320" cy="369332"/>
          </a:xfrm>
          <a:prstGeom prst="rect">
            <a:avLst/>
          </a:prstGeom>
          <a:noFill/>
        </p:spPr>
        <p:txBody>
          <a:bodyPr wrap="square" rtlCol="0">
            <a:spAutoFit/>
          </a:bodyPr>
          <a:lstStyle/>
          <a:p>
            <a:r>
              <a:rPr lang="fr-FR" dirty="0" err="1" smtClean="0"/>
              <a:t>Appell</a:t>
            </a:r>
            <a:r>
              <a:rPr lang="fr-FR" dirty="0" smtClean="0"/>
              <a:t> class </a:t>
            </a:r>
            <a:r>
              <a:rPr lang="fr-FR" dirty="0" err="1" smtClean="0"/>
              <a:t>board</a:t>
            </a:r>
            <a:endParaRPr lang="fr-FR" dirty="0"/>
          </a:p>
        </p:txBody>
      </p:sp>
    </p:spTree>
    <p:extLst>
      <p:ext uri="{BB962C8B-B14F-4D97-AF65-F5344CB8AC3E}">
        <p14:creationId xmlns:p14="http://schemas.microsoft.com/office/powerpoint/2010/main" val="4067498197"/>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displayGame</a:t>
            </a:r>
            <a:r>
              <a:rPr lang="fr-FR" dirty="0"/>
              <a:t>(</a:t>
            </a:r>
            <a:r>
              <a:rPr lang="fr-FR" dirty="0" err="1"/>
              <a:t>currentGame</a:t>
            </a:r>
            <a:r>
              <a:rPr lang="fr-FR" dirty="0"/>
              <a:t>)</a:t>
            </a:r>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carte</a:t>
            </a:r>
            <a:endParaRPr lang="en-US" dirty="0"/>
          </a:p>
        </p:txBody>
      </p:sp>
      <p:pic>
        <p:nvPicPr>
          <p:cNvPr id="6" name="Image 5"/>
          <p:cNvPicPr>
            <a:picLocks noChangeAspect="1"/>
          </p:cNvPicPr>
          <p:nvPr/>
        </p:nvPicPr>
        <p:blipFill>
          <a:blip r:embed="rId2"/>
          <a:stretch>
            <a:fillRect/>
          </a:stretch>
        </p:blipFill>
        <p:spPr>
          <a:xfrm>
            <a:off x="115330" y="763856"/>
            <a:ext cx="8748584" cy="3073121"/>
          </a:xfrm>
          <a:prstGeom prst="rect">
            <a:avLst/>
          </a:prstGeom>
        </p:spPr>
      </p:pic>
      <p:pic>
        <p:nvPicPr>
          <p:cNvPr id="8" name="Image 7"/>
          <p:cNvPicPr>
            <a:picLocks noChangeAspect="1"/>
          </p:cNvPicPr>
          <p:nvPr/>
        </p:nvPicPr>
        <p:blipFill>
          <a:blip r:embed="rId3"/>
          <a:stretch>
            <a:fillRect/>
          </a:stretch>
        </p:blipFill>
        <p:spPr>
          <a:xfrm>
            <a:off x="3183023" y="4034738"/>
            <a:ext cx="4524375" cy="1885950"/>
          </a:xfrm>
          <a:prstGeom prst="rect">
            <a:avLst/>
          </a:prstGeom>
        </p:spPr>
      </p:pic>
      <p:sp>
        <p:nvSpPr>
          <p:cNvPr id="9" name="ZoneTexte 8"/>
          <p:cNvSpPr txBox="1"/>
          <p:nvPr/>
        </p:nvSpPr>
        <p:spPr>
          <a:xfrm>
            <a:off x="304800" y="4151870"/>
            <a:ext cx="2949146" cy="369332"/>
          </a:xfrm>
          <a:prstGeom prst="rect">
            <a:avLst/>
          </a:prstGeom>
          <a:noFill/>
        </p:spPr>
        <p:txBody>
          <a:bodyPr wrap="square" rtlCol="0">
            <a:spAutoFit/>
          </a:bodyPr>
          <a:lstStyle/>
          <a:p>
            <a:r>
              <a:rPr lang="fr-FR" dirty="0" smtClean="0"/>
              <a:t>-affichage de la carte </a:t>
            </a:r>
            <a:endParaRPr lang="fr-FR" dirty="0"/>
          </a:p>
        </p:txBody>
      </p:sp>
    </p:spTree>
    <p:extLst>
      <p:ext uri="{BB962C8B-B14F-4D97-AF65-F5344CB8AC3E}">
        <p14:creationId xmlns:p14="http://schemas.microsoft.com/office/powerpoint/2010/main" val="3399262418"/>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display </a:t>
            </a:r>
            <a:r>
              <a:rPr lang="fr-FR" dirty="0" err="1"/>
              <a:t>board</a:t>
            </a:r>
            <a:r>
              <a:rPr lang="fr-FR" dirty="0"/>
              <a:t> </a:t>
            </a:r>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6" name="Image 5"/>
          <p:cNvPicPr>
            <a:picLocks noChangeAspect="1"/>
          </p:cNvPicPr>
          <p:nvPr/>
        </p:nvPicPr>
        <p:blipFill>
          <a:blip r:embed="rId2"/>
          <a:stretch>
            <a:fillRect/>
          </a:stretch>
        </p:blipFill>
        <p:spPr>
          <a:xfrm>
            <a:off x="214313" y="838587"/>
            <a:ext cx="8231531" cy="2667890"/>
          </a:xfrm>
          <a:prstGeom prst="rect">
            <a:avLst/>
          </a:prstGeom>
        </p:spPr>
      </p:pic>
      <p:pic>
        <p:nvPicPr>
          <p:cNvPr id="7" name="Image 6"/>
          <p:cNvPicPr>
            <a:picLocks noChangeAspect="1"/>
          </p:cNvPicPr>
          <p:nvPr/>
        </p:nvPicPr>
        <p:blipFill>
          <a:blip r:embed="rId3"/>
          <a:stretch>
            <a:fillRect/>
          </a:stretch>
        </p:blipFill>
        <p:spPr>
          <a:xfrm>
            <a:off x="1249963" y="4408144"/>
            <a:ext cx="5457825" cy="809625"/>
          </a:xfrm>
          <a:prstGeom prst="rect">
            <a:avLst/>
          </a:prstGeom>
        </p:spPr>
      </p:pic>
    </p:spTree>
    <p:extLst>
      <p:ext uri="{BB962C8B-B14F-4D97-AF65-F5344CB8AC3E}">
        <p14:creationId xmlns:p14="http://schemas.microsoft.com/office/powerpoint/2010/main" val="3580606857"/>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dirty="0" smtClean="0">
              <a:solidFill>
                <a:srgbClr val="005AB4"/>
              </a:solidFill>
            </a:endParaRPr>
          </a:p>
        </p:txBody>
      </p:sp>
      <p:sp>
        <p:nvSpPr>
          <p:cNvPr id="12291" name="Rectangle 2"/>
          <p:cNvSpPr>
            <a:spLocks noGrp="1" noChangeArrowheads="1"/>
          </p:cNvSpPr>
          <p:nvPr>
            <p:ph type="title"/>
          </p:nvPr>
        </p:nvSpPr>
        <p:spPr/>
        <p:txBody>
          <a:bodyPr/>
          <a:lstStyle/>
          <a:p>
            <a:r>
              <a:rPr lang="en-US" dirty="0" err="1" smtClean="0"/>
              <a:t>Contenu</a:t>
            </a:r>
            <a:r>
              <a:rPr lang="en-US" dirty="0" smtClean="0"/>
              <a:t> du </a:t>
            </a:r>
            <a:r>
              <a:rPr lang="en-US" dirty="0" err="1" smtClean="0"/>
              <a:t>projet</a:t>
            </a:r>
            <a:endParaRPr lang="en-US" dirty="0" smtClean="0"/>
          </a:p>
        </p:txBody>
      </p:sp>
      <p:sp>
        <p:nvSpPr>
          <p:cNvPr id="10243" name="Rectangle 3"/>
          <p:cNvSpPr>
            <a:spLocks noGrp="1" noChangeArrowheads="1"/>
          </p:cNvSpPr>
          <p:nvPr>
            <p:ph type="body" idx="1"/>
          </p:nvPr>
        </p:nvSpPr>
        <p:spPr>
          <a:xfrm>
            <a:off x="228600" y="828675"/>
            <a:ext cx="8431213" cy="3443288"/>
          </a:xfrm>
          <a:noFill/>
        </p:spPr>
        <p:txBody>
          <a:bodyPr/>
          <a:lstStyle/>
          <a:p>
            <a:pPr marL="276225" indent="-276225">
              <a:spcAft>
                <a:spcPct val="75000"/>
              </a:spcAft>
              <a:buClr>
                <a:srgbClr val="FF9900"/>
              </a:buClr>
              <a:buFontTx/>
              <a:buChar char="•"/>
            </a:pPr>
            <a:r>
              <a:rPr lang="en-US" sz="2800" dirty="0" err="1" smtClean="0"/>
              <a:t>Vue</a:t>
            </a:r>
            <a:r>
              <a:rPr lang="en-US" sz="2800" dirty="0" smtClean="0"/>
              <a:t> </a:t>
            </a:r>
            <a:r>
              <a:rPr lang="en-US" sz="2800" dirty="0" err="1" smtClean="0"/>
              <a:t>d’ensemble</a:t>
            </a:r>
            <a:r>
              <a:rPr lang="en-US" sz="2800" dirty="0" smtClean="0"/>
              <a:t> </a:t>
            </a:r>
          </a:p>
          <a:p>
            <a:pPr marL="276225" indent="-276225">
              <a:spcAft>
                <a:spcPct val="75000"/>
              </a:spcAft>
              <a:buClr>
                <a:srgbClr val="FF9900"/>
              </a:buClr>
              <a:buFontTx/>
              <a:buChar char="•"/>
            </a:pPr>
            <a:r>
              <a:rPr lang="en-US" sz="2800" dirty="0" err="1" smtClean="0"/>
              <a:t>Etape</a:t>
            </a:r>
            <a:r>
              <a:rPr lang="en-US" sz="2800" dirty="0" smtClean="0"/>
              <a:t> 1: </a:t>
            </a:r>
            <a:r>
              <a:rPr lang="fr-FR" sz="2800" b="1" dirty="0"/>
              <a:t>génération de la </a:t>
            </a:r>
            <a:r>
              <a:rPr lang="fr-FR" sz="2800" b="1" dirty="0" smtClean="0"/>
              <a:t>carte</a:t>
            </a:r>
            <a:endParaRPr lang="en-US" sz="2800" dirty="0" smtClean="0"/>
          </a:p>
          <a:p>
            <a:pPr marL="276225" indent="-276225">
              <a:spcAft>
                <a:spcPct val="75000"/>
              </a:spcAft>
              <a:buClr>
                <a:srgbClr val="FF9900"/>
              </a:buClr>
              <a:buFontTx/>
              <a:buChar char="•"/>
            </a:pPr>
            <a:r>
              <a:rPr lang="en-US" sz="2800" dirty="0" err="1" smtClean="0"/>
              <a:t>Etape</a:t>
            </a:r>
            <a:r>
              <a:rPr lang="en-US" sz="2800" dirty="0" smtClean="0"/>
              <a:t> 2: </a:t>
            </a:r>
            <a:r>
              <a:rPr lang="fr-FR" sz="2800" b="1" dirty="0" smtClean="0"/>
              <a:t>les mouvements</a:t>
            </a:r>
            <a:endParaRPr lang="en-US" sz="2800" dirty="0" smtClean="0"/>
          </a:p>
          <a:p>
            <a:pPr marL="276225" indent="-276225">
              <a:spcAft>
                <a:spcPct val="75000"/>
              </a:spcAft>
              <a:buClr>
                <a:srgbClr val="FF9900"/>
              </a:buClr>
              <a:buFontTx/>
              <a:buChar char="•"/>
            </a:pPr>
            <a:r>
              <a:rPr lang="en-US" sz="2800" dirty="0" err="1"/>
              <a:t>E</a:t>
            </a:r>
            <a:r>
              <a:rPr lang="en-US" sz="2800" dirty="0" err="1" smtClean="0"/>
              <a:t>tape</a:t>
            </a:r>
            <a:r>
              <a:rPr lang="en-US" sz="2800" dirty="0" smtClean="0"/>
              <a:t> 3: </a:t>
            </a:r>
            <a:r>
              <a:rPr lang="fr-FR" sz="2800" b="1" dirty="0" smtClean="0"/>
              <a:t>le combat</a:t>
            </a:r>
            <a:endParaRPr lang="fr-FR" sz="2800" b="1" dirty="0"/>
          </a:p>
        </p:txBody>
      </p:sp>
      <p:sp>
        <p:nvSpPr>
          <p:cNvPr id="10244" name="Rectangle 4"/>
          <p:cNvSpPr>
            <a:spLocks noChangeArrowheads="1"/>
          </p:cNvSpPr>
          <p:nvPr/>
        </p:nvSpPr>
        <p:spPr bwMode="auto">
          <a:xfrm>
            <a:off x="228600" y="4610100"/>
            <a:ext cx="82296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p>
            <a:pPr>
              <a:spcBef>
                <a:spcPct val="20000"/>
              </a:spcBef>
            </a:pPr>
            <a:endParaRPr lang="en-U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10244"/>
                                        </p:tgtEl>
                                        <p:attrNameLst>
                                          <p:attrName>style.visibility</p:attrName>
                                        </p:attrNameLst>
                                      </p:cBhvr>
                                      <p:to>
                                        <p:strVal val="visible"/>
                                      </p:to>
                                    </p:set>
                                    <p:animEffect transition="in" filter="slide(fromBottom)">
                                      <p:cBhvr>
                                        <p:cTn id="2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display </a:t>
            </a:r>
            <a:r>
              <a:rPr lang="fr-FR" dirty="0" err="1"/>
              <a:t>game</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6" name="Image 5"/>
          <p:cNvPicPr>
            <a:picLocks noChangeAspect="1"/>
          </p:cNvPicPr>
          <p:nvPr/>
        </p:nvPicPr>
        <p:blipFill>
          <a:blip r:embed="rId2"/>
          <a:stretch>
            <a:fillRect/>
          </a:stretch>
        </p:blipFill>
        <p:spPr>
          <a:xfrm>
            <a:off x="79804" y="909766"/>
            <a:ext cx="4822040" cy="748764"/>
          </a:xfrm>
          <a:prstGeom prst="rect">
            <a:avLst/>
          </a:prstGeom>
        </p:spPr>
      </p:pic>
      <p:pic>
        <p:nvPicPr>
          <p:cNvPr id="7" name="Image 6"/>
          <p:cNvPicPr>
            <a:picLocks noChangeAspect="1"/>
          </p:cNvPicPr>
          <p:nvPr/>
        </p:nvPicPr>
        <p:blipFill>
          <a:blip r:embed="rId3"/>
          <a:stretch>
            <a:fillRect/>
          </a:stretch>
        </p:blipFill>
        <p:spPr>
          <a:xfrm>
            <a:off x="91260" y="2379364"/>
            <a:ext cx="8990055" cy="1618712"/>
          </a:xfrm>
          <a:prstGeom prst="rect">
            <a:avLst/>
          </a:prstGeom>
        </p:spPr>
      </p:pic>
      <p:pic>
        <p:nvPicPr>
          <p:cNvPr id="8" name="Image 7"/>
          <p:cNvPicPr>
            <a:picLocks noChangeAspect="1"/>
          </p:cNvPicPr>
          <p:nvPr/>
        </p:nvPicPr>
        <p:blipFill>
          <a:blip r:embed="rId4"/>
          <a:stretch>
            <a:fillRect/>
          </a:stretch>
        </p:blipFill>
        <p:spPr>
          <a:xfrm>
            <a:off x="79804" y="4692349"/>
            <a:ext cx="8039100" cy="1114425"/>
          </a:xfrm>
          <a:prstGeom prst="rect">
            <a:avLst/>
          </a:prstGeom>
        </p:spPr>
      </p:pic>
      <p:sp>
        <p:nvSpPr>
          <p:cNvPr id="9" name="ZoneTexte 8"/>
          <p:cNvSpPr txBox="1"/>
          <p:nvPr/>
        </p:nvSpPr>
        <p:spPr>
          <a:xfrm>
            <a:off x="280086" y="2010032"/>
            <a:ext cx="5206314" cy="369332"/>
          </a:xfrm>
          <a:prstGeom prst="rect">
            <a:avLst/>
          </a:prstGeom>
          <a:noFill/>
        </p:spPr>
        <p:txBody>
          <a:bodyPr wrap="square" rtlCol="0">
            <a:spAutoFit/>
          </a:bodyPr>
          <a:lstStyle/>
          <a:p>
            <a:r>
              <a:rPr lang="fr-FR" dirty="0" smtClean="0"/>
              <a:t>Affichage des </a:t>
            </a:r>
            <a:r>
              <a:rPr lang="fr-FR" dirty="0" err="1" smtClean="0"/>
              <a:t>player</a:t>
            </a:r>
            <a:endParaRPr lang="fr-FR" dirty="0"/>
          </a:p>
        </p:txBody>
      </p:sp>
      <p:sp>
        <p:nvSpPr>
          <p:cNvPr id="10" name="ZoneTexte 9"/>
          <p:cNvSpPr txBox="1"/>
          <p:nvPr/>
        </p:nvSpPr>
        <p:spPr>
          <a:xfrm>
            <a:off x="280086" y="4349578"/>
            <a:ext cx="3599936" cy="369332"/>
          </a:xfrm>
          <a:prstGeom prst="rect">
            <a:avLst/>
          </a:prstGeom>
          <a:noFill/>
        </p:spPr>
        <p:txBody>
          <a:bodyPr wrap="square" rtlCol="0">
            <a:spAutoFit/>
          </a:bodyPr>
          <a:lstStyle/>
          <a:p>
            <a:r>
              <a:rPr lang="fr-FR" dirty="0" smtClean="0"/>
              <a:t>Affichage santé </a:t>
            </a:r>
            <a:r>
              <a:rPr lang="fr-FR" dirty="0" err="1" smtClean="0"/>
              <a:t>player</a:t>
            </a:r>
            <a:endParaRPr lang="fr-FR" dirty="0"/>
          </a:p>
        </p:txBody>
      </p:sp>
      <p:pic>
        <p:nvPicPr>
          <p:cNvPr id="11" name="Image 10"/>
          <p:cNvPicPr>
            <a:picLocks noChangeAspect="1"/>
          </p:cNvPicPr>
          <p:nvPr/>
        </p:nvPicPr>
        <p:blipFill>
          <a:blip r:embed="rId5"/>
          <a:stretch>
            <a:fillRect/>
          </a:stretch>
        </p:blipFill>
        <p:spPr>
          <a:xfrm>
            <a:off x="5360643" y="1310128"/>
            <a:ext cx="3532617" cy="988520"/>
          </a:xfrm>
          <a:prstGeom prst="rect">
            <a:avLst/>
          </a:prstGeom>
        </p:spPr>
      </p:pic>
    </p:spTree>
    <p:extLst>
      <p:ext uri="{BB962C8B-B14F-4D97-AF65-F5344CB8AC3E}">
        <p14:creationId xmlns:p14="http://schemas.microsoft.com/office/powerpoint/2010/main" val="3718573699"/>
      </p:ext>
    </p:extLst>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display </a:t>
            </a:r>
            <a:r>
              <a:rPr lang="fr-FR" dirty="0" err="1"/>
              <a:t>game</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Génération</a:t>
            </a:r>
            <a:r>
              <a:rPr lang="en-US" dirty="0" smtClean="0"/>
              <a:t> de la carte</a:t>
            </a:r>
            <a:endParaRPr lang="en-US" dirty="0"/>
          </a:p>
        </p:txBody>
      </p:sp>
      <p:pic>
        <p:nvPicPr>
          <p:cNvPr id="6" name="Image 5"/>
          <p:cNvPicPr>
            <a:picLocks noChangeAspect="1"/>
          </p:cNvPicPr>
          <p:nvPr/>
        </p:nvPicPr>
        <p:blipFill>
          <a:blip r:embed="rId2"/>
          <a:stretch>
            <a:fillRect/>
          </a:stretch>
        </p:blipFill>
        <p:spPr>
          <a:xfrm>
            <a:off x="214313" y="717635"/>
            <a:ext cx="5857875" cy="638175"/>
          </a:xfrm>
          <a:prstGeom prst="rect">
            <a:avLst/>
          </a:prstGeom>
        </p:spPr>
      </p:pic>
      <p:pic>
        <p:nvPicPr>
          <p:cNvPr id="7" name="Image 6"/>
          <p:cNvPicPr>
            <a:picLocks noChangeAspect="1"/>
          </p:cNvPicPr>
          <p:nvPr/>
        </p:nvPicPr>
        <p:blipFill>
          <a:blip r:embed="rId3"/>
          <a:stretch>
            <a:fillRect/>
          </a:stretch>
        </p:blipFill>
        <p:spPr>
          <a:xfrm>
            <a:off x="214313" y="1673162"/>
            <a:ext cx="7000927" cy="2851657"/>
          </a:xfrm>
          <a:prstGeom prst="rect">
            <a:avLst/>
          </a:prstGeom>
        </p:spPr>
      </p:pic>
      <p:sp>
        <p:nvSpPr>
          <p:cNvPr id="8" name="ZoneTexte 7"/>
          <p:cNvSpPr txBox="1"/>
          <p:nvPr/>
        </p:nvSpPr>
        <p:spPr>
          <a:xfrm>
            <a:off x="486033" y="1359585"/>
            <a:ext cx="4662616" cy="369332"/>
          </a:xfrm>
          <a:prstGeom prst="rect">
            <a:avLst/>
          </a:prstGeom>
          <a:noFill/>
        </p:spPr>
        <p:txBody>
          <a:bodyPr wrap="square" rtlCol="0">
            <a:spAutoFit/>
          </a:bodyPr>
          <a:lstStyle/>
          <a:p>
            <a:r>
              <a:rPr lang="fr-FR" dirty="0" smtClean="0"/>
              <a:t>Affichage des </a:t>
            </a:r>
            <a:r>
              <a:rPr lang="fr-FR" dirty="0" err="1" smtClean="0"/>
              <a:t>weapon</a:t>
            </a:r>
            <a:endParaRPr lang="fr-FR" dirty="0"/>
          </a:p>
        </p:txBody>
      </p:sp>
      <p:pic>
        <p:nvPicPr>
          <p:cNvPr id="9" name="Image 8"/>
          <p:cNvPicPr>
            <a:picLocks noChangeAspect="1"/>
          </p:cNvPicPr>
          <p:nvPr/>
        </p:nvPicPr>
        <p:blipFill>
          <a:blip r:embed="rId4"/>
          <a:stretch>
            <a:fillRect/>
          </a:stretch>
        </p:blipFill>
        <p:spPr>
          <a:xfrm>
            <a:off x="6523212" y="2730948"/>
            <a:ext cx="2274800" cy="596539"/>
          </a:xfrm>
          <a:prstGeom prst="rect">
            <a:avLst/>
          </a:prstGeom>
        </p:spPr>
      </p:pic>
      <p:pic>
        <p:nvPicPr>
          <p:cNvPr id="10" name="Image 9"/>
          <p:cNvPicPr>
            <a:picLocks noChangeAspect="1"/>
          </p:cNvPicPr>
          <p:nvPr/>
        </p:nvPicPr>
        <p:blipFill>
          <a:blip r:embed="rId5"/>
          <a:stretch>
            <a:fillRect/>
          </a:stretch>
        </p:blipFill>
        <p:spPr>
          <a:xfrm>
            <a:off x="6443020" y="1864687"/>
            <a:ext cx="2000893" cy="715050"/>
          </a:xfrm>
          <a:prstGeom prst="rect">
            <a:avLst/>
          </a:prstGeom>
        </p:spPr>
      </p:pic>
      <p:sp>
        <p:nvSpPr>
          <p:cNvPr id="11" name="ZoneTexte 10"/>
          <p:cNvSpPr txBox="1"/>
          <p:nvPr/>
        </p:nvSpPr>
        <p:spPr>
          <a:xfrm>
            <a:off x="304799" y="4712406"/>
            <a:ext cx="2224217" cy="369332"/>
          </a:xfrm>
          <a:prstGeom prst="rect">
            <a:avLst/>
          </a:prstGeom>
          <a:noFill/>
        </p:spPr>
        <p:txBody>
          <a:bodyPr wrap="square" rtlCol="0">
            <a:spAutoFit/>
          </a:bodyPr>
          <a:lstStyle/>
          <a:p>
            <a:r>
              <a:rPr lang="fr-FR" dirty="0" smtClean="0"/>
              <a:t>Utilisation de </a:t>
            </a:r>
            <a:r>
              <a:rPr lang="fr-FR" dirty="0" err="1" smtClean="0"/>
              <a:t>css</a:t>
            </a:r>
            <a:endParaRPr lang="fr-FR" dirty="0"/>
          </a:p>
        </p:txBody>
      </p:sp>
      <p:pic>
        <p:nvPicPr>
          <p:cNvPr id="12" name="Image 11"/>
          <p:cNvPicPr>
            <a:picLocks noChangeAspect="1"/>
          </p:cNvPicPr>
          <p:nvPr/>
        </p:nvPicPr>
        <p:blipFill>
          <a:blip r:embed="rId6"/>
          <a:stretch>
            <a:fillRect/>
          </a:stretch>
        </p:blipFill>
        <p:spPr>
          <a:xfrm>
            <a:off x="3286640" y="4851935"/>
            <a:ext cx="4705350" cy="1047750"/>
          </a:xfrm>
          <a:prstGeom prst="rect">
            <a:avLst/>
          </a:prstGeom>
        </p:spPr>
      </p:pic>
    </p:spTree>
    <p:extLst>
      <p:ext uri="{BB962C8B-B14F-4D97-AF65-F5344CB8AC3E}">
        <p14:creationId xmlns:p14="http://schemas.microsoft.com/office/powerpoint/2010/main" val="883774634"/>
      </p:ext>
    </p:extLst>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displayGame</a:t>
            </a:r>
            <a:r>
              <a:rPr lang="fr-FR" dirty="0"/>
              <a:t>(</a:t>
            </a:r>
            <a:r>
              <a:rPr lang="fr-FR" dirty="0" err="1"/>
              <a:t>currentGame</a:t>
            </a:r>
            <a:r>
              <a:rPr lang="fr-FR" dirty="0"/>
              <a:t>);</a:t>
            </a:r>
          </a:p>
        </p:txBody>
      </p:sp>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pic>
        <p:nvPicPr>
          <p:cNvPr id="6" name="Image 5"/>
          <p:cNvPicPr>
            <a:picLocks noChangeAspect="1"/>
          </p:cNvPicPr>
          <p:nvPr/>
        </p:nvPicPr>
        <p:blipFill>
          <a:blip r:embed="rId2"/>
          <a:stretch>
            <a:fillRect/>
          </a:stretch>
        </p:blipFill>
        <p:spPr>
          <a:xfrm>
            <a:off x="624531" y="1230655"/>
            <a:ext cx="3314700" cy="409575"/>
          </a:xfrm>
          <a:prstGeom prst="rect">
            <a:avLst/>
          </a:prstGeom>
        </p:spPr>
      </p:pic>
      <p:pic>
        <p:nvPicPr>
          <p:cNvPr id="8" name="Image 7"/>
          <p:cNvPicPr>
            <a:picLocks noChangeAspect="1"/>
          </p:cNvPicPr>
          <p:nvPr/>
        </p:nvPicPr>
        <p:blipFill>
          <a:blip r:embed="rId3"/>
          <a:stretch>
            <a:fillRect/>
          </a:stretch>
        </p:blipFill>
        <p:spPr>
          <a:xfrm>
            <a:off x="0" y="2652021"/>
            <a:ext cx="9144000" cy="1749241"/>
          </a:xfrm>
          <a:prstGeom prst="rect">
            <a:avLst/>
          </a:prstGeom>
        </p:spPr>
      </p:pic>
      <p:sp>
        <p:nvSpPr>
          <p:cNvPr id="9" name="ZoneTexte 8"/>
          <p:cNvSpPr txBox="1"/>
          <p:nvPr/>
        </p:nvSpPr>
        <p:spPr>
          <a:xfrm>
            <a:off x="527222" y="790832"/>
            <a:ext cx="5082746" cy="369332"/>
          </a:xfrm>
          <a:prstGeom prst="rect">
            <a:avLst/>
          </a:prstGeom>
          <a:noFill/>
        </p:spPr>
        <p:txBody>
          <a:bodyPr wrap="square" rtlCol="0">
            <a:spAutoFit/>
          </a:bodyPr>
          <a:lstStyle/>
          <a:p>
            <a:r>
              <a:rPr lang="fr-FR" dirty="0" err="1" smtClean="0"/>
              <a:t>Definition</a:t>
            </a:r>
            <a:r>
              <a:rPr lang="fr-FR" dirty="0" smtClean="0"/>
              <a:t> du </a:t>
            </a:r>
            <a:r>
              <a:rPr lang="fr-FR" dirty="0" err="1" smtClean="0"/>
              <a:t>player</a:t>
            </a:r>
            <a:r>
              <a:rPr lang="fr-FR" dirty="0" smtClean="0"/>
              <a:t> courant </a:t>
            </a:r>
            <a:endParaRPr lang="fr-FR" dirty="0"/>
          </a:p>
        </p:txBody>
      </p:sp>
      <p:sp>
        <p:nvSpPr>
          <p:cNvPr id="10" name="ZoneTexte 9"/>
          <p:cNvSpPr txBox="1"/>
          <p:nvPr/>
        </p:nvSpPr>
        <p:spPr>
          <a:xfrm>
            <a:off x="4572000" y="1070919"/>
            <a:ext cx="3970638" cy="646331"/>
          </a:xfrm>
          <a:prstGeom prst="rect">
            <a:avLst/>
          </a:prstGeom>
          <a:noFill/>
        </p:spPr>
        <p:txBody>
          <a:bodyPr wrap="square" rtlCol="0">
            <a:spAutoFit/>
          </a:bodyPr>
          <a:lstStyle/>
          <a:p>
            <a:r>
              <a:rPr lang="fr-FR" dirty="0" smtClean="0"/>
              <a:t>-</a:t>
            </a:r>
            <a:r>
              <a:rPr lang="fr-FR" dirty="0" err="1" smtClean="0"/>
              <a:t>continueMovementPhase</a:t>
            </a:r>
            <a:r>
              <a:rPr lang="fr-FR" dirty="0" smtClean="0"/>
              <a:t>= </a:t>
            </a:r>
            <a:r>
              <a:rPr lang="fr-FR" dirty="0" err="1" smtClean="0"/>
              <a:t>true</a:t>
            </a:r>
            <a:r>
              <a:rPr lang="fr-FR" dirty="0" smtClean="0"/>
              <a:t> ou false</a:t>
            </a:r>
            <a:endParaRPr lang="fr-FR" dirty="0"/>
          </a:p>
        </p:txBody>
      </p:sp>
      <p:sp>
        <p:nvSpPr>
          <p:cNvPr id="11" name="ZoneTexte 10"/>
          <p:cNvSpPr txBox="1"/>
          <p:nvPr/>
        </p:nvSpPr>
        <p:spPr>
          <a:xfrm>
            <a:off x="387178" y="1677007"/>
            <a:ext cx="6598508" cy="923330"/>
          </a:xfrm>
          <a:prstGeom prst="rect">
            <a:avLst/>
          </a:prstGeom>
          <a:noFill/>
        </p:spPr>
        <p:txBody>
          <a:bodyPr wrap="square" rtlCol="0">
            <a:spAutoFit/>
          </a:bodyPr>
          <a:lstStyle/>
          <a:p>
            <a:r>
              <a:rPr lang="fr-FR" dirty="0" smtClean="0"/>
              <a:t>-</a:t>
            </a:r>
            <a:r>
              <a:rPr lang="fr-FR" dirty="0" err="1" smtClean="0"/>
              <a:t>movementOptions</a:t>
            </a:r>
            <a:r>
              <a:rPr lang="fr-FR" dirty="0" smtClean="0"/>
              <a:t> </a:t>
            </a:r>
            <a:r>
              <a:rPr lang="fr-FR" dirty="0" err="1" smtClean="0"/>
              <a:t>array</a:t>
            </a:r>
            <a:r>
              <a:rPr lang="fr-FR" dirty="0" smtClean="0"/>
              <a:t> de positions accessibles par le joueur</a:t>
            </a:r>
          </a:p>
          <a:p>
            <a:r>
              <a:rPr lang="fr-FR" dirty="0" smtClean="0"/>
              <a:t>-variable </a:t>
            </a:r>
            <a:r>
              <a:rPr lang="fr-FR" dirty="0" err="1" smtClean="0"/>
              <a:t>currentPlayer.movement</a:t>
            </a:r>
            <a:r>
              <a:rPr lang="fr-FR" dirty="0" smtClean="0"/>
              <a:t>=3</a:t>
            </a:r>
          </a:p>
          <a:p>
            <a:r>
              <a:rPr lang="fr-FR" dirty="0" smtClean="0"/>
              <a:t>-variable </a:t>
            </a:r>
            <a:r>
              <a:rPr lang="fr-FR" dirty="0" err="1" smtClean="0"/>
              <a:t>currentPlayer.position</a:t>
            </a:r>
            <a:r>
              <a:rPr lang="fr-FR" dirty="0"/>
              <a:t> = </a:t>
            </a:r>
            <a:r>
              <a:rPr lang="fr-FR" dirty="0" err="1"/>
              <a:t>Array</a:t>
            </a:r>
            <a:r>
              <a:rPr lang="fr-FR" dirty="0"/>
              <a:t> [ 0, 5 </a:t>
            </a:r>
            <a:r>
              <a:rPr lang="fr-FR" dirty="0" smtClean="0"/>
              <a:t>] par exemple</a:t>
            </a:r>
            <a:endParaRPr lang="fr-FR" dirty="0"/>
          </a:p>
        </p:txBody>
      </p:sp>
      <p:sp>
        <p:nvSpPr>
          <p:cNvPr id="12" name="ZoneTexte 11"/>
          <p:cNvSpPr txBox="1"/>
          <p:nvPr/>
        </p:nvSpPr>
        <p:spPr>
          <a:xfrm>
            <a:off x="682196" y="5659395"/>
            <a:ext cx="5644464" cy="369332"/>
          </a:xfrm>
          <a:prstGeom prst="rect">
            <a:avLst/>
          </a:prstGeom>
          <a:noFill/>
        </p:spPr>
        <p:txBody>
          <a:bodyPr wrap="square" rtlCol="0">
            <a:spAutoFit/>
          </a:bodyPr>
          <a:lstStyle/>
          <a:p>
            <a:r>
              <a:rPr lang="fr-FR" dirty="0" smtClean="0"/>
              <a:t>-</a:t>
            </a:r>
            <a:r>
              <a:rPr lang="fr-FR" dirty="0" err="1" smtClean="0"/>
              <a:t>Appell</a:t>
            </a:r>
            <a:r>
              <a:rPr lang="fr-FR" dirty="0" smtClean="0"/>
              <a:t> de la fonction </a:t>
            </a:r>
            <a:r>
              <a:rPr lang="fr-FR" dirty="0" err="1" smtClean="0"/>
              <a:t>checkPlayerMovementOptions</a:t>
            </a:r>
            <a:endParaRPr lang="fr-FR" dirty="0"/>
          </a:p>
        </p:txBody>
      </p:sp>
      <p:sp>
        <p:nvSpPr>
          <p:cNvPr id="15" name="ZoneTexte 14"/>
          <p:cNvSpPr txBox="1"/>
          <p:nvPr/>
        </p:nvSpPr>
        <p:spPr>
          <a:xfrm>
            <a:off x="624530" y="4614830"/>
            <a:ext cx="8273879" cy="1200329"/>
          </a:xfrm>
          <a:prstGeom prst="rect">
            <a:avLst/>
          </a:prstGeom>
          <a:noFill/>
        </p:spPr>
        <p:txBody>
          <a:bodyPr wrap="square" rtlCol="0">
            <a:spAutoFit/>
          </a:bodyPr>
          <a:lstStyle/>
          <a:p>
            <a:r>
              <a:rPr lang="en-US" dirty="0" smtClean="0"/>
              <a:t>-</a:t>
            </a:r>
            <a:r>
              <a:rPr lang="en-US" dirty="0" err="1" smtClean="0"/>
              <a:t>Exemple</a:t>
            </a:r>
            <a:r>
              <a:rPr lang="en-US" dirty="0" smtClean="0"/>
              <a:t> de </a:t>
            </a:r>
            <a:r>
              <a:rPr lang="en-US" dirty="0" err="1" smtClean="0"/>
              <a:t>movementOptions</a:t>
            </a:r>
            <a:r>
              <a:rPr lang="en-US" dirty="0" smtClean="0"/>
              <a:t>=Array </a:t>
            </a:r>
            <a:r>
              <a:rPr lang="en-US" dirty="0"/>
              <a:t>[ Array[2], Array[2], Array[2</a:t>
            </a:r>
            <a:r>
              <a:rPr lang="en-US" dirty="0" smtClean="0"/>
              <a:t>]</a:t>
            </a:r>
          </a:p>
          <a:p>
            <a:r>
              <a:rPr lang="en-US" dirty="0" err="1"/>
              <a:t>movementOptions</a:t>
            </a:r>
            <a:r>
              <a:rPr lang="en-US" dirty="0"/>
              <a:t>[0</a:t>
            </a:r>
            <a:r>
              <a:rPr lang="en-US" dirty="0" smtClean="0"/>
              <a:t>]=Array </a:t>
            </a:r>
            <a:r>
              <a:rPr lang="en-US" dirty="0"/>
              <a:t>[ 6, 8 ] , </a:t>
            </a:r>
            <a:r>
              <a:rPr lang="en-US" dirty="0" err="1" smtClean="0"/>
              <a:t>movementOptions</a:t>
            </a:r>
            <a:r>
              <a:rPr lang="en-US" dirty="0" smtClean="0"/>
              <a:t>[1]=Array </a:t>
            </a:r>
            <a:r>
              <a:rPr lang="en-US" dirty="0"/>
              <a:t>[ 5, 8 </a:t>
            </a:r>
            <a:r>
              <a:rPr lang="en-US" dirty="0" smtClean="0"/>
              <a:t>]</a:t>
            </a:r>
          </a:p>
          <a:p>
            <a:r>
              <a:rPr lang="fr-FR" dirty="0" err="1"/>
              <a:t>movementOptions</a:t>
            </a:r>
            <a:r>
              <a:rPr lang="fr-FR" dirty="0"/>
              <a:t>[2</a:t>
            </a:r>
            <a:r>
              <a:rPr lang="fr-FR" dirty="0" smtClean="0"/>
              <a:t>]=</a:t>
            </a:r>
            <a:r>
              <a:rPr lang="fr-FR" dirty="0" err="1" smtClean="0"/>
              <a:t>Array</a:t>
            </a:r>
            <a:r>
              <a:rPr lang="fr-FR" dirty="0" smtClean="0"/>
              <a:t> </a:t>
            </a:r>
            <a:r>
              <a:rPr lang="fr-FR" dirty="0"/>
              <a:t>[ 4, 8 </a:t>
            </a:r>
            <a:endParaRPr lang="fr-FR" dirty="0" smtClean="0"/>
          </a:p>
          <a:p>
            <a:endParaRPr lang="fr-FR" dirty="0"/>
          </a:p>
        </p:txBody>
      </p:sp>
    </p:spTree>
    <p:extLst>
      <p:ext uri="{BB962C8B-B14F-4D97-AF65-F5344CB8AC3E}">
        <p14:creationId xmlns:p14="http://schemas.microsoft.com/office/powerpoint/2010/main" val="27273820"/>
      </p:ext>
    </p:extLst>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sp>
        <p:nvSpPr>
          <p:cNvPr id="7" name="Titre 6"/>
          <p:cNvSpPr>
            <a:spLocks noGrp="1"/>
          </p:cNvSpPr>
          <p:nvPr>
            <p:ph type="title"/>
          </p:nvPr>
        </p:nvSpPr>
        <p:spPr/>
        <p:txBody>
          <a:bodyPr/>
          <a:lstStyle/>
          <a:p>
            <a:r>
              <a:rPr lang="fr-FR" dirty="0" err="1"/>
              <a:t>checkPlayerMovementOptions</a:t>
            </a:r>
            <a:endParaRPr lang="fr-FR" dirty="0"/>
          </a:p>
        </p:txBody>
      </p:sp>
      <p:pic>
        <p:nvPicPr>
          <p:cNvPr id="8" name="Image 7"/>
          <p:cNvPicPr>
            <a:picLocks noChangeAspect="1"/>
          </p:cNvPicPr>
          <p:nvPr/>
        </p:nvPicPr>
        <p:blipFill>
          <a:blip r:embed="rId2"/>
          <a:stretch>
            <a:fillRect/>
          </a:stretch>
        </p:blipFill>
        <p:spPr>
          <a:xfrm>
            <a:off x="214313" y="803148"/>
            <a:ext cx="6763265" cy="4951801"/>
          </a:xfrm>
          <a:prstGeom prst="rect">
            <a:avLst/>
          </a:prstGeom>
        </p:spPr>
      </p:pic>
    </p:spTree>
    <p:extLst>
      <p:ext uri="{BB962C8B-B14F-4D97-AF65-F5344CB8AC3E}">
        <p14:creationId xmlns:p14="http://schemas.microsoft.com/office/powerpoint/2010/main" val="1573830964"/>
      </p:ext>
    </p:extLst>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setupMovementOptions</a:t>
            </a:r>
            <a:r>
              <a:rPr lang="fr-FR" dirty="0"/>
              <a:t>(</a:t>
            </a:r>
            <a:r>
              <a:rPr lang="fr-FR" dirty="0" err="1"/>
              <a:t>movementOptions</a:t>
            </a:r>
            <a:r>
              <a:rPr lang="fr-FR" dirty="0"/>
              <a:t>)</a:t>
            </a:r>
          </a:p>
        </p:txBody>
      </p:sp>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pic>
        <p:nvPicPr>
          <p:cNvPr id="7" name="Image 6"/>
          <p:cNvPicPr>
            <a:picLocks noChangeAspect="1"/>
          </p:cNvPicPr>
          <p:nvPr/>
        </p:nvPicPr>
        <p:blipFill>
          <a:blip r:embed="rId2"/>
          <a:stretch>
            <a:fillRect/>
          </a:stretch>
        </p:blipFill>
        <p:spPr>
          <a:xfrm>
            <a:off x="0" y="682625"/>
            <a:ext cx="9144000" cy="1016681"/>
          </a:xfrm>
          <a:prstGeom prst="rect">
            <a:avLst/>
          </a:prstGeom>
        </p:spPr>
      </p:pic>
      <p:sp>
        <p:nvSpPr>
          <p:cNvPr id="8" name="ZoneTexte 7"/>
          <p:cNvSpPr txBox="1"/>
          <p:nvPr/>
        </p:nvSpPr>
        <p:spPr>
          <a:xfrm>
            <a:off x="220298" y="1817980"/>
            <a:ext cx="8731979" cy="646331"/>
          </a:xfrm>
          <a:prstGeom prst="rect">
            <a:avLst/>
          </a:prstGeom>
          <a:noFill/>
        </p:spPr>
        <p:txBody>
          <a:bodyPr wrap="square" rtlCol="0">
            <a:spAutoFit/>
          </a:bodyPr>
          <a:lstStyle/>
          <a:p>
            <a:r>
              <a:rPr lang="fr-FR" dirty="0" smtClean="0"/>
              <a:t>-on parcours le tableau </a:t>
            </a:r>
            <a:r>
              <a:rPr lang="fr-FR" dirty="0" err="1" smtClean="0"/>
              <a:t>currentMovements</a:t>
            </a:r>
            <a:r>
              <a:rPr lang="fr-FR" dirty="0" smtClean="0"/>
              <a:t> et on lie la </a:t>
            </a:r>
            <a:r>
              <a:rPr lang="fr-FR" dirty="0" err="1" smtClean="0"/>
              <a:t>cell</a:t>
            </a:r>
            <a:r>
              <a:rPr lang="fr-FR" dirty="0" smtClean="0"/>
              <a:t> au click</a:t>
            </a:r>
          </a:p>
          <a:p>
            <a:r>
              <a:rPr lang="fr-FR" dirty="0" smtClean="0"/>
              <a:t>-si click appelle de </a:t>
            </a:r>
            <a:r>
              <a:rPr lang="fr-FR" dirty="0" err="1" smtClean="0"/>
              <a:t>makeMovementTurn</a:t>
            </a:r>
            <a:endParaRPr lang="fr-FR" dirty="0"/>
          </a:p>
        </p:txBody>
      </p:sp>
      <p:pic>
        <p:nvPicPr>
          <p:cNvPr id="9" name="Image 8"/>
          <p:cNvPicPr>
            <a:picLocks noChangeAspect="1"/>
          </p:cNvPicPr>
          <p:nvPr/>
        </p:nvPicPr>
        <p:blipFill>
          <a:blip r:embed="rId3"/>
          <a:stretch>
            <a:fillRect/>
          </a:stretch>
        </p:blipFill>
        <p:spPr>
          <a:xfrm>
            <a:off x="321276" y="2582985"/>
            <a:ext cx="7249297" cy="2422709"/>
          </a:xfrm>
          <a:prstGeom prst="rect">
            <a:avLst/>
          </a:prstGeom>
        </p:spPr>
      </p:pic>
      <p:sp>
        <p:nvSpPr>
          <p:cNvPr id="10" name="ZoneTexte 9"/>
          <p:cNvSpPr txBox="1"/>
          <p:nvPr/>
        </p:nvSpPr>
        <p:spPr>
          <a:xfrm>
            <a:off x="403654" y="5255741"/>
            <a:ext cx="7166919" cy="369332"/>
          </a:xfrm>
          <a:prstGeom prst="rect">
            <a:avLst/>
          </a:prstGeom>
          <a:noFill/>
        </p:spPr>
        <p:txBody>
          <a:bodyPr wrap="square" rtlCol="0">
            <a:spAutoFit/>
          </a:bodyPr>
          <a:lstStyle/>
          <a:p>
            <a:r>
              <a:rPr lang="fr-FR" dirty="0" smtClean="0"/>
              <a:t>-</a:t>
            </a:r>
            <a:r>
              <a:rPr lang="fr-FR" dirty="0" err="1" smtClean="0"/>
              <a:t>toggleMovement</a:t>
            </a:r>
            <a:r>
              <a:rPr lang="fr-FR" dirty="0" smtClean="0"/>
              <a:t> affiche les </a:t>
            </a:r>
            <a:r>
              <a:rPr lang="fr-FR" dirty="0" err="1" smtClean="0"/>
              <a:t>cells</a:t>
            </a:r>
            <a:r>
              <a:rPr lang="fr-FR" dirty="0" smtClean="0"/>
              <a:t> libre au déplacement du </a:t>
            </a:r>
            <a:r>
              <a:rPr lang="fr-FR" dirty="0" err="1" smtClean="0"/>
              <a:t>player</a:t>
            </a:r>
            <a:endParaRPr lang="fr-FR" dirty="0"/>
          </a:p>
        </p:txBody>
      </p:sp>
    </p:spTree>
    <p:extLst>
      <p:ext uri="{BB962C8B-B14F-4D97-AF65-F5344CB8AC3E}">
        <p14:creationId xmlns:p14="http://schemas.microsoft.com/office/powerpoint/2010/main" val="868326294"/>
      </p:ext>
    </p:extLst>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toggleMovement</a:t>
            </a:r>
            <a:endParaRPr lang="fr-FR" dirty="0"/>
          </a:p>
        </p:txBody>
      </p:sp>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pic>
        <p:nvPicPr>
          <p:cNvPr id="6" name="Image 5"/>
          <p:cNvPicPr>
            <a:picLocks noChangeAspect="1"/>
          </p:cNvPicPr>
          <p:nvPr/>
        </p:nvPicPr>
        <p:blipFill>
          <a:blip r:embed="rId2"/>
          <a:stretch>
            <a:fillRect/>
          </a:stretch>
        </p:blipFill>
        <p:spPr>
          <a:xfrm>
            <a:off x="144033" y="902815"/>
            <a:ext cx="7439025" cy="1543050"/>
          </a:xfrm>
          <a:prstGeom prst="rect">
            <a:avLst/>
          </a:prstGeom>
        </p:spPr>
      </p:pic>
      <p:pic>
        <p:nvPicPr>
          <p:cNvPr id="7" name="Image 6"/>
          <p:cNvPicPr>
            <a:picLocks noChangeAspect="1"/>
          </p:cNvPicPr>
          <p:nvPr/>
        </p:nvPicPr>
        <p:blipFill>
          <a:blip r:embed="rId3"/>
          <a:stretch>
            <a:fillRect/>
          </a:stretch>
        </p:blipFill>
        <p:spPr>
          <a:xfrm>
            <a:off x="1906802" y="3613707"/>
            <a:ext cx="2990850" cy="800100"/>
          </a:xfrm>
          <a:prstGeom prst="rect">
            <a:avLst/>
          </a:prstGeom>
        </p:spPr>
      </p:pic>
      <p:sp>
        <p:nvSpPr>
          <p:cNvPr id="8" name="ZoneTexte 7"/>
          <p:cNvSpPr txBox="1"/>
          <p:nvPr/>
        </p:nvSpPr>
        <p:spPr>
          <a:xfrm>
            <a:off x="576649" y="2839480"/>
            <a:ext cx="7521146" cy="369332"/>
          </a:xfrm>
          <a:prstGeom prst="rect">
            <a:avLst/>
          </a:prstGeom>
          <a:noFill/>
        </p:spPr>
        <p:txBody>
          <a:bodyPr wrap="square" rtlCol="0">
            <a:spAutoFit/>
          </a:bodyPr>
          <a:lstStyle/>
          <a:p>
            <a:r>
              <a:rPr lang="fr-FR" dirty="0" smtClean="0"/>
              <a:t>- Ajout ou supprime la class </a:t>
            </a:r>
            <a:r>
              <a:rPr lang="fr-FR" dirty="0" err="1" smtClean="0"/>
              <a:t>cell-movement</a:t>
            </a:r>
            <a:endParaRPr lang="fr-FR" dirty="0"/>
          </a:p>
        </p:txBody>
      </p:sp>
    </p:spTree>
    <p:extLst>
      <p:ext uri="{BB962C8B-B14F-4D97-AF65-F5344CB8AC3E}">
        <p14:creationId xmlns:p14="http://schemas.microsoft.com/office/powerpoint/2010/main" val="2978193634"/>
      </p:ext>
    </p:extLst>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makeMovementTurn</a:t>
            </a:r>
            <a:r>
              <a:rPr lang="fr-FR" dirty="0"/>
              <a:t> = </a:t>
            </a:r>
            <a:r>
              <a:rPr lang="fr-FR" dirty="0" err="1"/>
              <a:t>function</a:t>
            </a:r>
            <a:r>
              <a:rPr lang="fr-FR" dirty="0"/>
              <a:t>(</a:t>
            </a:r>
            <a:r>
              <a:rPr lang="fr-FR" dirty="0" err="1"/>
              <a:t>event</a:t>
            </a:r>
            <a:r>
              <a:rPr lang="fr-FR" dirty="0"/>
              <a:t>)</a:t>
            </a:r>
          </a:p>
        </p:txBody>
      </p:sp>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pic>
        <p:nvPicPr>
          <p:cNvPr id="6" name="Image 5"/>
          <p:cNvPicPr>
            <a:picLocks noChangeAspect="1"/>
          </p:cNvPicPr>
          <p:nvPr/>
        </p:nvPicPr>
        <p:blipFill>
          <a:blip r:embed="rId2"/>
          <a:stretch>
            <a:fillRect/>
          </a:stretch>
        </p:blipFill>
        <p:spPr>
          <a:xfrm>
            <a:off x="214313" y="835239"/>
            <a:ext cx="5686425" cy="409575"/>
          </a:xfrm>
          <a:prstGeom prst="rect">
            <a:avLst/>
          </a:prstGeom>
        </p:spPr>
      </p:pic>
      <p:sp>
        <p:nvSpPr>
          <p:cNvPr id="7" name="ZoneTexte 6"/>
          <p:cNvSpPr txBox="1"/>
          <p:nvPr/>
        </p:nvSpPr>
        <p:spPr>
          <a:xfrm>
            <a:off x="214313" y="1326292"/>
            <a:ext cx="8468368" cy="646331"/>
          </a:xfrm>
          <a:prstGeom prst="rect">
            <a:avLst/>
          </a:prstGeom>
          <a:noFill/>
        </p:spPr>
        <p:txBody>
          <a:bodyPr wrap="square" rtlCol="0">
            <a:spAutoFit/>
          </a:bodyPr>
          <a:lstStyle/>
          <a:p>
            <a:r>
              <a:rPr lang="fr-FR" dirty="0" smtClean="0"/>
              <a:t>-par le click on récupère la position pos du joueur et on déplace le joueur par la fonction </a:t>
            </a:r>
            <a:r>
              <a:rPr lang="fr-FR" dirty="0" err="1" smtClean="0"/>
              <a:t>makeMovement</a:t>
            </a:r>
            <a:r>
              <a:rPr lang="fr-FR" dirty="0" smtClean="0"/>
              <a:t>() </a:t>
            </a:r>
            <a:endParaRPr lang="fr-FR" dirty="0"/>
          </a:p>
        </p:txBody>
      </p:sp>
      <p:pic>
        <p:nvPicPr>
          <p:cNvPr id="8" name="Image 7"/>
          <p:cNvPicPr>
            <a:picLocks noChangeAspect="1"/>
          </p:cNvPicPr>
          <p:nvPr/>
        </p:nvPicPr>
        <p:blipFill>
          <a:blip r:embed="rId3"/>
          <a:stretch>
            <a:fillRect/>
          </a:stretch>
        </p:blipFill>
        <p:spPr>
          <a:xfrm>
            <a:off x="214313" y="2173630"/>
            <a:ext cx="6553200" cy="352425"/>
          </a:xfrm>
          <a:prstGeom prst="rect">
            <a:avLst/>
          </a:prstGeom>
        </p:spPr>
      </p:pic>
      <p:pic>
        <p:nvPicPr>
          <p:cNvPr id="9" name="Image 8"/>
          <p:cNvPicPr>
            <a:picLocks noChangeAspect="1"/>
          </p:cNvPicPr>
          <p:nvPr/>
        </p:nvPicPr>
        <p:blipFill>
          <a:blip r:embed="rId4"/>
          <a:stretch>
            <a:fillRect/>
          </a:stretch>
        </p:blipFill>
        <p:spPr>
          <a:xfrm>
            <a:off x="0" y="2623008"/>
            <a:ext cx="9144000" cy="1611984"/>
          </a:xfrm>
          <a:prstGeom prst="rect">
            <a:avLst/>
          </a:prstGeom>
        </p:spPr>
      </p:pic>
      <p:sp>
        <p:nvSpPr>
          <p:cNvPr id="10" name="ZoneTexte 9"/>
          <p:cNvSpPr txBox="1"/>
          <p:nvPr/>
        </p:nvSpPr>
        <p:spPr>
          <a:xfrm>
            <a:off x="156520" y="4331945"/>
            <a:ext cx="8756822" cy="1200329"/>
          </a:xfrm>
          <a:prstGeom prst="rect">
            <a:avLst/>
          </a:prstGeom>
          <a:noFill/>
        </p:spPr>
        <p:txBody>
          <a:bodyPr wrap="square" rtlCol="0">
            <a:spAutoFit/>
          </a:bodyPr>
          <a:lstStyle/>
          <a:p>
            <a:r>
              <a:rPr lang="fr-FR" dirty="0" smtClean="0"/>
              <a:t>-On délie le click de la </a:t>
            </a:r>
            <a:r>
              <a:rPr lang="fr-FR" dirty="0" err="1" smtClean="0"/>
              <a:t>cell</a:t>
            </a:r>
            <a:endParaRPr lang="fr-FR" dirty="0" smtClean="0"/>
          </a:p>
          <a:p>
            <a:r>
              <a:rPr lang="fr-FR" dirty="0" smtClean="0"/>
              <a:t>-on </a:t>
            </a:r>
            <a:r>
              <a:rPr lang="fr-FR" dirty="0" err="1" smtClean="0"/>
              <a:t>libére</a:t>
            </a:r>
            <a:r>
              <a:rPr lang="fr-FR" dirty="0" smtClean="0"/>
              <a:t> les </a:t>
            </a:r>
            <a:r>
              <a:rPr lang="fr-FR" dirty="0" err="1" smtClean="0"/>
              <a:t>cell</a:t>
            </a:r>
            <a:r>
              <a:rPr lang="fr-FR" dirty="0" smtClean="0"/>
              <a:t> (</a:t>
            </a:r>
            <a:r>
              <a:rPr lang="fr-FR" dirty="0" err="1" smtClean="0"/>
              <a:t>toogleMovement</a:t>
            </a:r>
            <a:r>
              <a:rPr lang="fr-FR" dirty="0" smtClean="0"/>
              <a:t>)</a:t>
            </a:r>
          </a:p>
          <a:p>
            <a:r>
              <a:rPr lang="fr-FR" dirty="0" smtClean="0"/>
              <a:t>-on affiche le joueur dans la nouvelle </a:t>
            </a:r>
            <a:r>
              <a:rPr lang="fr-FR" dirty="0" err="1" smtClean="0"/>
              <a:t>cell</a:t>
            </a:r>
            <a:r>
              <a:rPr lang="fr-FR" dirty="0" smtClean="0"/>
              <a:t> (</a:t>
            </a:r>
            <a:r>
              <a:rPr lang="fr-FR" dirty="0" err="1" smtClean="0"/>
              <a:t>displayPlayer</a:t>
            </a:r>
            <a:r>
              <a:rPr lang="fr-FR" dirty="0" smtClean="0"/>
              <a:t>)</a:t>
            </a:r>
          </a:p>
          <a:p>
            <a:r>
              <a:rPr lang="fr-FR" dirty="0" smtClean="0"/>
              <a:t>-on remet à vide le tableau des déplacements (</a:t>
            </a:r>
            <a:r>
              <a:rPr lang="fr-FR" dirty="0" err="1" smtClean="0"/>
              <a:t>movementOptions</a:t>
            </a:r>
            <a:r>
              <a:rPr lang="fr-FR" dirty="0" smtClean="0"/>
              <a:t>)</a:t>
            </a:r>
            <a:endParaRPr lang="fr-FR" dirty="0"/>
          </a:p>
        </p:txBody>
      </p:sp>
    </p:spTree>
    <p:extLst>
      <p:ext uri="{BB962C8B-B14F-4D97-AF65-F5344CB8AC3E}">
        <p14:creationId xmlns:p14="http://schemas.microsoft.com/office/powerpoint/2010/main" val="4180487900"/>
      </p:ext>
    </p:extLst>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nextMovementTurn</a:t>
            </a:r>
            <a:endParaRPr lang="fr-FR" dirty="0"/>
          </a:p>
        </p:txBody>
      </p:sp>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pic>
        <p:nvPicPr>
          <p:cNvPr id="6" name="Image 5"/>
          <p:cNvPicPr>
            <a:picLocks noChangeAspect="1"/>
          </p:cNvPicPr>
          <p:nvPr/>
        </p:nvPicPr>
        <p:blipFill>
          <a:blip r:embed="rId2"/>
          <a:stretch>
            <a:fillRect/>
          </a:stretch>
        </p:blipFill>
        <p:spPr>
          <a:xfrm>
            <a:off x="53545" y="1341329"/>
            <a:ext cx="9144000" cy="1984075"/>
          </a:xfrm>
          <a:prstGeom prst="rect">
            <a:avLst/>
          </a:prstGeom>
        </p:spPr>
      </p:pic>
      <p:sp>
        <p:nvSpPr>
          <p:cNvPr id="7" name="ZoneTexte 6"/>
          <p:cNvSpPr txBox="1"/>
          <p:nvPr/>
        </p:nvSpPr>
        <p:spPr>
          <a:xfrm>
            <a:off x="461448" y="3738971"/>
            <a:ext cx="7982465" cy="646331"/>
          </a:xfrm>
          <a:prstGeom prst="rect">
            <a:avLst/>
          </a:prstGeom>
          <a:noFill/>
        </p:spPr>
        <p:txBody>
          <a:bodyPr wrap="square" rtlCol="0">
            <a:spAutoFit/>
          </a:bodyPr>
          <a:lstStyle/>
          <a:p>
            <a:r>
              <a:rPr lang="fr-FR" dirty="0" smtClean="0"/>
              <a:t>-si </a:t>
            </a:r>
            <a:r>
              <a:rPr lang="fr-FR" dirty="0" err="1" smtClean="0"/>
              <a:t>continueMovementPhase</a:t>
            </a:r>
            <a:r>
              <a:rPr lang="fr-FR" smtClean="0"/>
              <a:t> = </a:t>
            </a:r>
            <a:r>
              <a:rPr lang="fr-FR" dirty="0" smtClean="0"/>
              <a:t>false alors combat et appelle de la fonction </a:t>
            </a:r>
            <a:r>
              <a:rPr lang="fr-FR" dirty="0" err="1" smtClean="0"/>
              <a:t>nextCombatTurn</a:t>
            </a:r>
            <a:endParaRPr lang="fr-FR" dirty="0"/>
          </a:p>
        </p:txBody>
      </p:sp>
    </p:spTree>
    <p:extLst>
      <p:ext uri="{BB962C8B-B14F-4D97-AF65-F5344CB8AC3E}">
        <p14:creationId xmlns:p14="http://schemas.microsoft.com/office/powerpoint/2010/main" val="3017545804"/>
      </p:ext>
    </p:extLst>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switchPlayerWeapon</a:t>
            </a:r>
            <a:endParaRPr lang="fr-FR" dirty="0"/>
          </a:p>
        </p:txBody>
      </p:sp>
      <p:sp>
        <p:nvSpPr>
          <p:cNvPr id="5" name="Espace réservé du pied de page 4"/>
          <p:cNvSpPr>
            <a:spLocks noGrp="1"/>
          </p:cNvSpPr>
          <p:nvPr>
            <p:ph type="ftr" sz="quarter" idx="11"/>
          </p:nvPr>
        </p:nvSpPr>
        <p:spPr/>
        <p:txBody>
          <a:bodyPr/>
          <a:lstStyle/>
          <a:p>
            <a:pPr>
              <a:defRPr/>
            </a:pPr>
            <a:r>
              <a:rPr lang="en-US" dirty="0" smtClean="0"/>
              <a:t>Les </a:t>
            </a:r>
            <a:r>
              <a:rPr lang="en-US" dirty="0" err="1" smtClean="0"/>
              <a:t>mouvements</a:t>
            </a:r>
            <a:endParaRPr lang="en-US" dirty="0"/>
          </a:p>
        </p:txBody>
      </p:sp>
      <p:pic>
        <p:nvPicPr>
          <p:cNvPr id="6" name="Image 5"/>
          <p:cNvPicPr>
            <a:picLocks noChangeAspect="1"/>
          </p:cNvPicPr>
          <p:nvPr/>
        </p:nvPicPr>
        <p:blipFill>
          <a:blip r:embed="rId2"/>
          <a:stretch>
            <a:fillRect/>
          </a:stretch>
        </p:blipFill>
        <p:spPr>
          <a:xfrm>
            <a:off x="214313" y="1054958"/>
            <a:ext cx="8524875" cy="876300"/>
          </a:xfrm>
          <a:prstGeom prst="rect">
            <a:avLst/>
          </a:prstGeom>
        </p:spPr>
      </p:pic>
      <p:pic>
        <p:nvPicPr>
          <p:cNvPr id="7" name="Image 6"/>
          <p:cNvPicPr>
            <a:picLocks noChangeAspect="1"/>
          </p:cNvPicPr>
          <p:nvPr/>
        </p:nvPicPr>
        <p:blipFill>
          <a:blip r:embed="rId3"/>
          <a:stretch>
            <a:fillRect/>
          </a:stretch>
        </p:blipFill>
        <p:spPr>
          <a:xfrm>
            <a:off x="3093565" y="2078509"/>
            <a:ext cx="5531451" cy="3938804"/>
          </a:xfrm>
          <a:prstGeom prst="rect">
            <a:avLst/>
          </a:prstGeom>
        </p:spPr>
      </p:pic>
      <p:sp>
        <p:nvSpPr>
          <p:cNvPr id="8" name="ZoneTexte 7"/>
          <p:cNvSpPr txBox="1"/>
          <p:nvPr/>
        </p:nvSpPr>
        <p:spPr>
          <a:xfrm>
            <a:off x="304800" y="2183027"/>
            <a:ext cx="2594919" cy="1754326"/>
          </a:xfrm>
          <a:prstGeom prst="rect">
            <a:avLst/>
          </a:prstGeom>
          <a:noFill/>
        </p:spPr>
        <p:txBody>
          <a:bodyPr wrap="square" rtlCol="0">
            <a:spAutoFit/>
          </a:bodyPr>
          <a:lstStyle/>
          <a:p>
            <a:r>
              <a:rPr lang="fr-FR" dirty="0"/>
              <a:t>Si un joueur passe sur une case contenant une arme, il laisse son arme actuelle sur place et la remplace par la </a:t>
            </a:r>
            <a:r>
              <a:rPr lang="fr-FR" dirty="0" smtClean="0"/>
              <a:t>nouvelle.</a:t>
            </a:r>
            <a:endParaRPr lang="fr-FR" dirty="0"/>
          </a:p>
        </p:txBody>
      </p:sp>
    </p:spTree>
    <p:extLst>
      <p:ext uri="{BB962C8B-B14F-4D97-AF65-F5344CB8AC3E}">
        <p14:creationId xmlns:p14="http://schemas.microsoft.com/office/powerpoint/2010/main" val="583607849"/>
      </p:ext>
    </p:extLst>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nextCombatTurn</a:t>
            </a:r>
            <a:endParaRPr lang="fr-FR" dirty="0"/>
          </a:p>
        </p:txBody>
      </p:sp>
      <p:sp>
        <p:nvSpPr>
          <p:cNvPr id="5" name="Espace réservé du pied de page 4"/>
          <p:cNvSpPr>
            <a:spLocks noGrp="1"/>
          </p:cNvSpPr>
          <p:nvPr>
            <p:ph type="ftr" sz="quarter" idx="11"/>
          </p:nvPr>
        </p:nvSpPr>
        <p:spPr/>
        <p:txBody>
          <a:bodyPr/>
          <a:lstStyle/>
          <a:p>
            <a:pPr>
              <a:defRPr/>
            </a:pPr>
            <a:r>
              <a:rPr lang="en-US" dirty="0" smtClean="0"/>
              <a:t>Le combat</a:t>
            </a:r>
            <a:endParaRPr lang="en-US" dirty="0"/>
          </a:p>
        </p:txBody>
      </p:sp>
      <p:pic>
        <p:nvPicPr>
          <p:cNvPr id="6" name="Image 5"/>
          <p:cNvPicPr>
            <a:picLocks noChangeAspect="1"/>
          </p:cNvPicPr>
          <p:nvPr/>
        </p:nvPicPr>
        <p:blipFill>
          <a:blip r:embed="rId2"/>
          <a:stretch>
            <a:fillRect/>
          </a:stretch>
        </p:blipFill>
        <p:spPr>
          <a:xfrm>
            <a:off x="299265" y="1445401"/>
            <a:ext cx="7905750" cy="1552575"/>
          </a:xfrm>
          <a:prstGeom prst="rect">
            <a:avLst/>
          </a:prstGeom>
        </p:spPr>
      </p:pic>
      <p:sp>
        <p:nvSpPr>
          <p:cNvPr id="7" name="ZoneTexte 6"/>
          <p:cNvSpPr txBox="1"/>
          <p:nvPr/>
        </p:nvSpPr>
        <p:spPr>
          <a:xfrm>
            <a:off x="378941" y="799070"/>
            <a:ext cx="7603524" cy="646331"/>
          </a:xfrm>
          <a:prstGeom prst="rect">
            <a:avLst/>
          </a:prstGeom>
          <a:noFill/>
        </p:spPr>
        <p:txBody>
          <a:bodyPr wrap="square" rtlCol="0">
            <a:spAutoFit/>
          </a:bodyPr>
          <a:lstStyle/>
          <a:p>
            <a:r>
              <a:rPr lang="fr-FR" dirty="0" smtClean="0"/>
              <a:t>-si sante du joueur courant &gt; 0 appelle de </a:t>
            </a:r>
            <a:r>
              <a:rPr lang="fr-FR" dirty="0" err="1" smtClean="0"/>
              <a:t>setupCombatOptions</a:t>
            </a:r>
            <a:r>
              <a:rPr lang="fr-FR" dirty="0" smtClean="0"/>
              <a:t>()</a:t>
            </a:r>
          </a:p>
          <a:p>
            <a:r>
              <a:rPr lang="fr-FR" dirty="0" smtClean="0"/>
              <a:t>Sinon </a:t>
            </a:r>
            <a:r>
              <a:rPr lang="fr-FR" dirty="0" err="1"/>
              <a:t>e</a:t>
            </a:r>
            <a:r>
              <a:rPr lang="fr-FR" dirty="0" err="1" smtClean="0"/>
              <a:t>ndGame</a:t>
            </a:r>
            <a:r>
              <a:rPr lang="fr-FR" dirty="0" smtClean="0"/>
              <a:t>()</a:t>
            </a:r>
            <a:endParaRPr lang="fr-FR" dirty="0"/>
          </a:p>
        </p:txBody>
      </p:sp>
      <p:pic>
        <p:nvPicPr>
          <p:cNvPr id="8" name="Image 7"/>
          <p:cNvPicPr>
            <a:picLocks noChangeAspect="1"/>
          </p:cNvPicPr>
          <p:nvPr/>
        </p:nvPicPr>
        <p:blipFill>
          <a:blip r:embed="rId3"/>
          <a:stretch>
            <a:fillRect/>
          </a:stretch>
        </p:blipFill>
        <p:spPr>
          <a:xfrm>
            <a:off x="304800" y="3590743"/>
            <a:ext cx="8048625" cy="923925"/>
          </a:xfrm>
          <a:prstGeom prst="rect">
            <a:avLst/>
          </a:prstGeom>
        </p:spPr>
      </p:pic>
      <p:pic>
        <p:nvPicPr>
          <p:cNvPr id="9" name="Image 8"/>
          <p:cNvPicPr>
            <a:picLocks noChangeAspect="1"/>
          </p:cNvPicPr>
          <p:nvPr/>
        </p:nvPicPr>
        <p:blipFill>
          <a:blip r:embed="rId4"/>
          <a:stretch>
            <a:fillRect/>
          </a:stretch>
        </p:blipFill>
        <p:spPr>
          <a:xfrm>
            <a:off x="925855" y="5107435"/>
            <a:ext cx="4524375" cy="866775"/>
          </a:xfrm>
          <a:prstGeom prst="rect">
            <a:avLst/>
          </a:prstGeom>
        </p:spPr>
      </p:pic>
      <p:sp>
        <p:nvSpPr>
          <p:cNvPr id="10" name="ZoneTexte 9"/>
          <p:cNvSpPr txBox="1"/>
          <p:nvPr/>
        </p:nvSpPr>
        <p:spPr>
          <a:xfrm>
            <a:off x="378941" y="3155623"/>
            <a:ext cx="7249297" cy="369332"/>
          </a:xfrm>
          <a:prstGeom prst="rect">
            <a:avLst/>
          </a:prstGeom>
          <a:noFill/>
        </p:spPr>
        <p:txBody>
          <a:bodyPr wrap="square" rtlCol="0">
            <a:spAutoFit/>
          </a:bodyPr>
          <a:lstStyle/>
          <a:p>
            <a:r>
              <a:rPr lang="fr-FR" dirty="0" smtClean="0"/>
              <a:t>Apelle de </a:t>
            </a:r>
            <a:r>
              <a:rPr lang="fr-FR" dirty="0" err="1" smtClean="0"/>
              <a:t>makeCombatTurn</a:t>
            </a:r>
            <a:endParaRPr lang="fr-FR" dirty="0"/>
          </a:p>
        </p:txBody>
      </p:sp>
      <p:sp>
        <p:nvSpPr>
          <p:cNvPr id="11" name="ZoneTexte 10"/>
          <p:cNvSpPr txBox="1"/>
          <p:nvPr/>
        </p:nvSpPr>
        <p:spPr>
          <a:xfrm>
            <a:off x="518984" y="4679092"/>
            <a:ext cx="2734962" cy="369332"/>
          </a:xfrm>
          <a:prstGeom prst="rect">
            <a:avLst/>
          </a:prstGeom>
          <a:noFill/>
        </p:spPr>
        <p:txBody>
          <a:bodyPr wrap="square" rtlCol="0">
            <a:spAutoFit/>
          </a:bodyPr>
          <a:lstStyle/>
          <a:p>
            <a:r>
              <a:rPr lang="fr-FR" dirty="0" smtClean="0"/>
              <a:t>Fin du jeu</a:t>
            </a:r>
            <a:endParaRPr lang="fr-FR" dirty="0"/>
          </a:p>
        </p:txBody>
      </p:sp>
    </p:spTree>
    <p:extLst>
      <p:ext uri="{BB962C8B-B14F-4D97-AF65-F5344CB8AC3E}">
        <p14:creationId xmlns:p14="http://schemas.microsoft.com/office/powerpoint/2010/main" val="1140082782"/>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solidFill>
                  <a:srgbClr val="005AB4"/>
                </a:solidFill>
              </a:rPr>
              <a:t>Vue</a:t>
            </a:r>
            <a:r>
              <a:rPr lang="en-US" dirty="0" smtClean="0">
                <a:solidFill>
                  <a:srgbClr val="005AB4"/>
                </a:solidFill>
              </a:rPr>
              <a:t> </a:t>
            </a:r>
            <a:r>
              <a:rPr lang="en-US" dirty="0" err="1" smtClean="0">
                <a:solidFill>
                  <a:srgbClr val="005AB4"/>
                </a:solidFill>
              </a:rPr>
              <a:t>d’ensemble</a:t>
            </a:r>
            <a:endParaRPr lang="en-US" dirty="0" smtClean="0">
              <a:solidFill>
                <a:srgbClr val="005AB4"/>
              </a:solidFill>
            </a:endParaRPr>
          </a:p>
        </p:txBody>
      </p:sp>
      <p:sp>
        <p:nvSpPr>
          <p:cNvPr id="14339" name="Rectangle 2"/>
          <p:cNvSpPr>
            <a:spLocks noGrp="1" noChangeArrowheads="1"/>
          </p:cNvSpPr>
          <p:nvPr>
            <p:ph type="title"/>
          </p:nvPr>
        </p:nvSpPr>
        <p:spPr/>
        <p:txBody>
          <a:bodyPr/>
          <a:lstStyle/>
          <a:p>
            <a:r>
              <a:rPr lang="en-US" dirty="0" err="1" smtClean="0"/>
              <a:t>Objectifs</a:t>
            </a:r>
            <a:r>
              <a:rPr lang="en-US" dirty="0" smtClean="0"/>
              <a:t> du </a:t>
            </a:r>
            <a:r>
              <a:rPr lang="en-US" dirty="0" err="1" smtClean="0"/>
              <a:t>projet</a:t>
            </a:r>
            <a:r>
              <a:rPr lang="en-US" dirty="0" smtClean="0"/>
              <a:t>			</a:t>
            </a:r>
          </a:p>
        </p:txBody>
      </p:sp>
      <p:sp>
        <p:nvSpPr>
          <p:cNvPr id="16387" name="Rectangle 3"/>
          <p:cNvSpPr>
            <a:spLocks noGrp="1" noChangeArrowheads="1"/>
          </p:cNvSpPr>
          <p:nvPr>
            <p:ph type="body" idx="1"/>
          </p:nvPr>
        </p:nvSpPr>
        <p:spPr>
          <a:xfrm>
            <a:off x="228600" y="865188"/>
            <a:ext cx="8431213" cy="4659312"/>
          </a:xfrm>
        </p:spPr>
        <p:txBody>
          <a:bodyPr/>
          <a:lstStyle/>
          <a:p>
            <a:pPr marL="233363" indent="-233363">
              <a:spcAft>
                <a:spcPct val="75000"/>
              </a:spcAft>
              <a:buClr>
                <a:srgbClr val="FF9900"/>
              </a:buClr>
              <a:buFontTx/>
              <a:buChar char="•"/>
            </a:pPr>
            <a:r>
              <a:rPr lang="fr-FR" sz="2400" dirty="0"/>
              <a:t>Ce projet consistera à créer un jeu en ligne en JavaScript dans lequel 2 joueurs évoluent chacun leur tour pour s'affronter. Comme dans Highlander, il ne peut en rester qu'un !</a:t>
            </a:r>
            <a:endParaRPr lang="en-US" sz="2400" dirty="0" smtClean="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7919" y="2445812"/>
            <a:ext cx="3895216" cy="3450894"/>
          </a:xfrm>
          <a:prstGeom prst="rect">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Top)">
                                      <p:cBhvr>
                                        <p:cTn id="7" dur="500"/>
                                        <p:tgtEl>
                                          <p:spTgt spid="16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makeCombatTurn</a:t>
            </a:r>
            <a:endParaRPr lang="fr-FR" dirty="0"/>
          </a:p>
        </p:txBody>
      </p:sp>
      <p:sp>
        <p:nvSpPr>
          <p:cNvPr id="5" name="Espace réservé du pied de page 4"/>
          <p:cNvSpPr>
            <a:spLocks noGrp="1"/>
          </p:cNvSpPr>
          <p:nvPr>
            <p:ph type="ftr" sz="quarter" idx="11"/>
          </p:nvPr>
        </p:nvSpPr>
        <p:spPr/>
        <p:txBody>
          <a:bodyPr/>
          <a:lstStyle/>
          <a:p>
            <a:pPr>
              <a:defRPr/>
            </a:pPr>
            <a:r>
              <a:rPr lang="en-US" dirty="0" smtClean="0"/>
              <a:t>Le combat</a:t>
            </a:r>
            <a:endParaRPr lang="en-US" dirty="0"/>
          </a:p>
        </p:txBody>
      </p:sp>
      <p:pic>
        <p:nvPicPr>
          <p:cNvPr id="6" name="Image 5"/>
          <p:cNvPicPr>
            <a:picLocks noChangeAspect="1"/>
          </p:cNvPicPr>
          <p:nvPr/>
        </p:nvPicPr>
        <p:blipFill>
          <a:blip r:embed="rId2"/>
          <a:stretch>
            <a:fillRect/>
          </a:stretch>
        </p:blipFill>
        <p:spPr>
          <a:xfrm>
            <a:off x="157164" y="709574"/>
            <a:ext cx="4035896" cy="954728"/>
          </a:xfrm>
          <a:prstGeom prst="rect">
            <a:avLst/>
          </a:prstGeom>
        </p:spPr>
      </p:pic>
      <p:pic>
        <p:nvPicPr>
          <p:cNvPr id="7" name="Image 6"/>
          <p:cNvPicPr>
            <a:picLocks noChangeAspect="1"/>
          </p:cNvPicPr>
          <p:nvPr/>
        </p:nvPicPr>
        <p:blipFill>
          <a:blip r:embed="rId3"/>
          <a:stretch>
            <a:fillRect/>
          </a:stretch>
        </p:blipFill>
        <p:spPr>
          <a:xfrm>
            <a:off x="202428" y="1709851"/>
            <a:ext cx="3990632" cy="954101"/>
          </a:xfrm>
          <a:prstGeom prst="rect">
            <a:avLst/>
          </a:prstGeom>
        </p:spPr>
      </p:pic>
      <p:sp>
        <p:nvSpPr>
          <p:cNvPr id="8" name="ZoneTexte 7"/>
          <p:cNvSpPr txBox="1"/>
          <p:nvPr/>
        </p:nvSpPr>
        <p:spPr>
          <a:xfrm>
            <a:off x="5049795" y="709574"/>
            <a:ext cx="3674076" cy="1477328"/>
          </a:xfrm>
          <a:prstGeom prst="rect">
            <a:avLst/>
          </a:prstGeom>
          <a:noFill/>
        </p:spPr>
        <p:txBody>
          <a:bodyPr wrap="square" rtlCol="0">
            <a:spAutoFit/>
          </a:bodyPr>
          <a:lstStyle/>
          <a:p>
            <a:r>
              <a:rPr lang="fr-FR" dirty="0" smtClean="0"/>
              <a:t>-on a clique sur attaque ou </a:t>
            </a:r>
            <a:r>
              <a:rPr lang="fr-FR" dirty="0" err="1" smtClean="0"/>
              <a:t>defense</a:t>
            </a:r>
            <a:endParaRPr lang="fr-FR" dirty="0" smtClean="0"/>
          </a:p>
          <a:p>
            <a:r>
              <a:rPr lang="fr-FR" dirty="0" smtClean="0"/>
              <a:t>-appelle de </a:t>
            </a:r>
            <a:r>
              <a:rPr lang="fr-FR" dirty="0" err="1" smtClean="0"/>
              <a:t>unsetCombatOptions</a:t>
            </a:r>
            <a:r>
              <a:rPr lang="fr-FR" dirty="0" smtClean="0"/>
              <a:t> qui </a:t>
            </a:r>
            <a:r>
              <a:rPr lang="fr-FR" dirty="0" err="1" smtClean="0"/>
              <a:t>libere</a:t>
            </a:r>
            <a:r>
              <a:rPr lang="fr-FR" dirty="0" smtClean="0"/>
              <a:t> le click</a:t>
            </a:r>
          </a:p>
          <a:p>
            <a:r>
              <a:rPr lang="fr-FR" dirty="0" smtClean="0"/>
              <a:t>-p : id du </a:t>
            </a:r>
            <a:r>
              <a:rPr lang="fr-FR" dirty="0" err="1" smtClean="0"/>
              <a:t>player</a:t>
            </a:r>
            <a:r>
              <a:rPr lang="fr-FR" dirty="0" smtClean="0"/>
              <a:t> courant</a:t>
            </a:r>
            <a:endParaRPr lang="fr-FR" dirty="0"/>
          </a:p>
        </p:txBody>
      </p:sp>
      <p:pic>
        <p:nvPicPr>
          <p:cNvPr id="9" name="Image 8"/>
          <p:cNvPicPr>
            <a:picLocks noChangeAspect="1"/>
          </p:cNvPicPr>
          <p:nvPr/>
        </p:nvPicPr>
        <p:blipFill>
          <a:blip r:embed="rId4"/>
          <a:stretch>
            <a:fillRect/>
          </a:stretch>
        </p:blipFill>
        <p:spPr>
          <a:xfrm>
            <a:off x="284657" y="2709501"/>
            <a:ext cx="8088912" cy="3385481"/>
          </a:xfrm>
          <a:prstGeom prst="rect">
            <a:avLst/>
          </a:prstGeom>
        </p:spPr>
      </p:pic>
    </p:spTree>
    <p:extLst>
      <p:ext uri="{BB962C8B-B14F-4D97-AF65-F5344CB8AC3E}">
        <p14:creationId xmlns:p14="http://schemas.microsoft.com/office/powerpoint/2010/main" val="1922734434"/>
      </p:ext>
    </p:extLst>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makeCombatTurn</a:t>
            </a:r>
            <a:endParaRPr lang="fr-FR" dirty="0"/>
          </a:p>
        </p:txBody>
      </p:sp>
      <p:sp>
        <p:nvSpPr>
          <p:cNvPr id="5" name="Espace réservé du pied de page 4"/>
          <p:cNvSpPr>
            <a:spLocks noGrp="1"/>
          </p:cNvSpPr>
          <p:nvPr>
            <p:ph type="ftr" sz="quarter" idx="11"/>
          </p:nvPr>
        </p:nvSpPr>
        <p:spPr/>
        <p:txBody>
          <a:bodyPr/>
          <a:lstStyle/>
          <a:p>
            <a:pPr>
              <a:defRPr/>
            </a:pPr>
            <a:r>
              <a:rPr lang="en-US" dirty="0" smtClean="0"/>
              <a:t>Le combat</a:t>
            </a:r>
            <a:endParaRPr lang="en-US" dirty="0"/>
          </a:p>
        </p:txBody>
      </p:sp>
      <p:pic>
        <p:nvPicPr>
          <p:cNvPr id="6" name="Image 5"/>
          <p:cNvPicPr>
            <a:picLocks noChangeAspect="1"/>
          </p:cNvPicPr>
          <p:nvPr/>
        </p:nvPicPr>
        <p:blipFill>
          <a:blip r:embed="rId2"/>
          <a:stretch>
            <a:fillRect/>
          </a:stretch>
        </p:blipFill>
        <p:spPr>
          <a:xfrm>
            <a:off x="1744620" y="1953848"/>
            <a:ext cx="6000750" cy="1352550"/>
          </a:xfrm>
          <a:prstGeom prst="rect">
            <a:avLst/>
          </a:prstGeom>
        </p:spPr>
      </p:pic>
      <p:pic>
        <p:nvPicPr>
          <p:cNvPr id="7" name="Image 6"/>
          <p:cNvPicPr>
            <a:picLocks noChangeAspect="1"/>
          </p:cNvPicPr>
          <p:nvPr/>
        </p:nvPicPr>
        <p:blipFill>
          <a:blip r:embed="rId3"/>
          <a:stretch>
            <a:fillRect/>
          </a:stretch>
        </p:blipFill>
        <p:spPr>
          <a:xfrm>
            <a:off x="1393825" y="4148695"/>
            <a:ext cx="2676525" cy="438150"/>
          </a:xfrm>
          <a:prstGeom prst="rect">
            <a:avLst/>
          </a:prstGeom>
        </p:spPr>
      </p:pic>
      <p:sp>
        <p:nvSpPr>
          <p:cNvPr id="8" name="ZoneTexte 7"/>
          <p:cNvSpPr txBox="1"/>
          <p:nvPr/>
        </p:nvSpPr>
        <p:spPr>
          <a:xfrm>
            <a:off x="1112237" y="3611432"/>
            <a:ext cx="4283676" cy="369332"/>
          </a:xfrm>
          <a:prstGeom prst="rect">
            <a:avLst/>
          </a:prstGeom>
          <a:noFill/>
        </p:spPr>
        <p:txBody>
          <a:bodyPr wrap="square" rtlCol="0">
            <a:spAutoFit/>
          </a:bodyPr>
          <a:lstStyle/>
          <a:p>
            <a:r>
              <a:rPr lang="fr-FR" dirty="0" smtClean="0"/>
              <a:t>- On passe sur le joueur suivant:</a:t>
            </a:r>
            <a:endParaRPr lang="fr-FR" dirty="0"/>
          </a:p>
        </p:txBody>
      </p:sp>
      <p:sp>
        <p:nvSpPr>
          <p:cNvPr id="10" name="Rectangle 9"/>
          <p:cNvSpPr/>
          <p:nvPr/>
        </p:nvSpPr>
        <p:spPr>
          <a:xfrm>
            <a:off x="762000" y="809341"/>
            <a:ext cx="4572000" cy="923330"/>
          </a:xfrm>
          <a:prstGeom prst="rect">
            <a:avLst/>
          </a:prstGeom>
        </p:spPr>
        <p:txBody>
          <a:bodyPr>
            <a:spAutoFit/>
          </a:bodyPr>
          <a:lstStyle/>
          <a:p>
            <a:r>
              <a:rPr lang="fr-FR" dirty="0" smtClean="0">
                <a:latin typeface="Source Sans Pro"/>
              </a:rPr>
              <a:t>-Lorsque </a:t>
            </a:r>
            <a:r>
              <a:rPr lang="fr-FR" dirty="0">
                <a:latin typeface="Source Sans Pro"/>
              </a:rPr>
              <a:t>le joueur se défend, il encaisse 50% de dégâts en moins qu’en temps normal</a:t>
            </a:r>
            <a:endParaRPr lang="fr-FR" dirty="0"/>
          </a:p>
        </p:txBody>
      </p:sp>
    </p:spTree>
    <p:extLst>
      <p:ext uri="{BB962C8B-B14F-4D97-AF65-F5344CB8AC3E}">
        <p14:creationId xmlns:p14="http://schemas.microsoft.com/office/powerpoint/2010/main" val="1982674331"/>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solidFill>
                  <a:srgbClr val="005AB4"/>
                </a:solidFill>
              </a:rPr>
              <a:t>Vue</a:t>
            </a:r>
            <a:r>
              <a:rPr lang="en-US" dirty="0" smtClean="0">
                <a:solidFill>
                  <a:srgbClr val="005AB4"/>
                </a:solidFill>
              </a:rPr>
              <a:t> </a:t>
            </a:r>
            <a:r>
              <a:rPr lang="en-US" dirty="0" err="1" smtClean="0">
                <a:solidFill>
                  <a:srgbClr val="005AB4"/>
                </a:solidFill>
              </a:rPr>
              <a:t>d’ensemble</a:t>
            </a:r>
            <a:endParaRPr lang="en-US" dirty="0" smtClean="0">
              <a:solidFill>
                <a:srgbClr val="005AB4"/>
              </a:solidFill>
            </a:endParaRPr>
          </a:p>
        </p:txBody>
      </p:sp>
      <p:sp>
        <p:nvSpPr>
          <p:cNvPr id="16387" name="Rectangle 2"/>
          <p:cNvSpPr>
            <a:spLocks noGrp="1" noChangeArrowheads="1"/>
          </p:cNvSpPr>
          <p:nvPr>
            <p:ph type="title"/>
          </p:nvPr>
        </p:nvSpPr>
        <p:spPr>
          <a:xfrm>
            <a:off x="211138" y="73025"/>
            <a:ext cx="8027987" cy="614363"/>
          </a:xfrm>
        </p:spPr>
        <p:txBody>
          <a:bodyPr/>
          <a:lstStyle/>
          <a:p>
            <a:r>
              <a:rPr lang="en-US" dirty="0" smtClean="0"/>
              <a:t>Structure du repertoire: </a:t>
            </a:r>
            <a:r>
              <a:rPr lang="en-US" dirty="0" err="1" smtClean="0"/>
              <a:t>projet</a:t>
            </a:r>
            <a:r>
              <a:rPr lang="en-US" dirty="0" smtClean="0"/>
              <a:t> 6</a:t>
            </a:r>
          </a:p>
        </p:txBody>
      </p:sp>
      <p:sp>
        <p:nvSpPr>
          <p:cNvPr id="25603" name="Rectangle 3"/>
          <p:cNvSpPr>
            <a:spLocks noChangeArrowheads="1"/>
          </p:cNvSpPr>
          <p:nvPr/>
        </p:nvSpPr>
        <p:spPr bwMode="auto">
          <a:xfrm>
            <a:off x="6129338" y="758825"/>
            <a:ext cx="2744787"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spcAft>
                <a:spcPct val="75000"/>
              </a:spcAft>
            </a:pPr>
            <a:r>
              <a:rPr lang="en-US" sz="2000" dirty="0" smtClean="0"/>
              <a:t> Le </a:t>
            </a:r>
            <a:r>
              <a:rPr lang="en-US" sz="2000" dirty="0" err="1" smtClean="0"/>
              <a:t>projet</a:t>
            </a:r>
            <a:r>
              <a:rPr lang="en-US" sz="2000" dirty="0"/>
              <a:t> </a:t>
            </a:r>
            <a:r>
              <a:rPr lang="en-US" sz="2000" dirty="0" err="1" smtClean="0"/>
              <a:t>est</a:t>
            </a:r>
            <a:r>
              <a:rPr lang="en-US" sz="2000" dirty="0" smtClean="0"/>
              <a:t> compose de </a:t>
            </a:r>
            <a:r>
              <a:rPr lang="en-US" sz="2000" dirty="0" err="1" smtClean="0"/>
              <a:t>differents</a:t>
            </a:r>
            <a:r>
              <a:rPr lang="en-US" sz="2000" dirty="0" smtClean="0"/>
              <a:t> repertoires</a:t>
            </a:r>
            <a:r>
              <a:rPr lang="en-US" sz="2000" dirty="0"/>
              <a:t>.</a:t>
            </a:r>
          </a:p>
        </p:txBody>
      </p:sp>
      <p:sp>
        <p:nvSpPr>
          <p:cNvPr id="25605" name="Rectangle 5"/>
          <p:cNvSpPr>
            <a:spLocks noChangeArrowheads="1"/>
          </p:cNvSpPr>
          <p:nvPr/>
        </p:nvSpPr>
        <p:spPr bwMode="auto">
          <a:xfrm>
            <a:off x="258763" y="3956050"/>
            <a:ext cx="70326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spcAft>
                <a:spcPct val="75000"/>
              </a:spcAft>
            </a:pPr>
            <a:endParaRPr lang="en-US" dirty="0">
              <a:solidFill>
                <a:srgbClr val="FFCC00"/>
              </a:solidFill>
            </a:endParaRPr>
          </a:p>
        </p:txBody>
      </p:sp>
      <p:sp>
        <p:nvSpPr>
          <p:cNvPr id="16390" name="Line 7"/>
          <p:cNvSpPr>
            <a:spLocks noChangeShapeType="1"/>
          </p:cNvSpPr>
          <p:nvPr/>
        </p:nvSpPr>
        <p:spPr bwMode="auto">
          <a:xfrm>
            <a:off x="339725" y="3951288"/>
            <a:ext cx="8413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Image 1"/>
          <p:cNvPicPr>
            <a:picLocks noChangeAspect="1"/>
          </p:cNvPicPr>
          <p:nvPr/>
        </p:nvPicPr>
        <p:blipFill>
          <a:blip r:embed="rId3"/>
          <a:stretch>
            <a:fillRect/>
          </a:stretch>
        </p:blipFill>
        <p:spPr>
          <a:xfrm>
            <a:off x="997379" y="758825"/>
            <a:ext cx="3469417" cy="3058707"/>
          </a:xfrm>
          <a:prstGeom prst="rect">
            <a:avLst/>
          </a:prstGeom>
        </p:spPr>
      </p:pic>
      <p:sp>
        <p:nvSpPr>
          <p:cNvPr id="3" name="ZoneTexte 2"/>
          <p:cNvSpPr txBox="1"/>
          <p:nvPr/>
        </p:nvSpPr>
        <p:spPr>
          <a:xfrm>
            <a:off x="774357" y="4308389"/>
            <a:ext cx="7464768" cy="1754326"/>
          </a:xfrm>
          <a:prstGeom prst="rect">
            <a:avLst/>
          </a:prstGeom>
          <a:noFill/>
        </p:spPr>
        <p:txBody>
          <a:bodyPr wrap="square" rtlCol="0">
            <a:spAutoFit/>
          </a:bodyPr>
          <a:lstStyle/>
          <a:p>
            <a:r>
              <a:rPr lang="fr-FR" dirty="0" smtClean="0"/>
              <a:t>-audio</a:t>
            </a:r>
          </a:p>
          <a:p>
            <a:r>
              <a:rPr lang="fr-FR" dirty="0" smtClean="0"/>
              <a:t>-docs</a:t>
            </a:r>
          </a:p>
          <a:p>
            <a:r>
              <a:rPr lang="fr-FR" dirty="0" smtClean="0"/>
              <a:t>-Images</a:t>
            </a:r>
          </a:p>
          <a:p>
            <a:r>
              <a:rPr lang="fr-FR" dirty="0" smtClean="0"/>
              <a:t>-</a:t>
            </a:r>
            <a:r>
              <a:rPr lang="fr-FR" dirty="0" err="1" smtClean="0"/>
              <a:t>js</a:t>
            </a:r>
            <a:endParaRPr lang="fr-FR" dirty="0" smtClean="0"/>
          </a:p>
          <a:p>
            <a:r>
              <a:rPr lang="fr-FR" dirty="0" smtClean="0"/>
              <a:t>-</a:t>
            </a:r>
            <a:r>
              <a:rPr lang="fr-FR" dirty="0" err="1" smtClean="0"/>
              <a:t>js</a:t>
            </a:r>
            <a:r>
              <a:rPr lang="fr-FR" dirty="0" smtClean="0"/>
              <a:t>/classes</a:t>
            </a:r>
          </a:p>
          <a:p>
            <a:r>
              <a:rPr lang="fr-FR" dirty="0" smtClean="0"/>
              <a:t>-style</a:t>
            </a:r>
            <a:endParaRPr lang="fr-FR"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lide(fromTop)">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5605">
                                            <p:txEl>
                                              <p:pRg st="0" end="0"/>
                                            </p:txEl>
                                          </p:spTgt>
                                        </p:tgtEl>
                                        <p:attrNameLst>
                                          <p:attrName>style.visibility</p:attrName>
                                        </p:attrNameLst>
                                      </p:cBhvr>
                                      <p:to>
                                        <p:strVal val="visible"/>
                                      </p:to>
                                    </p:set>
                                    <p:animEffect transition="in" filter="slide(fromLeft)">
                                      <p:cBhvr>
                                        <p:cTn id="12" dur="500"/>
                                        <p:tgtEl>
                                          <p:spTgt spid="256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solidFill>
                  <a:srgbClr val="005AB4"/>
                </a:solidFill>
              </a:rPr>
              <a:t>Vue</a:t>
            </a:r>
            <a:r>
              <a:rPr lang="en-US" dirty="0" smtClean="0">
                <a:solidFill>
                  <a:srgbClr val="005AB4"/>
                </a:solidFill>
              </a:rPr>
              <a:t> </a:t>
            </a:r>
            <a:r>
              <a:rPr lang="en-US" dirty="0" err="1" smtClean="0">
                <a:solidFill>
                  <a:srgbClr val="005AB4"/>
                </a:solidFill>
              </a:rPr>
              <a:t>d’ensemble</a:t>
            </a:r>
            <a:endParaRPr lang="en-US" dirty="0" smtClean="0">
              <a:solidFill>
                <a:srgbClr val="005AB4"/>
              </a:solidFill>
            </a:endParaRPr>
          </a:p>
        </p:txBody>
      </p:sp>
      <p:sp>
        <p:nvSpPr>
          <p:cNvPr id="17411" name="Rectangle 2"/>
          <p:cNvSpPr>
            <a:spLocks noGrp="1" noChangeArrowheads="1"/>
          </p:cNvSpPr>
          <p:nvPr>
            <p:ph type="title"/>
          </p:nvPr>
        </p:nvSpPr>
        <p:spPr>
          <a:xfrm>
            <a:off x="239713" y="63500"/>
            <a:ext cx="8904287" cy="614363"/>
          </a:xfrm>
        </p:spPr>
        <p:txBody>
          <a:bodyPr/>
          <a:lstStyle/>
          <a:p>
            <a:r>
              <a:rPr lang="en-US" dirty="0" smtClean="0"/>
              <a:t>Schema des div</a:t>
            </a:r>
          </a:p>
        </p:txBody>
      </p:sp>
      <p:sp>
        <p:nvSpPr>
          <p:cNvPr id="176131" name="Rectangle 3"/>
          <p:cNvSpPr>
            <a:spLocks noChangeArrowheads="1"/>
          </p:cNvSpPr>
          <p:nvPr/>
        </p:nvSpPr>
        <p:spPr bwMode="auto">
          <a:xfrm>
            <a:off x="6119813" y="854075"/>
            <a:ext cx="2744787"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spcAft>
                <a:spcPct val="75000"/>
              </a:spcAft>
            </a:pPr>
            <a:endParaRPr lang="en-US" sz="2000" dirty="0"/>
          </a:p>
        </p:txBody>
      </p:sp>
      <p:sp>
        <p:nvSpPr>
          <p:cNvPr id="176138" name="Rectangle 10"/>
          <p:cNvSpPr>
            <a:spLocks noChangeArrowheads="1"/>
          </p:cNvSpPr>
          <p:nvPr/>
        </p:nvSpPr>
        <p:spPr bwMode="auto">
          <a:xfrm>
            <a:off x="277813" y="3994150"/>
            <a:ext cx="5926137"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spcAft>
                <a:spcPct val="75000"/>
              </a:spcAft>
            </a:pPr>
            <a:endParaRPr lang="en-US" dirty="0">
              <a:solidFill>
                <a:srgbClr val="FFCC00"/>
              </a:solidFil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485" y="791941"/>
            <a:ext cx="6074495" cy="5164016"/>
          </a:xfrm>
          <a:prstGeom prst="rect">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6131"/>
                                        </p:tgtEl>
                                        <p:attrNameLst>
                                          <p:attrName>style.visibility</p:attrName>
                                        </p:attrNameLst>
                                      </p:cBhvr>
                                      <p:to>
                                        <p:strVal val="visible"/>
                                      </p:to>
                                    </p:set>
                                    <p:animEffect transition="in" filter="slide(fromTop)">
                                      <p:cBhvr>
                                        <p:cTn id="7" dur="500"/>
                                        <p:tgtEl>
                                          <p:spTgt spid="17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76138">
                                            <p:txEl>
                                              <p:pRg st="0" end="0"/>
                                            </p:txEl>
                                          </p:spTgt>
                                        </p:tgtEl>
                                        <p:attrNameLst>
                                          <p:attrName>style.visibility</p:attrName>
                                        </p:attrNameLst>
                                      </p:cBhvr>
                                      <p:to>
                                        <p:strVal val="visible"/>
                                      </p:to>
                                    </p:set>
                                    <p:animEffect transition="in" filter="slide(fromLeft)">
                                      <p:cBhvr>
                                        <p:cTn id="12" dur="500"/>
                                        <p:tgtEl>
                                          <p:spTgt spid="1761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solidFill>
                  <a:srgbClr val="005AB4"/>
                </a:solidFill>
              </a:rPr>
              <a:t>Vue</a:t>
            </a:r>
            <a:r>
              <a:rPr lang="en-US" dirty="0" smtClean="0">
                <a:solidFill>
                  <a:srgbClr val="005AB4"/>
                </a:solidFill>
              </a:rPr>
              <a:t> </a:t>
            </a:r>
            <a:r>
              <a:rPr lang="en-US" dirty="0" err="1" smtClean="0">
                <a:solidFill>
                  <a:srgbClr val="005AB4"/>
                </a:solidFill>
              </a:rPr>
              <a:t>d’ensemble</a:t>
            </a:r>
            <a:endParaRPr lang="en-US" dirty="0" smtClean="0">
              <a:solidFill>
                <a:srgbClr val="005AB4"/>
              </a:solidFill>
            </a:endParaRPr>
          </a:p>
        </p:txBody>
      </p:sp>
      <p:sp>
        <p:nvSpPr>
          <p:cNvPr id="1029" name="Rectangle 2"/>
          <p:cNvSpPr>
            <a:spLocks noGrp="1" noChangeArrowheads="1"/>
          </p:cNvSpPr>
          <p:nvPr>
            <p:ph type="title"/>
          </p:nvPr>
        </p:nvSpPr>
        <p:spPr>
          <a:xfrm>
            <a:off x="239713" y="63500"/>
            <a:ext cx="8904287" cy="614363"/>
          </a:xfrm>
        </p:spPr>
        <p:txBody>
          <a:bodyPr/>
          <a:lstStyle/>
          <a:p>
            <a:r>
              <a:rPr lang="en-US" dirty="0" smtClean="0"/>
              <a:t>Index.html</a:t>
            </a:r>
          </a:p>
        </p:txBody>
      </p:sp>
      <p:sp>
        <p:nvSpPr>
          <p:cNvPr id="1031" name="Line 7"/>
          <p:cNvSpPr>
            <a:spLocks noChangeShapeType="1"/>
          </p:cNvSpPr>
          <p:nvPr/>
        </p:nvSpPr>
        <p:spPr bwMode="auto">
          <a:xfrm>
            <a:off x="379413" y="3277900"/>
            <a:ext cx="8413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 name="Image 3"/>
          <p:cNvPicPr>
            <a:picLocks noChangeAspect="1"/>
          </p:cNvPicPr>
          <p:nvPr/>
        </p:nvPicPr>
        <p:blipFill>
          <a:blip r:embed="rId3"/>
          <a:stretch>
            <a:fillRect/>
          </a:stretch>
        </p:blipFill>
        <p:spPr>
          <a:xfrm>
            <a:off x="906011" y="3388958"/>
            <a:ext cx="7014670" cy="2661722"/>
          </a:xfrm>
          <a:prstGeom prst="rect">
            <a:avLst/>
          </a:prstGeom>
        </p:spPr>
      </p:pic>
      <p:sp>
        <p:nvSpPr>
          <p:cNvPr id="2" name="ZoneTexte 1"/>
          <p:cNvSpPr txBox="1"/>
          <p:nvPr/>
        </p:nvSpPr>
        <p:spPr>
          <a:xfrm>
            <a:off x="6178379" y="963595"/>
            <a:ext cx="7949513" cy="2031325"/>
          </a:xfrm>
          <a:prstGeom prst="rect">
            <a:avLst/>
          </a:prstGeom>
          <a:noFill/>
        </p:spPr>
        <p:txBody>
          <a:bodyPr wrap="square" rtlCol="0">
            <a:spAutoFit/>
          </a:bodyPr>
          <a:lstStyle/>
          <a:p>
            <a:r>
              <a:rPr lang="fr-FR" dirty="0" smtClean="0"/>
              <a:t>Utilisation de classes: </a:t>
            </a:r>
          </a:p>
          <a:p>
            <a:pPr marL="285750" indent="-285750">
              <a:buFontTx/>
              <a:buChar char="-"/>
            </a:pPr>
            <a:r>
              <a:rPr lang="fr-FR" dirty="0" err="1" smtClean="0"/>
              <a:t>Cell</a:t>
            </a:r>
            <a:endParaRPr lang="fr-FR" dirty="0" smtClean="0"/>
          </a:p>
          <a:p>
            <a:pPr marL="285750" indent="-285750">
              <a:buFontTx/>
              <a:buChar char="-"/>
            </a:pPr>
            <a:r>
              <a:rPr lang="fr-FR" dirty="0" err="1" smtClean="0"/>
              <a:t>Board</a:t>
            </a:r>
            <a:endParaRPr lang="fr-FR" dirty="0" smtClean="0"/>
          </a:p>
          <a:p>
            <a:pPr marL="285750" indent="-285750">
              <a:buFontTx/>
              <a:buChar char="-"/>
            </a:pPr>
            <a:r>
              <a:rPr lang="fr-FR" dirty="0" err="1" smtClean="0"/>
              <a:t>Weapon</a:t>
            </a:r>
            <a:endParaRPr lang="fr-FR" dirty="0" smtClean="0"/>
          </a:p>
          <a:p>
            <a:pPr marL="285750" indent="-285750">
              <a:buFontTx/>
              <a:buChar char="-"/>
            </a:pPr>
            <a:r>
              <a:rPr lang="fr-FR" dirty="0" smtClean="0"/>
              <a:t>Player</a:t>
            </a:r>
          </a:p>
          <a:p>
            <a:pPr marL="285750" indent="-285750">
              <a:buFontTx/>
              <a:buChar char="-"/>
            </a:pPr>
            <a:r>
              <a:rPr lang="fr-FR" dirty="0" smtClean="0"/>
              <a:t>Game</a:t>
            </a:r>
          </a:p>
          <a:p>
            <a:pPr marL="285750" indent="-285750">
              <a:buFontTx/>
              <a:buChar char="-"/>
            </a:pPr>
            <a:endParaRPr lang="fr-FR" dirty="0"/>
          </a:p>
        </p:txBody>
      </p:sp>
      <p:pic>
        <p:nvPicPr>
          <p:cNvPr id="3" name="Image 2"/>
          <p:cNvPicPr>
            <a:picLocks noChangeAspect="1"/>
          </p:cNvPicPr>
          <p:nvPr/>
        </p:nvPicPr>
        <p:blipFill>
          <a:blip r:embed="rId4"/>
          <a:stretch>
            <a:fillRect/>
          </a:stretch>
        </p:blipFill>
        <p:spPr>
          <a:xfrm>
            <a:off x="239713" y="713624"/>
            <a:ext cx="5778436" cy="2446831"/>
          </a:xfrm>
          <a:prstGeom prst="rect">
            <a:avLst/>
          </a:prstGeom>
        </p:spPr>
      </p:pic>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solidFill>
                  <a:srgbClr val="005AB4"/>
                </a:solidFill>
              </a:rPr>
              <a:t>Vue</a:t>
            </a:r>
            <a:r>
              <a:rPr lang="en-US" dirty="0" smtClean="0">
                <a:solidFill>
                  <a:srgbClr val="005AB4"/>
                </a:solidFill>
              </a:rPr>
              <a:t> </a:t>
            </a:r>
            <a:r>
              <a:rPr lang="en-US" dirty="0" err="1" smtClean="0">
                <a:solidFill>
                  <a:srgbClr val="005AB4"/>
                </a:solidFill>
              </a:rPr>
              <a:t>d’ensemble</a:t>
            </a:r>
            <a:endParaRPr lang="en-US" dirty="0" smtClean="0">
              <a:solidFill>
                <a:srgbClr val="005AB4"/>
              </a:solidFill>
            </a:endParaRPr>
          </a:p>
        </p:txBody>
      </p:sp>
      <p:sp>
        <p:nvSpPr>
          <p:cNvPr id="1029" name="Rectangle 2"/>
          <p:cNvSpPr>
            <a:spLocks noGrp="1" noChangeArrowheads="1"/>
          </p:cNvSpPr>
          <p:nvPr>
            <p:ph type="title"/>
          </p:nvPr>
        </p:nvSpPr>
        <p:spPr>
          <a:xfrm>
            <a:off x="239713" y="63500"/>
            <a:ext cx="8904287" cy="614363"/>
          </a:xfrm>
        </p:spPr>
        <p:txBody>
          <a:bodyPr/>
          <a:lstStyle/>
          <a:p>
            <a:r>
              <a:rPr lang="en-US" dirty="0" smtClean="0"/>
              <a:t>Cell.js</a:t>
            </a:r>
          </a:p>
        </p:txBody>
      </p:sp>
      <p:sp>
        <p:nvSpPr>
          <p:cNvPr id="1031" name="Line 7"/>
          <p:cNvSpPr>
            <a:spLocks noChangeShapeType="1"/>
          </p:cNvSpPr>
          <p:nvPr/>
        </p:nvSpPr>
        <p:spPr bwMode="auto">
          <a:xfrm>
            <a:off x="339725" y="3951288"/>
            <a:ext cx="8413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Image 1"/>
          <p:cNvPicPr>
            <a:picLocks noChangeAspect="1"/>
          </p:cNvPicPr>
          <p:nvPr/>
        </p:nvPicPr>
        <p:blipFill>
          <a:blip r:embed="rId3"/>
          <a:stretch>
            <a:fillRect/>
          </a:stretch>
        </p:blipFill>
        <p:spPr>
          <a:xfrm>
            <a:off x="474662" y="735193"/>
            <a:ext cx="8180173" cy="3010514"/>
          </a:xfrm>
          <a:prstGeom prst="rect">
            <a:avLst/>
          </a:prstGeom>
        </p:spPr>
      </p:pic>
      <p:sp>
        <p:nvSpPr>
          <p:cNvPr id="3" name="ZoneTexte 2"/>
          <p:cNvSpPr txBox="1"/>
          <p:nvPr/>
        </p:nvSpPr>
        <p:spPr>
          <a:xfrm>
            <a:off x="474662" y="4168346"/>
            <a:ext cx="7886743" cy="923330"/>
          </a:xfrm>
          <a:prstGeom prst="rect">
            <a:avLst/>
          </a:prstGeom>
          <a:noFill/>
        </p:spPr>
        <p:txBody>
          <a:bodyPr wrap="square" rtlCol="0">
            <a:spAutoFit/>
          </a:bodyPr>
          <a:lstStyle/>
          <a:p>
            <a:r>
              <a:rPr lang="fr-FR" dirty="0" smtClean="0"/>
              <a:t>- </a:t>
            </a:r>
            <a:r>
              <a:rPr lang="fr-FR" dirty="0" err="1" smtClean="0"/>
              <a:t>this.accessible</a:t>
            </a:r>
            <a:r>
              <a:rPr lang="fr-FR" dirty="0" smtClean="0"/>
              <a:t> = </a:t>
            </a:r>
            <a:r>
              <a:rPr lang="fr-FR" dirty="0" err="1" smtClean="0"/>
              <a:t>true</a:t>
            </a:r>
            <a:r>
              <a:rPr lang="fr-FR" dirty="0" smtClean="0"/>
              <a:t> ou false</a:t>
            </a:r>
          </a:p>
          <a:p>
            <a:r>
              <a:rPr lang="fr-FR" dirty="0" smtClean="0"/>
              <a:t>- </a:t>
            </a:r>
            <a:r>
              <a:rPr lang="fr-FR" dirty="0" err="1" smtClean="0"/>
              <a:t>this.toogleTrigger</a:t>
            </a:r>
            <a:r>
              <a:rPr lang="fr-FR" dirty="0" smtClean="0"/>
              <a:t> utilisé dans </a:t>
            </a:r>
            <a:r>
              <a:rPr lang="fr-FR" dirty="0" err="1" smtClean="0"/>
              <a:t>board</a:t>
            </a:r>
            <a:r>
              <a:rPr lang="fr-FR" dirty="0" smtClean="0"/>
              <a:t> ( </a:t>
            </a:r>
            <a:r>
              <a:rPr lang="fr-FR" dirty="0" err="1" smtClean="0"/>
              <a:t>toogleTriggerAround</a:t>
            </a:r>
            <a:r>
              <a:rPr lang="fr-FR" dirty="0" smtClean="0"/>
              <a:t>(pos) qui </a:t>
            </a:r>
            <a:r>
              <a:rPr lang="fr-FR" dirty="0"/>
              <a:t>est utilisé dans </a:t>
            </a:r>
            <a:r>
              <a:rPr lang="fr-FR" dirty="0" err="1" smtClean="0"/>
              <a:t>board.MovePlayerOnBoard</a:t>
            </a:r>
            <a:r>
              <a:rPr lang="fr-FR" dirty="0"/>
              <a:t>)</a:t>
            </a:r>
          </a:p>
        </p:txBody>
      </p:sp>
    </p:spTree>
    <p:extLst>
      <p:ext uri="{BB962C8B-B14F-4D97-AF65-F5344CB8AC3E}">
        <p14:creationId xmlns:p14="http://schemas.microsoft.com/office/powerpoint/2010/main" val="813388673"/>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t>
            </a:r>
            <a:r>
              <a:rPr lang="fr-FR" dirty="0" smtClean="0"/>
              <a:t>oard.js</a:t>
            </a:r>
            <a:endParaRPr lang="fr-FR" dirty="0"/>
          </a:p>
        </p:txBody>
      </p:sp>
      <p:pic>
        <p:nvPicPr>
          <p:cNvPr id="6" name="Espace réservé du contenu 5"/>
          <p:cNvPicPr>
            <a:picLocks noGrp="1" noChangeAspect="1"/>
          </p:cNvPicPr>
          <p:nvPr>
            <p:ph sz="half" idx="1"/>
          </p:nvPr>
        </p:nvPicPr>
        <p:blipFill>
          <a:blip r:embed="rId2"/>
          <a:stretch>
            <a:fillRect/>
          </a:stretch>
        </p:blipFill>
        <p:spPr>
          <a:xfrm>
            <a:off x="87226" y="755469"/>
            <a:ext cx="8834352" cy="5294475"/>
          </a:xfrm>
          <a:prstGeom prst="rect">
            <a:avLst/>
          </a:prstGeom>
        </p:spPr>
      </p:pic>
      <p:sp>
        <p:nvSpPr>
          <p:cNvPr id="5" name="Espace réservé du pied de page 4"/>
          <p:cNvSpPr>
            <a:spLocks noGrp="1"/>
          </p:cNvSpPr>
          <p:nvPr>
            <p:ph type="ftr" sz="quarter" idx="11"/>
          </p:nvPr>
        </p:nvSpPr>
        <p:spPr/>
        <p:txBody>
          <a:bodyPr/>
          <a:lstStyle/>
          <a:p>
            <a:pPr>
              <a:defRPr/>
            </a:pPr>
            <a:r>
              <a:rPr lang="en-US" dirty="0" err="1" smtClean="0"/>
              <a:t>Vue</a:t>
            </a:r>
            <a:r>
              <a:rPr lang="en-US" dirty="0" smtClean="0"/>
              <a:t> </a:t>
            </a:r>
            <a:r>
              <a:rPr lang="en-US" dirty="0" err="1" smtClean="0"/>
              <a:t>d’ensemble</a:t>
            </a:r>
            <a:endParaRPr lang="en-US" dirty="0"/>
          </a:p>
        </p:txBody>
      </p:sp>
    </p:spTree>
    <p:extLst>
      <p:ext uri="{BB962C8B-B14F-4D97-AF65-F5344CB8AC3E}">
        <p14:creationId xmlns:p14="http://schemas.microsoft.com/office/powerpoint/2010/main" val="654762501"/>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Player.js</a:t>
            </a:r>
            <a:endParaRPr lang="fr-FR" dirty="0"/>
          </a:p>
        </p:txBody>
      </p:sp>
      <p:sp>
        <p:nvSpPr>
          <p:cNvPr id="5" name="Espace réservé du pied de page 4"/>
          <p:cNvSpPr>
            <a:spLocks noGrp="1"/>
          </p:cNvSpPr>
          <p:nvPr>
            <p:ph type="ftr" sz="quarter" idx="11"/>
          </p:nvPr>
        </p:nvSpPr>
        <p:spPr/>
        <p:txBody>
          <a:bodyPr/>
          <a:lstStyle/>
          <a:p>
            <a:pPr>
              <a:defRPr/>
            </a:pPr>
            <a:r>
              <a:rPr lang="en-US" dirty="0" err="1" smtClean="0"/>
              <a:t>Vue</a:t>
            </a:r>
            <a:r>
              <a:rPr lang="en-US" dirty="0" smtClean="0"/>
              <a:t> </a:t>
            </a:r>
            <a:r>
              <a:rPr lang="en-US" dirty="0" err="1" smtClean="0"/>
              <a:t>d’ensemble</a:t>
            </a:r>
            <a:endParaRPr lang="en-US" dirty="0"/>
          </a:p>
        </p:txBody>
      </p:sp>
      <p:pic>
        <p:nvPicPr>
          <p:cNvPr id="6" name="Image 5"/>
          <p:cNvPicPr>
            <a:picLocks noChangeAspect="1"/>
          </p:cNvPicPr>
          <p:nvPr/>
        </p:nvPicPr>
        <p:blipFill>
          <a:blip r:embed="rId2"/>
          <a:stretch>
            <a:fillRect/>
          </a:stretch>
        </p:blipFill>
        <p:spPr>
          <a:xfrm>
            <a:off x="214312" y="822667"/>
            <a:ext cx="8715503" cy="5285920"/>
          </a:xfrm>
          <a:prstGeom prst="rect">
            <a:avLst/>
          </a:prstGeom>
        </p:spPr>
      </p:pic>
    </p:spTree>
    <p:extLst>
      <p:ext uri="{BB962C8B-B14F-4D97-AF65-F5344CB8AC3E}">
        <p14:creationId xmlns:p14="http://schemas.microsoft.com/office/powerpoint/2010/main" val="3703473850"/>
      </p:ext>
    </p:extLst>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pptt12Layout_TP10256272">
  <a:themeElements>
    <a:clrScheme name="pptt12Layout_TP10256272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fontScheme name="pptt12Layout_TP1025627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t12Layout_TP1025627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12Layout_TP1025627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12Layout_TP1025627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12Layout_TP1025627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12Layout_TP1025627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12Layout_TP1025627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12Layout_TP1025627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12Layout_TP1025627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t12Layout_TP1025627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t12Layout_TP1025627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t12Layout_TP1025627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t12Layout_TP1025627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t12Layout_TP10256272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DD789F2-59D5-444A-A1DE-65C63DA08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de formation  PowerPoint 2007—Découvrir la puissance des mises en page personnalisées</Template>
  <TotalTime>457</TotalTime>
  <Words>868</Words>
  <Application>Microsoft Office PowerPoint</Application>
  <PresentationFormat>Affichage à l'écran (4:3)</PresentationFormat>
  <Paragraphs>163</Paragraphs>
  <Slides>31</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Source Sans Pro</vt:lpstr>
      <vt:lpstr>Tahoma</vt:lpstr>
      <vt:lpstr>pptt12Layout_TP10256272</vt:lpstr>
      <vt:lpstr>Projet 6   Jeu de plateau-tour à tour</vt:lpstr>
      <vt:lpstr>Contenu du projet</vt:lpstr>
      <vt:lpstr>Objectifs du projet   </vt:lpstr>
      <vt:lpstr>Structure du repertoire: projet 6</vt:lpstr>
      <vt:lpstr>Schema des div</vt:lpstr>
      <vt:lpstr>Index.html</vt:lpstr>
      <vt:lpstr>Cell.js</vt:lpstr>
      <vt:lpstr>Board.js</vt:lpstr>
      <vt:lpstr>Player.js</vt:lpstr>
      <vt:lpstr>Weapon.js</vt:lpstr>
      <vt:lpstr>Game.js</vt:lpstr>
      <vt:lpstr>Main.js</vt:lpstr>
      <vt:lpstr>function Board(10,10,0.9)</vt:lpstr>
      <vt:lpstr>currentGame = new Game(10,10,0.9,0.9,4)</vt:lpstr>
      <vt:lpstr>Création des player</vt:lpstr>
      <vt:lpstr>Weapon de base</vt:lpstr>
      <vt:lpstr>Positionnement des weapon bonus</vt:lpstr>
      <vt:lpstr>displayGame(currentGame)</vt:lpstr>
      <vt:lpstr>display board </vt:lpstr>
      <vt:lpstr>display game</vt:lpstr>
      <vt:lpstr>display game</vt:lpstr>
      <vt:lpstr>displayGame(currentGame);</vt:lpstr>
      <vt:lpstr>checkPlayerMovementOptions</vt:lpstr>
      <vt:lpstr>setupMovementOptions(movementOptions)</vt:lpstr>
      <vt:lpstr>toggleMovement</vt:lpstr>
      <vt:lpstr>makeMovementTurn = function(event)</vt:lpstr>
      <vt:lpstr>nextMovementTurn</vt:lpstr>
      <vt:lpstr>switchPlayerWeapon</vt:lpstr>
      <vt:lpstr>nextCombatTurn</vt:lpstr>
      <vt:lpstr>makeCombatTurn</vt:lpstr>
      <vt:lpstr>makeCombatTurn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6</dc:title>
  <dc:subject/>
  <dc:creator>cipor alain</dc:creator>
  <cp:keywords/>
  <dc:description/>
  <cp:lastModifiedBy>cipor alain</cp:lastModifiedBy>
  <cp:revision>166</cp:revision>
  <dcterms:created xsi:type="dcterms:W3CDTF">2017-10-10T15:10:03Z</dcterms:created>
  <dcterms:modified xsi:type="dcterms:W3CDTF">2017-10-12T18:07:25Z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TC102562721036</vt:lpwstr>
  </property>
</Properties>
</file>