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60" r:id="rId2"/>
  </p:sldIdLst>
  <p:sldSz cx="43891200" cy="32918400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Lato Black" panose="020F0A02020204030203" pitchFamily="34" charset="0"/>
      <p:bold r:id="rId8"/>
      <p:boldItalic r:id="rId9"/>
    </p:embeddedFont>
    <p:embeddedFont>
      <p:font typeface="Lato Light" panose="020F0302020204030203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8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1" autoAdjust="0"/>
    <p:restoredTop sz="95226" autoAdjust="0"/>
  </p:normalViewPr>
  <p:slideViewPr>
    <p:cSldViewPr snapToGrid="0">
      <p:cViewPr>
        <p:scale>
          <a:sx n="66" d="100"/>
          <a:sy n="66" d="100"/>
        </p:scale>
        <p:origin x="54" y="-735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656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96200" y="4765280"/>
            <a:ext cx="40898800" cy="13136850"/>
          </a:xfrm>
          <a:prstGeom prst="rect">
            <a:avLst/>
          </a:prstGeom>
        </p:spPr>
        <p:txBody>
          <a:bodyPr spcFirstLastPara="1" wrap="square" lIns="349450" tIns="349450" rIns="349450" bIns="3494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96160" y="18138401"/>
            <a:ext cx="40898800" cy="5072850"/>
          </a:xfrm>
          <a:prstGeom prst="rect">
            <a:avLst/>
          </a:prstGeom>
        </p:spPr>
        <p:txBody>
          <a:bodyPr spcFirstLastPara="1" wrap="square" lIns="349450" tIns="349450" rIns="349450" bIns="3494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600" cy="25191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4" name="Google Shape;14;p2"/>
          <p:cNvSpPr/>
          <p:nvPr/>
        </p:nvSpPr>
        <p:spPr>
          <a:xfrm>
            <a:off x="-11467" y="0"/>
            <a:ext cx="10363200" cy="330043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60"/>
          </a:p>
        </p:txBody>
      </p:sp>
      <p:sp>
        <p:nvSpPr>
          <p:cNvPr id="15" name="Google Shape;15;p2"/>
          <p:cNvSpPr/>
          <p:nvPr/>
        </p:nvSpPr>
        <p:spPr>
          <a:xfrm>
            <a:off x="33528000" y="-75"/>
            <a:ext cx="10363200" cy="330043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6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1496160" y="7079201"/>
            <a:ext cx="40898800" cy="12566250"/>
          </a:xfrm>
          <a:prstGeom prst="rect">
            <a:avLst/>
          </a:prstGeom>
        </p:spPr>
        <p:txBody>
          <a:bodyPr spcFirstLastPara="1" wrap="square" lIns="349450" tIns="349450" rIns="349450" bIns="3494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1496160" y="20174240"/>
            <a:ext cx="40898800" cy="8325000"/>
          </a:xfrm>
          <a:prstGeom prst="rect">
            <a:avLst/>
          </a:prstGeom>
        </p:spPr>
        <p:txBody>
          <a:bodyPr spcFirstLastPara="1" wrap="square" lIns="349450" tIns="349450" rIns="349450" bIns="349450" anchor="t" anchorCtr="0">
            <a:noAutofit/>
          </a:bodyPr>
          <a:lstStyle>
            <a:lvl1pPr marL="457200" lvl="0" indent="-66675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1pPr>
            <a:lvl2pPr marL="914400" lvl="1" indent="-571500" algn="ctr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2pPr>
            <a:lvl3pPr marL="1371600" lvl="2" indent="-571500" algn="ctr">
              <a:spcBef>
                <a:spcPts val="6100"/>
              </a:spcBef>
              <a:spcAft>
                <a:spcPts val="0"/>
              </a:spcAft>
              <a:buSzPts val="5400"/>
              <a:buChar char="■"/>
              <a:defRPr/>
            </a:lvl3pPr>
            <a:lvl4pPr marL="1828800" lvl="3" indent="-571500" algn="ctr">
              <a:spcBef>
                <a:spcPts val="6100"/>
              </a:spcBef>
              <a:spcAft>
                <a:spcPts val="0"/>
              </a:spcAft>
              <a:buSzPts val="5400"/>
              <a:buChar char="●"/>
              <a:defRPr/>
            </a:lvl4pPr>
            <a:lvl5pPr marL="2286000" lvl="4" indent="-571500" algn="ctr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5pPr>
            <a:lvl6pPr marL="2743200" lvl="5" indent="-571500" algn="ctr">
              <a:spcBef>
                <a:spcPts val="6100"/>
              </a:spcBef>
              <a:spcAft>
                <a:spcPts val="0"/>
              </a:spcAft>
              <a:buSzPts val="5400"/>
              <a:buChar char="■"/>
              <a:defRPr/>
            </a:lvl6pPr>
            <a:lvl7pPr marL="3200400" lvl="6" indent="-571500" algn="ctr">
              <a:spcBef>
                <a:spcPts val="6100"/>
              </a:spcBef>
              <a:spcAft>
                <a:spcPts val="0"/>
              </a:spcAft>
              <a:buSzPts val="5400"/>
              <a:buChar char="●"/>
              <a:defRPr/>
            </a:lvl7pPr>
            <a:lvl8pPr marL="3657600" lvl="7" indent="-571500" algn="ctr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8pPr>
            <a:lvl9pPr marL="4114800" lvl="8" indent="-571500" algn="ctr">
              <a:spcBef>
                <a:spcPts val="6100"/>
              </a:spcBef>
              <a:spcAft>
                <a:spcPts val="6100"/>
              </a:spcAft>
              <a:buSzPts val="5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600" cy="25191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600" cy="25191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496160" y="13765440"/>
            <a:ext cx="40898800" cy="53874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600" cy="25191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8800" cy="3665250"/>
          </a:xfrm>
          <a:prstGeom prst="rect">
            <a:avLst/>
          </a:prstGeom>
        </p:spPr>
        <p:txBody>
          <a:bodyPr spcFirstLastPara="1" wrap="square" lIns="349450" tIns="349450" rIns="349450" bIns="3494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496160" y="7375841"/>
            <a:ext cx="40898800" cy="21865050"/>
          </a:xfrm>
          <a:prstGeom prst="rect">
            <a:avLst/>
          </a:prstGeom>
        </p:spPr>
        <p:txBody>
          <a:bodyPr spcFirstLastPara="1" wrap="square" lIns="349450" tIns="349450" rIns="349450" bIns="349450" anchor="t" anchorCtr="0">
            <a:noAutofit/>
          </a:bodyPr>
          <a:lstStyle>
            <a:lvl1pPr marL="457200" lvl="0" indent="-66675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1pPr>
            <a:lvl2pPr marL="914400" lvl="1" indent="-571500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2pPr>
            <a:lvl3pPr marL="1371600" lvl="2" indent="-571500">
              <a:spcBef>
                <a:spcPts val="6100"/>
              </a:spcBef>
              <a:spcAft>
                <a:spcPts val="0"/>
              </a:spcAft>
              <a:buSzPts val="5400"/>
              <a:buChar char="■"/>
              <a:defRPr/>
            </a:lvl3pPr>
            <a:lvl4pPr marL="1828800" lvl="3" indent="-571500">
              <a:spcBef>
                <a:spcPts val="6100"/>
              </a:spcBef>
              <a:spcAft>
                <a:spcPts val="0"/>
              </a:spcAft>
              <a:buSzPts val="5400"/>
              <a:buChar char="●"/>
              <a:defRPr/>
            </a:lvl4pPr>
            <a:lvl5pPr marL="2286000" lvl="4" indent="-571500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5pPr>
            <a:lvl6pPr marL="2743200" lvl="5" indent="-571500">
              <a:spcBef>
                <a:spcPts val="6100"/>
              </a:spcBef>
              <a:spcAft>
                <a:spcPts val="0"/>
              </a:spcAft>
              <a:buSzPts val="5400"/>
              <a:buChar char="■"/>
              <a:defRPr/>
            </a:lvl6pPr>
            <a:lvl7pPr marL="3200400" lvl="6" indent="-571500">
              <a:spcBef>
                <a:spcPts val="6100"/>
              </a:spcBef>
              <a:spcAft>
                <a:spcPts val="0"/>
              </a:spcAft>
              <a:buSzPts val="5400"/>
              <a:buChar char="●"/>
              <a:defRPr/>
            </a:lvl7pPr>
            <a:lvl8pPr marL="3657600" lvl="7" indent="-571500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8pPr>
            <a:lvl9pPr marL="4114800" lvl="8" indent="-571500">
              <a:spcBef>
                <a:spcPts val="6100"/>
              </a:spcBef>
              <a:spcAft>
                <a:spcPts val="6100"/>
              </a:spcAft>
              <a:buSzPts val="5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600" cy="25191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8800" cy="3665250"/>
          </a:xfrm>
          <a:prstGeom prst="rect">
            <a:avLst/>
          </a:prstGeom>
        </p:spPr>
        <p:txBody>
          <a:bodyPr spcFirstLastPara="1" wrap="square" lIns="349450" tIns="349450" rIns="349450" bIns="3494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496160" y="7375841"/>
            <a:ext cx="19199600" cy="21865050"/>
          </a:xfrm>
          <a:prstGeom prst="rect">
            <a:avLst/>
          </a:prstGeom>
        </p:spPr>
        <p:txBody>
          <a:bodyPr spcFirstLastPara="1" wrap="square" lIns="349450" tIns="349450" rIns="349450" bIns="349450" anchor="t" anchorCtr="0">
            <a:noAutofit/>
          </a:bodyPr>
          <a:lstStyle>
            <a:lvl1pPr marL="457200" lvl="0" indent="-5715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marL="914400" lvl="1" indent="-5207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2pPr>
            <a:lvl3pPr marL="1371600" lvl="2" indent="-520700">
              <a:spcBef>
                <a:spcPts val="6100"/>
              </a:spcBef>
              <a:spcAft>
                <a:spcPts val="0"/>
              </a:spcAft>
              <a:buSzPts val="4600"/>
              <a:buChar char="■"/>
              <a:defRPr sz="4600"/>
            </a:lvl3pPr>
            <a:lvl4pPr marL="1828800" lvl="3" indent="-520700">
              <a:spcBef>
                <a:spcPts val="6100"/>
              </a:spcBef>
              <a:spcAft>
                <a:spcPts val="0"/>
              </a:spcAft>
              <a:buSzPts val="4600"/>
              <a:buChar char="●"/>
              <a:defRPr sz="4600"/>
            </a:lvl4pPr>
            <a:lvl5pPr marL="2286000" lvl="4" indent="-5207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5pPr>
            <a:lvl6pPr marL="2743200" lvl="5" indent="-520700">
              <a:spcBef>
                <a:spcPts val="6100"/>
              </a:spcBef>
              <a:spcAft>
                <a:spcPts val="0"/>
              </a:spcAft>
              <a:buSzPts val="4600"/>
              <a:buChar char="■"/>
              <a:defRPr sz="4600"/>
            </a:lvl6pPr>
            <a:lvl7pPr marL="3200400" lvl="6" indent="-520700">
              <a:spcBef>
                <a:spcPts val="6100"/>
              </a:spcBef>
              <a:spcAft>
                <a:spcPts val="0"/>
              </a:spcAft>
              <a:buSzPts val="4600"/>
              <a:buChar char="●"/>
              <a:defRPr sz="4600"/>
            </a:lvl7pPr>
            <a:lvl8pPr marL="3657600" lvl="7" indent="-5207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8pPr>
            <a:lvl9pPr marL="4114800" lvl="8" indent="-520700">
              <a:spcBef>
                <a:spcPts val="6100"/>
              </a:spcBef>
              <a:spcAft>
                <a:spcPts val="6100"/>
              </a:spcAft>
              <a:buSzPts val="4600"/>
              <a:buChar char="■"/>
              <a:defRPr sz="4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23195520" y="7375841"/>
            <a:ext cx="19199600" cy="21865050"/>
          </a:xfrm>
          <a:prstGeom prst="rect">
            <a:avLst/>
          </a:prstGeom>
        </p:spPr>
        <p:txBody>
          <a:bodyPr spcFirstLastPara="1" wrap="square" lIns="349450" tIns="349450" rIns="349450" bIns="349450" anchor="t" anchorCtr="0">
            <a:noAutofit/>
          </a:bodyPr>
          <a:lstStyle>
            <a:lvl1pPr marL="457200" lvl="0" indent="-5715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marL="914400" lvl="1" indent="-5207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2pPr>
            <a:lvl3pPr marL="1371600" lvl="2" indent="-520700">
              <a:spcBef>
                <a:spcPts val="6100"/>
              </a:spcBef>
              <a:spcAft>
                <a:spcPts val="0"/>
              </a:spcAft>
              <a:buSzPts val="4600"/>
              <a:buChar char="■"/>
              <a:defRPr sz="4600"/>
            </a:lvl3pPr>
            <a:lvl4pPr marL="1828800" lvl="3" indent="-520700">
              <a:spcBef>
                <a:spcPts val="6100"/>
              </a:spcBef>
              <a:spcAft>
                <a:spcPts val="0"/>
              </a:spcAft>
              <a:buSzPts val="4600"/>
              <a:buChar char="●"/>
              <a:defRPr sz="4600"/>
            </a:lvl4pPr>
            <a:lvl5pPr marL="2286000" lvl="4" indent="-5207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5pPr>
            <a:lvl6pPr marL="2743200" lvl="5" indent="-520700">
              <a:spcBef>
                <a:spcPts val="6100"/>
              </a:spcBef>
              <a:spcAft>
                <a:spcPts val="0"/>
              </a:spcAft>
              <a:buSzPts val="4600"/>
              <a:buChar char="■"/>
              <a:defRPr sz="4600"/>
            </a:lvl6pPr>
            <a:lvl7pPr marL="3200400" lvl="6" indent="-520700">
              <a:spcBef>
                <a:spcPts val="6100"/>
              </a:spcBef>
              <a:spcAft>
                <a:spcPts val="0"/>
              </a:spcAft>
              <a:buSzPts val="4600"/>
              <a:buChar char="●"/>
              <a:defRPr sz="4600"/>
            </a:lvl7pPr>
            <a:lvl8pPr marL="3657600" lvl="7" indent="-5207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8pPr>
            <a:lvl9pPr marL="4114800" lvl="8" indent="-520700">
              <a:spcBef>
                <a:spcPts val="6100"/>
              </a:spcBef>
              <a:spcAft>
                <a:spcPts val="6100"/>
              </a:spcAft>
              <a:buSzPts val="4600"/>
              <a:buChar char="■"/>
              <a:defRPr sz="4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600" cy="25191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8800" cy="3665250"/>
          </a:xfrm>
          <a:prstGeom prst="rect">
            <a:avLst/>
          </a:prstGeom>
        </p:spPr>
        <p:txBody>
          <a:bodyPr spcFirstLastPara="1" wrap="square" lIns="349450" tIns="349450" rIns="349450" bIns="3494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600" cy="25191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496160" y="3555840"/>
            <a:ext cx="13478400" cy="4836600"/>
          </a:xfrm>
          <a:prstGeom prst="rect">
            <a:avLst/>
          </a:prstGeom>
        </p:spPr>
        <p:txBody>
          <a:bodyPr spcFirstLastPara="1" wrap="square" lIns="349450" tIns="349450" rIns="349450" bIns="34945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496160" y="8893440"/>
            <a:ext cx="13478400" cy="20348100"/>
          </a:xfrm>
          <a:prstGeom prst="rect">
            <a:avLst/>
          </a:prstGeom>
        </p:spPr>
        <p:txBody>
          <a:bodyPr spcFirstLastPara="1" wrap="square" lIns="349450" tIns="349450" rIns="349450" bIns="349450" anchor="t" anchorCtr="0">
            <a:noAutofit/>
          </a:bodyPr>
          <a:lstStyle>
            <a:lvl1pPr marL="457200" lvl="0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1pPr>
            <a:lvl2pPr marL="914400" lvl="1" indent="-5207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2pPr>
            <a:lvl3pPr marL="1371600" lvl="2" indent="-520700">
              <a:spcBef>
                <a:spcPts val="6100"/>
              </a:spcBef>
              <a:spcAft>
                <a:spcPts val="0"/>
              </a:spcAft>
              <a:buSzPts val="4600"/>
              <a:buChar char="■"/>
              <a:defRPr sz="4600"/>
            </a:lvl3pPr>
            <a:lvl4pPr marL="1828800" lvl="3" indent="-520700">
              <a:spcBef>
                <a:spcPts val="6100"/>
              </a:spcBef>
              <a:spcAft>
                <a:spcPts val="0"/>
              </a:spcAft>
              <a:buSzPts val="4600"/>
              <a:buChar char="●"/>
              <a:defRPr sz="4600"/>
            </a:lvl4pPr>
            <a:lvl5pPr marL="2286000" lvl="4" indent="-5207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5pPr>
            <a:lvl6pPr marL="2743200" lvl="5" indent="-520700">
              <a:spcBef>
                <a:spcPts val="6100"/>
              </a:spcBef>
              <a:spcAft>
                <a:spcPts val="0"/>
              </a:spcAft>
              <a:buSzPts val="4600"/>
              <a:buChar char="■"/>
              <a:defRPr sz="4600"/>
            </a:lvl6pPr>
            <a:lvl7pPr marL="3200400" lvl="6" indent="-520700">
              <a:spcBef>
                <a:spcPts val="6100"/>
              </a:spcBef>
              <a:spcAft>
                <a:spcPts val="0"/>
              </a:spcAft>
              <a:buSzPts val="4600"/>
              <a:buChar char="●"/>
              <a:defRPr sz="4600"/>
            </a:lvl7pPr>
            <a:lvl8pPr marL="3657600" lvl="7" indent="-5207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8pPr>
            <a:lvl9pPr marL="4114800" lvl="8" indent="-520700">
              <a:spcBef>
                <a:spcPts val="6100"/>
              </a:spcBef>
              <a:spcAft>
                <a:spcPts val="6100"/>
              </a:spcAft>
              <a:buSzPts val="4600"/>
              <a:buChar char="■"/>
              <a:defRPr sz="4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600" cy="25191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353200" y="2880960"/>
            <a:ext cx="30565600" cy="261810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1pPr>
            <a:lvl2pPr lvl="1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2pPr>
            <a:lvl3pPr lvl="2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3pPr>
            <a:lvl4pPr lvl="3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4pPr>
            <a:lvl5pPr lvl="4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5pPr>
            <a:lvl6pPr lvl="5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6pPr>
            <a:lvl7pPr lvl="6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7pPr>
            <a:lvl8pPr lvl="7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8pPr>
            <a:lvl9pPr lvl="8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600" cy="25191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49450" tIns="349450" rIns="349450" bIns="349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60"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1274400" y="7892321"/>
            <a:ext cx="19416800" cy="9486900"/>
          </a:xfrm>
          <a:prstGeom prst="rect">
            <a:avLst/>
          </a:prstGeom>
        </p:spPr>
        <p:txBody>
          <a:bodyPr spcFirstLastPara="1" wrap="square" lIns="349450" tIns="349450" rIns="349450" bIns="3494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1274400" y="17939681"/>
            <a:ext cx="19416800" cy="7904700"/>
          </a:xfrm>
          <a:prstGeom prst="rect">
            <a:avLst/>
          </a:prstGeom>
        </p:spPr>
        <p:txBody>
          <a:bodyPr spcFirstLastPara="1" wrap="square" lIns="349450" tIns="349450" rIns="349450" bIns="3494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23709600" y="4634081"/>
            <a:ext cx="18417600" cy="2364885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Autofit/>
          </a:bodyPr>
          <a:lstStyle>
            <a:lvl1pPr marL="457200" lvl="0" indent="-66675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1pPr>
            <a:lvl2pPr marL="914400" lvl="1" indent="-571500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2pPr>
            <a:lvl3pPr marL="1371600" lvl="2" indent="-571500">
              <a:spcBef>
                <a:spcPts val="6100"/>
              </a:spcBef>
              <a:spcAft>
                <a:spcPts val="0"/>
              </a:spcAft>
              <a:buSzPts val="5400"/>
              <a:buChar char="■"/>
              <a:defRPr/>
            </a:lvl3pPr>
            <a:lvl4pPr marL="1828800" lvl="3" indent="-571500">
              <a:spcBef>
                <a:spcPts val="6100"/>
              </a:spcBef>
              <a:spcAft>
                <a:spcPts val="0"/>
              </a:spcAft>
              <a:buSzPts val="5400"/>
              <a:buChar char="●"/>
              <a:defRPr/>
            </a:lvl4pPr>
            <a:lvl5pPr marL="2286000" lvl="4" indent="-571500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5pPr>
            <a:lvl6pPr marL="2743200" lvl="5" indent="-571500">
              <a:spcBef>
                <a:spcPts val="6100"/>
              </a:spcBef>
              <a:spcAft>
                <a:spcPts val="0"/>
              </a:spcAft>
              <a:buSzPts val="5400"/>
              <a:buChar char="■"/>
              <a:defRPr/>
            </a:lvl6pPr>
            <a:lvl7pPr marL="3200400" lvl="6" indent="-571500">
              <a:spcBef>
                <a:spcPts val="6100"/>
              </a:spcBef>
              <a:spcAft>
                <a:spcPts val="0"/>
              </a:spcAft>
              <a:buSzPts val="5400"/>
              <a:buChar char="●"/>
              <a:defRPr/>
            </a:lvl7pPr>
            <a:lvl8pPr marL="3657600" lvl="7" indent="-571500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8pPr>
            <a:lvl9pPr marL="4114800" lvl="8" indent="-571500">
              <a:spcBef>
                <a:spcPts val="6100"/>
              </a:spcBef>
              <a:spcAft>
                <a:spcPts val="6100"/>
              </a:spcAft>
              <a:buSzPts val="5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600" cy="25191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1496160" y="27075680"/>
            <a:ext cx="28794400" cy="38727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600" cy="2519100"/>
          </a:xfrm>
          <a:prstGeom prst="rect">
            <a:avLst/>
          </a:prstGeom>
        </p:spPr>
        <p:txBody>
          <a:bodyPr spcFirstLastPara="1" wrap="square" lIns="349450" tIns="349450" rIns="349450" bIns="349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8800" cy="366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349450" rIns="349450" bIns="3494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96160" y="7375841"/>
            <a:ext cx="40898800" cy="2186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349450" rIns="349450" bIns="349450" anchor="t" anchorCtr="0">
            <a:noAutofit/>
          </a:bodyPr>
          <a:lstStyle>
            <a:lvl1pPr marL="457200" lvl="0" indent="-666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●"/>
              <a:defRPr sz="6900">
                <a:solidFill>
                  <a:schemeClr val="dk2"/>
                </a:solidFill>
              </a:defRPr>
            </a:lvl1pPr>
            <a:lvl2pPr marL="914400" lvl="1" indent="-571500" rtl="0">
              <a:lnSpc>
                <a:spcPct val="115000"/>
              </a:lnSpc>
              <a:spcBef>
                <a:spcPts val="610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2pPr>
            <a:lvl3pPr marL="1371600" lvl="2" indent="-571500" rtl="0">
              <a:lnSpc>
                <a:spcPct val="115000"/>
              </a:lnSpc>
              <a:spcBef>
                <a:spcPts val="610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3pPr>
            <a:lvl4pPr marL="1828800" lvl="3" indent="-571500" rtl="0">
              <a:lnSpc>
                <a:spcPct val="115000"/>
              </a:lnSpc>
              <a:spcBef>
                <a:spcPts val="6100"/>
              </a:spcBef>
              <a:spcAft>
                <a:spcPts val="0"/>
              </a:spcAft>
              <a:buClr>
                <a:schemeClr val="dk2"/>
              </a:buClr>
              <a:buSzPts val="5400"/>
              <a:buChar char="●"/>
              <a:defRPr sz="5400">
                <a:solidFill>
                  <a:schemeClr val="dk2"/>
                </a:solidFill>
              </a:defRPr>
            </a:lvl4pPr>
            <a:lvl5pPr marL="2286000" lvl="4" indent="-571500" rtl="0">
              <a:lnSpc>
                <a:spcPct val="115000"/>
              </a:lnSpc>
              <a:spcBef>
                <a:spcPts val="610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5pPr>
            <a:lvl6pPr marL="2743200" lvl="5" indent="-571500" rtl="0">
              <a:lnSpc>
                <a:spcPct val="115000"/>
              </a:lnSpc>
              <a:spcBef>
                <a:spcPts val="610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6pPr>
            <a:lvl7pPr marL="3200400" lvl="6" indent="-571500" rtl="0">
              <a:lnSpc>
                <a:spcPct val="115000"/>
              </a:lnSpc>
              <a:spcBef>
                <a:spcPts val="6100"/>
              </a:spcBef>
              <a:spcAft>
                <a:spcPts val="0"/>
              </a:spcAft>
              <a:buClr>
                <a:schemeClr val="dk2"/>
              </a:buClr>
              <a:buSzPts val="5400"/>
              <a:buChar char="●"/>
              <a:defRPr sz="5400">
                <a:solidFill>
                  <a:schemeClr val="dk2"/>
                </a:solidFill>
              </a:defRPr>
            </a:lvl7pPr>
            <a:lvl8pPr marL="3657600" lvl="7" indent="-571500" rtl="0">
              <a:lnSpc>
                <a:spcPct val="115000"/>
              </a:lnSpc>
              <a:spcBef>
                <a:spcPts val="610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8pPr>
            <a:lvl9pPr marL="4114800" lvl="8" indent="-571500" rtl="0">
              <a:lnSpc>
                <a:spcPct val="115000"/>
              </a:lnSpc>
              <a:spcBef>
                <a:spcPts val="6100"/>
              </a:spcBef>
              <a:spcAft>
                <a:spcPts val="610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6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450" tIns="349450" rIns="349450" bIns="349450" anchor="ctr" anchorCtr="0">
            <a:noAutofit/>
          </a:bodyPr>
          <a:lstStyle>
            <a:lvl1pPr lvl="0" algn="r" rtl="0">
              <a:buNone/>
              <a:defRPr sz="3800">
                <a:solidFill>
                  <a:schemeClr val="dk2"/>
                </a:solidFill>
              </a:defRPr>
            </a:lvl1pPr>
            <a:lvl2pPr lvl="1" algn="r" rtl="0">
              <a:buNone/>
              <a:defRPr sz="3800">
                <a:solidFill>
                  <a:schemeClr val="dk2"/>
                </a:solidFill>
              </a:defRPr>
            </a:lvl2pPr>
            <a:lvl3pPr lvl="2" algn="r" rtl="0">
              <a:buNone/>
              <a:defRPr sz="3800">
                <a:solidFill>
                  <a:schemeClr val="dk2"/>
                </a:solidFill>
              </a:defRPr>
            </a:lvl3pPr>
            <a:lvl4pPr lvl="3" algn="r" rtl="0">
              <a:buNone/>
              <a:defRPr sz="3800">
                <a:solidFill>
                  <a:schemeClr val="dk2"/>
                </a:solidFill>
              </a:defRPr>
            </a:lvl4pPr>
            <a:lvl5pPr lvl="4" algn="r" rtl="0">
              <a:buNone/>
              <a:defRPr sz="3800">
                <a:solidFill>
                  <a:schemeClr val="dk2"/>
                </a:solidFill>
              </a:defRPr>
            </a:lvl5pPr>
            <a:lvl6pPr lvl="5" algn="r" rtl="0">
              <a:buNone/>
              <a:defRPr sz="3800">
                <a:solidFill>
                  <a:schemeClr val="dk2"/>
                </a:solidFill>
              </a:defRPr>
            </a:lvl6pPr>
            <a:lvl7pPr lvl="6" algn="r" rtl="0">
              <a:buNone/>
              <a:defRPr sz="3800">
                <a:solidFill>
                  <a:schemeClr val="dk2"/>
                </a:solidFill>
              </a:defRPr>
            </a:lvl7pPr>
            <a:lvl8pPr lvl="7" algn="r" rtl="0">
              <a:buNone/>
              <a:defRPr sz="3800">
                <a:solidFill>
                  <a:schemeClr val="dk2"/>
                </a:solidFill>
              </a:defRPr>
            </a:lvl8pPr>
            <a:lvl9pPr lvl="8" algn="r" rtl="0">
              <a:buNone/>
              <a:defRPr sz="38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 t="2406" r="46672" b="562"/>
          <a:stretch/>
        </p:blipFill>
        <p:spPr>
          <a:xfrm>
            <a:off x="213734" y="0"/>
            <a:ext cx="43677469" cy="3273288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8DC9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5D43BB5-DA69-485B-A036-512D2669AED3}"/>
              </a:ext>
            </a:extLst>
          </p:cNvPr>
          <p:cNvSpPr/>
          <p:nvPr/>
        </p:nvSpPr>
        <p:spPr>
          <a:xfrm>
            <a:off x="1066416" y="10027796"/>
            <a:ext cx="8787321" cy="14156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sz="4800" b="1" dirty="0">
                <a:solidFill>
                  <a:srgbClr val="4D8DC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Communities of Practice</a:t>
            </a:r>
          </a:p>
          <a:p>
            <a:pPr marL="285750" lvl="7" indent="-285750">
              <a:lnSpc>
                <a:spcPct val="115000"/>
              </a:lnSpc>
              <a:buSzPts val="11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Groups of people who share a common interest and participate in activities that promote domain-specific learning. </a:t>
            </a:r>
          </a:p>
          <a:p>
            <a:pPr>
              <a:lnSpc>
                <a:spcPct val="115000"/>
              </a:lnSpc>
              <a:buSzPts val="1100"/>
              <a:defRPr/>
            </a:pPr>
            <a:r>
              <a:rPr lang="en-US" sz="4800" b="1" dirty="0">
                <a:solidFill>
                  <a:srgbClr val="4D8DC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4800" b="1" dirty="0" err="1">
                <a:solidFill>
                  <a:srgbClr val="4D8DC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TidyTuesday</a:t>
            </a:r>
            <a:endParaRPr lang="en-US" sz="4800" b="1" dirty="0">
              <a:solidFill>
                <a:srgbClr val="4D8DC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lnSpc>
                <a:spcPct val="115000"/>
              </a:lnSpc>
              <a:buSzPts val="11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The #</a:t>
            </a:r>
            <a:r>
              <a:rPr lang="en-US" sz="2400" dirty="0" err="1">
                <a:latin typeface="Lato"/>
                <a:ea typeface="Lato"/>
                <a:cs typeface="Lato"/>
                <a:sym typeface="Lato"/>
              </a:rPr>
              <a:t>TidyTuesday</a:t>
            </a:r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 hashtag is a community of practice for those interested in data visualization and data science.</a:t>
            </a:r>
          </a:p>
          <a:p>
            <a:pPr marL="285750" indent="-285750">
              <a:lnSpc>
                <a:spcPct val="115000"/>
              </a:lnSpc>
              <a:buSzPts val="11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Every Tuesday, a unique dataset is posted on Twitter using the hashtag #</a:t>
            </a:r>
            <a:r>
              <a:rPr lang="en-US" sz="2400" dirty="0" err="1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TidyTuesday</a:t>
            </a:r>
            <a:r>
              <a:rPr lang="en-US" sz="2400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marL="285750" indent="-285750">
              <a:lnSpc>
                <a:spcPct val="115000"/>
              </a:lnSpc>
              <a:buSzPts val="11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Participants use the dataset to create visualizations using the R programing language </a:t>
            </a:r>
          </a:p>
          <a:p>
            <a:pPr marL="285750" indent="-285750">
              <a:lnSpc>
                <a:spcPct val="115000"/>
              </a:lnSpc>
              <a:buSzPts val="11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Participants then share their visualizations on Twitter </a:t>
            </a:r>
            <a:r>
              <a:rPr lang="en-US" sz="2400" u="sng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and</a:t>
            </a:r>
            <a:r>
              <a:rPr lang="en-US" sz="2400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link to their code (on </a:t>
            </a:r>
            <a:r>
              <a:rPr lang="en-US" sz="2400" dirty="0" err="1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Github</a:t>
            </a:r>
            <a:r>
              <a:rPr lang="en-US" sz="2400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). </a:t>
            </a:r>
          </a:p>
          <a:p>
            <a:pPr>
              <a:lnSpc>
                <a:spcPct val="115000"/>
              </a:lnSpc>
              <a:buSzPts val="1100"/>
              <a:defRPr/>
            </a:pPr>
            <a:r>
              <a:rPr lang="en-US" sz="4800" b="1" dirty="0">
                <a:solidFill>
                  <a:srgbClr val="4D8DC9"/>
                </a:solidFill>
                <a:latin typeface="Lato"/>
                <a:ea typeface="Lato"/>
                <a:cs typeface="Lato"/>
                <a:sym typeface="Lato"/>
              </a:rPr>
              <a:t>R</a:t>
            </a:r>
          </a:p>
          <a:p>
            <a:pPr marL="285750" indent="-285750">
              <a:lnSpc>
                <a:spcPct val="115000"/>
              </a:lnSpc>
              <a:buSzPts val="11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 is a statistical programming </a:t>
            </a:r>
            <a:br>
              <a:rPr lang="en-US" sz="2400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-US" sz="2400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language that is used for data </a:t>
            </a:r>
            <a:br>
              <a:rPr lang="en-US" sz="2400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-US" sz="2400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analysis, modeling, machine </a:t>
            </a:r>
            <a:br>
              <a:rPr lang="en-US" sz="2400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-US" sz="2400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learning, and visualization. </a:t>
            </a:r>
          </a:p>
          <a:p>
            <a:pPr>
              <a:lnSpc>
                <a:spcPct val="115000"/>
              </a:lnSpc>
              <a:buSzPts val="1100"/>
              <a:defRPr/>
            </a:pPr>
            <a:r>
              <a:rPr lang="en-US" sz="4800" b="1" dirty="0">
                <a:solidFill>
                  <a:srgbClr val="4D8DC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Research Purpose</a:t>
            </a:r>
            <a:endParaRPr lang="en-US" sz="4800" b="1" dirty="0">
              <a:solidFill>
                <a:srgbClr val="4D8DC9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Understand how #</a:t>
            </a:r>
            <a:r>
              <a:rPr lang="en-US" sz="2400" dirty="0" err="1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TidyTuesday</a:t>
            </a:r>
            <a:r>
              <a:rPr lang="en-US" sz="2400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serves as an online community of practice.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Determine if participation in #</a:t>
            </a:r>
            <a:r>
              <a:rPr lang="en-US" sz="2400" dirty="0" err="1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TidyTuesday</a:t>
            </a:r>
            <a:r>
              <a:rPr lang="en-US" sz="2400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can foster data visualization skill development.</a:t>
            </a:r>
          </a:p>
          <a:p>
            <a:pPr lvl="0">
              <a:defRPr/>
            </a:pPr>
            <a:r>
              <a:rPr lang="en-US" sz="4800" b="1" dirty="0">
                <a:solidFill>
                  <a:srgbClr val="4D8DC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/ Methods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Data: One year of #</a:t>
            </a:r>
            <a:r>
              <a:rPr lang="en-US" sz="2400" dirty="0" err="1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TidyTuesday</a:t>
            </a:r>
            <a:r>
              <a:rPr lang="en-US" sz="24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tweets from </a:t>
            </a:r>
            <a:r>
              <a:rPr lang="en-US" sz="2400" dirty="0" err="1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tidytuesday.rocks</a:t>
            </a:r>
            <a:r>
              <a:rPr lang="en-US" sz="24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app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Descriptive analytics (frequencies, means, correlations)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Qualitative thematic coding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Content analysis of code contributions (using </a:t>
            </a:r>
            <a:r>
              <a:rPr lang="en-US" sz="2400" dirty="0" err="1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TidyCode</a:t>
            </a:r>
            <a:r>
              <a:rPr lang="en-US" sz="24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)</a:t>
            </a:r>
            <a:endParaRPr lang="en-US" sz="2400" b="1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rgbClr val="3C40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buSzPts val="1100"/>
              <a:defRPr/>
            </a:pPr>
            <a:endParaRPr lang="en-US" sz="2000"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39FBE6-3C8F-44FC-9086-32F786D925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48"/>
          <a:stretch/>
        </p:blipFill>
        <p:spPr>
          <a:xfrm>
            <a:off x="34877704" y="3128633"/>
            <a:ext cx="8164859" cy="3750707"/>
          </a:xfrm>
          <a:prstGeom prst="rect">
            <a:avLst/>
          </a:prstGeom>
        </p:spPr>
      </p:pic>
      <p:grpSp>
        <p:nvGrpSpPr>
          <p:cNvPr id="61" name="Google Shape;61;p13"/>
          <p:cNvGrpSpPr/>
          <p:nvPr/>
        </p:nvGrpSpPr>
        <p:grpSpPr>
          <a:xfrm>
            <a:off x="35396464" y="29863610"/>
            <a:ext cx="7842466" cy="3054790"/>
            <a:chOff x="20793158" y="18897244"/>
            <a:chExt cx="7745704" cy="3017099"/>
          </a:xfrm>
        </p:grpSpPr>
        <p:pic>
          <p:nvPicPr>
            <p:cNvPr id="62" name="Google Shape;62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793158" y="19551614"/>
              <a:ext cx="3475499" cy="1693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730160" y="18897244"/>
              <a:ext cx="3808702" cy="3017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4A4915-DF76-46BF-89AA-A604929225BF}"/>
              </a:ext>
            </a:extLst>
          </p:cNvPr>
          <p:cNvGrpSpPr/>
          <p:nvPr/>
        </p:nvGrpSpPr>
        <p:grpSpPr>
          <a:xfrm>
            <a:off x="5509549" y="16523909"/>
            <a:ext cx="4588190" cy="2303939"/>
            <a:chOff x="3626584" y="9013358"/>
            <a:chExt cx="4534057" cy="22767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4293CA9-8BA1-433B-95FE-B891756647EA}"/>
                </a:ext>
              </a:extLst>
            </p:cNvPr>
            <p:cNvSpPr txBox="1"/>
            <p:nvPr/>
          </p:nvSpPr>
          <p:spPr>
            <a:xfrm>
              <a:off x="3626584" y="9480438"/>
              <a:ext cx="2067432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marL="117475" indent="-117475">
                <a:defRPr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library(ggplot2)</a:t>
              </a:r>
            </a:p>
            <a:p>
              <a:pPr marL="117475" indent="-117475">
                <a:defRPr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iris %&gt;%</a:t>
              </a:r>
            </a:p>
            <a:p>
              <a:pPr marL="117475" indent="-117475">
                <a:defRPr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+</a:t>
              </a:r>
            </a:p>
            <a:p>
              <a:pPr marL="117475" indent="-117475">
                <a:defRPr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geom_point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17475" indent="-117475">
                <a:defRPr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  (x=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Sepal.Length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marL="117475" indent="-117475">
                <a:defRPr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y=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Sepal.Width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</a:p>
          </p:txBody>
        </p:sp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C185CA1D-CF22-4A21-964F-1AAE2A8953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885" y="9013358"/>
              <a:ext cx="2276756" cy="2276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C4311E-0FC6-4510-9A9B-3CD387F546C2}"/>
              </a:ext>
            </a:extLst>
          </p:cNvPr>
          <p:cNvGrpSpPr/>
          <p:nvPr/>
        </p:nvGrpSpPr>
        <p:grpSpPr>
          <a:xfrm>
            <a:off x="12971492" y="20438102"/>
            <a:ext cx="17357459" cy="6697838"/>
            <a:chOff x="756456" y="10548231"/>
            <a:chExt cx="6670762" cy="257409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F64DF68-A2D3-4B88-8AE6-849124E962D6}"/>
                </a:ext>
              </a:extLst>
            </p:cNvPr>
            <p:cNvGrpSpPr/>
            <p:nvPr/>
          </p:nvGrpSpPr>
          <p:grpSpPr>
            <a:xfrm>
              <a:off x="756456" y="10982837"/>
              <a:ext cx="6670762" cy="2139485"/>
              <a:chOff x="756456" y="12730409"/>
              <a:chExt cx="6670762" cy="2139485"/>
            </a:xfrm>
          </p:grpSpPr>
          <p:pic>
            <p:nvPicPr>
              <p:cNvPr id="66" name="Google Shape;66;p13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756456" y="12910084"/>
                <a:ext cx="2345794" cy="156288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67" name="Google Shape;67;p13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5217791" y="12862980"/>
                <a:ext cx="2209427" cy="165709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68" name="Google Shape;68;p13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216959" y="12730409"/>
                <a:ext cx="1802099" cy="192223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72" name="Google Shape;72;p13"/>
              <p:cNvSpPr txBox="1"/>
              <p:nvPr/>
            </p:nvSpPr>
            <p:spPr>
              <a:xfrm>
                <a:off x="1028303" y="14461230"/>
                <a:ext cx="18021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>
                  <a:defRPr/>
                </a:pPr>
                <a:r>
                  <a:rPr lang="en" sz="2000" dirty="0">
                    <a:solidFill>
                      <a:schemeClr val="bg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@ariamsita</a:t>
                </a:r>
                <a:endParaRPr sz="1800" dirty="0">
                  <a:solidFill>
                    <a:schemeClr val="bg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3" name="Google Shape;73;p13"/>
              <p:cNvSpPr txBox="1"/>
              <p:nvPr/>
            </p:nvSpPr>
            <p:spPr>
              <a:xfrm>
                <a:off x="5421454" y="14550066"/>
                <a:ext cx="18021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>
                  <a:defRPr/>
                </a:pPr>
                <a:r>
                  <a:rPr lang="en" sz="2000" dirty="0">
                    <a:solidFill>
                      <a:schemeClr val="bg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@geokaramanis</a:t>
                </a:r>
                <a:endParaRPr sz="1800" dirty="0">
                  <a:solidFill>
                    <a:schemeClr val="bg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74" name="Google Shape;74;p13"/>
              <p:cNvSpPr txBox="1"/>
              <p:nvPr/>
            </p:nvSpPr>
            <p:spPr>
              <a:xfrm>
                <a:off x="3216958" y="14669794"/>
                <a:ext cx="18021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>
                  <a:defRPr/>
                </a:pPr>
                <a:r>
                  <a:rPr lang="en" sz="2000" dirty="0">
                    <a:solidFill>
                      <a:schemeClr val="bg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@jakekaupp</a:t>
                </a:r>
                <a:endParaRPr sz="1800" dirty="0">
                  <a:solidFill>
                    <a:schemeClr val="bg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sp>
          <p:nvSpPr>
            <p:cNvPr id="27" name="Google Shape;58;p13">
              <a:extLst>
                <a:ext uri="{FF2B5EF4-FFF2-40B4-BE49-F238E27FC236}">
                  <a16:creationId xmlns:a16="http://schemas.microsoft.com/office/drawing/2014/main" id="{B6F0CBB0-84B5-46D5-B7B4-93281DE4B81C}"/>
                </a:ext>
              </a:extLst>
            </p:cNvPr>
            <p:cNvSpPr txBox="1"/>
            <p:nvPr/>
          </p:nvSpPr>
          <p:spPr>
            <a:xfrm>
              <a:off x="808798" y="10548231"/>
              <a:ext cx="6618420" cy="54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defRPr/>
              </a:pPr>
              <a:r>
                <a:rPr lang="en-US" sz="5400" b="1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#</a:t>
              </a:r>
              <a:r>
                <a:rPr lang="en-US" sz="5400" b="1" dirty="0" err="1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TidyTuesday</a:t>
              </a:r>
              <a:r>
                <a:rPr lang="en-US" sz="5400" b="1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 Examples</a:t>
              </a:r>
              <a:endParaRPr sz="4800" b="1" dirty="0">
                <a:solidFill>
                  <a:schemeClr val="bg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593B0C-BBED-418C-A56F-5814347352B6}"/>
              </a:ext>
            </a:extLst>
          </p:cNvPr>
          <p:cNvGrpSpPr/>
          <p:nvPr/>
        </p:nvGrpSpPr>
        <p:grpSpPr>
          <a:xfrm>
            <a:off x="408774" y="23962408"/>
            <a:ext cx="5804489" cy="6847800"/>
            <a:chOff x="-498777" y="16311102"/>
            <a:chExt cx="9185455" cy="68478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65E07B-BA21-4DBE-B7CA-CB4DDF3BAFEB}"/>
                </a:ext>
              </a:extLst>
            </p:cNvPr>
            <p:cNvSpPr txBox="1"/>
            <p:nvPr/>
          </p:nvSpPr>
          <p:spPr>
            <a:xfrm>
              <a:off x="-498777" y="17106348"/>
              <a:ext cx="3097406" cy="605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  <a:defRPr/>
              </a:pPr>
              <a:r>
                <a:rPr lang="en-US" sz="4400" b="1" dirty="0">
                  <a:solidFill>
                    <a:srgbClr val="C00000"/>
                  </a:solidFill>
                  <a:latin typeface="Lato" panose="020F0502020204030203" pitchFamily="34" charset="0"/>
                </a:rPr>
                <a:t>4,418</a:t>
              </a:r>
            </a:p>
            <a:p>
              <a:pPr algn="r">
                <a:lnSpc>
                  <a:spcPct val="150000"/>
                </a:lnSpc>
                <a:defRPr/>
              </a:pPr>
              <a:r>
                <a:rPr lang="en-US" sz="4400" b="1" dirty="0">
                  <a:solidFill>
                    <a:srgbClr val="C00000"/>
                  </a:solidFill>
                  <a:latin typeface="Lato" panose="020F0502020204030203" pitchFamily="34" charset="0"/>
                </a:rPr>
                <a:t>2,428</a:t>
              </a:r>
            </a:p>
            <a:p>
              <a:pPr algn="r">
                <a:lnSpc>
                  <a:spcPct val="150000"/>
                </a:lnSpc>
                <a:defRPr/>
              </a:pPr>
              <a:r>
                <a:rPr lang="en-US" sz="4400" b="1" dirty="0">
                  <a:solidFill>
                    <a:srgbClr val="C00000"/>
                  </a:solidFill>
                  <a:latin typeface="Lato" panose="020F0502020204030203" pitchFamily="34" charset="0"/>
                </a:rPr>
                <a:t>800</a:t>
              </a:r>
            </a:p>
            <a:p>
              <a:pPr algn="r">
                <a:lnSpc>
                  <a:spcPct val="150000"/>
                </a:lnSpc>
                <a:defRPr/>
              </a:pPr>
              <a:r>
                <a:rPr lang="en-US" sz="4400" b="1" dirty="0">
                  <a:solidFill>
                    <a:srgbClr val="C00000"/>
                  </a:solidFill>
                  <a:latin typeface="Lato" panose="020F0502020204030203" pitchFamily="34" charset="0"/>
                </a:rPr>
                <a:t>46.7</a:t>
              </a:r>
            </a:p>
            <a:p>
              <a:pPr algn="r">
                <a:lnSpc>
                  <a:spcPct val="150000"/>
                </a:lnSpc>
                <a:defRPr/>
              </a:pPr>
              <a:r>
                <a:rPr lang="en-US" sz="4400" b="1" dirty="0">
                  <a:solidFill>
                    <a:srgbClr val="C00000"/>
                  </a:solidFill>
                  <a:latin typeface="Lato" panose="020F0502020204030203" pitchFamily="34" charset="0"/>
                </a:rPr>
                <a:t>5.93</a:t>
              </a:r>
            </a:p>
            <a:p>
              <a:pPr algn="r">
                <a:lnSpc>
                  <a:spcPct val="150000"/>
                </a:lnSpc>
                <a:defRPr/>
              </a:pPr>
              <a:r>
                <a:rPr lang="en-US" sz="4400" b="1" dirty="0">
                  <a:solidFill>
                    <a:srgbClr val="C00000"/>
                  </a:solidFill>
                  <a:latin typeface="Lato" panose="020F0502020204030203" pitchFamily="34" charset="0"/>
                </a:rPr>
                <a:t>.95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2693BA-67BF-4352-8C4A-FBA27982A578}"/>
                </a:ext>
              </a:extLst>
            </p:cNvPr>
            <p:cNvSpPr txBox="1"/>
            <p:nvPr/>
          </p:nvSpPr>
          <p:spPr>
            <a:xfrm>
              <a:off x="2718702" y="17389468"/>
              <a:ext cx="5420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Lato" panose="020F0502020204030203" pitchFamily="34" charset="0"/>
                </a:rPr>
                <a:t>Total number of Tweets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6833B9-9F7A-44EA-9247-5EFD4ACDCDFB}"/>
                </a:ext>
              </a:extLst>
            </p:cNvPr>
            <p:cNvSpPr txBox="1"/>
            <p:nvPr/>
          </p:nvSpPr>
          <p:spPr>
            <a:xfrm>
              <a:off x="2718702" y="18452151"/>
              <a:ext cx="5967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Lato" panose="020F0502020204030203" pitchFamily="34" charset="0"/>
                </a:rPr>
                <a:t>Unique contributions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80D439-4A06-446C-A09F-D0C62D2305B4}"/>
                </a:ext>
              </a:extLst>
            </p:cNvPr>
            <p:cNvSpPr txBox="1"/>
            <p:nvPr/>
          </p:nvSpPr>
          <p:spPr>
            <a:xfrm>
              <a:off x="2722179" y="19428676"/>
              <a:ext cx="5417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Lato" panose="020F0502020204030203" pitchFamily="34" charset="0"/>
                </a:rPr>
                <a:t>Unique contributors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843CE9-D914-4327-A290-DDC192CDC165}"/>
                </a:ext>
              </a:extLst>
            </p:cNvPr>
            <p:cNvSpPr txBox="1"/>
            <p:nvPr/>
          </p:nvSpPr>
          <p:spPr>
            <a:xfrm>
              <a:off x="2598629" y="20366380"/>
              <a:ext cx="5417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Lato" panose="020F0502020204030203" pitchFamily="34" charset="0"/>
                </a:rPr>
                <a:t>Mean contributions per week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50C2683-C915-4747-83DC-727B74AAD168}"/>
                </a:ext>
              </a:extLst>
            </p:cNvPr>
            <p:cNvSpPr txBox="1"/>
            <p:nvPr/>
          </p:nvSpPr>
          <p:spPr>
            <a:xfrm>
              <a:off x="2598629" y="21458529"/>
              <a:ext cx="5417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Lato" panose="020F0502020204030203" pitchFamily="34" charset="0"/>
                </a:rPr>
                <a:t>Mean contributions per user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638235-8C40-4E01-90EC-B0F5B09A89AE}"/>
                </a:ext>
              </a:extLst>
            </p:cNvPr>
            <p:cNvSpPr/>
            <p:nvPr/>
          </p:nvSpPr>
          <p:spPr>
            <a:xfrm>
              <a:off x="1399047" y="16311102"/>
              <a:ext cx="647226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4800" b="1" dirty="0" err="1">
                  <a:solidFill>
                    <a:srgbClr val="4D8DC9"/>
                  </a:solidFill>
                  <a:latin typeface="Lato"/>
                  <a:ea typeface="Lato"/>
                  <a:cs typeface="Lato"/>
                  <a:sym typeface="Lato"/>
                </a:rPr>
                <a:t>Descriptives</a:t>
              </a:r>
              <a:endParaRPr lang="en-US" sz="4800" dirty="0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91369D86-E858-4D94-B795-F9F4EE0EFE26}"/>
              </a:ext>
            </a:extLst>
          </p:cNvPr>
          <p:cNvSpPr/>
          <p:nvPr/>
        </p:nvSpPr>
        <p:spPr>
          <a:xfrm>
            <a:off x="36096694" y="1128649"/>
            <a:ext cx="4997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dirty="0">
                <a:solidFill>
                  <a:srgbClr val="4D8DC9"/>
                </a:solidFill>
                <a:latin typeface="Lato"/>
                <a:ea typeface="Lato"/>
                <a:cs typeface="Lato"/>
                <a:sym typeface="Lato"/>
              </a:rPr>
              <a:t>Content Analysis</a:t>
            </a:r>
            <a:endParaRPr lang="en-US" sz="4800" dirty="0"/>
          </a:p>
        </p:txBody>
      </p:sp>
      <p:sp>
        <p:nvSpPr>
          <p:cNvPr id="46" name="Google Shape;58;p13">
            <a:extLst>
              <a:ext uri="{FF2B5EF4-FFF2-40B4-BE49-F238E27FC236}">
                <a16:creationId xmlns:a16="http://schemas.microsoft.com/office/drawing/2014/main" id="{9952E2CC-5318-48B0-AB5A-061BA60CA69E}"/>
              </a:ext>
            </a:extLst>
          </p:cNvPr>
          <p:cNvSpPr txBox="1"/>
          <p:nvPr/>
        </p:nvSpPr>
        <p:spPr>
          <a:xfrm>
            <a:off x="33920013" y="1916040"/>
            <a:ext cx="9440987" cy="70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defRPr/>
            </a:pPr>
            <a:r>
              <a:rPr lang="en-US" sz="24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Over time, contributors write</a:t>
            </a:r>
            <a:r>
              <a:rPr lang="en-US" sz="2400" dirty="0">
                <a:solidFill>
                  <a:srgbClr val="C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longer code</a:t>
            </a:r>
            <a:r>
              <a:rPr lang="en-US" sz="24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-US" sz="2400" dirty="0">
                <a:solidFill>
                  <a:srgbClr val="C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 more functions</a:t>
            </a:r>
            <a:r>
              <a:rPr lang="en-US" sz="24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algn="ctr">
              <a:defRPr/>
            </a:pPr>
            <a:r>
              <a:rPr lang="en-US" sz="18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This suggests their code may become more sophisticated over time.</a:t>
            </a: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01211E-9375-498D-9C97-41135434F0A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156" t="5445" b="67346"/>
          <a:stretch/>
        </p:blipFill>
        <p:spPr>
          <a:xfrm>
            <a:off x="33742527" y="8193861"/>
            <a:ext cx="5998464" cy="1474968"/>
          </a:xfrm>
          <a:prstGeom prst="rect">
            <a:avLst/>
          </a:prstGeom>
        </p:spPr>
      </p:pic>
      <p:sp>
        <p:nvSpPr>
          <p:cNvPr id="49" name="Google Shape;58;p13">
            <a:extLst>
              <a:ext uri="{FF2B5EF4-FFF2-40B4-BE49-F238E27FC236}">
                <a16:creationId xmlns:a16="http://schemas.microsoft.com/office/drawing/2014/main" id="{D9622266-B3BF-4ADC-BCF5-D696E9465C21}"/>
              </a:ext>
            </a:extLst>
          </p:cNvPr>
          <p:cNvSpPr txBox="1"/>
          <p:nvPr/>
        </p:nvSpPr>
        <p:spPr>
          <a:xfrm>
            <a:off x="39540641" y="8015238"/>
            <a:ext cx="3691910" cy="70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defRPr/>
            </a:pPr>
            <a:r>
              <a:rPr lang="en-US" sz="20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Functions related to </a:t>
            </a:r>
            <a:r>
              <a:rPr lang="en-US" sz="2000" dirty="0">
                <a:solidFill>
                  <a:srgbClr val="C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communication</a:t>
            </a:r>
            <a:r>
              <a:rPr lang="en-US" sz="20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are </a:t>
            </a:r>
            <a:r>
              <a:rPr lang="en-US" sz="2000" dirty="0">
                <a:solidFill>
                  <a:srgbClr val="C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increasing</a:t>
            </a:r>
            <a:r>
              <a:rPr lang="en-US" sz="20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algn="ctr">
              <a:defRPr/>
            </a:pPr>
            <a:endParaRPr lang="en-US" sz="2000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algn="ctr">
              <a:defRPr/>
            </a:pPr>
            <a:r>
              <a:rPr lang="en-US" sz="18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Annotations and a focus on textual elements increasingly become important.</a:t>
            </a:r>
          </a:p>
          <a:p>
            <a:pPr algn="ctr">
              <a:defRPr/>
            </a:pPr>
            <a:endParaRPr lang="en-US" sz="2000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0" name="Picture 4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72EB42-6572-4F2D-9788-C5EAB48F6C5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299" t="39394" b="33398"/>
          <a:stretch/>
        </p:blipFill>
        <p:spPr>
          <a:xfrm>
            <a:off x="33696094" y="10804727"/>
            <a:ext cx="5998464" cy="1446662"/>
          </a:xfrm>
          <a:prstGeom prst="rect">
            <a:avLst/>
          </a:prstGeom>
        </p:spPr>
      </p:pic>
      <p:sp>
        <p:nvSpPr>
          <p:cNvPr id="51" name="Google Shape;58;p13">
            <a:extLst>
              <a:ext uri="{FF2B5EF4-FFF2-40B4-BE49-F238E27FC236}">
                <a16:creationId xmlns:a16="http://schemas.microsoft.com/office/drawing/2014/main" id="{0ADC338D-4861-4BC8-86F6-81956758CD46}"/>
              </a:ext>
            </a:extLst>
          </p:cNvPr>
          <p:cNvSpPr txBox="1"/>
          <p:nvPr/>
        </p:nvSpPr>
        <p:spPr>
          <a:xfrm>
            <a:off x="39721613" y="10413648"/>
            <a:ext cx="3464223" cy="70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defRPr/>
            </a:pPr>
            <a:r>
              <a:rPr lang="en-US" sz="20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cleaning, </a:t>
            </a:r>
            <a:r>
              <a:rPr lang="en-US" sz="2000" dirty="0">
                <a:solidFill>
                  <a:srgbClr val="C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wrangling</a:t>
            </a:r>
            <a:r>
              <a:rPr lang="en-US" sz="20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and munging functions </a:t>
            </a:r>
            <a:r>
              <a:rPr lang="en-US" sz="2000" dirty="0">
                <a:solidFill>
                  <a:srgbClr val="C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decrease</a:t>
            </a:r>
            <a:r>
              <a:rPr lang="en-US" sz="20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algn="ctr">
              <a:defRPr/>
            </a:pPr>
            <a:endParaRPr lang="en-US" sz="1800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algn="ctr">
              <a:defRPr/>
            </a:pPr>
            <a:r>
              <a:rPr lang="en-US" sz="18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This suggest less processing of data </a:t>
            </a:r>
            <a:r>
              <a:rPr lang="en-US" sz="1800" i="1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or</a:t>
            </a:r>
            <a:r>
              <a:rPr lang="en-US" sz="18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using more efficient code.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60C1DF-5B88-4CD4-A15A-E9061EC489D4}"/>
              </a:ext>
            </a:extLst>
          </p:cNvPr>
          <p:cNvSpPr/>
          <p:nvPr/>
        </p:nvSpPr>
        <p:spPr>
          <a:xfrm>
            <a:off x="33742527" y="9653815"/>
            <a:ext cx="57035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 err="1">
                <a:highlight>
                  <a:srgbClr val="FFFFFF"/>
                </a:highlight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geom_label</a:t>
            </a:r>
            <a:r>
              <a:rPr lang="en-US" sz="1200" dirty="0">
                <a:highlight>
                  <a:srgbClr val="FFFFFF"/>
                </a:highlight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(), </a:t>
            </a:r>
            <a:r>
              <a:rPr lang="en-US" sz="1200" dirty="0" err="1">
                <a:highlight>
                  <a:srgbClr val="FFFFFF"/>
                </a:highlight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geom_curve</a:t>
            </a:r>
            <a:r>
              <a:rPr lang="en-US" sz="1200" dirty="0">
                <a:highlight>
                  <a:srgbClr val="FFFFFF"/>
                </a:highlight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(), </a:t>
            </a:r>
            <a:r>
              <a:rPr lang="en-US" sz="1200" dirty="0" err="1">
                <a:highlight>
                  <a:srgbClr val="FFFFFF"/>
                </a:highlight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str_wrap</a:t>
            </a:r>
            <a:r>
              <a:rPr lang="en-US" sz="1200" dirty="0">
                <a:highlight>
                  <a:srgbClr val="FFFFFF"/>
                </a:highlight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(), arrow()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FC4FFEC-6DF4-4E4E-9456-33FB6C573B29}"/>
              </a:ext>
            </a:extLst>
          </p:cNvPr>
          <p:cNvSpPr/>
          <p:nvPr/>
        </p:nvSpPr>
        <p:spPr>
          <a:xfrm>
            <a:off x="34785804" y="12179366"/>
            <a:ext cx="38190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>
                <a:highlight>
                  <a:srgbClr val="FFFFFF"/>
                </a:highlight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mutate(), filter(), </a:t>
            </a:r>
            <a:r>
              <a:rPr lang="en-US" sz="1200" dirty="0" err="1">
                <a:highlight>
                  <a:srgbClr val="FFFFFF"/>
                </a:highlight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case_when</a:t>
            </a:r>
            <a:r>
              <a:rPr lang="en-US" sz="1200" dirty="0">
                <a:highlight>
                  <a:srgbClr val="FFFFFF"/>
                </a:highlight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()</a:t>
            </a:r>
          </a:p>
        </p:txBody>
      </p:sp>
      <p:pic>
        <p:nvPicPr>
          <p:cNvPr id="54" name="Picture 5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D39C1E-43C5-4B38-B92A-644D95772AF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316" t="72357" r="-16" b="135"/>
          <a:stretch/>
        </p:blipFill>
        <p:spPr>
          <a:xfrm>
            <a:off x="33720009" y="13144693"/>
            <a:ext cx="5993737" cy="1461461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249AFBA-0804-477F-BD1A-D13B460C69E6}"/>
              </a:ext>
            </a:extLst>
          </p:cNvPr>
          <p:cNvSpPr/>
          <p:nvPr/>
        </p:nvSpPr>
        <p:spPr>
          <a:xfrm>
            <a:off x="33893114" y="14615154"/>
            <a:ext cx="56475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>
                <a:highlight>
                  <a:srgbClr val="FFFFFF"/>
                </a:highlight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theme(), </a:t>
            </a:r>
            <a:r>
              <a:rPr lang="en-US" sz="1200" dirty="0" err="1">
                <a:highlight>
                  <a:srgbClr val="FFFFFF"/>
                </a:highlight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geom_path</a:t>
            </a:r>
            <a:r>
              <a:rPr lang="en-US" sz="1200" dirty="0">
                <a:highlight>
                  <a:srgbClr val="FFFFFF"/>
                </a:highlight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(), </a:t>
            </a:r>
            <a:r>
              <a:rPr lang="en-US" sz="1200" dirty="0" err="1">
                <a:highlight>
                  <a:srgbClr val="FFFFFF"/>
                </a:highlight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aes</a:t>
            </a:r>
            <a:r>
              <a:rPr lang="en-US" sz="1200" dirty="0">
                <a:highlight>
                  <a:srgbClr val="FFFFFF"/>
                </a:highlight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(), </a:t>
            </a:r>
            <a:r>
              <a:rPr lang="en-US" sz="1200" dirty="0" err="1">
                <a:highlight>
                  <a:srgbClr val="FFFFFF"/>
                </a:highlight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facet_wrap</a:t>
            </a:r>
            <a:r>
              <a:rPr lang="en-US" sz="1200" dirty="0">
                <a:highlight>
                  <a:srgbClr val="FFFFFF"/>
                </a:highlight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rPr>
              <a:t>()</a:t>
            </a:r>
          </a:p>
        </p:txBody>
      </p:sp>
      <p:sp>
        <p:nvSpPr>
          <p:cNvPr id="56" name="Google Shape;58;p13">
            <a:extLst>
              <a:ext uri="{FF2B5EF4-FFF2-40B4-BE49-F238E27FC236}">
                <a16:creationId xmlns:a16="http://schemas.microsoft.com/office/drawing/2014/main" id="{BC16DD6D-E355-463D-B3BF-51015B301037}"/>
              </a:ext>
            </a:extLst>
          </p:cNvPr>
          <p:cNvSpPr txBox="1"/>
          <p:nvPr/>
        </p:nvSpPr>
        <p:spPr>
          <a:xfrm>
            <a:off x="39596059" y="12944182"/>
            <a:ext cx="3715330" cy="70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defRPr/>
            </a:pPr>
            <a:r>
              <a:rPr lang="en-US" sz="20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Functions related to </a:t>
            </a:r>
            <a:r>
              <a:rPr lang="en-US" sz="2000" dirty="0">
                <a:solidFill>
                  <a:srgbClr val="C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visualization</a:t>
            </a:r>
            <a:r>
              <a:rPr lang="en-US" sz="20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remain mostly </a:t>
            </a:r>
            <a:r>
              <a:rPr lang="en-US" sz="2000" dirty="0">
                <a:solidFill>
                  <a:srgbClr val="C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constant</a:t>
            </a:r>
            <a:r>
              <a:rPr lang="en-US" sz="20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algn="ctr">
              <a:defRPr/>
            </a:pPr>
            <a:endParaRPr lang="en-US" sz="2000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algn="ctr">
              <a:defRPr/>
            </a:pPr>
            <a:r>
              <a:rPr lang="en-US" sz="18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This suggests visualizations remain the primary focus of coding.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7B38FD-ACF9-405E-8E71-E0E477DF7000}"/>
              </a:ext>
            </a:extLst>
          </p:cNvPr>
          <p:cNvSpPr/>
          <p:nvPr/>
        </p:nvSpPr>
        <p:spPr>
          <a:xfrm>
            <a:off x="35128180" y="15432769"/>
            <a:ext cx="7761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dirty="0">
                <a:solidFill>
                  <a:srgbClr val="4D8DC9"/>
                </a:solidFill>
                <a:latin typeface="Lato"/>
                <a:ea typeface="Lato"/>
                <a:cs typeface="Lato"/>
                <a:sym typeface="Lato"/>
              </a:rPr>
              <a:t>Qualitative Analyses</a:t>
            </a:r>
            <a:endParaRPr lang="en-US" sz="4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644B3B-817F-46E1-ADE3-659B69A4ABB6}"/>
              </a:ext>
            </a:extLst>
          </p:cNvPr>
          <p:cNvSpPr/>
          <p:nvPr/>
        </p:nvSpPr>
        <p:spPr>
          <a:xfrm>
            <a:off x="2990320" y="5414221"/>
            <a:ext cx="7577757" cy="2418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PRESENTER:</a:t>
            </a:r>
            <a:r>
              <a:rPr lang="en-US" sz="4000" b="1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  <a:defRPr/>
            </a:pPr>
            <a:r>
              <a:rPr lang="en-US" sz="4000" b="1" dirty="0">
                <a:highlight>
                  <a:srgbClr val="FFC107"/>
                </a:highlight>
                <a:latin typeface="Lato"/>
                <a:ea typeface="Lato"/>
                <a:cs typeface="Lato"/>
                <a:sym typeface="Lato"/>
              </a:rPr>
              <a:t>Anthony</a:t>
            </a:r>
            <a:r>
              <a:rPr lang="en-US" sz="40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4000" dirty="0">
                <a:latin typeface="Lato"/>
                <a:ea typeface="Lato"/>
                <a:cs typeface="Lato"/>
                <a:sym typeface="Lato"/>
              </a:rPr>
              <a:t>Schmidt </a:t>
            </a:r>
          </a:p>
          <a:p>
            <a:pPr>
              <a:lnSpc>
                <a:spcPct val="120000"/>
              </a:lnSpc>
              <a:defRPr/>
            </a:pPr>
            <a:r>
              <a:rPr lang="en-US" sz="2800" dirty="0">
                <a:latin typeface="Lato"/>
                <a:ea typeface="Lato"/>
                <a:cs typeface="Lato"/>
                <a:sym typeface="Lato"/>
              </a:rPr>
              <a:t>Evaluation, Statistics, and Measurement</a:t>
            </a:r>
          </a:p>
          <a:p>
            <a:pPr>
              <a:lnSpc>
                <a:spcPct val="120000"/>
              </a:lnSpc>
              <a:defRPr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aschmi11@utk.edu / anthonyschmidt.co</a:t>
            </a:r>
          </a:p>
        </p:txBody>
      </p:sp>
      <p:sp>
        <p:nvSpPr>
          <p:cNvPr id="85" name="Google Shape;58;p13">
            <a:extLst>
              <a:ext uri="{FF2B5EF4-FFF2-40B4-BE49-F238E27FC236}">
                <a16:creationId xmlns:a16="http://schemas.microsoft.com/office/drawing/2014/main" id="{AD8939A4-27B6-4EF1-B285-D229601A0C46}"/>
              </a:ext>
            </a:extLst>
          </p:cNvPr>
          <p:cNvSpPr txBox="1"/>
          <p:nvPr/>
        </p:nvSpPr>
        <p:spPr>
          <a:xfrm>
            <a:off x="5776089" y="23909081"/>
            <a:ext cx="4475185" cy="3600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defRPr/>
            </a:pPr>
            <a:r>
              <a:rPr lang="en-US" sz="4800" b="1" dirty="0">
                <a:solidFill>
                  <a:srgbClr val="4D8DC9"/>
                </a:solidFill>
                <a:latin typeface="Lato"/>
                <a:ea typeface="Lato"/>
                <a:cs typeface="Lato"/>
                <a:sym typeface="Lato"/>
              </a:rPr>
              <a:t>Findings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rgbClr val="3C40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Code becomes </a:t>
            </a:r>
            <a:r>
              <a:rPr lang="en-US" sz="2400" b="1" dirty="0">
                <a:solidFill>
                  <a:srgbClr val="C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longer</a:t>
            </a:r>
            <a:r>
              <a:rPr lang="en-US" sz="2400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using </a:t>
            </a:r>
            <a:r>
              <a:rPr lang="en-US" sz="2400" b="1" dirty="0">
                <a:solidFill>
                  <a:srgbClr val="C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more functions</a:t>
            </a:r>
            <a:r>
              <a:rPr lang="en-US" sz="2400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over time.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Visualization functions remain constant.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wrangling functions </a:t>
            </a:r>
            <a:r>
              <a:rPr lang="en-US" sz="2400" b="1" dirty="0">
                <a:solidFill>
                  <a:srgbClr val="C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decrease</a:t>
            </a:r>
            <a:r>
              <a:rPr lang="en-US" sz="2400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Communication functions have </a:t>
            </a:r>
            <a:r>
              <a:rPr lang="en-US" sz="2400" b="1" dirty="0">
                <a:solidFill>
                  <a:srgbClr val="C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increased</a:t>
            </a:r>
            <a:r>
              <a:rPr lang="en-US" sz="2400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Initial </a:t>
            </a:r>
            <a:r>
              <a:rPr lang="en-US" sz="2400" i="1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tweets</a:t>
            </a:r>
            <a:r>
              <a:rPr lang="en-US" sz="2400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>
                <a:solidFill>
                  <a:srgbClr val="C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explain</a:t>
            </a:r>
            <a:r>
              <a:rPr lang="en-US" sz="2400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visualizations, describe findings, or engage the community.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i="1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Retweets</a:t>
            </a:r>
            <a:r>
              <a:rPr lang="en-US" sz="2400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>
                <a:solidFill>
                  <a:srgbClr val="C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celebrate</a:t>
            </a:r>
            <a:r>
              <a:rPr lang="en-US" sz="2400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others’ work, discuss learning, or share others’ visualizations and resources.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C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Conclusion</a:t>
            </a:r>
            <a:r>
              <a:rPr lang="en-US" sz="2400" dirty="0">
                <a:solidFill>
                  <a:srgbClr val="3C40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Participation can help develop and improve visualization skills.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7C57B60-2C12-4259-A1F3-84A2E9312974}"/>
              </a:ext>
            </a:extLst>
          </p:cNvPr>
          <p:cNvGrpSpPr/>
          <p:nvPr/>
        </p:nvGrpSpPr>
        <p:grpSpPr>
          <a:xfrm>
            <a:off x="34148155" y="16588850"/>
            <a:ext cx="9063100" cy="6001642"/>
            <a:chOff x="25582194" y="9149381"/>
            <a:chExt cx="7052411" cy="4670151"/>
          </a:xfrm>
        </p:grpSpPr>
        <p:pic>
          <p:nvPicPr>
            <p:cNvPr id="26" name="Picture 2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45B2F10-B706-43FD-A214-55376F124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582194" y="9487978"/>
              <a:ext cx="3690206" cy="3978636"/>
            </a:xfrm>
            <a:prstGeom prst="rect">
              <a:avLst/>
            </a:prstGeom>
          </p:spPr>
        </p:pic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C008130-ED66-4A85-A8D6-8C325DFD8499}"/>
                </a:ext>
              </a:extLst>
            </p:cNvPr>
            <p:cNvSpPr/>
            <p:nvPr/>
          </p:nvSpPr>
          <p:spPr>
            <a:xfrm>
              <a:off x="27511248" y="9912096"/>
              <a:ext cx="1938528" cy="128128"/>
            </a:xfrm>
            <a:custGeom>
              <a:avLst/>
              <a:gdLst>
                <a:gd name="connsiteX0" fmla="*/ 0 w 1938528"/>
                <a:gd name="connsiteY0" fmla="*/ 0 h 128128"/>
                <a:gd name="connsiteX1" fmla="*/ 944880 w 1938528"/>
                <a:gd name="connsiteY1" fmla="*/ 128016 h 128128"/>
                <a:gd name="connsiteX2" fmla="*/ 1938528 w 1938528"/>
                <a:gd name="connsiteY2" fmla="*/ 24384 h 128128"/>
                <a:gd name="connsiteX3" fmla="*/ 1938528 w 1938528"/>
                <a:gd name="connsiteY3" fmla="*/ 24384 h 128128"/>
                <a:gd name="connsiteX4" fmla="*/ 1938528 w 1938528"/>
                <a:gd name="connsiteY4" fmla="*/ 24384 h 12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528" h="128128">
                  <a:moveTo>
                    <a:pt x="0" y="0"/>
                  </a:moveTo>
                  <a:cubicBezTo>
                    <a:pt x="310896" y="61976"/>
                    <a:pt x="621792" y="123952"/>
                    <a:pt x="944880" y="128016"/>
                  </a:cubicBezTo>
                  <a:cubicBezTo>
                    <a:pt x="1267968" y="132080"/>
                    <a:pt x="1938528" y="24384"/>
                    <a:pt x="1938528" y="24384"/>
                  </a:cubicBezTo>
                  <a:lnTo>
                    <a:pt x="1938528" y="24384"/>
                  </a:lnTo>
                  <a:lnTo>
                    <a:pt x="1938528" y="24384"/>
                  </a:lnTo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4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61EE01B-8974-4B58-BA5D-8AE0301BC557}"/>
                </a:ext>
              </a:extLst>
            </p:cNvPr>
            <p:cNvSpPr/>
            <p:nvPr/>
          </p:nvSpPr>
          <p:spPr>
            <a:xfrm>
              <a:off x="28352496" y="10649712"/>
              <a:ext cx="1109472" cy="317569"/>
            </a:xfrm>
            <a:custGeom>
              <a:avLst/>
              <a:gdLst>
                <a:gd name="connsiteX0" fmla="*/ 0 w 1109472"/>
                <a:gd name="connsiteY0" fmla="*/ 0 h 317569"/>
                <a:gd name="connsiteX1" fmla="*/ 719328 w 1109472"/>
                <a:gd name="connsiteY1" fmla="*/ 54864 h 317569"/>
                <a:gd name="connsiteX2" fmla="*/ 902208 w 1109472"/>
                <a:gd name="connsiteY2" fmla="*/ 292608 h 317569"/>
                <a:gd name="connsiteX3" fmla="*/ 1109472 w 1109472"/>
                <a:gd name="connsiteY3" fmla="*/ 298704 h 3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9472" h="317569">
                  <a:moveTo>
                    <a:pt x="0" y="0"/>
                  </a:moveTo>
                  <a:cubicBezTo>
                    <a:pt x="284480" y="3048"/>
                    <a:pt x="568960" y="6096"/>
                    <a:pt x="719328" y="54864"/>
                  </a:cubicBezTo>
                  <a:cubicBezTo>
                    <a:pt x="869696" y="103632"/>
                    <a:pt x="837184" y="251968"/>
                    <a:pt x="902208" y="292608"/>
                  </a:cubicBezTo>
                  <a:cubicBezTo>
                    <a:pt x="967232" y="333248"/>
                    <a:pt x="1038352" y="315976"/>
                    <a:pt x="1109472" y="298704"/>
                  </a:cubicBezTo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4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7D8850-C45B-4C8D-A13E-43384AF627E3}"/>
                </a:ext>
              </a:extLst>
            </p:cNvPr>
            <p:cNvSpPr/>
            <p:nvPr/>
          </p:nvSpPr>
          <p:spPr>
            <a:xfrm>
              <a:off x="28754832" y="11021568"/>
              <a:ext cx="707136" cy="609600"/>
            </a:xfrm>
            <a:custGeom>
              <a:avLst/>
              <a:gdLst>
                <a:gd name="connsiteX0" fmla="*/ 0 w 707136"/>
                <a:gd name="connsiteY0" fmla="*/ 0 h 609600"/>
                <a:gd name="connsiteX1" fmla="*/ 231648 w 707136"/>
                <a:gd name="connsiteY1" fmla="*/ 341376 h 609600"/>
                <a:gd name="connsiteX2" fmla="*/ 463296 w 707136"/>
                <a:gd name="connsiteY2" fmla="*/ 323088 h 609600"/>
                <a:gd name="connsiteX3" fmla="*/ 585216 w 707136"/>
                <a:gd name="connsiteY3" fmla="*/ 560832 h 609600"/>
                <a:gd name="connsiteX4" fmla="*/ 707136 w 707136"/>
                <a:gd name="connsiteY4" fmla="*/ 60960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136" h="609600">
                  <a:moveTo>
                    <a:pt x="0" y="0"/>
                  </a:moveTo>
                  <a:cubicBezTo>
                    <a:pt x="77216" y="143764"/>
                    <a:pt x="154432" y="287528"/>
                    <a:pt x="231648" y="341376"/>
                  </a:cubicBezTo>
                  <a:cubicBezTo>
                    <a:pt x="308864" y="395224"/>
                    <a:pt x="404368" y="286512"/>
                    <a:pt x="463296" y="323088"/>
                  </a:cubicBezTo>
                  <a:cubicBezTo>
                    <a:pt x="522224" y="359664"/>
                    <a:pt x="544576" y="513080"/>
                    <a:pt x="585216" y="560832"/>
                  </a:cubicBezTo>
                  <a:cubicBezTo>
                    <a:pt x="625856" y="608584"/>
                    <a:pt x="666496" y="609092"/>
                    <a:pt x="707136" y="609600"/>
                  </a:cubicBezTo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4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C210761-7F77-45F4-AE76-6AF519AA67FA}"/>
                </a:ext>
              </a:extLst>
            </p:cNvPr>
            <p:cNvSpPr/>
            <p:nvPr/>
          </p:nvSpPr>
          <p:spPr>
            <a:xfrm>
              <a:off x="28510992" y="11521440"/>
              <a:ext cx="853440" cy="810600"/>
            </a:xfrm>
            <a:custGeom>
              <a:avLst/>
              <a:gdLst>
                <a:gd name="connsiteX0" fmla="*/ 0 w 853440"/>
                <a:gd name="connsiteY0" fmla="*/ 0 h 810600"/>
                <a:gd name="connsiteX1" fmla="*/ 262128 w 853440"/>
                <a:gd name="connsiteY1" fmla="*/ 707136 h 810600"/>
                <a:gd name="connsiteX2" fmla="*/ 853440 w 853440"/>
                <a:gd name="connsiteY2" fmla="*/ 792480 h 81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3440" h="810600">
                  <a:moveTo>
                    <a:pt x="0" y="0"/>
                  </a:moveTo>
                  <a:cubicBezTo>
                    <a:pt x="59944" y="287528"/>
                    <a:pt x="119888" y="575056"/>
                    <a:pt x="262128" y="707136"/>
                  </a:cubicBezTo>
                  <a:cubicBezTo>
                    <a:pt x="404368" y="839216"/>
                    <a:pt x="628904" y="815848"/>
                    <a:pt x="853440" y="792480"/>
                  </a:cubicBezTo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4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D9DE9C4-027F-459E-8E82-FE22CB29151A}"/>
                </a:ext>
              </a:extLst>
            </p:cNvPr>
            <p:cNvSpPr/>
            <p:nvPr/>
          </p:nvSpPr>
          <p:spPr>
            <a:xfrm>
              <a:off x="29499481" y="9149381"/>
              <a:ext cx="3135124" cy="46701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Lato" panose="020F0502020204030203" pitchFamily="34" charset="0"/>
                </a:rPr>
                <a:t>First ever #</a:t>
              </a:r>
              <a:r>
                <a:rPr lang="en-US" sz="1600" dirty="0" err="1">
                  <a:latin typeface="Lato" panose="020F0502020204030203" pitchFamily="34" charset="0"/>
                </a:rPr>
                <a:t>TidyTuesday</a:t>
              </a:r>
              <a:r>
                <a:rPr lang="en-US" sz="1600" dirty="0">
                  <a:latin typeface="Lato" panose="020F0502020204030203" pitchFamily="34" charset="0"/>
                </a:rPr>
                <a:t> submission! I've always been reluctant to share, because I see so many great submissions. But today I've done some new cool things (first time I made a map in R!!) and I'm quite happy with the result.</a:t>
              </a:r>
            </a:p>
            <a:p>
              <a:pPr>
                <a:defRPr/>
              </a:pPr>
              <a:endParaRPr lang="en-US" sz="1600" dirty="0">
                <a:latin typeface="Lato" panose="020F0502020204030203" pitchFamily="34" charset="0"/>
              </a:endParaRPr>
            </a:p>
            <a:p>
              <a:pPr>
                <a:defRPr/>
              </a:pPr>
              <a:r>
                <a:rPr lang="en-US" sz="1600" dirty="0">
                  <a:latin typeface="Lato" panose="020F0502020204030203" pitchFamily="34" charset="0"/>
                </a:rPr>
                <a:t>My #</a:t>
              </a:r>
              <a:r>
                <a:rPr lang="en-US" sz="1600" dirty="0" err="1">
                  <a:latin typeface="Lato" panose="020F0502020204030203" pitchFamily="34" charset="0"/>
                </a:rPr>
                <a:t>tidytuesday</a:t>
              </a:r>
              <a:r>
                <a:rPr lang="en-US" sz="1600" dirty="0">
                  <a:latin typeface="Lato" panose="020F0502020204030203" pitchFamily="34" charset="0"/>
                </a:rPr>
                <a:t> viz this week is inspired by awesome people who make scarves from data. Can't knit, but I can </a:t>
              </a:r>
              <a:r>
                <a:rPr lang="en-US" sz="1600" dirty="0" err="1">
                  <a:latin typeface="Lato" panose="020F0502020204030203" pitchFamily="34" charset="0"/>
                </a:rPr>
                <a:t>geom_linerange</a:t>
              </a:r>
              <a:endParaRPr lang="en-US" sz="1600" dirty="0">
                <a:latin typeface="Lato" panose="020F0502020204030203" pitchFamily="34" charset="0"/>
              </a:endParaRPr>
            </a:p>
            <a:p>
              <a:pPr>
                <a:defRPr/>
              </a:pPr>
              <a:endParaRPr lang="en-US" sz="1600" dirty="0">
                <a:latin typeface="Lato" panose="020F0502020204030203" pitchFamily="34" charset="0"/>
              </a:endParaRPr>
            </a:p>
            <a:p>
              <a:pPr>
                <a:defRPr/>
              </a:pPr>
              <a:r>
                <a:rPr lang="en-US" sz="1600" dirty="0">
                  <a:latin typeface="Lato" panose="020F0502020204030203" pitchFamily="34" charset="0"/>
                </a:rPr>
                <a:t>#</a:t>
              </a:r>
              <a:r>
                <a:rPr lang="en-US" sz="1600" dirty="0" err="1">
                  <a:latin typeface="Lato" panose="020F0502020204030203" pitchFamily="34" charset="0"/>
                </a:rPr>
                <a:t>tidytuesday</a:t>
              </a:r>
              <a:r>
                <a:rPr lang="en-US" sz="1600" dirty="0">
                  <a:latin typeface="Lato" panose="020F0502020204030203" pitchFamily="34" charset="0"/>
                </a:rPr>
                <a:t> I used to think all </a:t>
              </a:r>
              <a:r>
                <a:rPr lang="en-US" sz="1600" dirty="0" err="1">
                  <a:latin typeface="Lato" panose="020F0502020204030203" pitchFamily="34" charset="0"/>
                </a:rPr>
                <a:t>nobel</a:t>
              </a:r>
              <a:r>
                <a:rPr lang="en-US" sz="1600" dirty="0">
                  <a:latin typeface="Lato" panose="020F0502020204030203" pitchFamily="34" charset="0"/>
                </a:rPr>
                <a:t> peace price winners are grey old guys. Turns out, they are getting younger compared to the other folks.</a:t>
              </a:r>
            </a:p>
            <a:p>
              <a:pPr>
                <a:defRPr/>
              </a:pPr>
              <a:endParaRPr lang="en-US" sz="1600" dirty="0">
                <a:latin typeface="Lato" panose="020F0502020204030203" pitchFamily="34" charset="0"/>
              </a:endParaRPr>
            </a:p>
            <a:p>
              <a:pPr>
                <a:defRPr/>
              </a:pPr>
              <a:r>
                <a:rPr lang="en-US" sz="1600" dirty="0">
                  <a:latin typeface="Lato" panose="020F0502020204030203" pitchFamily="34" charset="0"/>
                </a:rPr>
                <a:t>#</a:t>
              </a:r>
              <a:r>
                <a:rPr lang="en-US" sz="1600" dirty="0" err="1">
                  <a:latin typeface="Lato" panose="020F0502020204030203" pitchFamily="34" charset="0"/>
                </a:rPr>
                <a:t>TidyTuesday</a:t>
              </a:r>
              <a:r>
                <a:rPr lang="en-US" sz="1600" dirty="0">
                  <a:latin typeface="Lato" panose="020F0502020204030203" pitchFamily="34" charset="0"/>
                </a:rPr>
                <a:t> turned into tidy Saturday this week! Looking at plastic pollution around the globe. I made a waffle chart of the five countries with most mismanaged plastic waste.</a:t>
              </a:r>
            </a:p>
            <a:p>
              <a:pPr>
                <a:defRPr/>
              </a:pPr>
              <a:endParaRPr lang="en-US" sz="1600" dirty="0">
                <a:latin typeface="Lato" panose="020F0502020204030203" pitchFamily="34" charset="0"/>
              </a:endParaRPr>
            </a:p>
            <a:p>
              <a:pPr>
                <a:defRPr/>
              </a:pPr>
              <a:endParaRPr lang="en-US" sz="1600" dirty="0">
                <a:latin typeface="Lato" panose="020F050202020403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F5CCBE-77C4-4429-9E1E-5A008485B95E}"/>
                </a:ext>
              </a:extLst>
            </p:cNvPr>
            <p:cNvSpPr txBox="1"/>
            <p:nvPr/>
          </p:nvSpPr>
          <p:spPr>
            <a:xfrm>
              <a:off x="25684223" y="13310886"/>
              <a:ext cx="801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i="1" dirty="0">
                  <a:latin typeface="Lato" panose="020F0502020204030203" pitchFamily="34" charset="0"/>
                </a:rPr>
                <a:t>N</a:t>
              </a:r>
              <a:r>
                <a:rPr lang="en-US" sz="1400" dirty="0">
                  <a:latin typeface="Lato" panose="020F0502020204030203" pitchFamily="34" charset="0"/>
                </a:rPr>
                <a:t> = 150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11F039E-A038-4946-B504-434134C4D3EF}"/>
              </a:ext>
            </a:extLst>
          </p:cNvPr>
          <p:cNvGrpSpPr/>
          <p:nvPr/>
        </p:nvGrpSpPr>
        <p:grpSpPr>
          <a:xfrm>
            <a:off x="34182888" y="24007634"/>
            <a:ext cx="8802882" cy="5384541"/>
            <a:chOff x="25511192" y="15230857"/>
            <a:chExt cx="6756030" cy="4132524"/>
          </a:xfrm>
        </p:grpSpPr>
        <p:pic>
          <p:nvPicPr>
            <p:cNvPr id="31" name="Picture 3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FD3AE96-6A6D-44A4-B1CB-83CDB5555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9428855" y="15230857"/>
              <a:ext cx="2838367" cy="3978636"/>
            </a:xfrm>
            <a:prstGeom prst="rect">
              <a:avLst/>
            </a:prstGeom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FE59FB2-DCC8-461F-A105-DDCBFB733CDE}"/>
                </a:ext>
              </a:extLst>
            </p:cNvPr>
            <p:cNvGrpSpPr/>
            <p:nvPr/>
          </p:nvGrpSpPr>
          <p:grpSpPr>
            <a:xfrm>
              <a:off x="25511192" y="15524409"/>
              <a:ext cx="6692133" cy="3838972"/>
              <a:chOff x="25511192" y="15524409"/>
              <a:chExt cx="6692133" cy="38389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F74EF17-2C96-4859-948F-55E8127A3A6A}"/>
                  </a:ext>
                </a:extLst>
              </p:cNvPr>
              <p:cNvSpPr/>
              <p:nvPr/>
            </p:nvSpPr>
            <p:spPr>
              <a:xfrm>
                <a:off x="25511192" y="15524409"/>
                <a:ext cx="3135124" cy="3094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latin typeface="Lato" panose="020F0502020204030203" pitchFamily="34" charset="0"/>
                  </a:rPr>
                  <a:t>This thread highlights one of my favorite parts of #</a:t>
                </a:r>
                <a:r>
                  <a:rPr lang="en-US" sz="1600" dirty="0" err="1">
                    <a:latin typeface="Lato" panose="020F0502020204030203" pitchFamily="34" charset="0"/>
                  </a:rPr>
                  <a:t>TidyTuesday</a:t>
                </a:r>
                <a:r>
                  <a:rPr lang="en-US" sz="1600" dirty="0">
                    <a:latin typeface="Lato" panose="020F0502020204030203" pitchFamily="34" charset="0"/>
                  </a:rPr>
                  <a:t>, spontaneous and friendly collaboration!!</a:t>
                </a:r>
                <a:br>
                  <a:rPr lang="en-US" sz="1600" dirty="0">
                    <a:latin typeface="Lato" panose="020F0502020204030203" pitchFamily="34" charset="0"/>
                  </a:rPr>
                </a:br>
                <a:br>
                  <a:rPr lang="en-US" sz="1600" dirty="0">
                    <a:latin typeface="Lato" panose="020F0502020204030203" pitchFamily="34" charset="0"/>
                  </a:rPr>
                </a:br>
                <a:r>
                  <a:rPr lang="en-US" sz="1600" dirty="0">
                    <a:latin typeface="Lato" panose="020F0502020204030203" pitchFamily="34" charset="0"/>
                  </a:rPr>
                  <a:t>Sara continues to do awesome deep dives on the #</a:t>
                </a:r>
                <a:r>
                  <a:rPr lang="en-US" sz="1600" dirty="0" err="1">
                    <a:latin typeface="Lato" panose="020F0502020204030203" pitchFamily="34" charset="0"/>
                  </a:rPr>
                  <a:t>tidytuesday</a:t>
                </a:r>
                <a:r>
                  <a:rPr lang="en-US" sz="1600" dirty="0">
                    <a:latin typeface="Lato" panose="020F0502020204030203" pitchFamily="34" charset="0"/>
                  </a:rPr>
                  <a:t> datasets! Lots of great content here and on her GitHub. </a:t>
                </a:r>
              </a:p>
              <a:p>
                <a:pPr>
                  <a:defRPr/>
                </a:pPr>
                <a:endParaRPr lang="en-US" sz="1600" dirty="0">
                  <a:latin typeface="Lato" panose="020F0502020204030203" pitchFamily="34" charset="0"/>
                </a:endParaRPr>
              </a:p>
              <a:p>
                <a:pPr>
                  <a:defRPr/>
                </a:pPr>
                <a:r>
                  <a:rPr lang="en-US" sz="1600" dirty="0">
                    <a:latin typeface="Lato" panose="020F0502020204030203" pitchFamily="34" charset="0"/>
                  </a:rPr>
                  <a:t>Thanks to #</a:t>
                </a:r>
                <a:r>
                  <a:rPr lang="en-US" sz="1600" dirty="0" err="1">
                    <a:latin typeface="Lato" panose="020F0502020204030203" pitchFamily="34" charset="0"/>
                  </a:rPr>
                  <a:t>TidyTuesday</a:t>
                </a:r>
                <a:r>
                  <a:rPr lang="en-US" sz="1600" dirty="0">
                    <a:latin typeface="Lato" panose="020F0502020204030203" pitchFamily="34" charset="0"/>
                  </a:rPr>
                  <a:t> for making it so easy to learn/use #R and to get to know others! #grateful</a:t>
                </a:r>
              </a:p>
              <a:p>
                <a:pPr>
                  <a:defRPr/>
                </a:pPr>
                <a:endParaRPr lang="en-US" sz="1600" dirty="0">
                  <a:latin typeface="Lato" panose="020F0502020204030203" pitchFamily="34" charset="0"/>
                </a:endParaRPr>
              </a:p>
              <a:p>
                <a:pPr>
                  <a:defRPr/>
                </a:pPr>
                <a:r>
                  <a:rPr lang="en-US" sz="1600" dirty="0">
                    <a:latin typeface="Lato" panose="020F0502020204030203" pitchFamily="34" charset="0"/>
                  </a:rPr>
                  <a:t>Jake's </a:t>
                </a:r>
                <a:r>
                  <a:rPr lang="en-US" sz="1600" dirty="0" err="1">
                    <a:latin typeface="Lato" panose="020F0502020204030203" pitchFamily="34" charset="0"/>
                  </a:rPr>
                  <a:t>dataviz</a:t>
                </a:r>
                <a:r>
                  <a:rPr lang="en-US" sz="1600" dirty="0">
                    <a:latin typeface="Lato" panose="020F0502020204030203" pitchFamily="34" charset="0"/>
                  </a:rPr>
                  <a:t> work as part of #</a:t>
                </a:r>
                <a:r>
                  <a:rPr lang="en-US" sz="1600" dirty="0" err="1">
                    <a:latin typeface="Lato" panose="020F0502020204030203" pitchFamily="34" charset="0"/>
                  </a:rPr>
                  <a:t>TidyTuesday</a:t>
                </a:r>
                <a:r>
                  <a:rPr lang="en-US" sz="1600" dirty="0">
                    <a:latin typeface="Lato" panose="020F0502020204030203" pitchFamily="34" charset="0"/>
                  </a:rPr>
                  <a:t> is always beautiful. This one is especially great. Check out the legend he made using </a:t>
                </a:r>
                <a:r>
                  <a:rPr lang="en-US" sz="1600" dirty="0" err="1">
                    <a:latin typeface="Lato" panose="020F0502020204030203" pitchFamily="34" charset="0"/>
                  </a:rPr>
                  <a:t>ggplot</a:t>
                </a:r>
                <a:r>
                  <a:rPr lang="en-US" sz="1600" dirty="0">
                    <a:latin typeface="Lato" panose="020F0502020204030203" pitchFamily="34" charset="0"/>
                  </a:rPr>
                  <a:t>. </a:t>
                </a: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E166FDD-388E-4B98-8808-A538D894D01E}"/>
                  </a:ext>
                </a:extLst>
              </p:cNvPr>
              <p:cNvSpPr/>
              <p:nvPr/>
            </p:nvSpPr>
            <p:spPr>
              <a:xfrm>
                <a:off x="28239720" y="16017240"/>
                <a:ext cx="1203960" cy="259080"/>
              </a:xfrm>
              <a:custGeom>
                <a:avLst/>
                <a:gdLst>
                  <a:gd name="connsiteX0" fmla="*/ 1203960 w 1203960"/>
                  <a:gd name="connsiteY0" fmla="*/ 259080 h 259080"/>
                  <a:gd name="connsiteX1" fmla="*/ 655320 w 1203960"/>
                  <a:gd name="connsiteY1" fmla="*/ 7620 h 259080"/>
                  <a:gd name="connsiteX2" fmla="*/ 297180 w 1203960"/>
                  <a:gd name="connsiteY2" fmla="*/ 121920 h 259080"/>
                  <a:gd name="connsiteX3" fmla="*/ 0 w 1203960"/>
                  <a:gd name="connsiteY3" fmla="*/ 0 h 259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3960" h="259080">
                    <a:moveTo>
                      <a:pt x="1203960" y="259080"/>
                    </a:moveTo>
                    <a:cubicBezTo>
                      <a:pt x="1005205" y="144780"/>
                      <a:pt x="806450" y="30480"/>
                      <a:pt x="655320" y="7620"/>
                    </a:cubicBezTo>
                    <a:cubicBezTo>
                      <a:pt x="504190" y="-15240"/>
                      <a:pt x="406400" y="123190"/>
                      <a:pt x="297180" y="121920"/>
                    </a:cubicBezTo>
                    <a:cubicBezTo>
                      <a:pt x="187960" y="120650"/>
                      <a:pt x="93980" y="60325"/>
                      <a:pt x="0" y="0"/>
                    </a:cubicBezTo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14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EF0E1B3-DAB0-4346-A36F-CA3DB04128B3}"/>
                  </a:ext>
                </a:extLst>
              </p:cNvPr>
              <p:cNvSpPr/>
              <p:nvPr/>
            </p:nvSpPr>
            <p:spPr>
              <a:xfrm>
                <a:off x="28536900" y="16520160"/>
                <a:ext cx="1135380" cy="106680"/>
              </a:xfrm>
              <a:custGeom>
                <a:avLst/>
                <a:gdLst>
                  <a:gd name="connsiteX0" fmla="*/ 1135380 w 1135380"/>
                  <a:gd name="connsiteY0" fmla="*/ 106680 h 106680"/>
                  <a:gd name="connsiteX1" fmla="*/ 693420 w 1135380"/>
                  <a:gd name="connsiteY1" fmla="*/ 0 h 106680"/>
                  <a:gd name="connsiteX2" fmla="*/ 0 w 1135380"/>
                  <a:gd name="connsiteY2" fmla="*/ 106680 h 106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35380" h="106680">
                    <a:moveTo>
                      <a:pt x="1135380" y="106680"/>
                    </a:moveTo>
                    <a:cubicBezTo>
                      <a:pt x="1009015" y="53340"/>
                      <a:pt x="882650" y="0"/>
                      <a:pt x="693420" y="0"/>
                    </a:cubicBezTo>
                    <a:cubicBezTo>
                      <a:pt x="504190" y="0"/>
                      <a:pt x="252095" y="53340"/>
                      <a:pt x="0" y="106680"/>
                    </a:cubicBezTo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14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6F1DD52-C7DC-4437-8ACA-7D0421EF3A15}"/>
                  </a:ext>
                </a:extLst>
              </p:cNvPr>
              <p:cNvSpPr/>
              <p:nvPr/>
            </p:nvSpPr>
            <p:spPr>
              <a:xfrm>
                <a:off x="28552140" y="17114520"/>
                <a:ext cx="1752600" cy="269382"/>
              </a:xfrm>
              <a:custGeom>
                <a:avLst/>
                <a:gdLst>
                  <a:gd name="connsiteX0" fmla="*/ 1752600 w 1752600"/>
                  <a:gd name="connsiteY0" fmla="*/ 0 h 269382"/>
                  <a:gd name="connsiteX1" fmla="*/ 1295400 w 1752600"/>
                  <a:gd name="connsiteY1" fmla="*/ 266700 h 269382"/>
                  <a:gd name="connsiteX2" fmla="*/ 0 w 1752600"/>
                  <a:gd name="connsiteY2" fmla="*/ 114300 h 26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2600" h="269382">
                    <a:moveTo>
                      <a:pt x="1752600" y="0"/>
                    </a:moveTo>
                    <a:cubicBezTo>
                      <a:pt x="1670050" y="123825"/>
                      <a:pt x="1587500" y="247650"/>
                      <a:pt x="1295400" y="266700"/>
                    </a:cubicBezTo>
                    <a:cubicBezTo>
                      <a:pt x="1003300" y="285750"/>
                      <a:pt x="501650" y="200025"/>
                      <a:pt x="0" y="114300"/>
                    </a:cubicBezTo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14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9BD862B-0B0A-467E-A873-43058D02786A}"/>
                  </a:ext>
                </a:extLst>
              </p:cNvPr>
              <p:cNvSpPr/>
              <p:nvPr/>
            </p:nvSpPr>
            <p:spPr>
              <a:xfrm>
                <a:off x="28346400" y="17983200"/>
                <a:ext cx="1363980" cy="182911"/>
              </a:xfrm>
              <a:custGeom>
                <a:avLst/>
                <a:gdLst>
                  <a:gd name="connsiteX0" fmla="*/ 1363980 w 1363980"/>
                  <a:gd name="connsiteY0" fmla="*/ 0 h 182911"/>
                  <a:gd name="connsiteX1" fmla="*/ 1135380 w 1363980"/>
                  <a:gd name="connsiteY1" fmla="*/ 182880 h 182911"/>
                  <a:gd name="connsiteX2" fmla="*/ 693420 w 1363980"/>
                  <a:gd name="connsiteY2" fmla="*/ 15240 h 182911"/>
                  <a:gd name="connsiteX3" fmla="*/ 0 w 1363980"/>
                  <a:gd name="connsiteY3" fmla="*/ 60960 h 182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3980" h="182911">
                    <a:moveTo>
                      <a:pt x="1363980" y="0"/>
                    </a:moveTo>
                    <a:cubicBezTo>
                      <a:pt x="1305560" y="90170"/>
                      <a:pt x="1247140" y="180340"/>
                      <a:pt x="1135380" y="182880"/>
                    </a:cubicBezTo>
                    <a:cubicBezTo>
                      <a:pt x="1023620" y="185420"/>
                      <a:pt x="882650" y="35560"/>
                      <a:pt x="693420" y="15240"/>
                    </a:cubicBezTo>
                    <a:cubicBezTo>
                      <a:pt x="504190" y="-5080"/>
                      <a:pt x="252095" y="27940"/>
                      <a:pt x="0" y="60960"/>
                    </a:cubicBezTo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14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7EE6059-7FB8-4341-85DC-5FD66D6ACAA8}"/>
                  </a:ext>
                </a:extLst>
              </p:cNvPr>
              <p:cNvSpPr txBox="1"/>
              <p:nvPr/>
            </p:nvSpPr>
            <p:spPr>
              <a:xfrm>
                <a:off x="31401778" y="19055604"/>
                <a:ext cx="801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400" i="1" dirty="0">
                    <a:latin typeface="Lato" panose="020F0502020204030203" pitchFamily="34" charset="0"/>
                  </a:rPr>
                  <a:t>N</a:t>
                </a:r>
                <a:r>
                  <a:rPr lang="en-US" sz="1400" dirty="0">
                    <a:latin typeface="Lato" panose="020F0502020204030203" pitchFamily="34" charset="0"/>
                  </a:rPr>
                  <a:t> = 150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47D0E65-7390-4C26-B975-A5570B4E8FCA}"/>
              </a:ext>
            </a:extLst>
          </p:cNvPr>
          <p:cNvGrpSpPr/>
          <p:nvPr/>
        </p:nvGrpSpPr>
        <p:grpSpPr>
          <a:xfrm>
            <a:off x="11262028" y="29698303"/>
            <a:ext cx="12343133" cy="1816944"/>
            <a:chOff x="8623437" y="18257747"/>
            <a:chExt cx="12343133" cy="1816944"/>
          </a:xfrm>
        </p:grpSpPr>
        <p:pic>
          <p:nvPicPr>
            <p:cNvPr id="5" name="Picture 4" descr="A picture containing black, piece, hand, clock&#10;&#10;Description automatically generated">
              <a:extLst>
                <a:ext uri="{FF2B5EF4-FFF2-40B4-BE49-F238E27FC236}">
                  <a16:creationId xmlns:a16="http://schemas.microsoft.com/office/drawing/2014/main" id="{FC4AA6E5-8F4A-4227-94FA-53EB87A5C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23437" y="18257747"/>
              <a:ext cx="1816944" cy="1816944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98C1B5B-9A9D-4394-BE44-8E25F112FA63}"/>
                </a:ext>
              </a:extLst>
            </p:cNvPr>
            <p:cNvSpPr txBox="1"/>
            <p:nvPr/>
          </p:nvSpPr>
          <p:spPr>
            <a:xfrm>
              <a:off x="12889186" y="18572301"/>
              <a:ext cx="807738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200" dirty="0">
                  <a:solidFill>
                    <a:srgbClr val="CDCDCD"/>
                  </a:solidFill>
                  <a:latin typeface="Lato Black" panose="020F0A02020204030203" pitchFamily="34" charset="0"/>
                  <a:cs typeface="Arial" panose="020B0604020202020204" pitchFamily="34" charset="0"/>
                </a:rPr>
                <a:t>Take a picture</a:t>
              </a:r>
              <a:r>
                <a:rPr lang="en-US" sz="3200" dirty="0">
                  <a:solidFill>
                    <a:srgbClr val="CDCDCD"/>
                  </a:solidFill>
                  <a:latin typeface="Lato" panose="020F0502020204030203" pitchFamily="34" charset="0"/>
                  <a:cs typeface="Arial" panose="020B0604020202020204" pitchFamily="34" charset="0"/>
                </a:rPr>
                <a:t> to </a:t>
              </a:r>
              <a:br>
                <a:rPr lang="en-US" sz="3200" dirty="0">
                  <a:solidFill>
                    <a:srgbClr val="CDCDCD"/>
                  </a:solidFill>
                  <a:latin typeface="Lato" panose="020F0502020204030203" pitchFamily="34" charset="0"/>
                  <a:cs typeface="Arial" panose="020B0604020202020204" pitchFamily="34" charset="0"/>
                </a:rPr>
              </a:br>
              <a:r>
                <a:rPr lang="en-US" sz="3200" dirty="0">
                  <a:solidFill>
                    <a:srgbClr val="CDCDCD"/>
                  </a:solidFill>
                  <a:latin typeface="Lato Black" panose="020F0A02020204030203" pitchFamily="34" charset="0"/>
                  <a:cs typeface="Arial" panose="020B0604020202020204" pitchFamily="34" charset="0"/>
                </a:rPr>
                <a:t>download</a:t>
              </a:r>
              <a:r>
                <a:rPr lang="en-US" sz="3200" dirty="0">
                  <a:solidFill>
                    <a:srgbClr val="CDCDCD"/>
                  </a:solidFill>
                  <a:latin typeface="Lato" panose="020F0502020204030203" pitchFamily="34" charset="0"/>
                  <a:cs typeface="Arial" panose="020B0604020202020204" pitchFamily="34" charset="0"/>
                </a:rPr>
                <a:t> the</a:t>
              </a:r>
              <a:r>
                <a:rPr lang="en-US" sz="3200" b="1" dirty="0">
                  <a:solidFill>
                    <a:srgbClr val="CDCDCD"/>
                  </a:solidFill>
                  <a:latin typeface="Lato" panose="020F0502020204030203" pitchFamily="34" charset="0"/>
                  <a:cs typeface="Arial" panose="020B0604020202020204" pitchFamily="34" charset="0"/>
                </a:rPr>
                <a:t> </a:t>
              </a:r>
              <a:r>
                <a:rPr lang="en-US" sz="3200" dirty="0">
                  <a:solidFill>
                    <a:srgbClr val="CDCDCD"/>
                  </a:solidFill>
                  <a:latin typeface="Lato Black" panose="020F0A02020204030203" pitchFamily="34" charset="0"/>
                  <a:cs typeface="Arial" panose="020B0604020202020204" pitchFamily="34" charset="0"/>
                </a:rPr>
                <a:t>poster </a:t>
              </a:r>
              <a:r>
                <a:rPr lang="en-US" sz="3200" dirty="0">
                  <a:solidFill>
                    <a:srgbClr val="CDCDCD"/>
                  </a:solidFill>
                  <a:latin typeface="Lato" panose="020F0502020204030203" pitchFamily="34" charset="0"/>
                  <a:cs typeface="Arial" panose="020B0604020202020204" pitchFamily="34" charset="0"/>
                </a:rPr>
                <a:t>and</a:t>
              </a:r>
              <a:r>
                <a:rPr lang="en-US" sz="3200" dirty="0">
                  <a:solidFill>
                    <a:srgbClr val="CDCDCD"/>
                  </a:solidFill>
                  <a:latin typeface="Lato Black" panose="020F0A02020204030203" pitchFamily="34" charset="0"/>
                  <a:cs typeface="Arial" panose="020B0604020202020204" pitchFamily="34" charset="0"/>
                </a:rPr>
                <a:t> short paper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33D3D61-AA3A-46CA-AF9B-BD64F2B43A82}"/>
                </a:ext>
              </a:extLst>
            </p:cNvPr>
            <p:cNvGrpSpPr/>
            <p:nvPr/>
          </p:nvGrpSpPr>
          <p:grpSpPr>
            <a:xfrm>
              <a:off x="10628077" y="18420947"/>
              <a:ext cx="1893144" cy="1490544"/>
              <a:chOff x="16825037" y="28402488"/>
              <a:chExt cx="2761112" cy="2173929"/>
            </a:xfrm>
          </p:grpSpPr>
          <p:sp>
            <p:nvSpPr>
              <p:cNvPr id="77" name="Graphic 7">
                <a:extLst>
                  <a:ext uri="{FF2B5EF4-FFF2-40B4-BE49-F238E27FC236}">
                    <a16:creationId xmlns:a16="http://schemas.microsoft.com/office/drawing/2014/main" id="{A3585CE6-390B-4C68-899F-70B5CA5E4BE7}"/>
                  </a:ext>
                </a:extLst>
              </p:cNvPr>
              <p:cNvSpPr/>
              <p:nvPr/>
            </p:nvSpPr>
            <p:spPr>
              <a:xfrm>
                <a:off x="18329346" y="28402488"/>
                <a:ext cx="1256803" cy="2173929"/>
              </a:xfrm>
              <a:custGeom>
                <a:avLst/>
                <a:gdLst>
                  <a:gd name="connsiteX0" fmla="*/ 321256 w 2089376"/>
                  <a:gd name="connsiteY0" fmla="*/ 0 h 3614056"/>
                  <a:gd name="connsiteX1" fmla="*/ 0 w 2089376"/>
                  <a:gd name="connsiteY1" fmla="*/ 321256 h 3614056"/>
                  <a:gd name="connsiteX2" fmla="*/ 0 w 2089376"/>
                  <a:gd name="connsiteY2" fmla="*/ 3292801 h 3614056"/>
                  <a:gd name="connsiteX3" fmla="*/ 321256 w 2089376"/>
                  <a:gd name="connsiteY3" fmla="*/ 3614057 h 3614056"/>
                  <a:gd name="connsiteX4" fmla="*/ 1815047 w 2089376"/>
                  <a:gd name="connsiteY4" fmla="*/ 3614057 h 3614056"/>
                  <a:gd name="connsiteX5" fmla="*/ 2136303 w 2089376"/>
                  <a:gd name="connsiteY5" fmla="*/ 3292801 h 3614056"/>
                  <a:gd name="connsiteX6" fmla="*/ 2136303 w 2089376"/>
                  <a:gd name="connsiteY6" fmla="*/ 321256 h 3614056"/>
                  <a:gd name="connsiteX7" fmla="*/ 1815047 w 2089376"/>
                  <a:gd name="connsiteY7" fmla="*/ 0 h 3614056"/>
                  <a:gd name="connsiteX8" fmla="*/ 321256 w 2089376"/>
                  <a:gd name="connsiteY8" fmla="*/ 0 h 3614056"/>
                  <a:gd name="connsiteX9" fmla="*/ 889115 w 2089376"/>
                  <a:gd name="connsiteY9" fmla="*/ 309397 h 3614056"/>
                  <a:gd name="connsiteX10" fmla="*/ 1247302 w 2089376"/>
                  <a:gd name="connsiteY10" fmla="*/ 309397 h 3614056"/>
                  <a:gd name="connsiteX11" fmla="*/ 1289936 w 2089376"/>
                  <a:gd name="connsiteY11" fmla="*/ 369650 h 3614056"/>
                  <a:gd name="connsiteX12" fmla="*/ 1247302 w 2089376"/>
                  <a:gd name="connsiteY12" fmla="*/ 429903 h 3614056"/>
                  <a:gd name="connsiteX13" fmla="*/ 889115 w 2089376"/>
                  <a:gd name="connsiteY13" fmla="*/ 429903 h 3614056"/>
                  <a:gd name="connsiteX14" fmla="*/ 846480 w 2089376"/>
                  <a:gd name="connsiteY14" fmla="*/ 369650 h 3614056"/>
                  <a:gd name="connsiteX15" fmla="*/ 889115 w 2089376"/>
                  <a:gd name="connsiteY15" fmla="*/ 309397 h 3614056"/>
                  <a:gd name="connsiteX16" fmla="*/ 176468 w 2089376"/>
                  <a:gd name="connsiteY16" fmla="*/ 738905 h 3614056"/>
                  <a:gd name="connsiteX17" fmla="*/ 1959892 w 2089376"/>
                  <a:gd name="connsiteY17" fmla="*/ 738905 h 3614056"/>
                  <a:gd name="connsiteX18" fmla="*/ 1959892 w 2089376"/>
                  <a:gd name="connsiteY18" fmla="*/ 2875208 h 3614056"/>
                  <a:gd name="connsiteX19" fmla="*/ 176468 w 2089376"/>
                  <a:gd name="connsiteY19" fmla="*/ 2875208 h 3614056"/>
                  <a:gd name="connsiteX20" fmla="*/ 176468 w 2089376"/>
                  <a:gd name="connsiteY20" fmla="*/ 738905 h 3614056"/>
                  <a:gd name="connsiteX21" fmla="*/ 1068180 w 2089376"/>
                  <a:gd name="connsiteY21" fmla="*/ 3045747 h 3614056"/>
                  <a:gd name="connsiteX22" fmla="*/ 1068180 w 2089376"/>
                  <a:gd name="connsiteY22" fmla="*/ 3045747 h 3614056"/>
                  <a:gd name="connsiteX23" fmla="*/ 1267066 w 2089376"/>
                  <a:gd name="connsiteY23" fmla="*/ 3244633 h 3614056"/>
                  <a:gd name="connsiteX24" fmla="*/ 1267066 w 2089376"/>
                  <a:gd name="connsiteY24" fmla="*/ 3244633 h 3614056"/>
                  <a:gd name="connsiteX25" fmla="*/ 1267066 w 2089376"/>
                  <a:gd name="connsiteY25" fmla="*/ 3244633 h 3614056"/>
                  <a:gd name="connsiteX26" fmla="*/ 1267066 w 2089376"/>
                  <a:gd name="connsiteY26" fmla="*/ 3244633 h 3614056"/>
                  <a:gd name="connsiteX27" fmla="*/ 1068180 w 2089376"/>
                  <a:gd name="connsiteY27" fmla="*/ 3443519 h 3614056"/>
                  <a:gd name="connsiteX28" fmla="*/ 1068180 w 2089376"/>
                  <a:gd name="connsiteY28" fmla="*/ 3443519 h 3614056"/>
                  <a:gd name="connsiteX29" fmla="*/ 1068180 w 2089376"/>
                  <a:gd name="connsiteY29" fmla="*/ 3443519 h 3614056"/>
                  <a:gd name="connsiteX30" fmla="*/ 1068180 w 2089376"/>
                  <a:gd name="connsiteY30" fmla="*/ 3443519 h 3614056"/>
                  <a:gd name="connsiteX31" fmla="*/ 869294 w 2089376"/>
                  <a:gd name="connsiteY31" fmla="*/ 3244633 h 3614056"/>
                  <a:gd name="connsiteX32" fmla="*/ 869294 w 2089376"/>
                  <a:gd name="connsiteY32" fmla="*/ 3244633 h 3614056"/>
                  <a:gd name="connsiteX33" fmla="*/ 869294 w 2089376"/>
                  <a:gd name="connsiteY33" fmla="*/ 3244633 h 3614056"/>
                  <a:gd name="connsiteX34" fmla="*/ 869294 w 2089376"/>
                  <a:gd name="connsiteY34" fmla="*/ 3244633 h 3614056"/>
                  <a:gd name="connsiteX35" fmla="*/ 1068180 w 2089376"/>
                  <a:gd name="connsiteY35" fmla="*/ 3045747 h 3614056"/>
                  <a:gd name="connsiteX36" fmla="*/ 1068180 w 2089376"/>
                  <a:gd name="connsiteY36" fmla="*/ 3045747 h 3614056"/>
                  <a:gd name="connsiteX37" fmla="*/ 1068180 w 2089376"/>
                  <a:gd name="connsiteY37" fmla="*/ 3045747 h 3614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089376" h="3614056">
                    <a:moveTo>
                      <a:pt x="321256" y="0"/>
                    </a:moveTo>
                    <a:cubicBezTo>
                      <a:pt x="144562" y="0"/>
                      <a:pt x="0" y="144562"/>
                      <a:pt x="0" y="321256"/>
                    </a:cubicBezTo>
                    <a:lnTo>
                      <a:pt x="0" y="3292801"/>
                    </a:lnTo>
                    <a:cubicBezTo>
                      <a:pt x="0" y="3469495"/>
                      <a:pt x="144562" y="3614057"/>
                      <a:pt x="321256" y="3614057"/>
                    </a:cubicBezTo>
                    <a:lnTo>
                      <a:pt x="1815047" y="3614057"/>
                    </a:lnTo>
                    <a:cubicBezTo>
                      <a:pt x="1991741" y="3614057"/>
                      <a:pt x="2136303" y="3469495"/>
                      <a:pt x="2136303" y="3292801"/>
                    </a:cubicBezTo>
                    <a:lnTo>
                      <a:pt x="2136303" y="321256"/>
                    </a:lnTo>
                    <a:cubicBezTo>
                      <a:pt x="2136303" y="144562"/>
                      <a:pt x="1991741" y="0"/>
                      <a:pt x="1815047" y="0"/>
                    </a:cubicBezTo>
                    <a:lnTo>
                      <a:pt x="321256" y="0"/>
                    </a:lnTo>
                    <a:close/>
                    <a:moveTo>
                      <a:pt x="889115" y="309397"/>
                    </a:moveTo>
                    <a:lnTo>
                      <a:pt x="1247302" y="309397"/>
                    </a:lnTo>
                    <a:cubicBezTo>
                      <a:pt x="1270849" y="309397"/>
                      <a:pt x="1289936" y="336390"/>
                      <a:pt x="1289936" y="369650"/>
                    </a:cubicBezTo>
                    <a:cubicBezTo>
                      <a:pt x="1289936" y="402911"/>
                      <a:pt x="1270849" y="429903"/>
                      <a:pt x="1247302" y="429903"/>
                    </a:cubicBezTo>
                    <a:lnTo>
                      <a:pt x="889115" y="429903"/>
                    </a:lnTo>
                    <a:cubicBezTo>
                      <a:pt x="865567" y="429903"/>
                      <a:pt x="846480" y="402911"/>
                      <a:pt x="846480" y="369650"/>
                    </a:cubicBezTo>
                    <a:cubicBezTo>
                      <a:pt x="846480" y="336390"/>
                      <a:pt x="865567" y="309397"/>
                      <a:pt x="889115" y="309397"/>
                    </a:cubicBezTo>
                    <a:close/>
                    <a:moveTo>
                      <a:pt x="176468" y="738905"/>
                    </a:moveTo>
                    <a:lnTo>
                      <a:pt x="1959892" y="738905"/>
                    </a:lnTo>
                    <a:lnTo>
                      <a:pt x="1959892" y="2875208"/>
                    </a:lnTo>
                    <a:lnTo>
                      <a:pt x="176468" y="2875208"/>
                    </a:lnTo>
                    <a:lnTo>
                      <a:pt x="176468" y="738905"/>
                    </a:lnTo>
                    <a:close/>
                    <a:moveTo>
                      <a:pt x="1068180" y="3045747"/>
                    </a:moveTo>
                    <a:cubicBezTo>
                      <a:pt x="1068180" y="3045747"/>
                      <a:pt x="1068180" y="3045747"/>
                      <a:pt x="1068180" y="3045747"/>
                    </a:cubicBezTo>
                    <a:cubicBezTo>
                      <a:pt x="1178013" y="3045747"/>
                      <a:pt x="1267066" y="3134799"/>
                      <a:pt x="1267066" y="3244633"/>
                    </a:cubicBezTo>
                    <a:cubicBezTo>
                      <a:pt x="1267066" y="3244633"/>
                      <a:pt x="1267066" y="3244633"/>
                      <a:pt x="1267066" y="3244633"/>
                    </a:cubicBezTo>
                    <a:lnTo>
                      <a:pt x="1267066" y="3244633"/>
                    </a:lnTo>
                    <a:cubicBezTo>
                      <a:pt x="1267066" y="3244633"/>
                      <a:pt x="1267066" y="3244633"/>
                      <a:pt x="1267066" y="3244633"/>
                    </a:cubicBezTo>
                    <a:cubicBezTo>
                      <a:pt x="1267066" y="3354466"/>
                      <a:pt x="1178013" y="3443519"/>
                      <a:pt x="1068180" y="3443519"/>
                    </a:cubicBezTo>
                    <a:cubicBezTo>
                      <a:pt x="1068180" y="3443519"/>
                      <a:pt x="1068180" y="3443519"/>
                      <a:pt x="1068180" y="3443519"/>
                    </a:cubicBezTo>
                    <a:lnTo>
                      <a:pt x="1068180" y="3443519"/>
                    </a:lnTo>
                    <a:cubicBezTo>
                      <a:pt x="1068180" y="3443519"/>
                      <a:pt x="1068180" y="3443519"/>
                      <a:pt x="1068180" y="3443519"/>
                    </a:cubicBezTo>
                    <a:cubicBezTo>
                      <a:pt x="958346" y="3443519"/>
                      <a:pt x="869294" y="3354466"/>
                      <a:pt x="869294" y="3244633"/>
                    </a:cubicBezTo>
                    <a:cubicBezTo>
                      <a:pt x="869294" y="3244633"/>
                      <a:pt x="869294" y="3244633"/>
                      <a:pt x="869294" y="3244633"/>
                    </a:cubicBezTo>
                    <a:lnTo>
                      <a:pt x="869294" y="3244633"/>
                    </a:lnTo>
                    <a:cubicBezTo>
                      <a:pt x="869294" y="3244633"/>
                      <a:pt x="869294" y="3244633"/>
                      <a:pt x="869294" y="3244633"/>
                    </a:cubicBezTo>
                    <a:cubicBezTo>
                      <a:pt x="869294" y="3134799"/>
                      <a:pt x="958346" y="3045747"/>
                      <a:pt x="1068180" y="3045747"/>
                    </a:cubicBezTo>
                    <a:cubicBezTo>
                      <a:pt x="1068180" y="3045747"/>
                      <a:pt x="1068180" y="3045747"/>
                      <a:pt x="1068180" y="3045747"/>
                    </a:cubicBezTo>
                    <a:lnTo>
                      <a:pt x="1068180" y="3045747"/>
                    </a:lnTo>
                    <a:close/>
                  </a:path>
                </a:pathLst>
              </a:custGeom>
              <a:solidFill>
                <a:srgbClr val="CDCDCD"/>
              </a:solidFill>
              <a:ln w="5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 sz="140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77975B2E-7C50-4886-8ED0-D16CD53060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825037" y="29408785"/>
                <a:ext cx="1297464" cy="0"/>
              </a:xfrm>
              <a:prstGeom prst="straightConnector1">
                <a:avLst/>
              </a:prstGeom>
              <a:ln w="66675">
                <a:solidFill>
                  <a:schemeClr val="bg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8E5EF1-AFAB-49B4-BE40-96CD9A4458D8}"/>
              </a:ext>
            </a:extLst>
          </p:cNvPr>
          <p:cNvCxnSpPr>
            <a:cxnSpLocks/>
          </p:cNvCxnSpPr>
          <p:nvPr/>
        </p:nvCxnSpPr>
        <p:spPr>
          <a:xfrm>
            <a:off x="34009145" y="7510013"/>
            <a:ext cx="91725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D029B0-D6FF-4990-995C-8882CC662540}"/>
              </a:ext>
            </a:extLst>
          </p:cNvPr>
          <p:cNvSpPr txBox="1"/>
          <p:nvPr/>
        </p:nvSpPr>
        <p:spPr>
          <a:xfrm>
            <a:off x="35133755" y="3150094"/>
            <a:ext cx="56957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D8DC9"/>
                </a:solidFill>
              </a:rPr>
              <a:t>Average Number of Functions over Time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r</a:t>
            </a:r>
            <a:r>
              <a:rPr lang="en-US" sz="1400" dirty="0">
                <a:solidFill>
                  <a:schemeClr val="tx1"/>
                </a:solidFill>
              </a:rPr>
              <a:t> = .54, </a:t>
            </a:r>
            <a:r>
              <a:rPr lang="en-US" sz="1400" i="1" dirty="0">
                <a:solidFill>
                  <a:schemeClr val="tx1"/>
                </a:solidFill>
              </a:rPr>
              <a:t>p</a:t>
            </a:r>
            <a:r>
              <a:rPr lang="en-US" sz="1400" dirty="0">
                <a:solidFill>
                  <a:schemeClr val="tx1"/>
                </a:solidFill>
              </a:rPr>
              <a:t> &lt;.001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ADB459-2082-4F11-9D22-CB301BCD9E11}"/>
              </a:ext>
            </a:extLst>
          </p:cNvPr>
          <p:cNvSpPr txBox="1"/>
          <p:nvPr/>
        </p:nvSpPr>
        <p:spPr>
          <a:xfrm>
            <a:off x="34878669" y="8021326"/>
            <a:ext cx="3726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D8DC9"/>
                </a:solidFill>
              </a:rPr>
              <a:t>Communication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958286F-6658-4957-A2DB-13B870DF565F}"/>
              </a:ext>
            </a:extLst>
          </p:cNvPr>
          <p:cNvSpPr txBox="1"/>
          <p:nvPr/>
        </p:nvSpPr>
        <p:spPr>
          <a:xfrm>
            <a:off x="34264165" y="10413648"/>
            <a:ext cx="4862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D8DC9"/>
                </a:solidFill>
              </a:rPr>
              <a:t>Data Cleaning/Wrangling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450900A-DFE1-4D58-A90E-ED5FE397CA24}"/>
              </a:ext>
            </a:extLst>
          </p:cNvPr>
          <p:cNvSpPr txBox="1"/>
          <p:nvPr/>
        </p:nvSpPr>
        <p:spPr>
          <a:xfrm>
            <a:off x="34743466" y="12944182"/>
            <a:ext cx="3946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D8DC9"/>
                </a:solidFill>
              </a:rPr>
              <a:t>Data Visualization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B1E3778-7512-4B93-9927-30D990A6A887}"/>
              </a:ext>
            </a:extLst>
          </p:cNvPr>
          <p:cNvSpPr txBox="1"/>
          <p:nvPr/>
        </p:nvSpPr>
        <p:spPr>
          <a:xfrm>
            <a:off x="2990320" y="8079043"/>
            <a:ext cx="7166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AUTHORS</a:t>
            </a:r>
            <a:endParaRPr lang="en-US" sz="24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Lato" panose="020F0502020204030203" pitchFamily="34" charset="0"/>
                <a:cs typeface="Segoe UI" panose="020B0502040204020203" pitchFamily="34" charset="0"/>
              </a:rPr>
              <a:t>Schmidt, Anthony (ESM)</a:t>
            </a:r>
          </a:p>
          <a:p>
            <a:r>
              <a:rPr lang="en-US" sz="2400" dirty="0">
                <a:latin typeface="Lato" panose="020F0502020204030203" pitchFamily="34" charset="0"/>
                <a:cs typeface="Segoe UI" panose="020B0502040204020203" pitchFamily="34" charset="0"/>
              </a:rPr>
              <a:t>Rosenberg, Joshua (TPTE)</a:t>
            </a:r>
          </a:p>
        </p:txBody>
      </p:sp>
      <p:sp>
        <p:nvSpPr>
          <p:cNvPr id="86" name="Graphic 18">
            <a:extLst>
              <a:ext uri="{FF2B5EF4-FFF2-40B4-BE49-F238E27FC236}">
                <a16:creationId xmlns:a16="http://schemas.microsoft.com/office/drawing/2014/main" id="{6291D56B-9C3B-4248-A190-C43B4BE7BE7B}"/>
              </a:ext>
            </a:extLst>
          </p:cNvPr>
          <p:cNvSpPr/>
          <p:nvPr/>
        </p:nvSpPr>
        <p:spPr>
          <a:xfrm>
            <a:off x="1319500" y="8231194"/>
            <a:ext cx="1155025" cy="1074162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00"/>
          </a:p>
        </p:txBody>
      </p:sp>
      <p:sp>
        <p:nvSpPr>
          <p:cNvPr id="80" name="Google Shape;57;p13">
            <a:extLst>
              <a:ext uri="{FF2B5EF4-FFF2-40B4-BE49-F238E27FC236}">
                <a16:creationId xmlns:a16="http://schemas.microsoft.com/office/drawing/2014/main" id="{E166A006-94F1-4E0F-AA43-384F8F343F7C}"/>
              </a:ext>
            </a:extLst>
          </p:cNvPr>
          <p:cNvSpPr txBox="1"/>
          <p:nvPr/>
        </p:nvSpPr>
        <p:spPr>
          <a:xfrm>
            <a:off x="11462315" y="2624511"/>
            <a:ext cx="20652247" cy="30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5000" dirty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Data visualization skills </a:t>
            </a:r>
            <a:r>
              <a:rPr lang="en-US" sz="15000" dirty="0">
                <a:solidFill>
                  <a:srgbClr val="FFFFFF"/>
                </a:solidFill>
                <a:latin typeface="Lato" panose="020F0502020204030203" pitchFamily="34" charset="0"/>
                <a:ea typeface="Lato Black"/>
                <a:cs typeface="Lato Black"/>
                <a:sym typeface="Lato Black"/>
              </a:rPr>
              <a:t>can be </a:t>
            </a:r>
            <a:r>
              <a:rPr lang="en-US" sz="15000" dirty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developed </a:t>
            </a:r>
            <a:r>
              <a:rPr lang="en-US" sz="15000" dirty="0">
                <a:solidFill>
                  <a:srgbClr val="FFFFFF"/>
                </a:solidFill>
                <a:latin typeface="Lato" panose="020F0502020204030203" pitchFamily="34" charset="0"/>
                <a:ea typeface="Lato Black"/>
                <a:cs typeface="Lato Black"/>
                <a:sym typeface="Lato Black"/>
              </a:rPr>
              <a:t>by participating in the #</a:t>
            </a:r>
            <a:r>
              <a:rPr lang="en-US" sz="15000" dirty="0" err="1">
                <a:solidFill>
                  <a:srgbClr val="FFFFFF"/>
                </a:solidFill>
                <a:latin typeface="Lato" panose="020F0502020204030203" pitchFamily="34" charset="0"/>
                <a:ea typeface="Lato Black"/>
                <a:cs typeface="Lato Black"/>
                <a:sym typeface="Lato Black"/>
              </a:rPr>
              <a:t>TidyTuesday</a:t>
            </a:r>
            <a:r>
              <a:rPr lang="en-US" sz="15000" dirty="0">
                <a:solidFill>
                  <a:srgbClr val="FFFFFF"/>
                </a:solidFill>
                <a:latin typeface="Lato" panose="020F0502020204030203" pitchFamily="34" charset="0"/>
                <a:ea typeface="Lato Black"/>
                <a:cs typeface="Lato Black"/>
                <a:sym typeface="Lato Black"/>
              </a:rPr>
              <a:t> </a:t>
            </a:r>
            <a:br>
              <a:rPr lang="en-US" sz="15000" dirty="0">
                <a:solidFill>
                  <a:srgbClr val="FFFFFF"/>
                </a:solidFill>
                <a:latin typeface="Lato" panose="020F0502020204030203" pitchFamily="34" charset="0"/>
                <a:ea typeface="Lato Black"/>
                <a:cs typeface="Lato Black"/>
                <a:sym typeface="Lato Black"/>
              </a:rPr>
            </a:br>
            <a:r>
              <a:rPr lang="en-US" sz="15000" dirty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Twitter</a:t>
            </a:r>
            <a:r>
              <a:rPr lang="en-US" sz="15000" dirty="0">
                <a:solidFill>
                  <a:srgbClr val="FFFFFF"/>
                </a:solidFill>
                <a:latin typeface="Lato" panose="020F0502020204030203" pitchFamily="34" charset="0"/>
                <a:ea typeface="Lato Black"/>
                <a:cs typeface="Lato Black"/>
                <a:sym typeface="Lato Black"/>
              </a:rPr>
              <a:t>-based</a:t>
            </a:r>
            <a:r>
              <a:rPr lang="en-US" sz="15000" dirty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r>
              <a:rPr lang="en-US" sz="15000" b="1" dirty="0">
                <a:solidFill>
                  <a:srgbClr val="FFFFFF"/>
                </a:solidFill>
                <a:latin typeface="Lato" panose="020F0502020204030203" pitchFamily="34" charset="0"/>
                <a:ea typeface="Lato Black"/>
                <a:cs typeface="Lato Black"/>
                <a:sym typeface="Lato Black"/>
              </a:rPr>
              <a:t>community</a:t>
            </a:r>
            <a:r>
              <a:rPr lang="en-US" sz="15000" dirty="0">
                <a:solidFill>
                  <a:srgbClr val="FFFFFF"/>
                </a:solidFill>
                <a:latin typeface="Lato" panose="020F0502020204030203" pitchFamily="34" charset="0"/>
                <a:ea typeface="Lato Black"/>
                <a:cs typeface="Lato Black"/>
                <a:sym typeface="Lato Black"/>
              </a:rPr>
              <a:t> </a:t>
            </a:r>
            <a:r>
              <a:rPr lang="en-US" sz="15000" dirty="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.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58;p13">
            <a:extLst>
              <a:ext uri="{FF2B5EF4-FFF2-40B4-BE49-F238E27FC236}">
                <a16:creationId xmlns:a16="http://schemas.microsoft.com/office/drawing/2014/main" id="{9E0C8942-A737-4AFD-B2F5-C95C2F6DF0BD}"/>
              </a:ext>
            </a:extLst>
          </p:cNvPr>
          <p:cNvSpPr txBox="1"/>
          <p:nvPr/>
        </p:nvSpPr>
        <p:spPr>
          <a:xfrm>
            <a:off x="1027381" y="1079950"/>
            <a:ext cx="8290238" cy="255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defRPr/>
            </a:pPr>
            <a:r>
              <a:rPr lang="en" sz="4800" b="1" i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Becoming “TidyR” over Time: </a:t>
            </a:r>
            <a:r>
              <a:rPr lang="en" sz="4800" i="1" dirty="0">
                <a:solidFill>
                  <a:schemeClr val="tx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Visualization Development in an Online Community of Practice</a:t>
            </a:r>
            <a:endParaRPr sz="4800" i="1" dirty="0">
              <a:solidFill>
                <a:schemeClr val="tx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defRPr/>
            </a:pPr>
            <a:endParaRPr sz="4400" i="1" dirty="0">
              <a:solidFill>
                <a:schemeClr val="tx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defRPr/>
            </a:pPr>
            <a:endParaRPr sz="3600" b="1" dirty="0">
              <a:solidFill>
                <a:schemeClr val="tx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59;p13">
            <a:extLst>
              <a:ext uri="{FF2B5EF4-FFF2-40B4-BE49-F238E27FC236}">
                <a16:creationId xmlns:a16="http://schemas.microsoft.com/office/drawing/2014/main" id="{3BA73C10-CF55-4A83-9EF3-21C6A47849EB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27381" y="5641611"/>
            <a:ext cx="1739265" cy="165975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5FD32EC-BDC4-4489-9156-6E7BB43ECF92}"/>
              </a:ext>
            </a:extLst>
          </p:cNvPr>
          <p:cNvSpPr/>
          <p:nvPr/>
        </p:nvSpPr>
        <p:spPr>
          <a:xfrm>
            <a:off x="6514300" y="18091230"/>
            <a:ext cx="1252313" cy="391976"/>
          </a:xfrm>
          <a:custGeom>
            <a:avLst/>
            <a:gdLst>
              <a:gd name="connsiteX0" fmla="*/ 13822 w 1252313"/>
              <a:gd name="connsiteY0" fmla="*/ 0 h 391976"/>
              <a:gd name="connsiteX1" fmla="*/ 175867 w 1252313"/>
              <a:gd name="connsiteY1" fmla="*/ 381965 h 391976"/>
              <a:gd name="connsiteX2" fmla="*/ 1252313 w 1252313"/>
              <a:gd name="connsiteY2" fmla="*/ 243069 h 39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313" h="391976">
                <a:moveTo>
                  <a:pt x="13822" y="0"/>
                </a:moveTo>
                <a:cubicBezTo>
                  <a:pt x="-8363" y="170727"/>
                  <a:pt x="-30548" y="341454"/>
                  <a:pt x="175867" y="381965"/>
                </a:cubicBezTo>
                <a:cubicBezTo>
                  <a:pt x="382282" y="422477"/>
                  <a:pt x="817297" y="332773"/>
                  <a:pt x="1252313" y="243069"/>
                </a:cubicBezTo>
              </a:path>
            </a:pathLst>
          </a:custGeom>
          <a:ln w="571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7F1D58C-6E21-4022-A82B-C16F00ADA876}"/>
              </a:ext>
            </a:extLst>
          </p:cNvPr>
          <p:cNvSpPr txBox="1"/>
          <p:nvPr/>
        </p:nvSpPr>
        <p:spPr>
          <a:xfrm>
            <a:off x="2366092" y="30056894"/>
            <a:ext cx="3423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>
                <a:latin typeface="Lato" panose="020F0502020204030203" pitchFamily="34" charset="0"/>
              </a:rPr>
              <a:t>Correlation between likes and retweets</a:t>
            </a:r>
          </a:p>
        </p:txBody>
      </p:sp>
    </p:spTree>
    <p:extLst>
      <p:ext uri="{BB962C8B-B14F-4D97-AF65-F5344CB8AC3E}">
        <p14:creationId xmlns:p14="http://schemas.microsoft.com/office/powerpoint/2010/main" val="38337435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</TotalTime>
  <Words>564</Words>
  <Application>Microsoft Office PowerPoint</Application>
  <PresentationFormat>Custom</PresentationFormat>
  <Paragraphs>94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Lato Light</vt:lpstr>
      <vt:lpstr>Lato Black</vt:lpstr>
      <vt:lpstr>Lato</vt:lpstr>
      <vt:lpstr>Arial</vt:lpstr>
      <vt:lpstr>Courier New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Anthony Schmidt</cp:lastModifiedBy>
  <cp:revision>46</cp:revision>
  <dcterms:modified xsi:type="dcterms:W3CDTF">2020-03-04T15:50:43Z</dcterms:modified>
</cp:coreProperties>
</file>