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3f0d88e6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3f0d88e6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3f0d88e6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f0d88e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3f0d88e6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f0d88e6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3f0d88e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3f0d88e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3f0d88e6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3f0d88e6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3bb7ed7d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3bb7ed7d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3bb7ed7d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3bb7ed7d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3bb7ed7d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3bb7ed7d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3bb7ed7d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3bb7ed7d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bb7ed7d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bb7ed7d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3bb7ed7d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3bb7ed7d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3bb7ed7d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3bb7ed7d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3bb7ed7d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3bb7ed7d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prashant111/us-presidential-election-data"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aslamp.media/download-zip-code-latitude-longitude-city-state-county-csv/"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500"/>
              <a:t>Brief analysis of local Foursquare recommendation and US Presidential Elections results in Florida </a:t>
            </a:r>
            <a:endParaRPr sz="3500"/>
          </a:p>
        </p:txBody>
      </p:sp>
      <p:sp>
        <p:nvSpPr>
          <p:cNvPr id="60" name="Google Shape;60;p13"/>
          <p:cNvSpPr txBox="1"/>
          <p:nvPr>
            <p:ph idx="1" type="subTitle"/>
          </p:nvPr>
        </p:nvSpPr>
        <p:spPr>
          <a:xfrm>
            <a:off x="671250" y="370605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t>Alejandro Ciriano</a:t>
            </a:r>
            <a:endParaRPr sz="1800"/>
          </a:p>
          <a:p>
            <a:pPr indent="0" lvl="0" marL="0" rtl="0" algn="ctr">
              <a:spcBef>
                <a:spcPts val="0"/>
              </a:spcBef>
              <a:spcAft>
                <a:spcPts val="0"/>
              </a:spcAft>
              <a:buNone/>
            </a:pPr>
            <a:r>
              <a:rPr lang="es" sz="1800"/>
              <a:t>April, 2020</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Exploratory Data Analysis: candidates and voters</a:t>
            </a:r>
            <a:endParaRPr/>
          </a:p>
        </p:txBody>
      </p:sp>
      <p:sp>
        <p:nvSpPr>
          <p:cNvPr id="122" name="Google Shape;122;p22"/>
          <p:cNvSpPr txBox="1"/>
          <p:nvPr>
            <p:ph idx="1" type="body"/>
          </p:nvPr>
        </p:nvSpPr>
        <p:spPr>
          <a:xfrm>
            <a:off x="311700" y="3695125"/>
            <a:ext cx="8520600" cy="120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Clinton was more popular in populated counties with young people. She was also more popular in counties where the wealth is not equally distributed (higher income and poverty).</a:t>
            </a:r>
            <a:endParaRPr/>
          </a:p>
          <a:p>
            <a:pPr indent="0" lvl="0" marL="0" rtl="0" algn="l">
              <a:spcBef>
                <a:spcPts val="1600"/>
              </a:spcBef>
              <a:spcAft>
                <a:spcPts val="1600"/>
              </a:spcAft>
              <a:buNone/>
            </a:pPr>
            <a:r>
              <a:t/>
            </a:r>
            <a:endParaRPr/>
          </a:p>
        </p:txBody>
      </p:sp>
      <p:pic>
        <p:nvPicPr>
          <p:cNvPr id="123" name="Google Shape;123;p22"/>
          <p:cNvPicPr preferRelativeResize="0"/>
          <p:nvPr/>
        </p:nvPicPr>
        <p:blipFill>
          <a:blip r:embed="rId3">
            <a:alphaModFix/>
          </a:blip>
          <a:stretch>
            <a:fillRect/>
          </a:stretch>
        </p:blipFill>
        <p:spPr>
          <a:xfrm>
            <a:off x="710550" y="1170125"/>
            <a:ext cx="3332938" cy="2372600"/>
          </a:xfrm>
          <a:prstGeom prst="rect">
            <a:avLst/>
          </a:prstGeom>
          <a:noFill/>
          <a:ln>
            <a:noFill/>
          </a:ln>
        </p:spPr>
      </p:pic>
      <p:pic>
        <p:nvPicPr>
          <p:cNvPr id="124" name="Google Shape;124;p22"/>
          <p:cNvPicPr preferRelativeResize="0"/>
          <p:nvPr/>
        </p:nvPicPr>
        <p:blipFill>
          <a:blip r:embed="rId4">
            <a:alphaModFix/>
          </a:blip>
          <a:stretch>
            <a:fillRect/>
          </a:stretch>
        </p:blipFill>
        <p:spPr>
          <a:xfrm>
            <a:off x="4571988" y="1170125"/>
            <a:ext cx="3630891" cy="237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Collecting from Foursquare</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s" sz="1500"/>
              <a:t>For each location in Florida, get its latitude and longitude.</a:t>
            </a:r>
            <a:endParaRPr sz="1500"/>
          </a:p>
          <a:p>
            <a:pPr indent="-323850" lvl="0" marL="457200" rtl="0" algn="l">
              <a:spcBef>
                <a:spcPts val="0"/>
              </a:spcBef>
              <a:spcAft>
                <a:spcPts val="0"/>
              </a:spcAft>
              <a:buSzPts val="1500"/>
              <a:buAutoNum type="arabicPeriod"/>
            </a:pPr>
            <a:r>
              <a:rPr lang="es" sz="1500"/>
              <a:t>S</a:t>
            </a:r>
            <a:r>
              <a:rPr lang="es" sz="1500"/>
              <a:t>end a request to the Foursquare API about recommendation in the zone with </a:t>
            </a:r>
            <a:r>
              <a:rPr b="1" i="1" lang="es" sz="1500"/>
              <a:t>explore</a:t>
            </a:r>
            <a:r>
              <a:rPr lang="es" sz="1500"/>
              <a:t>. The limit is 20 and the radius 2 Km.</a:t>
            </a:r>
            <a:endParaRPr sz="1500"/>
          </a:p>
          <a:p>
            <a:pPr indent="-323850" lvl="0" marL="457200" rtl="0" algn="l">
              <a:spcBef>
                <a:spcPts val="0"/>
              </a:spcBef>
              <a:spcAft>
                <a:spcPts val="0"/>
              </a:spcAft>
              <a:buSzPts val="1500"/>
              <a:buAutoNum type="arabicPeriod"/>
            </a:pPr>
            <a:r>
              <a:rPr lang="es" sz="1500"/>
              <a:t>Extract the parent categories of the venues that appear in the response and store them in the county register.</a:t>
            </a:r>
            <a:endParaRPr sz="1500"/>
          </a:p>
          <a:p>
            <a:pPr indent="-323850" lvl="0" marL="457200" rtl="0" algn="l">
              <a:spcBef>
                <a:spcPts val="0"/>
              </a:spcBef>
              <a:spcAft>
                <a:spcPts val="0"/>
              </a:spcAft>
              <a:buSzPts val="1500"/>
              <a:buAutoNum type="arabicPeriod"/>
            </a:pPr>
            <a:r>
              <a:rPr lang="es" sz="1500"/>
              <a:t>Normalize the result.</a:t>
            </a:r>
            <a:endParaRPr sz="1500"/>
          </a:p>
        </p:txBody>
      </p:sp>
      <p:pic>
        <p:nvPicPr>
          <p:cNvPr id="131" name="Google Shape;131;p23"/>
          <p:cNvPicPr preferRelativeResize="0"/>
          <p:nvPr/>
        </p:nvPicPr>
        <p:blipFill>
          <a:blip r:embed="rId3">
            <a:alphaModFix/>
          </a:blip>
          <a:stretch>
            <a:fillRect/>
          </a:stretch>
        </p:blipFill>
        <p:spPr>
          <a:xfrm>
            <a:off x="1190825" y="3209476"/>
            <a:ext cx="6762350" cy="117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Counties clustering</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Applying KMeans algorithm to the counties based on the information that was collected from Foursquare, the result is not as good as we want:</a:t>
            </a:r>
            <a:endParaRPr/>
          </a:p>
        </p:txBody>
      </p:sp>
      <p:pic>
        <p:nvPicPr>
          <p:cNvPr id="138" name="Google Shape;138;p24"/>
          <p:cNvPicPr preferRelativeResize="0"/>
          <p:nvPr/>
        </p:nvPicPr>
        <p:blipFill>
          <a:blip r:embed="rId3">
            <a:alphaModFix/>
          </a:blip>
          <a:stretch>
            <a:fillRect/>
          </a:stretch>
        </p:blipFill>
        <p:spPr>
          <a:xfrm>
            <a:off x="840750" y="2240375"/>
            <a:ext cx="2743775" cy="2377950"/>
          </a:xfrm>
          <a:prstGeom prst="rect">
            <a:avLst/>
          </a:prstGeom>
          <a:noFill/>
          <a:ln>
            <a:noFill/>
          </a:ln>
        </p:spPr>
      </p:pic>
      <p:pic>
        <p:nvPicPr>
          <p:cNvPr id="139" name="Google Shape;139;p24"/>
          <p:cNvPicPr preferRelativeResize="0"/>
          <p:nvPr/>
        </p:nvPicPr>
        <p:blipFill>
          <a:blip r:embed="rId4">
            <a:alphaModFix/>
          </a:blip>
          <a:stretch>
            <a:fillRect/>
          </a:stretch>
        </p:blipFill>
        <p:spPr>
          <a:xfrm>
            <a:off x="4407468" y="2240375"/>
            <a:ext cx="4069082" cy="237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311700" y="501625"/>
            <a:ext cx="8520600" cy="406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but, if we include demographic data, the accurate improves a lot: </a:t>
            </a:r>
            <a:endParaRPr/>
          </a:p>
        </p:txBody>
      </p:sp>
      <p:pic>
        <p:nvPicPr>
          <p:cNvPr id="145" name="Google Shape;145;p25"/>
          <p:cNvPicPr preferRelativeResize="0"/>
          <p:nvPr/>
        </p:nvPicPr>
        <p:blipFill>
          <a:blip r:embed="rId3">
            <a:alphaModFix/>
          </a:blip>
          <a:stretch>
            <a:fillRect/>
          </a:stretch>
        </p:blipFill>
        <p:spPr>
          <a:xfrm>
            <a:off x="4485193" y="1382775"/>
            <a:ext cx="4069082" cy="2377950"/>
          </a:xfrm>
          <a:prstGeom prst="rect">
            <a:avLst/>
          </a:prstGeom>
          <a:noFill/>
          <a:ln>
            <a:noFill/>
          </a:ln>
        </p:spPr>
      </p:pic>
      <p:pic>
        <p:nvPicPr>
          <p:cNvPr id="146" name="Google Shape;146;p25"/>
          <p:cNvPicPr preferRelativeResize="0"/>
          <p:nvPr/>
        </p:nvPicPr>
        <p:blipFill>
          <a:blip r:embed="rId4">
            <a:alphaModFix/>
          </a:blip>
          <a:stretch>
            <a:fillRect/>
          </a:stretch>
        </p:blipFill>
        <p:spPr>
          <a:xfrm>
            <a:off x="878147" y="1346350"/>
            <a:ext cx="2700378" cy="2377950"/>
          </a:xfrm>
          <a:prstGeom prst="rect">
            <a:avLst/>
          </a:prstGeom>
          <a:noFill/>
          <a:ln>
            <a:noFill/>
          </a:ln>
        </p:spPr>
      </p:pic>
      <p:sp>
        <p:nvSpPr>
          <p:cNvPr id="147" name="Google Shape;147;p25"/>
          <p:cNvSpPr txBox="1"/>
          <p:nvPr/>
        </p:nvSpPr>
        <p:spPr>
          <a:xfrm>
            <a:off x="395650" y="3991875"/>
            <a:ext cx="8400600" cy="642900"/>
          </a:xfrm>
          <a:prstGeom prst="rect">
            <a:avLst/>
          </a:prstGeom>
          <a:no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FFFF00"/>
              </a:buClr>
              <a:buSzPts val="1400"/>
              <a:buFont typeface="Average"/>
              <a:buChar char="●"/>
            </a:pPr>
            <a:r>
              <a:rPr lang="es">
                <a:solidFill>
                  <a:srgbClr val="FFFF00"/>
                </a:solidFill>
                <a:latin typeface="Average"/>
                <a:ea typeface="Average"/>
                <a:cs typeface="Average"/>
                <a:sym typeface="Average"/>
              </a:rPr>
              <a:t>Error rate with Foursquare venue recommendations: 19.40 %</a:t>
            </a:r>
            <a:endParaRPr>
              <a:solidFill>
                <a:srgbClr val="FFFF00"/>
              </a:solidFill>
              <a:latin typeface="Average"/>
              <a:ea typeface="Average"/>
              <a:cs typeface="Average"/>
              <a:sym typeface="Average"/>
            </a:endParaRPr>
          </a:p>
          <a:p>
            <a:pPr indent="-317500" lvl="0" marL="457200" rtl="0" algn="l">
              <a:spcBef>
                <a:spcPts val="0"/>
              </a:spcBef>
              <a:spcAft>
                <a:spcPts val="0"/>
              </a:spcAft>
              <a:buClr>
                <a:srgbClr val="FFFF00"/>
              </a:buClr>
              <a:buSzPts val="1400"/>
              <a:buFont typeface="Average"/>
              <a:buChar char="●"/>
            </a:pPr>
            <a:r>
              <a:rPr lang="es">
                <a:solidFill>
                  <a:srgbClr val="FFFF00"/>
                </a:solidFill>
                <a:latin typeface="Average"/>
                <a:ea typeface="Average"/>
                <a:cs typeface="Average"/>
                <a:sym typeface="Average"/>
              </a:rPr>
              <a:t>Error rate with recommendations + poverty, income, population and age: 7.42 %</a:t>
            </a:r>
            <a:endParaRPr>
              <a:solidFill>
                <a:srgbClr val="FFFF00"/>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Conclusions</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s" sz="1500"/>
              <a:t>If we compare the maps with the result after clustering the counties and the map with electoral results, we can see that is more relevant and describes better the people behaviour the data from population, medium age, income or poverty levels than the data from venues in local zones.</a:t>
            </a:r>
            <a:endParaRPr sz="1500"/>
          </a:p>
          <a:p>
            <a:pPr indent="-323850" lvl="0" marL="457200" rtl="0" algn="just">
              <a:spcBef>
                <a:spcPts val="0"/>
              </a:spcBef>
              <a:spcAft>
                <a:spcPts val="0"/>
              </a:spcAft>
              <a:buSzPts val="1500"/>
              <a:buChar char="●"/>
            </a:pPr>
            <a:r>
              <a:rPr lang="es" sz="1500"/>
              <a:t>It does not mean that the venues and business are not connected with the political ideology or the vote intention. In this project only a few data have been used, and we cannot draw conclusions from this.</a:t>
            </a:r>
            <a:endParaRPr sz="1500"/>
          </a:p>
          <a:p>
            <a:pPr indent="-323850" lvl="0" marL="457200" rtl="0" algn="just">
              <a:spcBef>
                <a:spcPts val="0"/>
              </a:spcBef>
              <a:spcAft>
                <a:spcPts val="0"/>
              </a:spcAft>
              <a:buSzPts val="1500"/>
              <a:buChar char="●"/>
            </a:pPr>
            <a:r>
              <a:rPr lang="es" sz="1500"/>
              <a:t>With much more information of trendings and venues we could deploy a better model which integrates this massive data from each city and then achieve better results after clustering counties.</a:t>
            </a:r>
            <a:endParaRPr sz="1500"/>
          </a:p>
          <a:p>
            <a:pPr indent="-323850" lvl="0" marL="457200" rtl="0" algn="just">
              <a:spcBef>
                <a:spcPts val="0"/>
              </a:spcBef>
              <a:spcAft>
                <a:spcPts val="0"/>
              </a:spcAft>
              <a:buSzPts val="1500"/>
              <a:buChar char="●"/>
            </a:pPr>
            <a:r>
              <a:rPr lang="es" sz="1500"/>
              <a:t>Despite of the fact that the results of the elections in Florida show a deep correlation with population volume and income, final results and real results are close enough to be validated, and the resources of this project have been really limited.</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Predicting the vote intention of the population is really difficult nowadays despite of we are a developed society.</a:t>
            </a:r>
            <a:endParaRPr/>
          </a:p>
          <a:p>
            <a:pPr indent="-342900" lvl="0" marL="457200" rtl="0" algn="l">
              <a:spcBef>
                <a:spcPts val="0"/>
              </a:spcBef>
              <a:spcAft>
                <a:spcPts val="0"/>
              </a:spcAft>
              <a:buSzPts val="1800"/>
              <a:buChar char="❏"/>
            </a:pPr>
            <a:r>
              <a:rPr lang="es"/>
              <a:t>Many specialists try to forecast what the trend is in each of the states, in order to use that information and convey an adapted message to each of them in the electoral campaign.</a:t>
            </a:r>
            <a:endParaRPr/>
          </a:p>
          <a:p>
            <a:pPr indent="-342900" lvl="0" marL="457200" rtl="0" algn="l">
              <a:spcBef>
                <a:spcPts val="0"/>
              </a:spcBef>
              <a:spcAft>
                <a:spcPts val="0"/>
              </a:spcAft>
              <a:buSzPts val="1800"/>
              <a:buChar char="❏"/>
            </a:pPr>
            <a:r>
              <a:rPr lang="es"/>
              <a:t>Find out connections between politics and other facts of the real life can decide who will be the winner of the next Elections.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Florida results in US Presidential Elections 2016</a:t>
            </a:r>
            <a:endParaRPr/>
          </a:p>
        </p:txBody>
      </p:sp>
      <p:pic>
        <p:nvPicPr>
          <p:cNvPr id="72" name="Google Shape;72;p15"/>
          <p:cNvPicPr preferRelativeResize="0"/>
          <p:nvPr/>
        </p:nvPicPr>
        <p:blipFill>
          <a:blip r:embed="rId3">
            <a:alphaModFix/>
          </a:blip>
          <a:stretch>
            <a:fillRect/>
          </a:stretch>
        </p:blipFill>
        <p:spPr>
          <a:xfrm>
            <a:off x="1826775" y="1282275"/>
            <a:ext cx="5745424" cy="335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Question</a:t>
            </a:r>
            <a:endParaRPr/>
          </a:p>
        </p:txBody>
      </p:sp>
      <p:sp>
        <p:nvSpPr>
          <p:cNvPr id="78" name="Google Shape;78;p16"/>
          <p:cNvSpPr txBox="1"/>
          <p:nvPr>
            <p:ph idx="1" type="body"/>
          </p:nvPr>
        </p:nvSpPr>
        <p:spPr>
          <a:xfrm>
            <a:off x="311700" y="1301750"/>
            <a:ext cx="8520600" cy="116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solidFill>
                  <a:srgbClr val="FFFFFF"/>
                </a:solidFill>
              </a:rPr>
              <a:t>Is there any connection between trending venues and the vote intention of the population?</a:t>
            </a:r>
            <a:endParaRPr sz="2400">
              <a:solidFill>
                <a:srgbClr val="FFFFFF"/>
              </a:solidFill>
            </a:endParaRPr>
          </a:p>
        </p:txBody>
      </p:sp>
      <p:sp>
        <p:nvSpPr>
          <p:cNvPr id="79" name="Google Shape;79;p16"/>
          <p:cNvSpPr txBox="1"/>
          <p:nvPr>
            <p:ph type="title"/>
          </p:nvPr>
        </p:nvSpPr>
        <p:spPr>
          <a:xfrm>
            <a:off x="387900" y="2578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Answer</a:t>
            </a:r>
            <a:endParaRPr/>
          </a:p>
        </p:txBody>
      </p:sp>
      <p:sp>
        <p:nvSpPr>
          <p:cNvPr id="80" name="Google Shape;80;p16"/>
          <p:cNvSpPr txBox="1"/>
          <p:nvPr>
            <p:ph idx="1" type="body"/>
          </p:nvPr>
        </p:nvSpPr>
        <p:spPr>
          <a:xfrm>
            <a:off x="311700" y="3359150"/>
            <a:ext cx="8520600" cy="116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solidFill>
                  <a:srgbClr val="FFFFFF"/>
                </a:solidFill>
              </a:rPr>
              <a:t>Let’s collect some data from Foursquare to cluster Florida counties and compare the results with the Elections results.</a:t>
            </a:r>
            <a:endParaRPr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Data acquisition</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s"/>
              <a:t>US Presidential Elections 2016: </a:t>
            </a:r>
            <a:r>
              <a:rPr lang="es"/>
              <a:t>the results of the Presidential Elections. Contains one register per county with the state, population, income, poverty and much more interesting parameters. Only some features are chosen. </a:t>
            </a:r>
            <a:r>
              <a:rPr i="1" lang="es" sz="1400"/>
              <a:t>(</a:t>
            </a:r>
            <a:r>
              <a:rPr i="1" lang="es" sz="1400" u="sng">
                <a:solidFill>
                  <a:schemeClr val="hlink"/>
                </a:solidFill>
                <a:hlinkClick r:id="rId3"/>
              </a:rPr>
              <a:t>https://www.kaggle.com/prashant111/us-presidential-election-data</a:t>
            </a:r>
            <a:r>
              <a:rPr i="1" lang="es" sz="1400"/>
              <a:t>)</a:t>
            </a:r>
            <a:endParaRPr i="1" sz="1400"/>
          </a:p>
          <a:p>
            <a:pPr indent="0" lvl="0" marL="457200" rtl="0" algn="l">
              <a:spcBef>
                <a:spcPts val="1600"/>
              </a:spcBef>
              <a:spcAft>
                <a:spcPts val="1600"/>
              </a:spcAft>
              <a:buNone/>
            </a:pPr>
            <a:r>
              <a:t/>
            </a:r>
            <a:endParaRPr i="1" sz="1400"/>
          </a:p>
        </p:txBody>
      </p:sp>
      <p:pic>
        <p:nvPicPr>
          <p:cNvPr id="87" name="Google Shape;87;p17"/>
          <p:cNvPicPr preferRelativeResize="0"/>
          <p:nvPr/>
        </p:nvPicPr>
        <p:blipFill>
          <a:blip r:embed="rId4">
            <a:alphaModFix/>
          </a:blip>
          <a:stretch>
            <a:fillRect/>
          </a:stretch>
        </p:blipFill>
        <p:spPr>
          <a:xfrm>
            <a:off x="1643050" y="2948538"/>
            <a:ext cx="5857875" cy="155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Data acquisition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s"/>
              <a:t>Counties locations</a:t>
            </a:r>
            <a:r>
              <a:rPr b="1" lang="es"/>
              <a:t>: </a:t>
            </a:r>
            <a:r>
              <a:rPr lang="es"/>
              <a:t>The second dataset contains the coordinates of the cities of every county. It is necessary for making queries in Foursquare, setting the latitude and the longitude of the point where search for venues. (</a:t>
            </a:r>
            <a:r>
              <a:rPr i="1" lang="es" sz="1400" u="sng">
                <a:solidFill>
                  <a:schemeClr val="hlink"/>
                </a:solidFill>
                <a:hlinkClick r:id="rId3"/>
              </a:rPr>
              <a:t>https://docs.gaslamp.media/download-zip-code-latitude-longitude-city-state-county-csv/</a:t>
            </a:r>
            <a:r>
              <a:rPr lang="es" sz="1400"/>
              <a:t>)</a:t>
            </a:r>
            <a:endParaRPr sz="14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i="1" sz="1400"/>
          </a:p>
        </p:txBody>
      </p:sp>
      <p:pic>
        <p:nvPicPr>
          <p:cNvPr id="94" name="Google Shape;94;p18"/>
          <p:cNvPicPr preferRelativeResize="0"/>
          <p:nvPr/>
        </p:nvPicPr>
        <p:blipFill>
          <a:blip r:embed="rId4">
            <a:alphaModFix/>
          </a:blip>
          <a:stretch>
            <a:fillRect/>
          </a:stretch>
        </p:blipFill>
        <p:spPr>
          <a:xfrm>
            <a:off x="2619375" y="2804475"/>
            <a:ext cx="3905250" cy="152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Selecting and Cleaning data</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s"/>
              <a:t>Votes in Florida:</a:t>
            </a:r>
            <a:r>
              <a:rPr lang="es"/>
              <a:t> we can filter and select the counties where state = ‘FL’ to obtain the counties of Florida. It is also needed to modify the column ‘county’, each county name ends with the word ‘County’. We should delete this word.</a:t>
            </a:r>
            <a:endParaRPr/>
          </a:p>
        </p:txBody>
      </p:sp>
      <p:pic>
        <p:nvPicPr>
          <p:cNvPr id="101" name="Google Shape;101;p19"/>
          <p:cNvPicPr preferRelativeResize="0"/>
          <p:nvPr/>
        </p:nvPicPr>
        <p:blipFill>
          <a:blip r:embed="rId3">
            <a:alphaModFix/>
          </a:blip>
          <a:stretch>
            <a:fillRect/>
          </a:stretch>
        </p:blipFill>
        <p:spPr>
          <a:xfrm>
            <a:off x="1604950" y="2446475"/>
            <a:ext cx="5934075" cy="198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Selecting and Cleaning data</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s"/>
              <a:t>Locations</a:t>
            </a:r>
            <a:r>
              <a:rPr b="1" lang="es"/>
              <a:t> in Florida:</a:t>
            </a:r>
            <a:r>
              <a:rPr lang="es"/>
              <a:t> Next step is filter the locations data. Again, we can filter and select locations from Florida by state = ‘FL’. To reduce the total number of locations, only the closest point to the center of each city is selected. Finally, to avoid incompatibilities with the other dataset, some </a:t>
            </a:r>
            <a:r>
              <a:rPr lang="es"/>
              <a:t>counties names</a:t>
            </a:r>
            <a:r>
              <a:rPr lang="es"/>
              <a:t> are exchanged (’De Soto’ -&gt; ’DeSoto’, etc.)</a:t>
            </a:r>
            <a:endParaRPr/>
          </a:p>
        </p:txBody>
      </p:sp>
      <p:pic>
        <p:nvPicPr>
          <p:cNvPr id="108" name="Google Shape;108;p20"/>
          <p:cNvPicPr preferRelativeResize="0"/>
          <p:nvPr/>
        </p:nvPicPr>
        <p:blipFill>
          <a:blip r:embed="rId3">
            <a:alphaModFix/>
          </a:blip>
          <a:stretch>
            <a:fillRect/>
          </a:stretch>
        </p:blipFill>
        <p:spPr>
          <a:xfrm>
            <a:off x="2445763" y="2986099"/>
            <a:ext cx="4252474" cy="180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Exploratory Data Analysis: correlation</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Correlation factors between parameters show that the unique facts that are linked are poverty and income. It’s normal that if poverty goes up, wealth goes down, but we can check it:</a:t>
            </a:r>
            <a:endParaRPr/>
          </a:p>
        </p:txBody>
      </p:sp>
      <p:pic>
        <p:nvPicPr>
          <p:cNvPr id="115" name="Google Shape;115;p21"/>
          <p:cNvPicPr preferRelativeResize="0"/>
          <p:nvPr/>
        </p:nvPicPr>
        <p:blipFill>
          <a:blip r:embed="rId3">
            <a:alphaModFix/>
          </a:blip>
          <a:stretch>
            <a:fillRect/>
          </a:stretch>
        </p:blipFill>
        <p:spPr>
          <a:xfrm>
            <a:off x="852796" y="2418546"/>
            <a:ext cx="3719200" cy="2326850"/>
          </a:xfrm>
          <a:prstGeom prst="rect">
            <a:avLst/>
          </a:prstGeom>
          <a:noFill/>
          <a:ln>
            <a:noFill/>
          </a:ln>
        </p:spPr>
      </p:pic>
      <p:sp>
        <p:nvSpPr>
          <p:cNvPr id="116" name="Google Shape;116;p21"/>
          <p:cNvSpPr txBox="1"/>
          <p:nvPr/>
        </p:nvSpPr>
        <p:spPr>
          <a:xfrm>
            <a:off x="4910350" y="2875575"/>
            <a:ext cx="3377100" cy="1024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Average"/>
                <a:ea typeface="Average"/>
                <a:cs typeface="Average"/>
                <a:sym typeface="Average"/>
              </a:rPr>
              <a:t>New York County(red square) is the most polarized region in poverty and income. The rest of the counties behave as we expected.</a:t>
            </a:r>
            <a:endParaRPr>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