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256" r:id="rId2"/>
  </p:sldIdLst>
  <p:sldSz cx="32918400" cy="402336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86400" autoAdjust="0"/>
  </p:normalViewPr>
  <p:slideViewPr>
    <p:cSldViewPr>
      <p:cViewPr>
        <p:scale>
          <a:sx n="33" d="100"/>
          <a:sy n="33" d="100"/>
        </p:scale>
        <p:origin x="826" y="-4003"/>
      </p:cViewPr>
      <p:guideLst>
        <p:guide orient="horz" pos="1267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3425" y="698500"/>
            <a:ext cx="28511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6099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6" tIns="43658" rIns="87316" bIns="43658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9443" indent="-272863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145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803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64611" indent="-21829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119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777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435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10932" indent="-21829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A0C5D5-9DA8-4123-8FCB-667622BB5AD0}" type="slidenum">
              <a:rPr lang="en-US" altLang="en-US" sz="1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2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2498496"/>
            <a:ext cx="2798064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2799040"/>
            <a:ext cx="2304288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F1B-E71D-4DED-9F2C-E661AA16DE3E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7A3E-81C3-4CFB-BD95-18C4655EA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5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8F22C-475B-4670-8354-BF5A01EB17F6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8AF3-3A7A-4A86-B2EA-402D47A31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611212"/>
            <a:ext cx="7406640" cy="34328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611212"/>
            <a:ext cx="21671280" cy="34328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0" y="37338000"/>
            <a:ext cx="10423525" cy="2141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8FCC7-DCD8-4BAA-AD29-31D56FE5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29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39000" y="558800"/>
            <a:ext cx="25069800" cy="1117600"/>
          </a:xfrm>
          <a:prstGeom prst="rect">
            <a:avLst/>
          </a:prstGeom>
        </p:spPr>
        <p:txBody>
          <a:bodyPr/>
          <a:lstStyle>
            <a:lvl1pPr>
              <a:buNone/>
              <a:defRPr sz="6000" b="1">
                <a:latin typeface="Myriad Pro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162800" y="1885950"/>
            <a:ext cx="25146000" cy="5588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latin typeface="Myriad Pro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2"/>
          </p:nvPr>
        </p:nvSpPr>
        <p:spPr>
          <a:xfrm>
            <a:off x="685800" y="3562350"/>
            <a:ext cx="13868400" cy="65659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685800" y="10617200"/>
            <a:ext cx="13868400" cy="85915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Content Placeholder 46"/>
          <p:cNvSpPr>
            <a:spLocks noGrp="1"/>
          </p:cNvSpPr>
          <p:nvPr>
            <p:ph sz="quarter" idx="14"/>
          </p:nvPr>
        </p:nvSpPr>
        <p:spPr>
          <a:xfrm>
            <a:off x="685800" y="19697700"/>
            <a:ext cx="13868400" cy="72644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Content Placeholder 46"/>
          <p:cNvSpPr>
            <a:spLocks noGrp="1"/>
          </p:cNvSpPr>
          <p:nvPr>
            <p:ph sz="quarter" idx="15"/>
          </p:nvPr>
        </p:nvSpPr>
        <p:spPr>
          <a:xfrm>
            <a:off x="685800" y="27451050"/>
            <a:ext cx="13868400" cy="6007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Content Placeholder 46"/>
          <p:cNvSpPr>
            <a:spLocks noGrp="1"/>
          </p:cNvSpPr>
          <p:nvPr>
            <p:ph sz="quarter" idx="16"/>
          </p:nvPr>
        </p:nvSpPr>
        <p:spPr>
          <a:xfrm>
            <a:off x="685800" y="33947100"/>
            <a:ext cx="13868400" cy="33528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6" name="Content Placeholder 44"/>
          <p:cNvSpPr>
            <a:spLocks noGrp="1"/>
          </p:cNvSpPr>
          <p:nvPr>
            <p:ph sz="quarter" idx="17"/>
          </p:nvPr>
        </p:nvSpPr>
        <p:spPr>
          <a:xfrm>
            <a:off x="15201900" y="3562350"/>
            <a:ext cx="17068800" cy="165544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Content Placeholder 44"/>
          <p:cNvSpPr>
            <a:spLocks noGrp="1"/>
          </p:cNvSpPr>
          <p:nvPr>
            <p:ph sz="quarter" idx="18"/>
          </p:nvPr>
        </p:nvSpPr>
        <p:spPr>
          <a:xfrm>
            <a:off x="15201900" y="20605750"/>
            <a:ext cx="17068800" cy="1669415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/>
          <a:lstStyle>
            <a:lvl1pPr>
              <a:buNone/>
              <a:defRPr sz="4000">
                <a:latin typeface="Myriad Pro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3BC55-F109-47F2-9CEC-8B6AD1C09B2F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D6809-AC5B-4EEA-B047-D766EC3A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5853816"/>
            <a:ext cx="27980640" cy="799084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7052719"/>
            <a:ext cx="27980640" cy="88010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5DA-08BE-4788-B30E-BB43C1E4D4F8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01FF0-9494-4073-A5FD-8E7B52E2F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9387843"/>
            <a:ext cx="14538960" cy="265523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9387843"/>
            <a:ext cx="14538960" cy="2655231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C5F3-5F01-4FC1-B147-07743408C8D6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487C-EABD-4D2D-8A40-CFF6C6B65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1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005996"/>
            <a:ext cx="14544677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759266"/>
            <a:ext cx="14544677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005996"/>
            <a:ext cx="14550390" cy="375327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759266"/>
            <a:ext cx="14550390" cy="231808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5DDE0-DD72-4C1E-9B1C-97F87D220E11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CBE1C-4D9E-4394-8AA8-1C548B220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7517F-B24B-4EA1-BFA6-A9AF7D0C31E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1843-B47A-49DE-AE90-2D7509C24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55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A12A8-B866-4C82-AD7E-4D9EF18DC012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4E0A-0A41-4589-9C14-303354DDC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5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601893"/>
            <a:ext cx="10829927" cy="68173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601896"/>
            <a:ext cx="18402300" cy="343382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419256"/>
            <a:ext cx="10829927" cy="2752090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5A8A5-1E5C-428C-B7B9-BB0776D3031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B68A9-7F30-45EC-97F7-AAF8F9E31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8163520"/>
            <a:ext cx="19751040" cy="332486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594947"/>
            <a:ext cx="19751040" cy="24140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1488383"/>
            <a:ext cx="19751040" cy="472185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3A5B8-B1DE-4354-8A35-C6CCE0DE137C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189C-ADF3-492A-BF6A-F26C06698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2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611313"/>
            <a:ext cx="2962592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9388475"/>
            <a:ext cx="29625925" cy="265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37290375"/>
            <a:ext cx="7680325" cy="2141538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 eaLnBrk="1" hangingPunct="1">
              <a:defRPr sz="5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C5780D75-A69E-46ED-B8E5-1CDE8B17AE2B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37290375"/>
            <a:ext cx="10423525" cy="2141538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 eaLnBrk="1" hangingPunct="1">
              <a:defRPr sz="55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37290375"/>
            <a:ext cx="7680325" cy="2141538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5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8CD57E-345C-4B17-BFE6-6CAB22A31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2" descr="UFsignatur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0" y="38292088"/>
            <a:ext cx="73914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nsf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38100"/>
            <a:ext cx="17526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3073400"/>
            <a:ext cx="32918400" cy="0"/>
          </a:xfrm>
          <a:prstGeom prst="line">
            <a:avLst/>
          </a:prstGeom>
          <a:noFill/>
          <a:ln w="76200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11"/>
          <p:cNvCxnSpPr>
            <a:cxnSpLocks noChangeShapeType="1"/>
          </p:cNvCxnSpPr>
          <p:nvPr userDrawn="1"/>
        </p:nvCxnSpPr>
        <p:spPr bwMode="auto">
          <a:xfrm>
            <a:off x="0" y="37788850"/>
            <a:ext cx="32918400" cy="0"/>
          </a:xfrm>
          <a:prstGeom prst="line">
            <a:avLst/>
          </a:prstGeom>
          <a:noFill/>
          <a:ln w="76200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Placeholder 4"/>
          <p:cNvSpPr txBox="1">
            <a:spLocks/>
          </p:cNvSpPr>
          <p:nvPr userDrawn="1"/>
        </p:nvSpPr>
        <p:spPr bwMode="auto">
          <a:xfrm>
            <a:off x="6858000" y="558800"/>
            <a:ext cx="25069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46238" indent="-1646238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sz="6000" b="1" smtClean="0">
              <a:latin typeface="Myriad Pro" pitchFamily="34" charset="0"/>
            </a:endParaRPr>
          </a:p>
        </p:txBody>
      </p:sp>
      <p:pic>
        <p:nvPicPr>
          <p:cNvPr id="1036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66725"/>
            <a:ext cx="4486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ctr" defTabSz="4179888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6863" indent="-1566863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663" indent="-130492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46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61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50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idigbio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humain.acis.ufl.edu/app.html" TargetMode="External"/><Relationship Id="rId5" Type="http://schemas.openxmlformats.org/officeDocument/2006/relationships/hyperlink" Target="https://github.com/tmbdev/ocropy" TargetMode="External"/><Relationship Id="rId4" Type="http://schemas.openxmlformats.org/officeDocument/2006/relationships/hyperlink" Target="http://humain.acis.ufl.edu/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6781800" y="558800"/>
            <a:ext cx="25527000" cy="132715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dirty="0" err="1" smtClean="0"/>
              <a:t>HuMaIN</a:t>
            </a:r>
            <a:r>
              <a:rPr lang="en-US" altLang="en-US" dirty="0" smtClean="0"/>
              <a:t>: </a:t>
            </a:r>
            <a:r>
              <a:rPr lang="en-US" altLang="en-US" u="sng" dirty="0" smtClean="0"/>
              <a:t>Hu</a:t>
            </a:r>
            <a:r>
              <a:rPr lang="en-US" altLang="en-US" dirty="0" smtClean="0"/>
              <a:t>man- and </a:t>
            </a:r>
            <a:r>
              <a:rPr lang="en-US" altLang="en-US" u="sng" dirty="0" smtClean="0"/>
              <a:t>Ma</a:t>
            </a:r>
            <a:r>
              <a:rPr lang="en-US" altLang="en-US" dirty="0" smtClean="0"/>
              <a:t>chine-</a:t>
            </a:r>
            <a:r>
              <a:rPr lang="en-US" altLang="en-US" u="sng" dirty="0" smtClean="0"/>
              <a:t>I</a:t>
            </a:r>
            <a:r>
              <a:rPr lang="en-US" altLang="en-US" dirty="0" smtClean="0"/>
              <a:t>ntelligent </a:t>
            </a:r>
            <a:r>
              <a:rPr lang="en-US" altLang="en-US" u="sng" dirty="0" smtClean="0"/>
              <a:t>N</a:t>
            </a:r>
            <a:r>
              <a:rPr lang="en-US" altLang="en-US" dirty="0" smtClean="0"/>
              <a:t>etwork software elements</a:t>
            </a:r>
          </a:p>
        </p:txBody>
      </p:sp>
      <p:sp>
        <p:nvSpPr>
          <p:cNvPr id="2051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781800" y="1885950"/>
            <a:ext cx="25146000" cy="558800"/>
          </a:xfrm>
          <a:extLst/>
        </p:spPr>
        <p:txBody>
          <a:bodyPr lIns="91440" tIns="45720" rIns="91440" bIns="45720" rtlCol="0">
            <a:normAutofit fontScale="92500" lnSpcReduction="20000"/>
          </a:bodyPr>
          <a:lstStyle/>
          <a:p>
            <a:pPr marL="1567533" indent="-1567533" defTabSz="4180088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Icaro Alzuru, Andréa Matsunaga, José A.B. Fortes</a:t>
            </a:r>
          </a:p>
        </p:txBody>
      </p:sp>
      <p:sp>
        <p:nvSpPr>
          <p:cNvPr id="2052" name="Content Placeholder 26"/>
          <p:cNvSpPr>
            <a:spLocks noGrp="1"/>
          </p:cNvSpPr>
          <p:nvPr>
            <p:ph sz="quarter" idx="12"/>
          </p:nvPr>
        </p:nvSpPr>
        <p:spPr>
          <a:xfrm>
            <a:off x="685800" y="3733799"/>
            <a:ext cx="15697200" cy="8525991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 lnSpcReduction="10000"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and Motivation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scientists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all communities spend the majority of their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time and effort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collecting, integrating, curating, transforming, and assessing quality before actually performing discovery analysis.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is often in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non-structured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form,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not compatible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with analytics tools.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main approaches to deal with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these challenges: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Crowdsourcing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(Human-Intelligent processes)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Machine Learning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(Machine-Intelligent processes)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Each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method has its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strengths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and weaknesses. However, very little has been done 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take advantage of both types of solutions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Usually, implementing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crowdsourcing or machine learning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solutions demand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 lot of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vision of the Human- and Machine-Intelligent Network 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project is to accelerate scientific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digitization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through fundamental advances in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integration and mutual cooperation between human and machine processing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 order to handle practical hurdles and bottlenecks present in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digitization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defTabSz="4180088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data collected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in the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Integrated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Digitized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Biocollections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(iDigBio)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project will be used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 use case or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motivating example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for information extraction.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https://www.idigbio.org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3" name="Content Placeholder 29"/>
          <p:cNvSpPr>
            <a:spLocks noGrp="1"/>
          </p:cNvSpPr>
          <p:nvPr>
            <p:ph sz="quarter" idx="13"/>
          </p:nvPr>
        </p:nvSpPr>
        <p:spPr>
          <a:xfrm>
            <a:off x="24682377" y="4395951"/>
            <a:ext cx="7515860" cy="5756413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Research and development of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software elements in four main areas: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Human-Intelligent services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Machine-Intelligent services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Cyber-Human Coordination</a:t>
            </a:r>
          </a:p>
          <a:p>
            <a:pPr marL="866775" lvl="1" indent="-468313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Execution Environments</a:t>
            </a:r>
          </a:p>
          <a:p>
            <a:pPr marL="457200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Providing a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platform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for reusing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software elements as RESTful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services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in other projects.</a:t>
            </a: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0" lvl="1" indent="0" defTabSz="4180088" eaLnBrk="1" fontAlgn="auto" hangingPunct="1">
              <a:spcAft>
                <a:spcPts val="0"/>
              </a:spcAft>
              <a:buNone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4" name="Content Placeholder 32"/>
          <p:cNvSpPr>
            <a:spLocks noGrp="1"/>
          </p:cNvSpPr>
          <p:nvPr>
            <p:ph sz="quarter" idx="14"/>
          </p:nvPr>
        </p:nvSpPr>
        <p:spPr>
          <a:xfrm>
            <a:off x="685800" y="21183600"/>
            <a:ext cx="13868400" cy="16148048"/>
          </a:xfrm>
          <a:ln w="28575">
            <a:miter lim="800000"/>
            <a:headEnd/>
            <a:tailEnd/>
          </a:ln>
          <a:extLst/>
        </p:spPr>
        <p:txBody>
          <a:bodyPr lIns="182880" tIns="13716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Development Plan and Deliverables</a:t>
            </a: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Machine-Intelligent Components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Adding an interface to OCRopy tool to manage training sets for different fonts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Expose OCRopy to a set of alternative methods to deal with noise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Selecting and integrating Carrot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clustering algorithms and parameters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Human-Intelligent Components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Create a set of </a:t>
            </a:r>
            <a:r>
              <a:rPr lang="en-US" sz="2400" dirty="0" err="1" smtClean="0">
                <a:solidFill>
                  <a:schemeClr val="tx2"/>
                </a:solidFill>
              </a:rPr>
              <a:t>Javascript</a:t>
            </a:r>
            <a:r>
              <a:rPr lang="en-US" sz="2400" dirty="0" smtClean="0">
                <a:solidFill>
                  <a:schemeClr val="tx2"/>
                </a:solidFill>
              </a:rPr>
              <a:t> sensors to detect the number, time, and sequence of user interactions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Extending PyBossa to support configurable and reusable </a:t>
            </a:r>
            <a:r>
              <a:rPr lang="en-US" sz="2400" dirty="0" err="1" smtClean="0">
                <a:solidFill>
                  <a:schemeClr val="tx2"/>
                </a:solidFill>
              </a:rPr>
              <a:t>microtasks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Machine-Intelligent Services Enablement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Implementing the automatic generation of RESTful services using CLAWS (Command-Line Application Wrapper service)</a:t>
            </a:r>
            <a:endParaRPr lang="en-US" sz="2400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2"/>
                </a:solidFill>
              </a:rPr>
              <a:t>Extending </a:t>
            </a:r>
            <a:r>
              <a:rPr lang="en-US" sz="2400" dirty="0" smtClean="0">
                <a:solidFill>
                  <a:schemeClr val="tx2"/>
                </a:solidFill>
              </a:rPr>
              <a:t>PyBossa </a:t>
            </a:r>
            <a:r>
              <a:rPr lang="en-US" sz="2400" dirty="0">
                <a:solidFill>
                  <a:schemeClr val="tx2"/>
                </a:solidFill>
              </a:rPr>
              <a:t>to support configurable and reusable </a:t>
            </a:r>
            <a:r>
              <a:rPr lang="en-US" sz="2400" dirty="0" err="1" smtClean="0">
                <a:solidFill>
                  <a:schemeClr val="tx2"/>
                </a:solidFill>
              </a:rPr>
              <a:t>microtasks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Human-Intelligent Services Enablement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PyBossa with management of batches of tasks and user qualification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Set of complex tasks making use of multiple developed micro-tasks 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Evaluation of alternative human-intelligent workflows using sensors from step 2</a:t>
            </a: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Workflows with Human- and Machine-Intelligent Services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with only machine-intelligent services (image binarization, OCR, and NLP)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with only human-intelligent services (image selection, text interpretation, and transcription)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Build a workflow where human- and machine-intelligent services improve machine-only and human-only processes.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Feedback-loops between Human- and Machine-Intelligent Services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</a:t>
            </a:r>
            <a:r>
              <a:rPr lang="en-US" sz="2400" dirty="0" err="1" smtClean="0">
                <a:solidFill>
                  <a:schemeClr val="tx2"/>
                </a:solidFill>
              </a:rPr>
              <a:t>CrowdConsensus</a:t>
            </a:r>
            <a:r>
              <a:rPr lang="en-US" sz="2400" dirty="0" smtClean="0">
                <a:solidFill>
                  <a:schemeClr val="tx2"/>
                </a:solidFill>
              </a:rPr>
              <a:t> controlling a multi-step text interpretation workflow.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OCR errors triggering need for additional training sets.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Online feedback loop workflow with chain of user expertise controlling the need for assessment of a worker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Execution Environments</a:t>
            </a:r>
            <a:endParaRPr lang="en-US" sz="2800" b="1" dirty="0">
              <a:solidFill>
                <a:schemeClr val="tx2"/>
              </a:solidFill>
            </a:endParaRP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Dedicated private compute and storage cloud for </a:t>
            </a:r>
            <a:r>
              <a:rPr lang="en-US" sz="2400" dirty="0" err="1" smtClean="0">
                <a:solidFill>
                  <a:schemeClr val="tx2"/>
                </a:solidFill>
              </a:rPr>
              <a:t>HuMaIN</a:t>
            </a:r>
            <a:r>
              <a:rPr lang="en-US" sz="2400" dirty="0" smtClean="0">
                <a:solidFill>
                  <a:schemeClr val="tx2"/>
                </a:solidFill>
              </a:rPr>
              <a:t> research and development.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Middleware to support workflows and feedback loops.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Tutorials and how-to documents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746125" indent="-746125" defTabSz="4180088" eaLnBrk="1" fontAlgn="auto" hangingPunct="1">
              <a:spcAft>
                <a:spcPts val="0"/>
              </a:spcAft>
              <a:buAutoNum type="arabicPeriod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Cyber-Human System Cost-Efficiency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Cost-effect comparative analysis of 1. and 7.</a:t>
            </a:r>
          </a:p>
          <a:p>
            <a:pPr marL="1265238" lvl="1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Surveys with selected customers of </a:t>
            </a:r>
            <a:r>
              <a:rPr lang="en-US" sz="2400" dirty="0" err="1" smtClean="0">
                <a:solidFill>
                  <a:schemeClr val="tx2"/>
                </a:solidFill>
              </a:rPr>
              <a:t>HuMaIN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55" name="Content Placeholder 33"/>
          <p:cNvSpPr>
            <a:spLocks noGrp="1"/>
          </p:cNvSpPr>
          <p:nvPr>
            <p:ph sz="quarter" idx="15"/>
          </p:nvPr>
        </p:nvSpPr>
        <p:spPr>
          <a:xfrm>
            <a:off x="15242345" y="25784350"/>
            <a:ext cx="16927757" cy="3523718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Future Work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5</a:t>
            </a:r>
            <a:r>
              <a:rPr lang="en-US" sz="3200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step of the Development Plan will be completed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Based on the gained experience, we are going to continue with steps 2 and 1 of the Development Plan, making these software components reusable and the improving the workflows, environment, and efficiency. </a:t>
            </a:r>
          </a:p>
        </p:txBody>
      </p:sp>
      <p:sp>
        <p:nvSpPr>
          <p:cNvPr id="2056" name="Content Placeholder 34"/>
          <p:cNvSpPr>
            <a:spLocks noGrp="1"/>
          </p:cNvSpPr>
          <p:nvPr>
            <p:ph sz="quarter" idx="16"/>
          </p:nvPr>
        </p:nvSpPr>
        <p:spPr>
          <a:xfrm>
            <a:off x="15257586" y="34975800"/>
            <a:ext cx="16940652" cy="2355848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Acknowledgements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iDigBio (Integrated Digitized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Biocollections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National Science Foundation's Advancing Digitization of Biodiversity Collections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Program (Cooperative Agreement EF-1115210).</a:t>
            </a:r>
          </a:p>
        </p:txBody>
      </p:sp>
      <p:sp>
        <p:nvSpPr>
          <p:cNvPr id="2057" name="Content Placeholder 35"/>
          <p:cNvSpPr>
            <a:spLocks noGrp="1"/>
          </p:cNvSpPr>
          <p:nvPr>
            <p:ph sz="quarter" idx="17"/>
          </p:nvPr>
        </p:nvSpPr>
        <p:spPr>
          <a:xfrm>
            <a:off x="19129094" y="10900245"/>
            <a:ext cx="13069143" cy="9330886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 lnSpcReduction="10000"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Experimental Progress and Results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 hardware platform, software, and web site for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Software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lements project was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http://humain.acis.ufl.edu</a:t>
            </a:r>
            <a:endParaRPr lang="en-US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OCRopy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github.com/tmbdev/ocropy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) is being tested as the OCR software for the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project</a:t>
            </a: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Several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scripts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have been created to automatize the process, detecting the language of the text, and extracting some fields: date, country.</a:t>
            </a: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Cropping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the text area of the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image has importantly improved the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quality of the OCR result.</a:t>
            </a:r>
          </a:p>
          <a:p>
            <a:pPr marL="457200" indent="-457200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These first tries of the OCR process made us decide beginning by the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3000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 step of the Development Plan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Human-only and machine-only workflows were setup for digitizing the label of scientific data from the iDigBio project.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Myriad Pro"/>
            </a:endParaRP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2 Hybrid workflows were also prepared and we expect to demonstrate these perform better than the human-only or machine-only approaches.</a:t>
            </a:r>
          </a:p>
          <a:p>
            <a:pPr marL="1031875" lvl="1" indent="-515938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Anybody can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help us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to complete the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crowdsourcing tasks at: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      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  <a:hlinkClick r:id="rId6"/>
              </a:rPr>
              <a:t>http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yriad Pro"/>
                <a:hlinkClick r:id="rId6"/>
              </a:rPr>
              <a:t>://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  <a:hlinkClick r:id="rId6"/>
              </a:rPr>
              <a:t>humain.acis.ufl.edu/app.html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 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Myriad Pro"/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67533" indent="-1567533" defTabSz="4180088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8" name="Content Placeholder 36"/>
          <p:cNvSpPr>
            <a:spLocks noGrp="1"/>
          </p:cNvSpPr>
          <p:nvPr>
            <p:ph sz="quarter" idx="18"/>
          </p:nvPr>
        </p:nvSpPr>
        <p:spPr>
          <a:xfrm>
            <a:off x="15242345" y="29985378"/>
            <a:ext cx="16921480" cy="4310789"/>
          </a:xfrm>
          <a:ln w="28575">
            <a:miter lim="800000"/>
            <a:headEnd/>
            <a:tailEnd/>
          </a:ln>
          <a:extLst/>
        </p:spPr>
        <p:txBody>
          <a:bodyPr lIns="182880" tIns="91440" rIns="182880" bIns="91440" rtlCol="0">
            <a:normAutofit/>
          </a:bodyPr>
          <a:lstStyle/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Summary and Conclusions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Human-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or machine-only approaches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for information extraction have weaknesses that the integration of human- and machine-intelligent processes can improve.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Information extraction is a complex problem with imperfect solutions that can rescue the knowledge buried in not digitized formats.</a:t>
            </a:r>
          </a:p>
          <a:p>
            <a:pPr marL="625475" indent="-625475" defTabSz="4180088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HuMaIN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project will provide a platform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of reusable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services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for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human- and </a:t>
            </a:r>
            <a:r>
              <a:rPr lang="en-US" sz="3200" smtClean="0">
                <a:solidFill>
                  <a:schemeClr val="accent1">
                    <a:lumMod val="75000"/>
                  </a:schemeClr>
                </a:solidFill>
              </a:rPr>
              <a:t>machine-intelligent </a:t>
            </a:r>
            <a:r>
              <a:rPr lang="en-US" sz="3200" smtClean="0">
                <a:solidFill>
                  <a:schemeClr val="accent1">
                    <a:lumMod val="75000"/>
                  </a:schemeClr>
                </a:solidFill>
              </a:rPr>
              <a:t>processing.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07" name="Straight Connector 38"/>
          <p:cNvCxnSpPr>
            <a:cxnSpLocks noChangeShapeType="1"/>
          </p:cNvCxnSpPr>
          <p:nvPr/>
        </p:nvCxnSpPr>
        <p:spPr bwMode="auto">
          <a:xfrm flipV="1">
            <a:off x="679676" y="4399556"/>
            <a:ext cx="15703324" cy="50853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Straight Connector 39"/>
          <p:cNvCxnSpPr>
            <a:cxnSpLocks noChangeShapeType="1"/>
          </p:cNvCxnSpPr>
          <p:nvPr/>
        </p:nvCxnSpPr>
        <p:spPr bwMode="auto">
          <a:xfrm flipV="1">
            <a:off x="24682377" y="5181600"/>
            <a:ext cx="7515860" cy="36272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Straight Connector 40"/>
          <p:cNvCxnSpPr>
            <a:cxnSpLocks noChangeShapeType="1"/>
          </p:cNvCxnSpPr>
          <p:nvPr/>
        </p:nvCxnSpPr>
        <p:spPr bwMode="auto">
          <a:xfrm>
            <a:off x="685800" y="21945600"/>
            <a:ext cx="13868400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Straight Connector 41"/>
          <p:cNvCxnSpPr>
            <a:cxnSpLocks noChangeShapeType="1"/>
          </p:cNvCxnSpPr>
          <p:nvPr/>
        </p:nvCxnSpPr>
        <p:spPr bwMode="auto">
          <a:xfrm>
            <a:off x="15242345" y="26532230"/>
            <a:ext cx="16921480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Straight Connector 42"/>
          <p:cNvCxnSpPr>
            <a:cxnSpLocks noChangeShapeType="1"/>
          </p:cNvCxnSpPr>
          <p:nvPr/>
        </p:nvCxnSpPr>
        <p:spPr bwMode="auto">
          <a:xfrm flipV="1">
            <a:off x="19111113" y="11600969"/>
            <a:ext cx="13071884" cy="43635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Straight Connector 45"/>
          <p:cNvCxnSpPr>
            <a:cxnSpLocks noChangeShapeType="1"/>
          </p:cNvCxnSpPr>
          <p:nvPr/>
        </p:nvCxnSpPr>
        <p:spPr bwMode="auto">
          <a:xfrm>
            <a:off x="15242345" y="35766590"/>
            <a:ext cx="16940652" cy="27697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Straight Connector 24"/>
          <p:cNvCxnSpPr>
            <a:cxnSpLocks noChangeShapeType="1"/>
          </p:cNvCxnSpPr>
          <p:nvPr/>
        </p:nvCxnSpPr>
        <p:spPr bwMode="auto">
          <a:xfrm flipV="1">
            <a:off x="15259719" y="30811073"/>
            <a:ext cx="16890274" cy="31946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38" name="Picture 4" descr="nsf1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47600"/>
            <a:ext cx="2209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41" y="4240520"/>
            <a:ext cx="7239000" cy="6067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6" y="12882090"/>
            <a:ext cx="5119474" cy="7679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440" y="12859099"/>
            <a:ext cx="4574243" cy="77251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0 1 2 3 4 5 6 7 8 9 10		</a:t>
            </a:r>
          </a:p>
          <a:p>
            <a:r>
              <a:rPr lang="en-US" sz="1600" dirty="0" smtClean="0"/>
              <a:t>cm	copyright reserved	</a:t>
            </a:r>
          </a:p>
          <a:p>
            <a:r>
              <a:rPr lang="en-US" sz="1600" dirty="0" smtClean="0"/>
              <a:t>The New York</a:t>
            </a:r>
          </a:p>
          <a:p>
            <a:r>
              <a:rPr lang="en-US" sz="1600" dirty="0" smtClean="0"/>
              <a:t>Botanical Garden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Daucus</a:t>
            </a:r>
            <a:r>
              <a:rPr lang="en-US" sz="1600" dirty="0" smtClean="0"/>
              <a:t> </a:t>
            </a:r>
            <a:r>
              <a:rPr lang="en-US" sz="1600" dirty="0" err="1" smtClean="0"/>
              <a:t>carota</a:t>
            </a:r>
            <a:r>
              <a:rPr lang="en-US" sz="1600" dirty="0" smtClean="0"/>
              <a:t> L. subsp. </a:t>
            </a:r>
            <a:r>
              <a:rPr lang="en-US" sz="1600" dirty="0" err="1" smtClean="0"/>
              <a:t>carota</a:t>
            </a:r>
            <a:endParaRPr lang="en-US" sz="1600" dirty="0" smtClean="0"/>
          </a:p>
          <a:p>
            <a:r>
              <a:rPr lang="en-US" sz="1600" dirty="0" smtClean="0"/>
              <a:t>Ernest Small, Nov. 1976</a:t>
            </a:r>
          </a:p>
          <a:p>
            <a:r>
              <a:rPr lang="en-US" sz="1600" dirty="0" smtClean="0"/>
              <a:t>Dept. Agriculture, Ottawa</a:t>
            </a:r>
          </a:p>
          <a:p>
            <a:endParaRPr lang="en-US" sz="1600" dirty="0" smtClean="0"/>
          </a:p>
          <a:p>
            <a:r>
              <a:rPr lang="en-US" sz="1600" dirty="0" smtClean="0"/>
              <a:t>DOMINICAN REPUBLIC</a:t>
            </a:r>
          </a:p>
          <a:p>
            <a:r>
              <a:rPr lang="en-US" sz="1600" dirty="0" smtClean="0"/>
              <a:t>prov. San Juan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Daucus</a:t>
            </a:r>
            <a:r>
              <a:rPr lang="en-US" sz="1600" dirty="0" smtClean="0"/>
              <a:t> </a:t>
            </a:r>
            <a:r>
              <a:rPr lang="en-US" sz="1600" dirty="0" err="1" smtClean="0"/>
              <a:t>Carota</a:t>
            </a:r>
            <a:r>
              <a:rPr lang="en-US" sz="1600" dirty="0" smtClean="0"/>
              <a:t> L.</a:t>
            </a:r>
          </a:p>
          <a:p>
            <a:endParaRPr lang="en-US" sz="1600" dirty="0" smtClean="0"/>
          </a:p>
          <a:p>
            <a:r>
              <a:rPr lang="en-US" sz="1600" dirty="0" smtClean="0"/>
              <a:t>3' herb ; </a:t>
            </a:r>
            <a:r>
              <a:rPr lang="en-US" sz="1600" dirty="0" err="1" smtClean="0"/>
              <a:t>fls</a:t>
            </a:r>
            <a:r>
              <a:rPr lang="en-US" sz="1600" dirty="0" smtClean="0"/>
              <a:t>. white; in grassy</a:t>
            </a:r>
          </a:p>
          <a:p>
            <a:r>
              <a:rPr lang="en-US" sz="1600" dirty="0" smtClean="0"/>
              <a:t>areas near the river.</a:t>
            </a:r>
          </a:p>
          <a:p>
            <a:endParaRPr lang="en-US" sz="1600" dirty="0" smtClean="0"/>
          </a:p>
          <a:p>
            <a:r>
              <a:rPr lang="en-US" sz="1600" dirty="0" smtClean="0"/>
              <a:t>Plants of pine woodlands. Alt. 3500' El </a:t>
            </a:r>
            <a:r>
              <a:rPr lang="en-US" sz="1600" dirty="0" err="1" smtClean="0"/>
              <a:t>Cercado</a:t>
            </a:r>
            <a:r>
              <a:rPr lang="en-US" sz="1600" dirty="0" smtClean="0"/>
              <a:t>, Juan Santiago, Hondo Valle.</a:t>
            </a:r>
          </a:p>
          <a:p>
            <a:endParaRPr lang="en-US" sz="1600" dirty="0" smtClean="0"/>
          </a:p>
          <a:p>
            <a:r>
              <a:rPr lang="en-US" sz="1600" dirty="0" smtClean="0"/>
              <a:t>Coll. R. A. &amp; E. S. Howard 8726 Sept. 2, 1946</a:t>
            </a:r>
          </a:p>
          <a:p>
            <a:endParaRPr lang="en-US" sz="1600" dirty="0" smtClean="0"/>
          </a:p>
          <a:p>
            <a:r>
              <a:rPr lang="en-US" sz="1600" dirty="0" smtClean="0"/>
              <a:t>NEW YORK</a:t>
            </a:r>
          </a:p>
          <a:p>
            <a:r>
              <a:rPr lang="en-US" sz="1600" dirty="0" smtClean="0"/>
              <a:t>BOTANICAL</a:t>
            </a:r>
          </a:p>
          <a:p>
            <a:r>
              <a:rPr lang="en-US" sz="1600" dirty="0" smtClean="0"/>
              <a:t>GARDEN</a:t>
            </a:r>
          </a:p>
          <a:p>
            <a:endParaRPr lang="en-US" sz="1600" dirty="0" smtClean="0"/>
          </a:p>
          <a:p>
            <a:r>
              <a:rPr lang="en-US" sz="1600" dirty="0" smtClean="0"/>
              <a:t>NEW YORK BOTANICAL GARDEN</a:t>
            </a:r>
          </a:p>
          <a:p>
            <a:r>
              <a:rPr lang="en-US" sz="1600" dirty="0" smtClean="0"/>
              <a:t>00617450</a:t>
            </a:r>
          </a:p>
          <a:p>
            <a:endParaRPr lang="en-US" sz="1600" dirty="0" smtClean="0"/>
          </a:p>
          <a:p>
            <a:r>
              <a:rPr lang="en-US" sz="1600" dirty="0" smtClean="0"/>
              <a:t>2984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5957241" y="15682676"/>
            <a:ext cx="2209800" cy="201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957241" y="15454076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957241" y="17460901"/>
            <a:ext cx="2209800" cy="457200"/>
          </a:xfrm>
          <a:prstGeom prst="ellips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835536" y="16355618"/>
            <a:ext cx="3014064" cy="656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609332" y="15515939"/>
            <a:ext cx="354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Fields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endParaRPr lang="en-US" sz="4800" dirty="0">
              <a:solidFill>
                <a:schemeClr val="tx2"/>
              </a:solidFill>
            </a:endParaRPr>
          </a:p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extraction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892147" y="16414019"/>
            <a:ext cx="2209800" cy="581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25211" y="15746807"/>
            <a:ext cx="174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OCR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1" name="Content Placeholder 33"/>
          <p:cNvSpPr txBox="1">
            <a:spLocks/>
          </p:cNvSpPr>
          <p:nvPr/>
        </p:nvSpPr>
        <p:spPr bwMode="auto">
          <a:xfrm>
            <a:off x="15265400" y="20908441"/>
            <a:ext cx="16932837" cy="419859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1566863" indent="-1566863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3395663" indent="-130492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4463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3613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04350" indent="-1044575" algn="l" defTabSz="4179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95242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85287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75331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65375" indent="-1045022" algn="l" defTabSz="4180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r>
              <a:rPr lang="en-US" sz="4300" b="1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OCR (Optical Character Recognition)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Text mixed with other elements (cropping), different fonts and sizes, handwritten text, different languages, underlined text, overlapped text, OCR performance.</a:t>
            </a:r>
          </a:p>
          <a:p>
            <a:pPr marL="579438" indent="-579438" defTabSz="4180088" eaLnBrk="1" fontAlgn="auto" hangingPunct="1">
              <a:spcAft>
                <a:spcPts val="120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Information extraction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Data cleaning, multiple formats, incomplete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data / completion,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natural language processing, field value standardization, consensus,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process efficiency,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deduplication, ambiguity, spelling errors, dictionaries, abbreviations / data truncation.</a:t>
            </a:r>
          </a:p>
          <a:p>
            <a:pPr marL="1567533" indent="-1567533" defTabSz="4180088" eaLnBrk="1" fontAlgn="auto" hangingPunct="1">
              <a:spcAft>
                <a:spcPts val="1200"/>
              </a:spcAft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15250160" y="21640800"/>
            <a:ext cx="16932837" cy="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TextBox 2048"/>
          <p:cNvSpPr txBox="1"/>
          <p:nvPr/>
        </p:nvSpPr>
        <p:spPr>
          <a:xfrm>
            <a:off x="3339727" y="38206114"/>
            <a:ext cx="189916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NSF SI2 PI Workshop : February 16-17, 2016</a:t>
            </a:r>
          </a:p>
          <a:p>
            <a:r>
              <a:rPr lang="en-US" sz="3200" dirty="0"/>
              <a:t>The Advanced Computing and Information Systems Laboratory is supported by</a:t>
            </a:r>
          </a:p>
          <a:p>
            <a:r>
              <a:rPr lang="en-US" sz="3200" dirty="0"/>
              <a:t>the National Science Foundation under Award Number: 1535086.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914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Wingdings</vt:lpstr>
      <vt:lpstr>Office Theme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Icaro Alzuru</cp:lastModifiedBy>
  <cp:revision>229</cp:revision>
  <cp:lastPrinted>2016-02-01T15:03:39Z</cp:lastPrinted>
  <dcterms:created xsi:type="dcterms:W3CDTF">2009-03-23T14:29:22Z</dcterms:created>
  <dcterms:modified xsi:type="dcterms:W3CDTF">2016-02-01T20:34:11Z</dcterms:modified>
</cp:coreProperties>
</file>