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9"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1pPr>
    <a:lvl2pPr marL="2193925" indent="-1736725"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2pPr>
    <a:lvl3pPr marL="4387850" indent="-3473450"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3pPr>
    <a:lvl4pPr marL="6583363" indent="-5211763"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4pPr>
    <a:lvl5pPr marL="8777288" indent="-6948488"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5pPr>
    <a:lvl6pPr marL="22860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6pPr>
    <a:lvl7pPr marL="27432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7pPr>
    <a:lvl8pPr marL="32004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8pPr>
    <a:lvl9pPr marL="36576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71A1"/>
    <a:srgbClr val="DE6225"/>
    <a:srgbClr val="0527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p:scale>
          <a:sx n="33" d="100"/>
          <a:sy n="33" d="100"/>
        </p:scale>
        <p:origin x="-254" y="19"/>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A91F10-F105-F240-BB11-F3B689646099}" type="datetimeFigureOut">
              <a:rPr lang="en-US" smtClean="0"/>
              <a:pPr/>
              <a:t>1/8/2016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313593-E61B-054B-81C4-FAE256538AED}" type="slidenum">
              <a:rPr lang="en-US" smtClean="0"/>
              <a:pPr/>
              <a:t>‹#›</a:t>
            </a:fld>
            <a:endParaRPr lang="en-US"/>
          </a:p>
        </p:txBody>
      </p:sp>
    </p:spTree>
    <p:extLst>
      <p:ext uri="{BB962C8B-B14F-4D97-AF65-F5344CB8AC3E}">
        <p14:creationId xmlns:p14="http://schemas.microsoft.com/office/powerpoint/2010/main" val="8717542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2194560"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2194560" fontAlgn="auto">
              <a:spcBef>
                <a:spcPts val="0"/>
              </a:spcBef>
              <a:spcAft>
                <a:spcPts val="0"/>
              </a:spcAft>
              <a:defRPr sz="1200">
                <a:latin typeface="+mn-lt"/>
                <a:ea typeface="+mn-ea"/>
                <a:cs typeface="+mn-cs"/>
              </a:defRPr>
            </a:lvl1pPr>
          </a:lstStyle>
          <a:p>
            <a:pPr>
              <a:defRPr/>
            </a:pPr>
            <a:fld id="{39B9E5EC-0846-6941-8703-CD90130FC354}" type="datetime1">
              <a:rPr lang="en-US"/>
              <a:pPr>
                <a:defRPr/>
              </a:pPr>
              <a:t>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2194560"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2194560" fontAlgn="auto">
              <a:spcBef>
                <a:spcPts val="0"/>
              </a:spcBef>
              <a:spcAft>
                <a:spcPts val="0"/>
              </a:spcAft>
              <a:defRPr sz="1200">
                <a:latin typeface="+mn-lt"/>
                <a:ea typeface="+mn-ea"/>
                <a:cs typeface="+mn-cs"/>
              </a:defRPr>
            </a:lvl1pPr>
          </a:lstStyle>
          <a:p>
            <a:pPr>
              <a:defRPr/>
            </a:pPr>
            <a:fld id="{572C3E04-EAED-7A4D-B838-0B5ADB0969A6}" type="slidenum">
              <a:rPr lang="en-US"/>
              <a:pPr>
                <a:defRPr/>
              </a:pPr>
              <a:t>‹#›</a:t>
            </a:fld>
            <a:endParaRPr lang="en-US"/>
          </a:p>
        </p:txBody>
      </p:sp>
    </p:spTree>
    <p:extLst>
      <p:ext uri="{BB962C8B-B14F-4D97-AF65-F5344CB8AC3E}">
        <p14:creationId xmlns:p14="http://schemas.microsoft.com/office/powerpoint/2010/main" val="197745616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07" charset="-128"/>
              <a:cs typeface="ＭＳ Ｐゴシック" pitchFamily="-107" charset="-128"/>
            </a:endParaRPr>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2193925" fontAlgn="base">
              <a:spcBef>
                <a:spcPct val="0"/>
              </a:spcBef>
              <a:spcAft>
                <a:spcPct val="0"/>
              </a:spcAft>
              <a:defRPr/>
            </a:pPr>
            <a:fld id="{49DB0A5A-AF5E-9543-8B7A-88F16E74363B}" type="slidenum">
              <a:rPr lang="en-US" smtClean="0">
                <a:ea typeface="ＭＳ Ｐゴシック" pitchFamily="-108" charset="-128"/>
                <a:cs typeface="ＭＳ Ｐゴシック" pitchFamily="-108" charset="-128"/>
              </a:rPr>
              <a:pPr defTabSz="2193925" fontAlgn="base">
                <a:spcBef>
                  <a:spcPct val="0"/>
                </a:spcBef>
                <a:spcAft>
                  <a:spcPct val="0"/>
                </a:spcAft>
                <a:defRPr/>
              </a:pPr>
              <a:t>1</a:t>
            </a:fld>
            <a:endParaRPr lang="en-US" smtClean="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2203945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D9B0DC0-DEB6-5245-9786-81835CA7B236}" type="datetime1">
              <a:rPr lang="en-US"/>
              <a:pPr>
                <a:defRPr/>
              </a:pPr>
              <a:t>1/8/2016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0CB6CD-A896-034E-886C-9AD73162554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FE152F3-A628-174C-B1C5-D7957B5E1D38}" type="datetime1">
              <a:rPr lang="en-US"/>
              <a:pPr>
                <a:defRPr/>
              </a:pPr>
              <a:t>1/8/2016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FCF62F-1C22-F342-AEF6-5751E4D1B1C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745D483-D49F-FF4D-A9BE-F07770943FEC}" type="datetime1">
              <a:rPr lang="en-US"/>
              <a:pPr>
                <a:defRPr/>
              </a:pPr>
              <a:t>1/8/2016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774BD7-0588-6F4B-AC48-26B402219AE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2E7EE88-36B3-3346-BBA2-F431CBED7E14}" type="datetime1">
              <a:rPr lang="en-US"/>
              <a:pPr>
                <a:defRPr/>
              </a:pPr>
              <a:t>1/8/2016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4E96FE8-16DA-394E-A83E-4578336391C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7DEA6E3-440A-4444-BB11-7B989A77FD77}" type="datetime1">
              <a:rPr lang="en-US"/>
              <a:pPr>
                <a:defRPr/>
              </a:pPr>
              <a:t>1/8/2016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A5C8EF9-EBE1-BB4A-BC45-FEB94B053A1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0F24EE3-BE6B-6F40-8449-0EE688B334C3}" type="datetime1">
              <a:rPr lang="en-US"/>
              <a:pPr>
                <a:defRPr/>
              </a:pPr>
              <a:t>1/8/2016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40A0E92-9676-0646-8393-C6A11532230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EB25384-CBCF-B646-AF0F-35BE8D53D802}" type="datetime1">
              <a:rPr lang="en-US"/>
              <a:pPr>
                <a:defRPr/>
              </a:pPr>
              <a:t>1/8/2016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A81054D-299A-2D4B-A58E-B6B2DCDDC98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FC97E24-7DE0-2049-B283-98D5EA78F8EA}" type="datetime1">
              <a:rPr lang="en-US"/>
              <a:pPr>
                <a:defRPr/>
              </a:pPr>
              <a:t>1/8/2016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CC60871-0703-CC4C-A829-D75B00D0A2D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4D595BF-B042-E74D-B532-F84F734A770B}" type="datetime1">
              <a:rPr lang="en-US"/>
              <a:pPr>
                <a:defRPr/>
              </a:pPr>
              <a:t>1/8/2016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FE51F58-CED8-114E-989B-FAB78C4990E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AE1BB32-3A3A-1442-B647-28E14D9E02CB}" type="datetime1">
              <a:rPr lang="en-US"/>
              <a:pPr>
                <a:defRPr/>
              </a:pPr>
              <a:t>1/8/2016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16AC1B3-1A4E-1147-990C-E994497E563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6EE6D99-5BC1-9447-9734-C2AA085436E8}" type="datetime1">
              <a:rPr lang="en-US"/>
              <a:pPr>
                <a:defRPr/>
              </a:pPr>
              <a:t>1/8/2016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0B73B32-3A11-C34E-B587-0381224FDA0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3925" y="1317625"/>
            <a:ext cx="39503350" cy="548640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2193925" y="7680325"/>
            <a:ext cx="39503350" cy="21724938"/>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3925" y="30510163"/>
            <a:ext cx="10242550" cy="1752600"/>
          </a:xfrm>
          <a:prstGeom prst="rect">
            <a:avLst/>
          </a:prstGeom>
        </p:spPr>
        <p:txBody>
          <a:bodyPr vert="horz" lIns="438912" tIns="219456" rIns="438912" bIns="219456" rtlCol="0" anchor="ctr"/>
          <a:lstStyle>
            <a:lvl1pPr algn="l" defTabSz="2194560" fontAlgn="auto">
              <a:spcBef>
                <a:spcPts val="0"/>
              </a:spcBef>
              <a:spcAft>
                <a:spcPts val="0"/>
              </a:spcAft>
              <a:defRPr sz="5800">
                <a:solidFill>
                  <a:schemeClr val="tx1">
                    <a:tint val="75000"/>
                  </a:schemeClr>
                </a:solidFill>
                <a:latin typeface="+mn-lt"/>
                <a:ea typeface="+mn-ea"/>
                <a:cs typeface="+mn-cs"/>
              </a:defRPr>
            </a:lvl1pPr>
          </a:lstStyle>
          <a:p>
            <a:pPr>
              <a:defRPr/>
            </a:pPr>
            <a:fld id="{7D63A7D0-97BF-1846-9583-B99EC1CA1C7E}" type="datetime1">
              <a:rPr lang="en-US"/>
              <a:pPr>
                <a:defRPr/>
              </a:pPr>
              <a:t>1/8/2016</a:t>
            </a:fld>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lIns="438912" tIns="219456" rIns="438912" bIns="219456" rtlCol="0" anchor="ctr"/>
          <a:lstStyle>
            <a:lvl1pPr algn="ctr" defTabSz="2194560" fontAlgn="auto">
              <a:spcBef>
                <a:spcPts val="0"/>
              </a:spcBef>
              <a:spcAft>
                <a:spcPts val="0"/>
              </a:spcAft>
              <a:defRPr sz="58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lIns="438912" tIns="219456" rIns="438912" bIns="219456" rtlCol="0" anchor="ctr"/>
          <a:lstStyle>
            <a:lvl1pPr algn="r" defTabSz="2194560" fontAlgn="auto">
              <a:spcBef>
                <a:spcPts val="0"/>
              </a:spcBef>
              <a:spcAft>
                <a:spcPts val="0"/>
              </a:spcAft>
              <a:defRPr sz="5800">
                <a:solidFill>
                  <a:schemeClr val="tx1">
                    <a:tint val="75000"/>
                  </a:schemeClr>
                </a:solidFill>
                <a:latin typeface="+mn-lt"/>
                <a:ea typeface="+mn-ea"/>
                <a:cs typeface="+mn-cs"/>
              </a:defRPr>
            </a:lvl1pPr>
          </a:lstStyle>
          <a:p>
            <a:pPr>
              <a:defRPr/>
            </a:pPr>
            <a:fld id="{B063F8FF-54E3-2749-9438-DED0CB14858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pitchFamily="-107"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pitchFamily="-107"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pitchFamily="-107"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pitchFamily="-107"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pitchFamily="-107"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illinois.edu/formBuilder/OrganizationSecure?id=942349" TargetMode="External"/><Relationship Id="rId7" Type="http://schemas.openxmlformats.org/officeDocument/2006/relationships/hyperlink" Target="PrintingCustomerService@fs.illinois.edu"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www.cio.illinois.edu/policies/copyright/ccs.pdf" TargetMode="External"/><Relationship Id="rId5" Type="http://schemas.openxmlformats.org/officeDocument/2006/relationships/hyperlink" Target="http://irb.illinois.edu" TargetMode="External"/><Relationship Id="rId4" Type="http://schemas.openxmlformats.org/officeDocument/2006/relationships/hyperlink" Target="file:///\\localhost\(http\::www.identitystandards.illinois.edu:writingstyleguide:index.html" TargetMode="Externa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FF"/>
            </a:gs>
            <a:gs pos="3999">
              <a:srgbClr val="FFFFFF"/>
            </a:gs>
            <a:gs pos="100000">
              <a:schemeClr val="accent3">
                <a:lumMod val="50000"/>
              </a:schemeClr>
            </a:gs>
          </a:gsLst>
          <a:lin ang="5400000"/>
        </a:gradFill>
        <a:effectLst/>
      </p:bgPr>
    </p:bg>
    <p:spTree>
      <p:nvGrpSpPr>
        <p:cNvPr id="1" name=""/>
        <p:cNvGrpSpPr/>
        <p:nvPr/>
      </p:nvGrpSpPr>
      <p:grpSpPr>
        <a:xfrm>
          <a:off x="0" y="0"/>
          <a:ext cx="0" cy="0"/>
          <a:chOff x="0" y="0"/>
          <a:chExt cx="0" cy="0"/>
        </a:xfrm>
      </p:grpSpPr>
      <p:sp>
        <p:nvSpPr>
          <p:cNvPr id="16386" name="Rectangle 5"/>
          <p:cNvSpPr>
            <a:spLocks noChangeArrowheads="1"/>
          </p:cNvSpPr>
          <p:nvPr/>
        </p:nvSpPr>
        <p:spPr bwMode="auto">
          <a:xfrm>
            <a:off x="1143000" y="2441575"/>
            <a:ext cx="41605200" cy="1292225"/>
          </a:xfrm>
          <a:prstGeom prst="rect">
            <a:avLst/>
          </a:prstGeom>
          <a:noFill/>
          <a:ln w="9525">
            <a:noFill/>
            <a:miter lim="800000"/>
            <a:headEnd/>
            <a:tailEnd/>
          </a:ln>
        </p:spPr>
        <p:txBody>
          <a:bodyPr lIns="91243" tIns="45614" rIns="91243" bIns="45614">
            <a:prstTxWarp prst="textNoShape">
              <a:avLst/>
            </a:prstTxWarp>
            <a:spAutoFit/>
          </a:bodyPr>
          <a:lstStyle/>
          <a:p>
            <a:pPr>
              <a:spcBef>
                <a:spcPct val="50000"/>
              </a:spcBef>
            </a:pPr>
            <a:r>
              <a:rPr lang="en-US" sz="5000" b="1" dirty="0" smtClean="0"/>
              <a:t>Dr. José A.B. Fortes</a:t>
            </a:r>
            <a:r>
              <a:rPr lang="en-US" sz="4800" b="1" dirty="0"/>
              <a:t/>
            </a:r>
            <a:br>
              <a:rPr lang="en-US" sz="4800" b="1" dirty="0"/>
            </a:br>
            <a:r>
              <a:rPr lang="en-US" sz="2800" b="1" dirty="0" smtClean="0"/>
              <a:t>Advanced Computing and Information Systems (ACIS) Lab, </a:t>
            </a:r>
            <a:r>
              <a:rPr lang="en-US" sz="2800" b="1" dirty="0" smtClean="0"/>
              <a:t>Department of Electrical and Computer Engineering</a:t>
            </a:r>
            <a:r>
              <a:rPr lang="en-US" sz="2800" b="1" dirty="0" smtClean="0"/>
              <a:t>, University </a:t>
            </a:r>
            <a:r>
              <a:rPr lang="en-US" sz="2800" b="1" dirty="0"/>
              <a:t>of </a:t>
            </a:r>
            <a:r>
              <a:rPr lang="en-US" sz="2800" b="1" dirty="0" smtClean="0"/>
              <a:t>Florida</a:t>
            </a:r>
            <a:endParaRPr lang="en-US" sz="2800" b="1" dirty="0"/>
          </a:p>
        </p:txBody>
      </p:sp>
      <p:cxnSp>
        <p:nvCxnSpPr>
          <p:cNvPr id="70" name="Straight Connector 69"/>
          <p:cNvCxnSpPr/>
          <p:nvPr/>
        </p:nvCxnSpPr>
        <p:spPr>
          <a:xfrm>
            <a:off x="0" y="4114800"/>
            <a:ext cx="43891200" cy="1588"/>
          </a:xfrm>
          <a:prstGeom prst="line">
            <a:avLst/>
          </a:prstGeom>
          <a:ln w="76200" cap="flat" cmpd="sng" algn="ctr">
            <a:solidFill>
              <a:schemeClr val="bg1"/>
            </a:solidFill>
            <a:prstDash val="solid"/>
            <a:round/>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6388" name="TextBox 91"/>
          <p:cNvSpPr txBox="1">
            <a:spLocks noChangeArrowheads="1"/>
          </p:cNvSpPr>
          <p:nvPr/>
        </p:nvSpPr>
        <p:spPr bwMode="auto">
          <a:xfrm>
            <a:off x="1143000" y="887413"/>
            <a:ext cx="41605200" cy="1446212"/>
          </a:xfrm>
          <a:prstGeom prst="rect">
            <a:avLst/>
          </a:prstGeom>
          <a:noFill/>
          <a:ln w="9525">
            <a:noFill/>
            <a:miter lim="800000"/>
            <a:headEnd/>
            <a:tailEnd/>
          </a:ln>
        </p:spPr>
        <p:txBody>
          <a:bodyPr>
            <a:prstTxWarp prst="textNoShape">
              <a:avLst/>
            </a:prstTxWarp>
            <a:spAutoFit/>
          </a:bodyPr>
          <a:lstStyle/>
          <a:p>
            <a:r>
              <a:rPr lang="en-US" sz="8800" dirty="0" err="1" smtClean="0">
                <a:solidFill>
                  <a:schemeClr val="bg2">
                    <a:lumMod val="10000"/>
                  </a:schemeClr>
                </a:solidFill>
                <a:latin typeface="Arial Black" pitchFamily="-107" charset="0"/>
              </a:rPr>
              <a:t>HuMaIN</a:t>
            </a:r>
            <a:r>
              <a:rPr lang="en-US" sz="8800" dirty="0" smtClean="0">
                <a:solidFill>
                  <a:schemeClr val="bg2">
                    <a:lumMod val="10000"/>
                  </a:schemeClr>
                </a:solidFill>
                <a:latin typeface="Arial Black" pitchFamily="-107" charset="0"/>
              </a:rPr>
              <a:t>: Human- and Machine Intelligent processes</a:t>
            </a:r>
            <a:endParaRPr lang="en-US" sz="8800" dirty="0">
              <a:solidFill>
                <a:schemeClr val="bg2">
                  <a:lumMod val="10000"/>
                </a:schemeClr>
              </a:solidFill>
              <a:latin typeface="Arial Black" pitchFamily="-107" charset="0"/>
            </a:endParaRPr>
          </a:p>
        </p:txBody>
      </p:sp>
      <p:sp>
        <p:nvSpPr>
          <p:cNvPr id="16389" name="Rectangle 35"/>
          <p:cNvSpPr>
            <a:spLocks noChangeArrowheads="1"/>
          </p:cNvSpPr>
          <p:nvPr/>
        </p:nvSpPr>
        <p:spPr bwMode="auto">
          <a:xfrm>
            <a:off x="32918400" y="23850600"/>
            <a:ext cx="9829800" cy="419100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GB" sz="4000" b="1" dirty="0" smtClean="0">
                <a:solidFill>
                  <a:schemeClr val="bg2">
                    <a:lumMod val="10000"/>
                  </a:schemeClr>
                </a:solidFill>
              </a:rPr>
              <a:t>Acknowledgments</a:t>
            </a:r>
            <a:endParaRPr lang="en-GB" sz="4000" b="1" dirty="0">
              <a:solidFill>
                <a:schemeClr val="bg2">
                  <a:lumMod val="10000"/>
                </a:schemeClr>
              </a:solidFill>
            </a:endParaRPr>
          </a:p>
          <a:p>
            <a:endParaRPr lang="en-US" sz="2800" dirty="0"/>
          </a:p>
          <a:p>
            <a:r>
              <a:rPr lang="en-US" sz="2800" dirty="0"/>
              <a:t>Check to make sure you’ve acknowledged partner and funding agencies, either with text or with their logos.</a:t>
            </a:r>
          </a:p>
        </p:txBody>
      </p:sp>
      <p:sp>
        <p:nvSpPr>
          <p:cNvPr id="16390" name="Rectangle 34"/>
          <p:cNvSpPr>
            <a:spLocks noChangeArrowheads="1"/>
          </p:cNvSpPr>
          <p:nvPr/>
        </p:nvSpPr>
        <p:spPr bwMode="auto">
          <a:xfrm>
            <a:off x="32918400" y="16916400"/>
            <a:ext cx="9829800" cy="624840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GB" sz="4000" b="1" dirty="0" smtClean="0">
                <a:solidFill>
                  <a:schemeClr val="bg2">
                    <a:lumMod val="10000"/>
                  </a:schemeClr>
                </a:solidFill>
              </a:rPr>
              <a:t>Conclusions</a:t>
            </a:r>
          </a:p>
          <a:p>
            <a:endParaRPr lang="en-US" sz="2800" dirty="0"/>
          </a:p>
          <a:p>
            <a:r>
              <a:rPr lang="en-US" sz="2800" dirty="0"/>
              <a:t>We have created this template with scientific researchers in mind and with the help of feedback we have received.  We encourage any comments or suggestions so that we can continue to update and improve this template. </a:t>
            </a:r>
            <a:r>
              <a:rPr lang="en-US" sz="2800" dirty="0">
                <a:hlinkClick r:id="rId3"/>
              </a:rPr>
              <a:t>Visit this page to make a suggestion.</a:t>
            </a:r>
            <a:endParaRPr lang="en-US" sz="2800" dirty="0"/>
          </a:p>
        </p:txBody>
      </p:sp>
      <p:sp>
        <p:nvSpPr>
          <p:cNvPr id="16391" name="Rectangle 33"/>
          <p:cNvSpPr>
            <a:spLocks noChangeArrowheads="1"/>
          </p:cNvSpPr>
          <p:nvPr/>
        </p:nvSpPr>
        <p:spPr bwMode="auto">
          <a:xfrm>
            <a:off x="1143000" y="19964400"/>
            <a:ext cx="9829800" cy="1181100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GB" sz="4000" b="1" dirty="0">
                <a:solidFill>
                  <a:schemeClr val="bg2">
                    <a:lumMod val="10000"/>
                  </a:schemeClr>
                </a:solidFill>
              </a:rPr>
              <a:t>Aim</a:t>
            </a:r>
          </a:p>
          <a:p>
            <a:r>
              <a:rPr lang="en-US" sz="2800" dirty="0"/>
              <a:t> </a:t>
            </a:r>
          </a:p>
          <a:p>
            <a:r>
              <a:rPr lang="en-US" sz="2800" b="1" dirty="0"/>
              <a:t>How to use this template</a:t>
            </a:r>
            <a:endParaRPr lang="en-US" sz="2800" dirty="0"/>
          </a:p>
          <a:p>
            <a:r>
              <a:rPr lang="en-US" sz="2800" dirty="0"/>
              <a:t>Highlight this text and replace it with new text from a Microsoft Word document or other text-editing program. The text size for body copy and headings and the typeface has been set for you. If you choose to change typefaces, use common ones such as Times, Arial, or Helvetica and keep the body text between 26 and 32 points.</a:t>
            </a:r>
          </a:p>
          <a:p>
            <a:endParaRPr lang="en-US" sz="2800" dirty="0"/>
          </a:p>
          <a:p>
            <a:r>
              <a:rPr lang="en-US" sz="2800" dirty="0"/>
              <a:t>The text boxes and photo boxes may be resized, eliminated, or added as necessary. The references to the department, college and university, including the logo, should remain.</a:t>
            </a:r>
          </a:p>
          <a:p>
            <a:r>
              <a:rPr lang="en-US" sz="2800" dirty="0"/>
              <a:t> </a:t>
            </a:r>
          </a:p>
          <a:p>
            <a:r>
              <a:rPr lang="en-US" sz="2800" dirty="0"/>
              <a:t>Refer to the</a:t>
            </a:r>
            <a:r>
              <a:rPr lang="en-US" sz="2800" dirty="0" smtClean="0"/>
              <a:t> last </a:t>
            </a:r>
            <a:r>
              <a:rPr lang="en-US" sz="2800" dirty="0"/>
              <a:t>page for logos commonly used on campus posters.  You can drag and drop them to your personal PowerPoint scrapbook for use in subsequent posters; refer to PowerPoint help documents for more specific information regarding how to use the scrapbook. </a:t>
            </a:r>
            <a:endParaRPr lang="en-AU" sz="2800" dirty="0"/>
          </a:p>
        </p:txBody>
      </p:sp>
      <p:sp>
        <p:nvSpPr>
          <p:cNvPr id="16392" name="Rectangle 49"/>
          <p:cNvSpPr>
            <a:spLocks noChangeArrowheads="1"/>
          </p:cNvSpPr>
          <p:nvPr/>
        </p:nvSpPr>
        <p:spPr bwMode="auto">
          <a:xfrm>
            <a:off x="1143000" y="4724400"/>
            <a:ext cx="9829800" cy="1447800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GB" sz="4000" b="1" dirty="0">
                <a:solidFill>
                  <a:schemeClr val="bg2">
                    <a:lumMod val="10000"/>
                  </a:schemeClr>
                </a:solidFill>
              </a:rPr>
              <a:t>Introduction</a:t>
            </a:r>
          </a:p>
          <a:p>
            <a:r>
              <a:rPr lang="en-US" sz="2800" b="1" dirty="0"/>
              <a:t> </a:t>
            </a:r>
            <a:endParaRPr lang="en-US" sz="2800" dirty="0"/>
          </a:p>
          <a:p>
            <a:r>
              <a:rPr lang="en-US" sz="2800" dirty="0"/>
              <a:t>This editable template is in the most common poster size (48” x 36”) and orientation (horizontal); check with the conference organizers for specific conference requirements regarding exact poster dimensions. </a:t>
            </a:r>
          </a:p>
          <a:p>
            <a:r>
              <a:rPr lang="en-US" sz="2800" dirty="0"/>
              <a:t> </a:t>
            </a:r>
          </a:p>
          <a:p>
            <a:r>
              <a:rPr lang="en-US" sz="2800" b="1" dirty="0"/>
              <a:t>Writing Style:</a:t>
            </a:r>
            <a:endParaRPr lang="en-US" sz="2800" dirty="0"/>
          </a:p>
          <a:p>
            <a:r>
              <a:rPr lang="en-US" sz="2800" dirty="0"/>
              <a:t>The writing style for scientific posters should match the guidelines for your particular research discipline. Use the campus </a:t>
            </a:r>
            <a:r>
              <a:rPr lang="en-US" sz="2800" dirty="0">
                <a:hlinkClick r:id="rId4" action="ppaction://hlinkfile"/>
              </a:rPr>
              <a:t>Writing Style Guide</a:t>
            </a:r>
            <a:r>
              <a:rPr lang="en-US" sz="2800" dirty="0"/>
              <a:t> for general guidance with academic titles, names of campus buildings, the correct way to refer to the campus, etc.</a:t>
            </a:r>
          </a:p>
          <a:p>
            <a:r>
              <a:rPr lang="en-US" sz="2800" dirty="0"/>
              <a:t> </a:t>
            </a:r>
          </a:p>
          <a:p>
            <a:r>
              <a:rPr lang="en-US" sz="2800" b="1" dirty="0"/>
              <a:t>Campus Guidelines</a:t>
            </a:r>
            <a:endParaRPr lang="en-US" sz="2800" dirty="0"/>
          </a:p>
          <a:p>
            <a:r>
              <a:rPr lang="en-US" sz="2800" dirty="0"/>
              <a:t>Authors should be aware of and follow the guidelines of the </a:t>
            </a:r>
            <a:r>
              <a:rPr lang="en-US" sz="2800" dirty="0">
                <a:hlinkClick r:id="rId5"/>
              </a:rPr>
              <a:t>Institutional Review Board</a:t>
            </a:r>
            <a:r>
              <a:rPr lang="en-US" sz="2800" dirty="0"/>
              <a:t> and the </a:t>
            </a:r>
            <a:r>
              <a:rPr lang="en-US" sz="2800" dirty="0">
                <a:hlinkClick r:id="rId6"/>
              </a:rPr>
              <a:t>guidelines for campus copyright</a:t>
            </a:r>
            <a:r>
              <a:rPr lang="en-US" sz="2800" dirty="0"/>
              <a:t>.</a:t>
            </a:r>
          </a:p>
        </p:txBody>
      </p:sp>
      <p:sp>
        <p:nvSpPr>
          <p:cNvPr id="51" name="Rectangle 50"/>
          <p:cNvSpPr>
            <a:spLocks noChangeArrowheads="1"/>
          </p:cNvSpPr>
          <p:nvPr/>
        </p:nvSpPr>
        <p:spPr bwMode="auto">
          <a:xfrm>
            <a:off x="11734800" y="4724400"/>
            <a:ext cx="9829800" cy="2705100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marL="381000" indent="-381000">
              <a:spcBef>
                <a:spcPct val="50000"/>
              </a:spcBef>
              <a:defRPr/>
            </a:pPr>
            <a:r>
              <a:rPr lang="en-GB" sz="4000" b="1" dirty="0">
                <a:solidFill>
                  <a:schemeClr val="bg2">
                    <a:lumMod val="10000"/>
                  </a:schemeClr>
                </a:solidFill>
                <a:latin typeface="Arial" pitchFamily="-108" charset="0"/>
                <a:ea typeface="ＭＳ Ｐゴシック" pitchFamily="-108" charset="-128"/>
                <a:cs typeface="ＭＳ Ｐゴシック" pitchFamily="-108" charset="-128"/>
              </a:rPr>
              <a:t>Method</a:t>
            </a:r>
          </a:p>
          <a:p>
            <a:pPr marL="381000" indent="-381000">
              <a:defRPr/>
            </a:pPr>
            <a:endParaRPr lang="en-US" sz="2800" b="1" dirty="0">
              <a:latin typeface="Arial" pitchFamily="-108" charset="0"/>
              <a:ea typeface="ＭＳ Ｐゴシック" pitchFamily="-108" charset="-128"/>
              <a:cs typeface="ＭＳ Ｐゴシック" pitchFamily="-108" charset="-128"/>
            </a:endParaRPr>
          </a:p>
          <a:p>
            <a:pPr indent="-381000">
              <a:defRPr/>
            </a:pPr>
            <a:r>
              <a:rPr lang="en-US" sz="2800" b="1" dirty="0">
                <a:latin typeface="Arial" pitchFamily="-108" charset="0"/>
                <a:ea typeface="ＭＳ Ｐゴシック" pitchFamily="-108" charset="-128"/>
                <a:cs typeface="ＭＳ Ｐゴシック" pitchFamily="-108" charset="-128"/>
              </a:rPr>
              <a:t>Text</a:t>
            </a:r>
            <a:endParaRPr lang="en-US" sz="2800" dirty="0">
              <a:latin typeface="Arial" pitchFamily="-108" charset="0"/>
              <a:ea typeface="ＭＳ Ｐゴシック" pitchFamily="-108" charset="-128"/>
              <a:cs typeface="ＭＳ Ｐゴシック" pitchFamily="-108" charset="-128"/>
            </a:endParaRPr>
          </a:p>
          <a:p>
            <a:pPr indent="-381000">
              <a:defRPr/>
            </a:pPr>
            <a:r>
              <a:rPr lang="en-US" sz="2800" dirty="0">
                <a:latin typeface="Arial" pitchFamily="-108" charset="0"/>
                <a:ea typeface="ＭＳ Ｐゴシック" pitchFamily="-108" charset="-128"/>
                <a:cs typeface="ＭＳ Ｐゴシック" pitchFamily="-108" charset="-128"/>
              </a:rPr>
              <a:t>Be sure to spell check all text and have trusted colleagues proofread the poster. In general, </a:t>
            </a:r>
            <a:br>
              <a:rPr lang="en-US" sz="2800" dirty="0">
                <a:latin typeface="Arial" pitchFamily="-108" charset="0"/>
                <a:ea typeface="ＭＳ Ｐゴシック" pitchFamily="-108" charset="-128"/>
                <a:cs typeface="ＭＳ Ｐゴシック" pitchFamily="-108" charset="-128"/>
              </a:rPr>
            </a:br>
            <a:r>
              <a:rPr lang="en-US" sz="2800" dirty="0">
                <a:latin typeface="Arial" pitchFamily="-108" charset="0"/>
                <a:ea typeface="ＭＳ Ｐゴシック" pitchFamily="-108" charset="-128"/>
                <a:cs typeface="ＭＳ Ｐゴシック" pitchFamily="-108" charset="-128"/>
              </a:rPr>
              <a:t>authors should:</a:t>
            </a:r>
          </a:p>
          <a:p>
            <a:pPr indent="-381000">
              <a:defRPr/>
            </a:pPr>
            <a:r>
              <a:rPr lang="en-US" sz="2800" dirty="0">
                <a:latin typeface="Arial" pitchFamily="-108" charset="0"/>
                <a:ea typeface="ＭＳ Ｐゴシック" pitchFamily="-108" charset="-128"/>
                <a:cs typeface="ＭＳ Ｐゴシック" pitchFamily="-108" charset="-128"/>
              </a:rPr>
              <a:t> </a:t>
            </a:r>
          </a:p>
          <a:p>
            <a:pPr indent="-381000">
              <a:defRPr/>
            </a:pPr>
            <a:r>
              <a:rPr lang="en-US" sz="2800" dirty="0">
                <a:latin typeface="Arial" pitchFamily="-108" charset="0"/>
                <a:ea typeface="ＭＳ Ｐゴシック" pitchFamily="-108" charset="-128"/>
                <a:cs typeface="ＭＳ Ｐゴシック" pitchFamily="-108" charset="-128"/>
              </a:rPr>
              <a:t>• Use the active tense</a:t>
            </a:r>
          </a:p>
          <a:p>
            <a:pPr indent="-381000">
              <a:defRPr/>
            </a:pPr>
            <a:r>
              <a:rPr lang="en-US" sz="2800" dirty="0">
                <a:latin typeface="Arial" pitchFamily="-108" charset="0"/>
                <a:ea typeface="ＭＳ Ｐゴシック" pitchFamily="-108" charset="-128"/>
                <a:cs typeface="ＭＳ Ｐゴシック" pitchFamily="-108" charset="-128"/>
              </a:rPr>
              <a:t>• Simplify text by using bullet points</a:t>
            </a:r>
          </a:p>
          <a:p>
            <a:pPr indent="-381000">
              <a:defRPr/>
            </a:pPr>
            <a:r>
              <a:rPr lang="en-US" sz="2800" dirty="0">
                <a:latin typeface="Arial" pitchFamily="-108" charset="0"/>
                <a:ea typeface="ＭＳ Ｐゴシック" pitchFamily="-108" charset="-128"/>
                <a:cs typeface="ＭＳ Ｐゴシック" pitchFamily="-108" charset="-128"/>
              </a:rPr>
              <a:t>• Use colored graphs and charts</a:t>
            </a:r>
          </a:p>
          <a:p>
            <a:pPr indent="-381000">
              <a:defRPr/>
            </a:pPr>
            <a:r>
              <a:rPr lang="en-US" sz="2800" dirty="0">
                <a:latin typeface="Arial" pitchFamily="-108" charset="0"/>
                <a:ea typeface="ＭＳ Ｐゴシック" pitchFamily="-108" charset="-128"/>
                <a:cs typeface="ＭＳ Ｐゴシック" pitchFamily="-108" charset="-128"/>
              </a:rPr>
              <a:t>• Use bold to provide emphasis; avoid capitals </a:t>
            </a:r>
            <a:br>
              <a:rPr lang="en-US" sz="2800" dirty="0">
                <a:latin typeface="Arial" pitchFamily="-108" charset="0"/>
                <a:ea typeface="ＭＳ Ｐゴシック" pitchFamily="-108" charset="-128"/>
                <a:cs typeface="ＭＳ Ｐゴシック" pitchFamily="-108" charset="-128"/>
              </a:rPr>
            </a:br>
            <a:r>
              <a:rPr lang="en-US" sz="2800" dirty="0">
                <a:latin typeface="Arial" pitchFamily="-108" charset="0"/>
                <a:ea typeface="ＭＳ Ｐゴシック" pitchFamily="-108" charset="-128"/>
                <a:cs typeface="ＭＳ Ｐゴシック" pitchFamily="-108" charset="-128"/>
              </a:rPr>
              <a:t>  and underlining</a:t>
            </a:r>
          </a:p>
          <a:p>
            <a:pPr indent="-381000">
              <a:defRPr/>
            </a:pPr>
            <a:r>
              <a:rPr lang="en-US" sz="2800" dirty="0">
                <a:latin typeface="Arial" pitchFamily="-108" charset="0"/>
                <a:ea typeface="ＭＳ Ｐゴシック" pitchFamily="-108" charset="-128"/>
                <a:cs typeface="ＭＳ Ｐゴシック" pitchFamily="-108" charset="-128"/>
              </a:rPr>
              <a:t>• Avoid long numerical tables</a:t>
            </a:r>
          </a:p>
          <a:p>
            <a:pPr indent="-381000">
              <a:defRPr/>
            </a:pPr>
            <a:r>
              <a:rPr lang="en-US" sz="2800" dirty="0">
                <a:latin typeface="Arial" pitchFamily="-108" charset="0"/>
                <a:ea typeface="ＭＳ Ｐゴシック" pitchFamily="-108" charset="-128"/>
                <a:cs typeface="ＭＳ Ｐゴシック" pitchFamily="-108" charset="-128"/>
              </a:rPr>
              <a:t> </a:t>
            </a:r>
          </a:p>
          <a:p>
            <a:pPr indent="-381000">
              <a:defRPr/>
            </a:pPr>
            <a:r>
              <a:rPr lang="en-US" sz="2800" dirty="0">
                <a:latin typeface="Arial" pitchFamily="-108" charset="0"/>
                <a:ea typeface="ＭＳ Ｐゴシック" pitchFamily="-108" charset="-128"/>
                <a:cs typeface="ＭＳ Ｐゴシック" pitchFamily="-108" charset="-128"/>
              </a:rPr>
              <a:t>Authors should re-write their paper so that it is suitable for the brevity of the poster format. Respect your audience–as a general rule, less is more. Use a generous amount of white space to separate elements and avoid data overkill. Refer to Web sites or other sources to provide a more in-depth understanding of the research.</a:t>
            </a:r>
          </a:p>
        </p:txBody>
      </p:sp>
      <p:sp>
        <p:nvSpPr>
          <p:cNvPr id="16394" name="Rectangle 51"/>
          <p:cNvSpPr>
            <a:spLocks noChangeArrowheads="1"/>
          </p:cNvSpPr>
          <p:nvPr/>
        </p:nvSpPr>
        <p:spPr bwMode="auto">
          <a:xfrm>
            <a:off x="22326600" y="4724400"/>
            <a:ext cx="9829800" cy="2705100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GB" sz="4000" b="1" dirty="0">
                <a:solidFill>
                  <a:schemeClr val="bg2">
                    <a:lumMod val="10000"/>
                  </a:schemeClr>
                </a:solidFill>
              </a:rPr>
              <a:t>Results</a:t>
            </a:r>
          </a:p>
          <a:p>
            <a:endParaRPr lang="en-US" sz="2800" dirty="0"/>
          </a:p>
          <a:p>
            <a:r>
              <a:rPr lang="en-US" sz="2800" b="1" dirty="0"/>
              <a:t>Images</a:t>
            </a:r>
            <a:endParaRPr lang="en-US" sz="2800" dirty="0"/>
          </a:p>
          <a:p>
            <a:r>
              <a:rPr lang="en-US" sz="2800" dirty="0"/>
              <a:t>TIFFs are the preferred file format for images appearing in printed posters. Avoid the use of low-resolution </a:t>
            </a:r>
            <a:r>
              <a:rPr lang="en-US" sz="2800" dirty="0" err="1"/>
              <a:t>jpgs</a:t>
            </a:r>
            <a:r>
              <a:rPr lang="en-US" sz="2800" dirty="0"/>
              <a:t>, especially those downloaded from the Internet, as they will reproduce poorly.</a:t>
            </a:r>
          </a:p>
          <a:p>
            <a:r>
              <a:rPr lang="en-US" sz="2800" dirty="0"/>
              <a:t> </a:t>
            </a:r>
          </a:p>
          <a:p>
            <a:r>
              <a:rPr lang="en-US" sz="2800" dirty="0"/>
              <a:t>In order to insert an image, use the menu toolbar at the top of your screen. </a:t>
            </a:r>
          </a:p>
          <a:p>
            <a:endParaRPr lang="en-US" sz="2800" dirty="0"/>
          </a:p>
          <a:p>
            <a:r>
              <a:rPr lang="en-US" sz="2800" dirty="0"/>
              <a:t>Select:</a:t>
            </a:r>
          </a:p>
          <a:p>
            <a:r>
              <a:rPr lang="en-US" sz="2800" dirty="0"/>
              <a:t>1  Insert</a:t>
            </a:r>
          </a:p>
          <a:p>
            <a:r>
              <a:rPr lang="en-US" sz="2800" dirty="0"/>
              <a:t>2  Picture</a:t>
            </a:r>
          </a:p>
          <a:p>
            <a:r>
              <a:rPr lang="en-US" sz="2800" dirty="0"/>
              <a:t>3  From file </a:t>
            </a:r>
          </a:p>
          <a:p>
            <a:r>
              <a:rPr lang="en-US" sz="2800" dirty="0"/>
              <a:t>4  Find and select the correct file on your computer</a:t>
            </a:r>
          </a:p>
          <a:p>
            <a:r>
              <a:rPr lang="en-US" sz="2800" dirty="0"/>
              <a:t>5  Press OK</a:t>
            </a:r>
          </a:p>
          <a:p>
            <a:r>
              <a:rPr lang="en-US" sz="2800" dirty="0"/>
              <a:t> </a:t>
            </a:r>
          </a:p>
          <a:p>
            <a:r>
              <a:rPr lang="en-US" sz="2800" dirty="0"/>
              <a:t>Be aware of the image size you are importing.  </a:t>
            </a:r>
          </a:p>
          <a:p>
            <a:pPr>
              <a:spcBef>
                <a:spcPct val="50000"/>
              </a:spcBef>
            </a:pPr>
            <a:endParaRPr lang="en-US" sz="4000" b="1" dirty="0">
              <a:solidFill>
                <a:srgbClr val="CC3300"/>
              </a:solidFill>
            </a:endParaRPr>
          </a:p>
        </p:txBody>
      </p:sp>
      <p:sp>
        <p:nvSpPr>
          <p:cNvPr id="16395" name="Rectangle 52"/>
          <p:cNvSpPr>
            <a:spLocks noChangeArrowheads="1"/>
          </p:cNvSpPr>
          <p:nvPr/>
        </p:nvSpPr>
        <p:spPr bwMode="auto">
          <a:xfrm>
            <a:off x="32918400" y="4724400"/>
            <a:ext cx="9829800" cy="1143000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US" sz="2800" b="1" dirty="0" smtClean="0"/>
              <a:t>Printing and Laminating</a:t>
            </a:r>
            <a:endParaRPr lang="en-AU" sz="2800" dirty="0" smtClean="0"/>
          </a:p>
          <a:p>
            <a:r>
              <a:rPr lang="en-US" sz="2800" dirty="0" smtClean="0"/>
              <a:t>Facilities &amp; Services Printing Department will print and laminate posters in the dimensions of this template and provide a mailing tube for transportation at these prices:</a:t>
            </a:r>
          </a:p>
          <a:p>
            <a:r>
              <a:rPr lang="en-US" sz="2800" dirty="0" smtClean="0"/>
              <a:t> </a:t>
            </a:r>
          </a:p>
          <a:p>
            <a:r>
              <a:rPr lang="en-US" sz="2800" dirty="0" smtClean="0"/>
              <a:t>$60.00 printing</a:t>
            </a:r>
          </a:p>
          <a:p>
            <a:r>
              <a:rPr lang="en-US" sz="2800" dirty="0" smtClean="0"/>
              <a:t>$18.00 lamination</a:t>
            </a:r>
          </a:p>
          <a:p>
            <a:r>
              <a:rPr lang="en-US" sz="2800" dirty="0" smtClean="0"/>
              <a:t>$5.00 proof (</a:t>
            </a:r>
            <a:r>
              <a:rPr lang="en-US" sz="2800" dirty="0" smtClean="0">
                <a:solidFill>
                  <a:srgbClr val="000000"/>
                </a:solidFill>
                <a:latin typeface="Arial"/>
                <a:ea typeface="Arial"/>
                <a:cs typeface="Arial"/>
              </a:rPr>
              <a:t>12.6" x 16.8”)</a:t>
            </a:r>
            <a:endParaRPr lang="en-US" sz="2800" dirty="0" smtClean="0"/>
          </a:p>
          <a:p>
            <a:r>
              <a:rPr lang="en-US" sz="2800" dirty="0" smtClean="0"/>
              <a:t>$3.50 mailing tube</a:t>
            </a:r>
          </a:p>
          <a:p>
            <a:r>
              <a:rPr lang="en-US" sz="2800" dirty="0" smtClean="0"/>
              <a:t> </a:t>
            </a:r>
          </a:p>
          <a:p>
            <a:r>
              <a:rPr lang="en-US" sz="2800" dirty="0" smtClean="0"/>
              <a:t>To place your order, contact the Printing Department at 217-333-9350 or </a:t>
            </a:r>
            <a:r>
              <a:rPr lang="en-US" sz="2800" dirty="0" smtClean="0">
                <a:hlinkClick r:id="rId7" action="ppaction://hlinkfile"/>
              </a:rPr>
              <a:t>send an e-mail</a:t>
            </a:r>
            <a:r>
              <a:rPr lang="en-US" sz="2800" dirty="0" smtClean="0"/>
              <a:t>.</a:t>
            </a:r>
          </a:p>
          <a:p>
            <a:r>
              <a:rPr lang="en-US" sz="2800" dirty="0" smtClean="0"/>
              <a:t> </a:t>
            </a:r>
          </a:p>
          <a:p>
            <a:r>
              <a:rPr lang="en-US" sz="2800" dirty="0" smtClean="0"/>
              <a:t>Please refer to estimate #005238 when submitting your order. Plan ahead; allow three business days for the Printing Department to complete the order. Other dimensions are available; the charge is by square foot. Contact the Printing Department for pricing information.</a:t>
            </a:r>
          </a:p>
          <a:p>
            <a:endParaRPr lang="en-US" sz="2800" b="1" dirty="0" smtClean="0"/>
          </a:p>
          <a:p>
            <a:r>
              <a:rPr lang="en-US" sz="2800" b="1" dirty="0" smtClean="0"/>
              <a:t>Resolving Printing Problems</a:t>
            </a:r>
          </a:p>
          <a:p>
            <a:r>
              <a:rPr lang="en-US" sz="2800" dirty="0" smtClean="0"/>
              <a:t>PowerPoint does not always create the best PostScript files for printing. If you choose to have these printed on a campus plotter or by a third-party vendor and have printing errors, you may wish to export the file as a PDF and resend the file to the printing server/plotter. </a:t>
            </a:r>
          </a:p>
          <a:p>
            <a:endParaRPr lang="en-US" sz="2800" dirty="0"/>
          </a:p>
        </p:txBody>
      </p:sp>
      <p:sp>
        <p:nvSpPr>
          <p:cNvPr id="16396" name="Rectangle 13"/>
          <p:cNvSpPr>
            <a:spLocks noChangeArrowheads="1"/>
          </p:cNvSpPr>
          <p:nvPr/>
        </p:nvSpPr>
        <p:spPr bwMode="auto">
          <a:xfrm>
            <a:off x="22783800" y="26276300"/>
            <a:ext cx="8915400" cy="3598863"/>
          </a:xfrm>
          <a:prstGeom prst="rect">
            <a:avLst/>
          </a:prstGeom>
          <a:solidFill>
            <a:srgbClr val="EEEEEE"/>
          </a:solidFill>
          <a:ln w="9525">
            <a:solidFill>
              <a:schemeClr val="tx1"/>
            </a:solidFill>
            <a:miter lim="800000"/>
            <a:headEnd/>
            <a:tailEnd/>
          </a:ln>
        </p:spPr>
        <p:txBody>
          <a:bodyPr wrap="none" anchor="ctr">
            <a:prstTxWarp prst="textNoShape">
              <a:avLst/>
            </a:prstTxWarp>
          </a:bodyPr>
          <a:lstStyle/>
          <a:p>
            <a:endParaRPr lang="en-US"/>
          </a:p>
        </p:txBody>
      </p:sp>
      <p:sp>
        <p:nvSpPr>
          <p:cNvPr id="16397" name="Text Box 14"/>
          <p:cNvSpPr txBox="1">
            <a:spLocks noChangeArrowheads="1"/>
          </p:cNvSpPr>
          <p:nvPr/>
        </p:nvSpPr>
        <p:spPr bwMode="auto">
          <a:xfrm>
            <a:off x="22783800" y="29994225"/>
            <a:ext cx="8915400" cy="1323975"/>
          </a:xfrm>
          <a:prstGeom prst="rect">
            <a:avLst/>
          </a:prstGeom>
          <a:noFill/>
          <a:ln w="9525">
            <a:noFill/>
            <a:miter lim="800000"/>
            <a:headEnd/>
            <a:tailEnd/>
          </a:ln>
        </p:spPr>
        <p:txBody>
          <a:bodyPr lIns="0" rIns="0">
            <a:prstTxWarp prst="textNoShape">
              <a:avLst/>
            </a:prstTxWarp>
            <a:spAutoFit/>
          </a:bodyPr>
          <a:lstStyle/>
          <a:p>
            <a:r>
              <a:rPr lang="en-AU" sz="2000" i="1"/>
              <a:t>Captions set in a serif style font such as Times, 18 to 24 size, italic style. </a:t>
            </a:r>
          </a:p>
          <a:p>
            <a:endParaRPr lang="en-AU" sz="2000" i="1"/>
          </a:p>
          <a:p>
            <a:r>
              <a:rPr lang="en-US" sz="2000" i="1"/>
              <a:t>Duis autem vel eum iriure dolor in hendrerit in vulputate velit esse molestie consequat.</a:t>
            </a:r>
            <a:endParaRPr lang="en-AU" sz="2000" i="1"/>
          </a:p>
        </p:txBody>
      </p:sp>
      <p:sp>
        <p:nvSpPr>
          <p:cNvPr id="16398" name="Rectangle 15"/>
          <p:cNvSpPr>
            <a:spLocks noChangeArrowheads="1"/>
          </p:cNvSpPr>
          <p:nvPr/>
        </p:nvSpPr>
        <p:spPr bwMode="auto">
          <a:xfrm>
            <a:off x="22783800" y="21996400"/>
            <a:ext cx="5399088" cy="3598863"/>
          </a:xfrm>
          <a:prstGeom prst="rect">
            <a:avLst/>
          </a:prstGeom>
          <a:solidFill>
            <a:srgbClr val="EEEEEE"/>
          </a:solidFill>
          <a:ln w="9525">
            <a:solidFill>
              <a:schemeClr val="tx1"/>
            </a:solidFill>
            <a:miter lim="800000"/>
            <a:headEnd/>
            <a:tailEnd/>
          </a:ln>
        </p:spPr>
        <p:txBody>
          <a:bodyPr wrap="none" anchor="ctr">
            <a:prstTxWarp prst="textNoShape">
              <a:avLst/>
            </a:prstTxWarp>
          </a:bodyPr>
          <a:lstStyle/>
          <a:p>
            <a:endParaRPr lang="en-US"/>
          </a:p>
        </p:txBody>
      </p:sp>
      <p:sp>
        <p:nvSpPr>
          <p:cNvPr id="16399" name="Text Box 16"/>
          <p:cNvSpPr txBox="1">
            <a:spLocks noChangeArrowheads="1"/>
          </p:cNvSpPr>
          <p:nvPr/>
        </p:nvSpPr>
        <p:spPr bwMode="auto">
          <a:xfrm>
            <a:off x="28194000" y="21790025"/>
            <a:ext cx="3505200" cy="2825750"/>
          </a:xfrm>
          <a:prstGeom prst="rect">
            <a:avLst/>
          </a:prstGeom>
          <a:noFill/>
          <a:ln w="9525">
            <a:noFill/>
            <a:miter lim="800000"/>
            <a:headEnd/>
            <a:tailEnd/>
          </a:ln>
        </p:spPr>
        <p:txBody>
          <a:bodyPr lIns="180000" tIns="180000" rIns="180000" bIns="180000">
            <a:prstTxWarp prst="textNoShape">
              <a:avLst/>
            </a:prstTxWarp>
            <a:spAutoFit/>
          </a:bodyPr>
          <a:lstStyle/>
          <a:p>
            <a:r>
              <a:rPr lang="en-AU" sz="2000" i="1"/>
              <a:t>Captions set in a serif style font such as Times, 18 to 24 size, italic style. </a:t>
            </a:r>
          </a:p>
          <a:p>
            <a:endParaRPr lang="en-AU" sz="2000" i="1"/>
          </a:p>
          <a:p>
            <a:r>
              <a:rPr lang="en-US" sz="2000" i="1"/>
              <a:t>Duis autem vel eum iriure dolor in hendrerit in vulputate velit esse molestie consequat.</a:t>
            </a:r>
            <a:endParaRPr lang="en-AU" sz="2000" i="1"/>
          </a:p>
        </p:txBody>
      </p:sp>
      <p:sp>
        <p:nvSpPr>
          <p:cNvPr id="16400" name="Text Box 17"/>
          <p:cNvSpPr txBox="1">
            <a:spLocks noChangeArrowheads="1"/>
          </p:cNvSpPr>
          <p:nvPr/>
        </p:nvSpPr>
        <p:spPr bwMode="auto">
          <a:xfrm>
            <a:off x="12192000" y="21767800"/>
            <a:ext cx="3505200" cy="2825750"/>
          </a:xfrm>
          <a:prstGeom prst="rect">
            <a:avLst/>
          </a:prstGeom>
          <a:noFill/>
          <a:ln w="9525">
            <a:noFill/>
            <a:miter lim="800000"/>
            <a:headEnd/>
            <a:tailEnd/>
          </a:ln>
        </p:spPr>
        <p:txBody>
          <a:bodyPr lIns="180000" tIns="180000" rIns="180000" bIns="180000">
            <a:prstTxWarp prst="textNoShape">
              <a:avLst/>
            </a:prstTxWarp>
            <a:spAutoFit/>
          </a:bodyPr>
          <a:lstStyle/>
          <a:p>
            <a:pPr algn="r"/>
            <a:r>
              <a:rPr lang="en-AU" sz="2000" i="1"/>
              <a:t>Captions set in a serif style font such as Times, 18 to 24 size, italic style. </a:t>
            </a:r>
          </a:p>
          <a:p>
            <a:pPr algn="r"/>
            <a:endParaRPr lang="en-AU" sz="2000" i="1"/>
          </a:p>
          <a:p>
            <a:pPr algn="r"/>
            <a:r>
              <a:rPr lang="en-US" sz="2000" i="1"/>
              <a:t>Duis autem vel eum iriure dolor in hendrerit in vulputate velit esse molestie consequat.</a:t>
            </a:r>
            <a:endParaRPr lang="en-AU" sz="2000" i="1"/>
          </a:p>
        </p:txBody>
      </p:sp>
      <p:sp>
        <p:nvSpPr>
          <p:cNvPr id="16401" name="Rectangle 18"/>
          <p:cNvSpPr>
            <a:spLocks noChangeArrowheads="1"/>
          </p:cNvSpPr>
          <p:nvPr/>
        </p:nvSpPr>
        <p:spPr bwMode="auto">
          <a:xfrm>
            <a:off x="15708313" y="21996400"/>
            <a:ext cx="5399087" cy="3598863"/>
          </a:xfrm>
          <a:prstGeom prst="rect">
            <a:avLst/>
          </a:prstGeom>
          <a:solidFill>
            <a:srgbClr val="EEEEEE"/>
          </a:solidFill>
          <a:ln w="9525">
            <a:solidFill>
              <a:schemeClr val="tx1"/>
            </a:solidFill>
            <a:miter lim="800000"/>
            <a:headEnd/>
            <a:tailEnd/>
          </a:ln>
        </p:spPr>
        <p:txBody>
          <a:bodyPr wrap="none" anchor="ctr">
            <a:prstTxWarp prst="textNoShape">
              <a:avLst/>
            </a:prstTxWarp>
          </a:bodyPr>
          <a:lstStyle/>
          <a:p>
            <a:endParaRPr lang="en-US"/>
          </a:p>
        </p:txBody>
      </p:sp>
      <p:sp>
        <p:nvSpPr>
          <p:cNvPr id="16402" name="Rectangle 19"/>
          <p:cNvSpPr>
            <a:spLocks noChangeArrowheads="1"/>
          </p:cNvSpPr>
          <p:nvPr/>
        </p:nvSpPr>
        <p:spPr bwMode="auto">
          <a:xfrm>
            <a:off x="12192000" y="26276300"/>
            <a:ext cx="8915400" cy="3598863"/>
          </a:xfrm>
          <a:prstGeom prst="rect">
            <a:avLst/>
          </a:prstGeom>
          <a:solidFill>
            <a:srgbClr val="EEEEEE"/>
          </a:solidFill>
          <a:ln w="9525">
            <a:solidFill>
              <a:schemeClr val="tx1"/>
            </a:solidFill>
            <a:miter lim="800000"/>
            <a:headEnd/>
            <a:tailEnd/>
          </a:ln>
        </p:spPr>
        <p:txBody>
          <a:bodyPr wrap="none" anchor="ctr">
            <a:prstTxWarp prst="textNoShape">
              <a:avLst/>
            </a:prstTxWarp>
          </a:bodyPr>
          <a:lstStyle/>
          <a:p>
            <a:endParaRPr lang="en-US"/>
          </a:p>
        </p:txBody>
      </p:sp>
      <p:sp>
        <p:nvSpPr>
          <p:cNvPr id="16403" name="Text Box 20"/>
          <p:cNvSpPr txBox="1">
            <a:spLocks noChangeArrowheads="1"/>
          </p:cNvSpPr>
          <p:nvPr/>
        </p:nvSpPr>
        <p:spPr bwMode="auto">
          <a:xfrm>
            <a:off x="12192000" y="29994225"/>
            <a:ext cx="8915400" cy="1323975"/>
          </a:xfrm>
          <a:prstGeom prst="rect">
            <a:avLst/>
          </a:prstGeom>
          <a:noFill/>
          <a:ln w="9525">
            <a:noFill/>
            <a:miter lim="800000"/>
            <a:headEnd/>
            <a:tailEnd/>
          </a:ln>
        </p:spPr>
        <p:txBody>
          <a:bodyPr lIns="0" rIns="0">
            <a:prstTxWarp prst="textNoShape">
              <a:avLst/>
            </a:prstTxWarp>
            <a:spAutoFit/>
          </a:bodyPr>
          <a:lstStyle/>
          <a:p>
            <a:r>
              <a:rPr lang="en-AU" sz="2000" i="1"/>
              <a:t>Captions set in a serif style font such as Times, 18 to 24 size, italic style. </a:t>
            </a:r>
          </a:p>
          <a:p>
            <a:endParaRPr lang="en-AU" sz="2000" i="1"/>
          </a:p>
          <a:p>
            <a:r>
              <a:rPr lang="en-US" sz="2000" i="1"/>
              <a:t>Duis autem vel eum iriure dolor in hendrerit in vulputate velit esse molestie consequat.</a:t>
            </a:r>
            <a:endParaRPr lang="en-AU" sz="2000" i="1"/>
          </a:p>
        </p:txBody>
      </p:sp>
      <p:sp>
        <p:nvSpPr>
          <p:cNvPr id="16404" name="Rectangle 21"/>
          <p:cNvSpPr>
            <a:spLocks noChangeArrowheads="1"/>
          </p:cNvSpPr>
          <p:nvPr/>
        </p:nvSpPr>
        <p:spPr bwMode="auto">
          <a:xfrm>
            <a:off x="12192000" y="17724438"/>
            <a:ext cx="5399088" cy="3598862"/>
          </a:xfrm>
          <a:prstGeom prst="rect">
            <a:avLst/>
          </a:prstGeom>
          <a:solidFill>
            <a:srgbClr val="EEEEEE"/>
          </a:solidFill>
          <a:ln w="9525">
            <a:solidFill>
              <a:schemeClr val="tx1"/>
            </a:solidFill>
            <a:miter lim="800000"/>
            <a:headEnd/>
            <a:tailEnd/>
          </a:ln>
        </p:spPr>
        <p:txBody>
          <a:bodyPr wrap="none" anchor="ctr">
            <a:prstTxWarp prst="textNoShape">
              <a:avLst/>
            </a:prstTxWarp>
          </a:bodyPr>
          <a:lstStyle/>
          <a:p>
            <a:endParaRPr lang="en-US"/>
          </a:p>
        </p:txBody>
      </p:sp>
      <p:sp>
        <p:nvSpPr>
          <p:cNvPr id="16405" name="Text Box 22"/>
          <p:cNvSpPr txBox="1">
            <a:spLocks noChangeArrowheads="1"/>
          </p:cNvSpPr>
          <p:nvPr/>
        </p:nvSpPr>
        <p:spPr bwMode="auto">
          <a:xfrm>
            <a:off x="17602200" y="17518063"/>
            <a:ext cx="3505200" cy="2825750"/>
          </a:xfrm>
          <a:prstGeom prst="rect">
            <a:avLst/>
          </a:prstGeom>
          <a:noFill/>
          <a:ln w="9525">
            <a:noFill/>
            <a:miter lim="800000"/>
            <a:headEnd/>
            <a:tailEnd/>
          </a:ln>
        </p:spPr>
        <p:txBody>
          <a:bodyPr lIns="180000" tIns="180000" rIns="180000" bIns="180000">
            <a:prstTxWarp prst="textNoShape">
              <a:avLst/>
            </a:prstTxWarp>
            <a:spAutoFit/>
          </a:bodyPr>
          <a:lstStyle/>
          <a:p>
            <a:r>
              <a:rPr lang="en-AU" sz="2000" i="1"/>
              <a:t>Captions set in a serif style font such as Times, 18 to 24 size, italic style. </a:t>
            </a:r>
          </a:p>
          <a:p>
            <a:endParaRPr lang="en-AU" sz="2000" i="1"/>
          </a:p>
          <a:p>
            <a:r>
              <a:rPr lang="en-US" sz="2000" i="1"/>
              <a:t>Duis autem vel eum iriure dolor in hendrerit in vulputate velit esse molestie consequat.</a:t>
            </a:r>
            <a:endParaRPr lang="en-AU" sz="2000" i="1"/>
          </a:p>
        </p:txBody>
      </p:sp>
      <p:sp>
        <p:nvSpPr>
          <p:cNvPr id="16406" name="Rectangle 21"/>
          <p:cNvSpPr>
            <a:spLocks noChangeArrowheads="1"/>
          </p:cNvSpPr>
          <p:nvPr/>
        </p:nvSpPr>
        <p:spPr bwMode="auto">
          <a:xfrm>
            <a:off x="22794913" y="17724438"/>
            <a:ext cx="5399087" cy="3598862"/>
          </a:xfrm>
          <a:prstGeom prst="rect">
            <a:avLst/>
          </a:prstGeom>
          <a:solidFill>
            <a:srgbClr val="EEEEEE"/>
          </a:solidFill>
          <a:ln w="9525">
            <a:solidFill>
              <a:schemeClr val="tx1"/>
            </a:solidFill>
            <a:miter lim="800000"/>
            <a:headEnd/>
            <a:tailEnd/>
          </a:ln>
        </p:spPr>
        <p:txBody>
          <a:bodyPr wrap="none" anchor="ctr">
            <a:prstTxWarp prst="textNoShape">
              <a:avLst/>
            </a:prstTxWarp>
          </a:bodyPr>
          <a:lstStyle/>
          <a:p>
            <a:endParaRPr lang="en-US"/>
          </a:p>
        </p:txBody>
      </p:sp>
      <p:sp>
        <p:nvSpPr>
          <p:cNvPr id="16407" name="Text Box 22"/>
          <p:cNvSpPr txBox="1">
            <a:spLocks noChangeArrowheads="1"/>
          </p:cNvSpPr>
          <p:nvPr/>
        </p:nvSpPr>
        <p:spPr bwMode="auto">
          <a:xfrm>
            <a:off x="28205113" y="17518063"/>
            <a:ext cx="3505200" cy="2825750"/>
          </a:xfrm>
          <a:prstGeom prst="rect">
            <a:avLst/>
          </a:prstGeom>
          <a:noFill/>
          <a:ln w="9525">
            <a:noFill/>
            <a:miter lim="800000"/>
            <a:headEnd/>
            <a:tailEnd/>
          </a:ln>
        </p:spPr>
        <p:txBody>
          <a:bodyPr lIns="180000" tIns="180000" rIns="180000" bIns="180000">
            <a:prstTxWarp prst="textNoShape">
              <a:avLst/>
            </a:prstTxWarp>
            <a:spAutoFit/>
          </a:bodyPr>
          <a:lstStyle/>
          <a:p>
            <a:r>
              <a:rPr lang="en-AU" sz="2000" i="1"/>
              <a:t>Captions set in a serif style font such as Times, 18 to 24 size, italic style. </a:t>
            </a:r>
          </a:p>
          <a:p>
            <a:endParaRPr lang="en-AU" sz="2000" i="1"/>
          </a:p>
          <a:p>
            <a:r>
              <a:rPr lang="en-US" sz="2000" i="1"/>
              <a:t>Duis autem vel eum iriure dolor in hendrerit in vulputate velit esse molestie consequat.</a:t>
            </a:r>
            <a:endParaRPr lang="en-AU" sz="2000" i="1"/>
          </a:p>
        </p:txBody>
      </p:sp>
      <p:sp>
        <p:nvSpPr>
          <p:cNvPr id="16408" name="Rectangle 35"/>
          <p:cNvSpPr>
            <a:spLocks noChangeArrowheads="1"/>
          </p:cNvSpPr>
          <p:nvPr/>
        </p:nvSpPr>
        <p:spPr bwMode="auto">
          <a:xfrm>
            <a:off x="32918400" y="28803600"/>
            <a:ext cx="9829800" cy="297180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endParaRPr lang="en-US" sz="2800"/>
          </a:p>
        </p:txBody>
      </p:sp>
      <p:pic>
        <p:nvPicPr>
          <p:cNvPr id="16409" name="Picture 90" descr="wordmark_horz_bold.eps"/>
          <p:cNvPicPr>
            <a:picLocks noChangeAspect="1"/>
          </p:cNvPicPr>
          <p:nvPr/>
        </p:nvPicPr>
        <p:blipFill>
          <a:blip r:embed="rId8"/>
          <a:srcRect/>
          <a:stretch>
            <a:fillRect/>
          </a:stretch>
        </p:blipFill>
        <p:spPr bwMode="auto">
          <a:xfrm>
            <a:off x="33299400" y="29337000"/>
            <a:ext cx="7713663" cy="1285875"/>
          </a:xfrm>
          <a:prstGeom prst="rect">
            <a:avLst/>
          </a:prstGeom>
          <a:noFill/>
          <a:ln w="9525">
            <a:noFill/>
            <a:miter lim="800000"/>
            <a:headEnd/>
            <a:tailEnd/>
          </a:ln>
        </p:spPr>
      </p:pic>
      <p:pic>
        <p:nvPicPr>
          <p:cNvPr id="26" name="Picture 4" descr="nsf1.eps"/>
          <p:cNvPicPr>
            <a:picLocks noChangeAspect="1"/>
          </p:cNvPicPr>
          <p:nvPr/>
        </p:nvPicPr>
        <p:blipFill>
          <a:blip r:embed="rId9"/>
          <a:srcRect/>
          <a:stretch>
            <a:fillRect/>
          </a:stretch>
        </p:blipFill>
        <p:spPr bwMode="auto">
          <a:xfrm>
            <a:off x="37170086" y="345498"/>
            <a:ext cx="3581400"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54</TotalTime>
  <Words>372</Words>
  <Application>Microsoft Office PowerPoint</Application>
  <PresentationFormat>Custom</PresentationFormat>
  <Paragraphs>85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Arial Black</vt:lpstr>
      <vt:lpstr>Calibri</vt:lpstr>
      <vt:lpstr>Office Theme</vt:lpstr>
      <vt:lpstr>PowerPoint Presentation</vt:lpstr>
    </vt:vector>
  </TitlesOfParts>
  <Manager/>
  <Company>University of Illinois at Urbana-Champaign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Icaro Alzuru</dc:creator>
  <cp:keywords/>
  <dc:description/>
  <cp:lastModifiedBy>Icaro Alzuru</cp:lastModifiedBy>
  <cp:revision>7</cp:revision>
  <cp:lastPrinted>2009-06-18T18:06:01Z</cp:lastPrinted>
  <dcterms:created xsi:type="dcterms:W3CDTF">2016-01-08T19:56:56Z</dcterms:created>
  <dcterms:modified xsi:type="dcterms:W3CDTF">2016-01-08T20:51:36Z</dcterms:modified>
  <cp:category/>
</cp:coreProperties>
</file>