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9474840" y="1221480"/>
            <a:ext cx="1224360" cy="2566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User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3438720" y="3779640"/>
            <a:ext cx="1224360" cy="258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Project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7685280" y="210240"/>
            <a:ext cx="1224360" cy="258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Field</a:t>
            </a:r>
            <a:endParaRPr/>
          </a:p>
        </p:txBody>
      </p:sp>
      <p:sp>
        <p:nvSpPr>
          <p:cNvPr id="75" name="CustomShape 4"/>
          <p:cNvSpPr/>
          <p:nvPr/>
        </p:nvSpPr>
        <p:spPr>
          <a:xfrm>
            <a:off x="592200" y="6354360"/>
            <a:ext cx="2081160" cy="266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Calibri"/>
              </a:rPr>
              <a:t>ScientificTaxonomy</a:t>
            </a:r>
            <a:endParaRPr/>
          </a:p>
        </p:txBody>
      </p:sp>
      <p:sp>
        <p:nvSpPr>
          <p:cNvPr id="76" name="CustomShape 5"/>
          <p:cNvSpPr/>
          <p:nvPr/>
        </p:nvSpPr>
        <p:spPr>
          <a:xfrm>
            <a:off x="853920" y="3501360"/>
            <a:ext cx="1224360" cy="258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Country</a:t>
            </a:r>
            <a:endParaRPr/>
          </a:p>
        </p:txBody>
      </p:sp>
      <p:sp>
        <p:nvSpPr>
          <p:cNvPr id="77" name="CustomShape 6"/>
          <p:cNvSpPr/>
          <p:nvPr/>
        </p:nvSpPr>
        <p:spPr>
          <a:xfrm>
            <a:off x="8229600" y="4480560"/>
            <a:ext cx="1224360" cy="258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Process</a:t>
            </a:r>
            <a:endParaRPr/>
          </a:p>
        </p:txBody>
      </p:sp>
      <p:sp>
        <p:nvSpPr>
          <p:cNvPr id="78" name="CustomShape 7"/>
          <p:cNvSpPr/>
          <p:nvPr/>
        </p:nvSpPr>
        <p:spPr>
          <a:xfrm>
            <a:off x="4582080" y="5154840"/>
            <a:ext cx="1224360" cy="258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Source</a:t>
            </a:r>
            <a:endParaRPr/>
          </a:p>
        </p:txBody>
      </p:sp>
      <p:sp>
        <p:nvSpPr>
          <p:cNvPr id="79" name="CustomShape 8"/>
          <p:cNvSpPr/>
          <p:nvPr/>
        </p:nvSpPr>
        <p:spPr>
          <a:xfrm>
            <a:off x="853920" y="4974480"/>
            <a:ext cx="1224360" cy="258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State</a:t>
            </a:r>
            <a:endParaRPr/>
          </a:p>
        </p:txBody>
      </p:sp>
      <p:sp>
        <p:nvSpPr>
          <p:cNvPr id="80" name="CustomShape 9"/>
          <p:cNvSpPr/>
          <p:nvPr/>
        </p:nvSpPr>
        <p:spPr>
          <a:xfrm>
            <a:off x="8229600" y="4739400"/>
            <a:ext cx="1224360" cy="186804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name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description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sourceType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resultType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type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subtype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field []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roles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userId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date_time</a:t>
            </a:r>
            <a:endParaRPr/>
          </a:p>
        </p:txBody>
      </p:sp>
      <p:sp>
        <p:nvSpPr>
          <p:cNvPr id="81" name="CustomShape 10"/>
          <p:cNvSpPr/>
          <p:nvPr/>
        </p:nvSpPr>
        <p:spPr>
          <a:xfrm>
            <a:off x="853920" y="5233320"/>
            <a:ext cx="1224360" cy="50256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name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countryId</a:t>
            </a:r>
            <a:endParaRPr/>
          </a:p>
        </p:txBody>
      </p:sp>
      <p:sp>
        <p:nvSpPr>
          <p:cNvPr id="82" name="CustomShape 11"/>
          <p:cNvSpPr/>
          <p:nvPr/>
        </p:nvSpPr>
        <p:spPr>
          <a:xfrm>
            <a:off x="853920" y="3750120"/>
            <a:ext cx="1224360" cy="33444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name</a:t>
            </a:r>
            <a:endParaRPr/>
          </a:p>
        </p:txBody>
      </p:sp>
      <p:sp>
        <p:nvSpPr>
          <p:cNvPr id="83" name="CustomShape 12"/>
          <p:cNvSpPr/>
          <p:nvPr/>
        </p:nvSpPr>
        <p:spPr>
          <a:xfrm>
            <a:off x="9474840" y="1478880"/>
            <a:ext cx="1224360" cy="91152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firstname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Lastname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email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Password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role</a:t>
            </a:r>
            <a:endParaRPr/>
          </a:p>
        </p:txBody>
      </p:sp>
      <p:sp>
        <p:nvSpPr>
          <p:cNvPr id="84" name="CustomShape 13"/>
          <p:cNvSpPr/>
          <p:nvPr/>
        </p:nvSpPr>
        <p:spPr>
          <a:xfrm>
            <a:off x="3438720" y="4038480"/>
            <a:ext cx="1224360" cy="79020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name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description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userId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date_time</a:t>
            </a:r>
            <a:endParaRPr/>
          </a:p>
        </p:txBody>
      </p:sp>
      <p:sp>
        <p:nvSpPr>
          <p:cNvPr id="85" name="CustomShape 14"/>
          <p:cNvSpPr/>
          <p:nvPr/>
        </p:nvSpPr>
        <p:spPr>
          <a:xfrm>
            <a:off x="4582080" y="5412960"/>
            <a:ext cx="1224360" cy="119916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projectId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address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type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containerId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userId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date_time</a:t>
            </a:r>
            <a:endParaRPr/>
          </a:p>
        </p:txBody>
      </p:sp>
      <p:sp>
        <p:nvSpPr>
          <p:cNvPr id="86" name="CustomShape 15"/>
          <p:cNvSpPr/>
          <p:nvPr/>
        </p:nvSpPr>
        <p:spPr>
          <a:xfrm flipH="1" flipV="1">
            <a:off x="1464480" y="4084560"/>
            <a:ext cx="360" cy="88884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87" name="CustomShape 16"/>
          <p:cNvSpPr/>
          <p:nvPr/>
        </p:nvSpPr>
        <p:spPr>
          <a:xfrm>
            <a:off x="6456600" y="5260320"/>
            <a:ext cx="1224360" cy="258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Container</a:t>
            </a:r>
            <a:endParaRPr/>
          </a:p>
        </p:txBody>
      </p:sp>
      <p:sp>
        <p:nvSpPr>
          <p:cNvPr id="88" name="CustomShape 17"/>
          <p:cNvSpPr/>
          <p:nvPr/>
        </p:nvSpPr>
        <p:spPr>
          <a:xfrm>
            <a:off x="6456600" y="5519160"/>
            <a:ext cx="1224360" cy="79020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projectId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address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userId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date_time</a:t>
            </a:r>
            <a:endParaRPr/>
          </a:p>
        </p:txBody>
      </p:sp>
      <p:sp>
        <p:nvSpPr>
          <p:cNvPr id="89" name="CustomShape 18"/>
          <p:cNvSpPr/>
          <p:nvPr/>
        </p:nvSpPr>
        <p:spPr>
          <a:xfrm>
            <a:off x="7685280" y="469080"/>
            <a:ext cx="1224360" cy="108324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name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description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datatype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domain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userId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date_time</a:t>
            </a:r>
            <a:endParaRPr/>
          </a:p>
        </p:txBody>
      </p:sp>
      <p:sp>
        <p:nvSpPr>
          <p:cNvPr id="90" name="CustomShape 19"/>
          <p:cNvSpPr/>
          <p:nvPr/>
        </p:nvSpPr>
        <p:spPr>
          <a:xfrm>
            <a:off x="9698400" y="2805480"/>
            <a:ext cx="1224360" cy="258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Field&lt;Id&gt;</a:t>
            </a:r>
            <a:endParaRPr/>
          </a:p>
        </p:txBody>
      </p:sp>
      <p:sp>
        <p:nvSpPr>
          <p:cNvPr id="91" name="CustomShape 20"/>
          <p:cNvSpPr/>
          <p:nvPr/>
        </p:nvSpPr>
        <p:spPr>
          <a:xfrm>
            <a:off x="9698400" y="3064320"/>
            <a:ext cx="1224360" cy="123336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sourceId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processId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workflowId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value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state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userId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ipAddress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date_time</a:t>
            </a:r>
            <a:endParaRPr/>
          </a:p>
        </p:txBody>
      </p:sp>
      <p:sp>
        <p:nvSpPr>
          <p:cNvPr id="92" name="CustomShape 21"/>
          <p:cNvSpPr/>
          <p:nvPr/>
        </p:nvSpPr>
        <p:spPr>
          <a:xfrm>
            <a:off x="3270240" y="898560"/>
            <a:ext cx="1224360" cy="258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Workflow</a:t>
            </a:r>
            <a:endParaRPr/>
          </a:p>
        </p:txBody>
      </p:sp>
      <p:sp>
        <p:nvSpPr>
          <p:cNvPr id="93" name="CustomShape 22"/>
          <p:cNvSpPr/>
          <p:nvPr/>
        </p:nvSpPr>
        <p:spPr>
          <a:xfrm>
            <a:off x="3270240" y="1157400"/>
            <a:ext cx="1224360" cy="116244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productId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name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description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process</a:t>
            </a:r>
            <a:r>
              <a:rPr lang="en-US" sz="1000">
                <a:solidFill>
                  <a:srgbClr val="000000"/>
                </a:solidFill>
                <a:latin typeface="Calibri"/>
              </a:rPr>
              <a:t> []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userId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date_time</a:t>
            </a:r>
            <a:endParaRPr/>
          </a:p>
        </p:txBody>
      </p:sp>
      <p:sp>
        <p:nvSpPr>
          <p:cNvPr id="94" name="CustomShape 23"/>
          <p:cNvSpPr/>
          <p:nvPr/>
        </p:nvSpPr>
        <p:spPr>
          <a:xfrm>
            <a:off x="5194440" y="248040"/>
            <a:ext cx="1224360" cy="258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Product</a:t>
            </a:r>
            <a:endParaRPr/>
          </a:p>
        </p:txBody>
      </p:sp>
      <p:sp>
        <p:nvSpPr>
          <p:cNvPr id="95" name="CustomShape 24"/>
          <p:cNvSpPr/>
          <p:nvPr/>
        </p:nvSpPr>
        <p:spPr>
          <a:xfrm>
            <a:off x="5194440" y="506880"/>
            <a:ext cx="1224360" cy="97560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name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description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field []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userId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date_time</a:t>
            </a:r>
            <a:endParaRPr/>
          </a:p>
        </p:txBody>
      </p:sp>
      <p:sp>
        <p:nvSpPr>
          <p:cNvPr id="96" name="CustomShape 25"/>
          <p:cNvSpPr/>
          <p:nvPr/>
        </p:nvSpPr>
        <p:spPr>
          <a:xfrm>
            <a:off x="2487240" y="2613960"/>
            <a:ext cx="1672920" cy="1944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Calibri"/>
              </a:rPr>
              <a:t>WorkflowResult</a:t>
            </a:r>
            <a:endParaRPr/>
          </a:p>
        </p:txBody>
      </p:sp>
      <p:sp>
        <p:nvSpPr>
          <p:cNvPr id="97" name="CustomShape 26"/>
          <p:cNvSpPr/>
          <p:nvPr/>
        </p:nvSpPr>
        <p:spPr>
          <a:xfrm>
            <a:off x="2487240" y="2808720"/>
            <a:ext cx="1672920" cy="71316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sourceId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productId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workflowId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value []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80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1. User Creation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838080" y="1828800"/>
            <a:ext cx="10514880" cy="434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Two roles: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Administrator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User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Only an Administrator can create other administrators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An administrator cannot create its user by himself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User can create his user by himself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role is assigned automatically, for Users, or manually, in the case of administrators.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9690480" y="456120"/>
            <a:ext cx="1224360" cy="2566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User</a:t>
            </a:r>
            <a:endParaRPr/>
          </a:p>
        </p:txBody>
      </p:sp>
      <p:sp>
        <p:nvSpPr>
          <p:cNvPr id="101" name="CustomShape 4"/>
          <p:cNvSpPr/>
          <p:nvPr/>
        </p:nvSpPr>
        <p:spPr>
          <a:xfrm>
            <a:off x="9690480" y="713520"/>
            <a:ext cx="1224360" cy="91152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firstname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Lastname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email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Password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role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86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2. Projects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838080" y="1828800"/>
            <a:ext cx="10514880" cy="434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project is a logic group of data source, work and results.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Projects can only be created or defined by Administrators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UserId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date_time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are automatically assigned by the system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9960480" y="365040"/>
            <a:ext cx="1224360" cy="258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Project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9960480" y="623880"/>
            <a:ext cx="1224360" cy="79020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name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description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userId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date_time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880" cy="95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3. Fields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838080" y="1509480"/>
            <a:ext cx="10514880" cy="508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field is a characteristic that users want to get from the source, running one or more processes.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datatype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indicates how the field should be read: integer, date, float, another image, table, etc.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Domain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specifies the valid values for the field. Depending on the datatype, the domain specification changes: For example, for date it can be a range of dates. A null values indicates there is no validation.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UserId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date_time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are automatically assigned by the system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Fields can only be created or defined by Administrators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8453160" y="167040"/>
            <a:ext cx="1224360" cy="258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Field</a:t>
            </a:r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8453160" y="425880"/>
            <a:ext cx="1224360" cy="108324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name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description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datatype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domain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userId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date_time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880" cy="94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4. Product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838080" y="1920240"/>
            <a:ext cx="10514880" cy="425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product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is the definition of the list of fields that define or represent an entity. For example, if </a:t>
            </a:r>
            <a:r>
              <a:rPr lang="en-US" sz="2400" u="sng">
                <a:solidFill>
                  <a:srgbClr val="000000"/>
                </a:solidFill>
                <a:latin typeface="Calibri"/>
              </a:rPr>
              <a:t>Scientific Label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is defined as a product, its list of fields would include scientific name, author, country, state, habitat, etc.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field [ ]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is the array or list of IDs of the fields that define the product.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number of rows of this table is expected to be small.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UserId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date_time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are automatically assigned by the system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Products can only be created or defined by Administrators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9223200" y="204120"/>
            <a:ext cx="1224360" cy="258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Product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9223200" y="462960"/>
            <a:ext cx="1224360" cy="97560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name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description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field []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userId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date_time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5147640" cy="100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5. Field&lt;Id&gt;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838080" y="1552680"/>
            <a:ext cx="10514880" cy="491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One table for each field: Field&lt;Id&gt;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When a new field is created, it is also created its table, based on the assigned ID.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Captured action: A user runs a process (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processId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) to determine the value of a Field for certain version (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versionId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)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Different processes can get or improve the value of a single Field. But there can be only one value (row) for process and workflow.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UserId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date_time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are automatically assigned by the system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Rows are inserted in this table when users or administrators execute processes.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8080200" y="264960"/>
            <a:ext cx="1224360" cy="258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Field&lt;Id&gt;</a:t>
            </a:r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8080200" y="523800"/>
            <a:ext cx="1224360" cy="94464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sourceId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processId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workflowId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value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userId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date_time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158040"/>
            <a:ext cx="456984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6. Workflow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838080" y="1285200"/>
            <a:ext cx="10514880" cy="220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>
                <a:solidFill>
                  <a:srgbClr val="000000"/>
                </a:solidFill>
                <a:latin typeface="Calibri"/>
              </a:rPr>
              <a:t>The workflow is a sequence of processes that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need to be run to get the fields of a Product. It is basically a pipeline of processes.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Workflows can only be created or defined by Administrators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9692640" y="274320"/>
            <a:ext cx="1224360" cy="258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Workflow</a:t>
            </a:r>
            <a:endParaRPr/>
          </a:p>
        </p:txBody>
      </p:sp>
      <p:sp>
        <p:nvSpPr>
          <p:cNvPr id="121" name="CustomShape 4"/>
          <p:cNvSpPr/>
          <p:nvPr/>
        </p:nvSpPr>
        <p:spPr>
          <a:xfrm>
            <a:off x="9692640" y="533160"/>
            <a:ext cx="1224360" cy="116244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productId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name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description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process</a:t>
            </a:r>
            <a:r>
              <a:rPr lang="en-US" sz="1000">
                <a:solidFill>
                  <a:srgbClr val="000000"/>
                </a:solidFill>
                <a:latin typeface="Calibri"/>
              </a:rPr>
              <a:t> []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userId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date_time</a:t>
            </a:r>
            <a:endParaRPr/>
          </a:p>
        </p:txBody>
      </p:sp>
      <p:sp>
        <p:nvSpPr>
          <p:cNvPr id="122" name="CustomShape 5"/>
          <p:cNvSpPr/>
          <p:nvPr/>
        </p:nvSpPr>
        <p:spPr>
          <a:xfrm>
            <a:off x="838080" y="3295440"/>
            <a:ext cx="7390800" cy="121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7. WorkflowResult</a:t>
            </a:r>
            <a:endParaRPr/>
          </a:p>
        </p:txBody>
      </p:sp>
      <p:sp>
        <p:nvSpPr>
          <p:cNvPr id="123" name="CustomShape 6"/>
          <p:cNvSpPr/>
          <p:nvPr/>
        </p:nvSpPr>
        <p:spPr>
          <a:xfrm>
            <a:off x="9390960" y="3295440"/>
            <a:ext cx="1672920" cy="1944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Calibri"/>
              </a:rPr>
              <a:t>WorkflowResult</a:t>
            </a:r>
            <a:endParaRPr/>
          </a:p>
        </p:txBody>
      </p:sp>
      <p:sp>
        <p:nvSpPr>
          <p:cNvPr id="124" name="CustomShape 7"/>
          <p:cNvSpPr/>
          <p:nvPr/>
        </p:nvSpPr>
        <p:spPr>
          <a:xfrm>
            <a:off x="9390960" y="3490200"/>
            <a:ext cx="1672920" cy="71316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sourceId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productId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workflowId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value []</a:t>
            </a:r>
            <a:endParaRPr/>
          </a:p>
        </p:txBody>
      </p:sp>
      <p:sp>
        <p:nvSpPr>
          <p:cNvPr id="125" name="CustomShape 8"/>
          <p:cNvSpPr/>
          <p:nvPr/>
        </p:nvSpPr>
        <p:spPr>
          <a:xfrm>
            <a:off x="838080" y="4204080"/>
            <a:ext cx="10514880" cy="242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List of values obtained through the execution of the workflow.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productId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makes this table not normalized, but saves one query.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For a specific source (which belongs to a project), can be executed different workflows, which can belong to the same or different products.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92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8. Source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838080" y="1456200"/>
            <a:ext cx="10694520" cy="275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source is the image or text that it is going to be processed.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Each source is related with a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project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and has a remote or local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address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type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can be: image (jpg, png,…), video, text file, json file, etc.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container is a folder or bucket where the source is located.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UserId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date_time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are automatically assigned by the system</a:t>
            </a: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8446680" y="106920"/>
            <a:ext cx="1224360" cy="258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Source</a:t>
            </a:r>
            <a:endParaRPr/>
          </a:p>
        </p:txBody>
      </p:sp>
      <p:sp>
        <p:nvSpPr>
          <p:cNvPr id="129" name="CustomShape 4"/>
          <p:cNvSpPr/>
          <p:nvPr/>
        </p:nvSpPr>
        <p:spPr>
          <a:xfrm>
            <a:off x="8446680" y="365040"/>
            <a:ext cx="1224360" cy="119916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projectId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address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type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containerId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userId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date_time</a:t>
            </a:r>
            <a:endParaRPr/>
          </a:p>
        </p:txBody>
      </p:sp>
      <p:sp>
        <p:nvSpPr>
          <p:cNvPr id="130" name="CustomShape 5"/>
          <p:cNvSpPr/>
          <p:nvPr/>
        </p:nvSpPr>
        <p:spPr>
          <a:xfrm>
            <a:off x="838080" y="4214520"/>
            <a:ext cx="10514880" cy="92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9. Container</a:t>
            </a:r>
            <a:endParaRPr/>
          </a:p>
        </p:txBody>
      </p:sp>
      <p:sp>
        <p:nvSpPr>
          <p:cNvPr id="131" name="CustomShape 6"/>
          <p:cNvSpPr/>
          <p:nvPr/>
        </p:nvSpPr>
        <p:spPr>
          <a:xfrm>
            <a:off x="838080" y="5059080"/>
            <a:ext cx="10694520" cy="172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container is a bucket or folder where storing sources.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Each container belongs to one project. A project can have n containers.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UserId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date_time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are automatically assigned by the system</a:t>
            </a:r>
            <a:endParaRPr/>
          </a:p>
        </p:txBody>
      </p:sp>
      <p:sp>
        <p:nvSpPr>
          <p:cNvPr id="132" name="CustomShape 7"/>
          <p:cNvSpPr/>
          <p:nvPr/>
        </p:nvSpPr>
        <p:spPr>
          <a:xfrm>
            <a:off x="10308600" y="4404960"/>
            <a:ext cx="1224360" cy="258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Container</a:t>
            </a:r>
            <a:endParaRPr/>
          </a:p>
        </p:txBody>
      </p:sp>
      <p:sp>
        <p:nvSpPr>
          <p:cNvPr id="133" name="CustomShape 8"/>
          <p:cNvSpPr/>
          <p:nvPr/>
        </p:nvSpPr>
        <p:spPr>
          <a:xfrm>
            <a:off x="10308600" y="4663800"/>
            <a:ext cx="1224360" cy="79020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projectId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address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userId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date_time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880" cy="105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10. Process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838080" y="1587240"/>
            <a:ext cx="10514880" cy="505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600">
                <a:solidFill>
                  <a:srgbClr val="000000"/>
                </a:solidFill>
                <a:latin typeface="Calibri"/>
              </a:rPr>
              <a:t>A process is the definition of a human or machine activity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performed over a source.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2600">
                <a:solidFill>
                  <a:srgbClr val="000000"/>
                </a:solidFill>
                <a:latin typeface="Calibri"/>
              </a:rPr>
              <a:t>source type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US" sz="2600">
                <a:solidFill>
                  <a:srgbClr val="000000"/>
                </a:solidFill>
                <a:latin typeface="Calibri"/>
              </a:rPr>
              <a:t>result type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can be: image, sound, json file, text file, etc.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The type is human or machine (-intelligent process).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The subtype is: knowledge extraction, correction, completion, preprocessing, post processing, cleaning, etc.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Some processes will generate the values for one or more fields, the list of those fields is specified in </a:t>
            </a:r>
            <a:r>
              <a:rPr b="1" lang="en-US" sz="2600">
                <a:solidFill>
                  <a:srgbClr val="000000"/>
                </a:solidFill>
                <a:latin typeface="Calibri"/>
              </a:rPr>
              <a:t>field []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roles indicates what users can run the process (Administrators or everybody).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10789920" y="313560"/>
            <a:ext cx="1224360" cy="258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Process</a:t>
            </a:r>
            <a:endParaRPr/>
          </a:p>
        </p:txBody>
      </p:sp>
      <p:sp>
        <p:nvSpPr>
          <p:cNvPr id="137" name="CustomShape 4"/>
          <p:cNvSpPr/>
          <p:nvPr/>
        </p:nvSpPr>
        <p:spPr>
          <a:xfrm>
            <a:off x="10789920" y="572400"/>
            <a:ext cx="1224360" cy="170100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name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description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sourceType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resultType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type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subtype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field []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roles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Calibri"/>
              </a:rPr>
              <a:t>userId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date_time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