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194-4FD1-4ACE-8167-9F8D45E8A2CF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7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194-4FD1-4ACE-8167-9F8D45E8A2CF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6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194-4FD1-4ACE-8167-9F8D45E8A2CF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194-4FD1-4ACE-8167-9F8D45E8A2CF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194-4FD1-4ACE-8167-9F8D45E8A2CF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1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194-4FD1-4ACE-8167-9F8D45E8A2CF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5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194-4FD1-4ACE-8167-9F8D45E8A2CF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9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194-4FD1-4ACE-8167-9F8D45E8A2CF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194-4FD1-4ACE-8167-9F8D45E8A2CF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9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194-4FD1-4ACE-8167-9F8D45E8A2CF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6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A194-4FD1-4ACE-8167-9F8D45E8A2CF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5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6A194-4FD1-4ACE-8167-9F8D45E8A2CF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FF017-41CF-4830-8ECB-D152D422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7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Hybrid workflows for knowledge extraction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698" y="4140678"/>
            <a:ext cx="9894498" cy="1117121"/>
          </a:xfrm>
        </p:spPr>
        <p:txBody>
          <a:bodyPr/>
          <a:lstStyle/>
          <a:p>
            <a:r>
              <a:rPr lang="en-US" dirty="0" smtClean="0"/>
              <a:t>Hybrid (human- and machine-intelligent) workflows for knowledge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5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4093419" y="5435109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27039" y="1058069"/>
            <a:ext cx="802257" cy="5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85" y="71663"/>
            <a:ext cx="10515600" cy="778564"/>
          </a:xfrm>
        </p:spPr>
        <p:txBody>
          <a:bodyPr/>
          <a:lstStyle/>
          <a:p>
            <a:r>
              <a:rPr lang="en-US" dirty="0" smtClean="0"/>
              <a:t>Cases of study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7576" y="1124091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specimen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1501" y="110098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873033" y="1282184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(Human)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97581" y="391795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(Human)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227039" y="1529012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27040" y="966690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" idx="3"/>
            <a:endCxn id="11" idx="1"/>
          </p:cNvCxnSpPr>
          <p:nvPr/>
        </p:nvCxnSpPr>
        <p:spPr>
          <a:xfrm flipV="1">
            <a:off x="2527637" y="1339230"/>
            <a:ext cx="1699402" cy="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85161" y="1013963"/>
            <a:ext cx="138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6523" y="3710813"/>
            <a:ext cx="6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2.a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1393078" y="3754133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specimen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3"/>
            <a:endCxn id="31" idx="1"/>
          </p:cNvCxnSpPr>
          <p:nvPr/>
        </p:nvCxnSpPr>
        <p:spPr>
          <a:xfrm>
            <a:off x="2523139" y="3969793"/>
            <a:ext cx="1495256" cy="11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96096" y="3642204"/>
            <a:ext cx="60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crop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550813" y="3512593"/>
            <a:ext cx="914400" cy="914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5243" y="392548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(Machine)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4018395" y="3766003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29" idx="1"/>
          </p:cNvCxnSpPr>
          <p:nvPr/>
        </p:nvCxnSpPr>
        <p:spPr>
          <a:xfrm flipV="1">
            <a:off x="5148456" y="3969793"/>
            <a:ext cx="1402357" cy="11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50712" y="36638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OCR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59533" y="3160478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164615" y="3670694"/>
            <a:ext cx="802257" cy="5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164615" y="4141637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164616" y="3579315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29" idx="3"/>
            <a:endCxn id="38" idx="1"/>
          </p:cNvCxnSpPr>
          <p:nvPr/>
        </p:nvCxnSpPr>
        <p:spPr>
          <a:xfrm flipV="1">
            <a:off x="7465213" y="3951855"/>
            <a:ext cx="1699402" cy="17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07146" y="3433964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consensus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06523" y="5436208"/>
            <a:ext cx="6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2.b</a:t>
            </a:r>
            <a:endParaRPr lang="en-US" sz="2800" dirty="0"/>
          </a:p>
        </p:txBody>
      </p:sp>
      <p:sp>
        <p:nvSpPr>
          <p:cNvPr id="52" name="Rectangle 51"/>
          <p:cNvSpPr/>
          <p:nvPr/>
        </p:nvSpPr>
        <p:spPr>
          <a:xfrm>
            <a:off x="1393078" y="5586871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specimen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69" idx="1"/>
          </p:cNvCxnSpPr>
          <p:nvPr/>
        </p:nvCxnSpPr>
        <p:spPr>
          <a:xfrm>
            <a:off x="2523139" y="5802531"/>
            <a:ext cx="1431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43598" y="5467153"/>
            <a:ext cx="120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n-crops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6550813" y="5272594"/>
            <a:ext cx="914400" cy="914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265243" y="565076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(Machine)</a:t>
            </a:r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4018395" y="5526004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7" idx="3"/>
            <a:endCxn id="55" idx="1"/>
          </p:cNvCxnSpPr>
          <p:nvPr/>
        </p:nvCxnSpPr>
        <p:spPr>
          <a:xfrm flipV="1">
            <a:off x="5148456" y="5729794"/>
            <a:ext cx="1402357" cy="11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05828" y="538915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OCRs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524547" y="4928022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9164615" y="5430695"/>
            <a:ext cx="802257" cy="5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9164615" y="5901638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164616" y="5339316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5" idx="3"/>
            <a:endCxn id="61" idx="1"/>
          </p:cNvCxnSpPr>
          <p:nvPr/>
        </p:nvCxnSpPr>
        <p:spPr>
          <a:xfrm flipV="1">
            <a:off x="7465213" y="5711856"/>
            <a:ext cx="1699402" cy="17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83090" y="5141804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consensus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727436" y="5749804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(Human)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954621" y="5586871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386630" y="837806"/>
            <a:ext cx="3390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Only Crowdsourcing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Users transcribe the fields from the image. </a:t>
            </a:r>
          </a:p>
          <a:p>
            <a:r>
              <a:rPr lang="en-US" sz="1400" dirty="0" smtClean="0"/>
              <a:t>We have this data, but </a:t>
            </a:r>
            <a:r>
              <a:rPr lang="en-US" sz="1400" b="1" dirty="0" smtClean="0"/>
              <a:t>we do not have the exact execution time</a:t>
            </a:r>
            <a:r>
              <a:rPr lang="en-US" sz="1400" dirty="0" smtClean="0"/>
              <a:t>: 3 min. average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255055" y="4458581"/>
            <a:ext cx="7552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Users crop the label, which is converted to text (OCR), and ML algorithms get the fields from the text.</a:t>
            </a:r>
          </a:p>
          <a:p>
            <a:r>
              <a:rPr lang="en-US" sz="1400" u="sng" dirty="0" smtClean="0"/>
              <a:t>Expected result</a:t>
            </a:r>
            <a:r>
              <a:rPr lang="en-US" sz="1400" dirty="0" smtClean="0"/>
              <a:t>: Worse than 0. Better quality but slower than 1.  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603849" y="6160094"/>
            <a:ext cx="11579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Users crop the label several times to get an image for each field, which are converted to text (OCR), and ML algorithms get the fields’ values from text.</a:t>
            </a:r>
          </a:p>
          <a:p>
            <a:r>
              <a:rPr lang="en-US" sz="1400" u="sng" dirty="0" smtClean="0"/>
              <a:t>Expected result</a:t>
            </a:r>
            <a:r>
              <a:rPr lang="en-US" sz="1400" dirty="0" smtClean="0"/>
              <a:t>: Worse than 0. Better quality but much slower than 1. Better quality but slower than 2.a</a:t>
            </a:r>
            <a:endParaRPr lang="en-US" sz="1400" dirty="0"/>
          </a:p>
        </p:txBody>
      </p:sp>
      <p:sp>
        <p:nvSpPr>
          <p:cNvPr id="77" name="Rounded Rectangle 76"/>
          <p:cNvSpPr/>
          <p:nvPr/>
        </p:nvSpPr>
        <p:spPr>
          <a:xfrm>
            <a:off x="3951017" y="2178507"/>
            <a:ext cx="914400" cy="914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665447" y="255668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(Machine)</a:t>
            </a:r>
            <a:endParaRPr lang="en-US" b="1" dirty="0"/>
          </a:p>
        </p:txBody>
      </p:sp>
      <p:sp>
        <p:nvSpPr>
          <p:cNvPr id="79" name="Rectangle 78"/>
          <p:cNvSpPr/>
          <p:nvPr/>
        </p:nvSpPr>
        <p:spPr>
          <a:xfrm>
            <a:off x="1393078" y="2420047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specimen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79" idx="3"/>
            <a:endCxn id="77" idx="1"/>
          </p:cNvCxnSpPr>
          <p:nvPr/>
        </p:nvCxnSpPr>
        <p:spPr>
          <a:xfrm>
            <a:off x="2523139" y="2635707"/>
            <a:ext cx="14278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950916" y="229507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OCR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919141" y="1835355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cleaning</a:t>
            </a:r>
            <a:endParaRPr lang="en-US" b="1" dirty="0"/>
          </a:p>
        </p:txBody>
      </p:sp>
      <p:sp>
        <p:nvSpPr>
          <p:cNvPr id="83" name="Rectangle 82"/>
          <p:cNvSpPr/>
          <p:nvPr/>
        </p:nvSpPr>
        <p:spPr>
          <a:xfrm>
            <a:off x="6533573" y="2344691"/>
            <a:ext cx="802257" cy="5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6533573" y="2815634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533574" y="2253312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7" idx="3"/>
            <a:endCxn id="83" idx="1"/>
          </p:cNvCxnSpPr>
          <p:nvPr/>
        </p:nvCxnSpPr>
        <p:spPr>
          <a:xfrm flipV="1">
            <a:off x="4865417" y="2625852"/>
            <a:ext cx="1668156" cy="9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134214" y="2296466"/>
            <a:ext cx="113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119849" y="260068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(Machine)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51501" y="23642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92" name="TextBox 91"/>
          <p:cNvSpPr txBox="1"/>
          <p:nvPr/>
        </p:nvSpPr>
        <p:spPr>
          <a:xfrm>
            <a:off x="7810609" y="2076970"/>
            <a:ext cx="4188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Only machine-intelligent processes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Machine converts the image to text and extract the fields from it. </a:t>
            </a:r>
            <a:r>
              <a:rPr lang="en-US" sz="1400" b="1" dirty="0" smtClean="0"/>
              <a:t>Not possible at this moment</a:t>
            </a:r>
            <a:r>
              <a:rPr lang="en-US" sz="1400" dirty="0" smtClean="0"/>
              <a:t>.</a:t>
            </a:r>
          </a:p>
          <a:p>
            <a:r>
              <a:rPr lang="en-US" sz="1400" u="sng" dirty="0" smtClean="0"/>
              <a:t>Expected result</a:t>
            </a:r>
            <a:r>
              <a:rPr lang="en-US" sz="1400" dirty="0" smtClean="0"/>
              <a:t>: slower?, worse quality (and more expensive?) than 0.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749633" y="3638800"/>
            <a:ext cx="113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735268" y="394302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(Machine)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7763998" y="5377540"/>
            <a:ext cx="113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749633" y="568176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(Machine)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0379618" y="5467153"/>
            <a:ext cx="158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Scientific name</a:t>
            </a:r>
          </a:p>
          <a:p>
            <a:r>
              <a:rPr lang="en-US" sz="1600" b="1" dirty="0" smtClean="0"/>
              <a:t>Date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7594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4093419" y="5435109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27039" y="1058069"/>
            <a:ext cx="802257" cy="5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85" y="71663"/>
            <a:ext cx="10515600" cy="778564"/>
          </a:xfrm>
        </p:spPr>
        <p:txBody>
          <a:bodyPr/>
          <a:lstStyle/>
          <a:p>
            <a:r>
              <a:rPr lang="en-US" dirty="0" smtClean="0"/>
              <a:t>Cases of study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7576" y="1124091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specimen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1501" y="110098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873033" y="132629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(Human)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97581" y="391795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(Human)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227039" y="1529012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27040" y="966690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" idx="3"/>
            <a:endCxn id="11" idx="1"/>
          </p:cNvCxnSpPr>
          <p:nvPr/>
        </p:nvCxnSpPr>
        <p:spPr>
          <a:xfrm flipV="1">
            <a:off x="2527637" y="1339230"/>
            <a:ext cx="1699402" cy="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85161" y="1058069"/>
            <a:ext cx="138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6523" y="3710813"/>
            <a:ext cx="83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2.a’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1393078" y="3754133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specimen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3"/>
            <a:endCxn id="31" idx="1"/>
          </p:cNvCxnSpPr>
          <p:nvPr/>
        </p:nvCxnSpPr>
        <p:spPr>
          <a:xfrm>
            <a:off x="2523139" y="3969793"/>
            <a:ext cx="1495256" cy="11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96096" y="3642204"/>
            <a:ext cx="60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crop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550813" y="3512593"/>
            <a:ext cx="914400" cy="914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65243" y="392548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(Machine)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4018395" y="3766003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29" idx="1"/>
          </p:cNvCxnSpPr>
          <p:nvPr/>
        </p:nvCxnSpPr>
        <p:spPr>
          <a:xfrm flipV="1">
            <a:off x="5148456" y="3969793"/>
            <a:ext cx="1402357" cy="11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50712" y="36638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OCR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59533" y="3160478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164615" y="3670694"/>
            <a:ext cx="802257" cy="5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10609" y="391585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(Human)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9164615" y="4141637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164616" y="3579315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29" idx="3"/>
            <a:endCxn id="38" idx="1"/>
          </p:cNvCxnSpPr>
          <p:nvPr/>
        </p:nvCxnSpPr>
        <p:spPr>
          <a:xfrm flipV="1">
            <a:off x="7465213" y="3951855"/>
            <a:ext cx="1699402" cy="17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22737" y="3647632"/>
            <a:ext cx="138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transcription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07146" y="3433964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consensus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06523" y="5458093"/>
            <a:ext cx="737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2.b’</a:t>
            </a:r>
            <a:endParaRPr lang="en-US" sz="2800" dirty="0"/>
          </a:p>
        </p:txBody>
      </p:sp>
      <p:sp>
        <p:nvSpPr>
          <p:cNvPr id="52" name="Rectangle 51"/>
          <p:cNvSpPr/>
          <p:nvPr/>
        </p:nvSpPr>
        <p:spPr>
          <a:xfrm>
            <a:off x="1393078" y="5586871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specimen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69" idx="1"/>
          </p:cNvCxnSpPr>
          <p:nvPr/>
        </p:nvCxnSpPr>
        <p:spPr>
          <a:xfrm>
            <a:off x="2523139" y="5802531"/>
            <a:ext cx="1431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43598" y="5467153"/>
            <a:ext cx="120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n-crops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6550813" y="5272594"/>
            <a:ext cx="914400" cy="914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265243" y="565076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(Machine)</a:t>
            </a:r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4018395" y="5526004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7" idx="3"/>
            <a:endCxn id="55" idx="1"/>
          </p:cNvCxnSpPr>
          <p:nvPr/>
        </p:nvCxnSpPr>
        <p:spPr>
          <a:xfrm flipV="1">
            <a:off x="5148456" y="5729794"/>
            <a:ext cx="1402357" cy="11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05828" y="538915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OCRs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524547" y="4928022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9164615" y="5430695"/>
            <a:ext cx="802257" cy="5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10609" y="5675854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(Human)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9164615" y="5901638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164616" y="5339316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5" idx="3"/>
            <a:endCxn id="61" idx="1"/>
          </p:cNvCxnSpPr>
          <p:nvPr/>
        </p:nvCxnSpPr>
        <p:spPr>
          <a:xfrm flipV="1">
            <a:off x="7465213" y="5711856"/>
            <a:ext cx="1699402" cy="17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622737" y="5407633"/>
            <a:ext cx="138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transcription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083090" y="5141804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consensus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727436" y="5749804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(Human)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954621" y="5586871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386630" y="837806"/>
            <a:ext cx="3390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Only Crowdsourcing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Users transcribe the fields from the image. </a:t>
            </a:r>
          </a:p>
          <a:p>
            <a:r>
              <a:rPr lang="en-US" sz="1400" dirty="0" smtClean="0"/>
              <a:t>We have this data, but </a:t>
            </a:r>
            <a:r>
              <a:rPr lang="en-US" sz="1400" b="1" dirty="0" smtClean="0"/>
              <a:t>we do not have the exact execution time</a:t>
            </a:r>
            <a:r>
              <a:rPr lang="en-US" sz="1400" dirty="0" smtClean="0"/>
              <a:t>: 3 min. average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255055" y="4458581"/>
            <a:ext cx="739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Users crop the label, which is converted to text (OCR), and users transcribe the fields from the text.</a:t>
            </a:r>
          </a:p>
          <a:p>
            <a:r>
              <a:rPr lang="en-US" sz="1400" u="sng" dirty="0" smtClean="0"/>
              <a:t>Expected result</a:t>
            </a:r>
            <a:r>
              <a:rPr lang="en-US" sz="1400" dirty="0" smtClean="0"/>
              <a:t>: Worse than 0. Much better quality but slower than 1.  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603849" y="6160094"/>
            <a:ext cx="11579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Users crop the label several times to get an images for each field, which are converted to text (OCR), and users transcribe these fields from the text.</a:t>
            </a:r>
          </a:p>
          <a:p>
            <a:r>
              <a:rPr lang="en-US" sz="1400" u="sng" dirty="0" smtClean="0"/>
              <a:t>Expected result</a:t>
            </a:r>
            <a:r>
              <a:rPr lang="en-US" sz="1400" dirty="0" smtClean="0"/>
              <a:t>: Worse than 0. Much better quality but much slower than 1. Better quality but slower than 2.a</a:t>
            </a:r>
            <a:endParaRPr lang="en-US" sz="1400" dirty="0"/>
          </a:p>
        </p:txBody>
      </p:sp>
      <p:sp>
        <p:nvSpPr>
          <p:cNvPr id="77" name="Rounded Rectangle 76"/>
          <p:cNvSpPr/>
          <p:nvPr/>
        </p:nvSpPr>
        <p:spPr>
          <a:xfrm>
            <a:off x="3951017" y="2178507"/>
            <a:ext cx="914400" cy="914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665447" y="255668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(Machine)</a:t>
            </a:r>
            <a:endParaRPr lang="en-US" b="1" dirty="0"/>
          </a:p>
        </p:txBody>
      </p:sp>
      <p:sp>
        <p:nvSpPr>
          <p:cNvPr id="79" name="Rectangle 78"/>
          <p:cNvSpPr/>
          <p:nvPr/>
        </p:nvSpPr>
        <p:spPr>
          <a:xfrm>
            <a:off x="1393078" y="2420047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specimen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79" idx="3"/>
            <a:endCxn id="77" idx="1"/>
          </p:cNvCxnSpPr>
          <p:nvPr/>
        </p:nvCxnSpPr>
        <p:spPr>
          <a:xfrm>
            <a:off x="2523139" y="2635707"/>
            <a:ext cx="14278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950916" y="229507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OCR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919141" y="1835355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cleaning</a:t>
            </a:r>
            <a:endParaRPr lang="en-US" b="1" dirty="0"/>
          </a:p>
        </p:txBody>
      </p:sp>
      <p:sp>
        <p:nvSpPr>
          <p:cNvPr id="83" name="Rectangle 82"/>
          <p:cNvSpPr/>
          <p:nvPr/>
        </p:nvSpPr>
        <p:spPr>
          <a:xfrm>
            <a:off x="6533573" y="2344691"/>
            <a:ext cx="802257" cy="5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6533573" y="2815634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533574" y="2253312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7" idx="3"/>
            <a:endCxn id="83" idx="1"/>
          </p:cNvCxnSpPr>
          <p:nvPr/>
        </p:nvCxnSpPr>
        <p:spPr>
          <a:xfrm flipV="1">
            <a:off x="4865417" y="2625852"/>
            <a:ext cx="1668156" cy="9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134214" y="2296466"/>
            <a:ext cx="113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119849" y="260068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(Machine)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51501" y="23642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92" name="TextBox 91"/>
          <p:cNvSpPr txBox="1"/>
          <p:nvPr/>
        </p:nvSpPr>
        <p:spPr>
          <a:xfrm>
            <a:off x="7810609" y="2076970"/>
            <a:ext cx="4188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Only machine-intelligent processes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Machine converts the image to text and extract the fields from it. </a:t>
            </a:r>
            <a:r>
              <a:rPr lang="en-US" sz="1400" b="1" dirty="0" smtClean="0"/>
              <a:t>Not possible at this moment</a:t>
            </a:r>
            <a:r>
              <a:rPr lang="en-US" sz="1400" dirty="0" smtClean="0"/>
              <a:t>.</a:t>
            </a:r>
          </a:p>
          <a:p>
            <a:r>
              <a:rPr lang="en-US" sz="1400" u="sng" dirty="0" smtClean="0"/>
              <a:t>Expected result</a:t>
            </a:r>
            <a:r>
              <a:rPr lang="en-US" sz="1400" dirty="0" smtClean="0"/>
              <a:t>: slower?, worse quality (and more expensive?) than 0. </a:t>
            </a:r>
          </a:p>
        </p:txBody>
      </p:sp>
    </p:spTree>
    <p:extLst>
      <p:ext uri="{BB962C8B-B14F-4D97-AF65-F5344CB8AC3E}">
        <p14:creationId xmlns:p14="http://schemas.microsoft.com/office/powerpoint/2010/main" val="57628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500"/>
          </a:xfrm>
        </p:spPr>
        <p:txBody>
          <a:bodyPr/>
          <a:lstStyle/>
          <a:p>
            <a:r>
              <a:rPr lang="en-US" dirty="0" smtClean="0"/>
              <a:t>Other cases of study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13579" y="1437778"/>
            <a:ext cx="914400" cy="914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28009" y="181595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(Machine)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355640" y="1679318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specimen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4" idx="1"/>
          </p:cNvCxnSpPr>
          <p:nvPr/>
        </p:nvCxnSpPr>
        <p:spPr>
          <a:xfrm>
            <a:off x="3485701" y="1894978"/>
            <a:ext cx="14278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13478" y="155434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81703" y="109462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cleaning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496135" y="1603962"/>
            <a:ext cx="802257" cy="5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2129" y="1849121"/>
            <a:ext cx="100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(Human)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496135" y="2074905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496136" y="1512583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4" idx="3"/>
            <a:endCxn id="16" idx="1"/>
          </p:cNvCxnSpPr>
          <p:nvPr/>
        </p:nvCxnSpPr>
        <p:spPr>
          <a:xfrm flipV="1">
            <a:off x="5827979" y="1885123"/>
            <a:ext cx="1668156" cy="9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54257" y="1580900"/>
            <a:ext cx="138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transcription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8200" y="16333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838200" y="299414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2288262" y="3067572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specimen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8" idx="3"/>
            <a:endCxn id="53" idx="1"/>
          </p:cNvCxnSpPr>
          <p:nvPr/>
        </p:nvCxnSpPr>
        <p:spPr>
          <a:xfrm>
            <a:off x="3418323" y="3283232"/>
            <a:ext cx="1495256" cy="11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91280" y="2955643"/>
            <a:ext cx="60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crop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913579" y="3079442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736658" y="2992514"/>
            <a:ext cx="802257" cy="5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7736658" y="3463457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736659" y="2901135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53" idx="3"/>
            <a:endCxn id="57" idx="1"/>
          </p:cNvCxnSpPr>
          <p:nvPr/>
        </p:nvCxnSpPr>
        <p:spPr>
          <a:xfrm flipV="1">
            <a:off x="6043640" y="3273675"/>
            <a:ext cx="1693018" cy="21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183782" y="2986690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Machine crops the label, </a:t>
            </a:r>
            <a:r>
              <a:rPr lang="en-US" sz="1400" dirty="0" smtClean="0"/>
              <a:t>and users </a:t>
            </a:r>
          </a:p>
          <a:p>
            <a:r>
              <a:rPr lang="en-US" sz="1400" dirty="0" smtClean="0"/>
              <a:t>transcribe the fields from the image.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3587201" y="327688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(Machine)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419160" y="3220730"/>
            <a:ext cx="100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(Human)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231288" y="2952509"/>
            <a:ext cx="138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transcription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38200" y="4593398"/>
            <a:ext cx="617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71" name="Rectangle 70"/>
          <p:cNvSpPr/>
          <p:nvPr/>
        </p:nvSpPr>
        <p:spPr>
          <a:xfrm>
            <a:off x="1565494" y="4648549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specimen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71" idx="3"/>
            <a:endCxn id="76" idx="1"/>
          </p:cNvCxnSpPr>
          <p:nvPr/>
        </p:nvCxnSpPr>
        <p:spPr>
          <a:xfrm>
            <a:off x="2695555" y="4864209"/>
            <a:ext cx="1427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16014" y="4528831"/>
            <a:ext cx="120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n-crops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6654998" y="4395139"/>
            <a:ext cx="914400" cy="914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369428" y="477331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(Machine)</a:t>
            </a:r>
            <a:endParaRPr lang="en-US" b="1" dirty="0"/>
          </a:p>
        </p:txBody>
      </p:sp>
      <p:sp>
        <p:nvSpPr>
          <p:cNvPr id="76" name="Rectangle 75"/>
          <p:cNvSpPr/>
          <p:nvPr/>
        </p:nvSpPr>
        <p:spPr>
          <a:xfrm>
            <a:off x="4122580" y="4648549"/>
            <a:ext cx="1130061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letters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6" idx="3"/>
            <a:endCxn id="74" idx="1"/>
          </p:cNvCxnSpPr>
          <p:nvPr/>
        </p:nvCxnSpPr>
        <p:spPr>
          <a:xfrm flipV="1">
            <a:off x="5252641" y="4852339"/>
            <a:ext cx="1402357" cy="11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274342" y="4511704"/>
            <a:ext cx="134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9104306" y="4570867"/>
            <a:ext cx="802257" cy="5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9104306" y="5041810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104307" y="4479488"/>
            <a:ext cx="802257" cy="182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4" idx="3"/>
            <a:endCxn id="80" idx="1"/>
          </p:cNvCxnSpPr>
          <p:nvPr/>
        </p:nvCxnSpPr>
        <p:spPr>
          <a:xfrm flipV="1">
            <a:off x="7569398" y="4852028"/>
            <a:ext cx="1534908" cy="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858821" y="479864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(Machine)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7710041" y="4531480"/>
            <a:ext cx="113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695676" y="483570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(Machine)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0110895" y="4574093"/>
            <a:ext cx="1916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 OCR process. </a:t>
            </a:r>
          </a:p>
          <a:p>
            <a:r>
              <a:rPr lang="en-US" sz="1400" dirty="0" smtClean="0"/>
              <a:t>Better for handwriting.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664233" y="5634066"/>
            <a:ext cx="11067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Other ideas: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can machine detect from 2.a or 2.b when it is doing a bad job, to then send it to crowdsourcing only the pieces it is failing to get? </a:t>
            </a:r>
          </a:p>
          <a:p>
            <a:r>
              <a:rPr lang="en-US" dirty="0" smtClean="0"/>
              <a:t>ii) can machine learn the relative positions of different fields to improve NLP?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4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582</Words>
  <Application>Microsoft Office PowerPoint</Application>
  <PresentationFormat>Widescreen</PresentationFormat>
  <Paragraphs>146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Hybrid workflows for knowledge extraction</vt:lpstr>
      <vt:lpstr>Cases of study</vt:lpstr>
      <vt:lpstr>Cases of study</vt:lpstr>
      <vt:lpstr>Other cases of study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(human- and machine-intelligent) workflows for knowledge extraction</dc:title>
  <dc:creator>Icaro Alzuru</dc:creator>
  <cp:lastModifiedBy>Icaro Alzuru</cp:lastModifiedBy>
  <cp:revision>43</cp:revision>
  <dcterms:created xsi:type="dcterms:W3CDTF">2016-01-07T22:41:31Z</dcterms:created>
  <dcterms:modified xsi:type="dcterms:W3CDTF">2016-01-08T00:36:20Z</dcterms:modified>
</cp:coreProperties>
</file>