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73" r:id="rId6"/>
    <p:sldId id="264" r:id="rId7"/>
    <p:sldId id="275" r:id="rId8"/>
    <p:sldId id="276" r:id="rId9"/>
    <p:sldId id="268" r:id="rId10"/>
    <p:sldId id="269" r:id="rId11"/>
    <p:sldId id="270" r:id="rId12"/>
    <p:sldId id="274" r:id="rId13"/>
    <p:sldId id="272" r:id="rId14"/>
    <p:sldId id="258" r:id="rId15"/>
    <p:sldId id="261" r:id="rId16"/>
    <p:sldId id="259" r:id="rId17"/>
    <p:sldId id="262" r:id="rId18"/>
    <p:sldId id="263" r:id="rId19"/>
    <p:sldId id="265" r:id="rId20"/>
    <p:sldId id="26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k Švikruha" initials="PŠ" lastIdx="3" clrIdx="0">
    <p:extLst>
      <p:ext uri="{19B8F6BF-5375-455C-9EA6-DF929625EA0E}">
        <p15:presenceInfo xmlns:p15="http://schemas.microsoft.com/office/powerpoint/2012/main" xmlns="" userId="S-1-5-21-1698521034-2891184790-447220623-1001" providerId="AD"/>
      </p:ext>
    </p:extLst>
  </p:cmAuthor>
  <p:cmAuthor id="2" name="Lubos Hladik" initials="LH" lastIdx="11" clrIdx="1">
    <p:extLst>
      <p:ext uri="{19B8F6BF-5375-455C-9EA6-DF929625EA0E}">
        <p15:presenceInfo xmlns:p15="http://schemas.microsoft.com/office/powerpoint/2012/main" xmlns="" userId="S-1-5-21-3269533869-2923961309-3391534509-10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7449" autoAdjust="0"/>
  </p:normalViewPr>
  <p:slideViewPr>
    <p:cSldViewPr snapToGrid="0">
      <p:cViewPr varScale="1">
        <p:scale>
          <a:sx n="53" d="100"/>
          <a:sy n="53" d="100"/>
        </p:scale>
        <p:origin x="-749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4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Švikruha" userId="0295e1b5-3cdc-43c3-9697-b9815915b064" providerId="ADAL" clId="{53B6F0B3-34E9-414C-BFCE-99A868D8B55B}"/>
    <pc:docChg chg="undo custSel modSld">
      <pc:chgData name="Patrik Švikruha" userId="0295e1b5-3cdc-43c3-9697-b9815915b064" providerId="ADAL" clId="{53B6F0B3-34E9-414C-BFCE-99A868D8B55B}" dt="2018-10-10T08:52:24.488" v="47" actId="20577"/>
      <pc:docMkLst>
        <pc:docMk/>
      </pc:docMkLst>
      <pc:sldChg chg="modSp">
        <pc:chgData name="Patrik Švikruha" userId="0295e1b5-3cdc-43c3-9697-b9815915b064" providerId="ADAL" clId="{53B6F0B3-34E9-414C-BFCE-99A868D8B55B}" dt="2018-10-10T08:51:02.064" v="22" actId="1076"/>
        <pc:sldMkLst>
          <pc:docMk/>
          <pc:sldMk cId="2439867426" sldId="256"/>
        </pc:sldMkLst>
        <pc:picChg chg="mod modCrop">
          <ac:chgData name="Patrik Švikruha" userId="0295e1b5-3cdc-43c3-9697-b9815915b064" providerId="ADAL" clId="{53B6F0B3-34E9-414C-BFCE-99A868D8B55B}" dt="2018-10-10T08:51:02.064" v="22" actId="1076"/>
          <ac:picMkLst>
            <pc:docMk/>
            <pc:sldMk cId="2439867426" sldId="256"/>
            <ac:picMk id="13" creationId="{43A71FA0-27DB-427A-B093-15592C3D7833}"/>
          </ac:picMkLst>
        </pc:picChg>
      </pc:sldChg>
      <pc:sldChg chg="modSp">
        <pc:chgData name="Patrik Švikruha" userId="0295e1b5-3cdc-43c3-9697-b9815915b064" providerId="ADAL" clId="{53B6F0B3-34E9-414C-BFCE-99A868D8B55B}" dt="2018-10-10T08:52:24.488" v="47" actId="20577"/>
        <pc:sldMkLst>
          <pc:docMk/>
          <pc:sldMk cId="787955758" sldId="258"/>
        </pc:sldMkLst>
        <pc:spChg chg="mod">
          <ac:chgData name="Patrik Švikruha" userId="0295e1b5-3cdc-43c3-9697-b9815915b064" providerId="ADAL" clId="{53B6F0B3-34E9-414C-BFCE-99A868D8B55B}" dt="2018-10-10T08:52:17.143" v="27" actId="20577"/>
          <ac:spMkLst>
            <pc:docMk/>
            <pc:sldMk cId="787955758" sldId="258"/>
            <ac:spMk id="2" creationId="{D1B33069-B883-457C-AC7D-91E853EE25CD}"/>
          </ac:spMkLst>
        </pc:spChg>
        <pc:spChg chg="mod">
          <ac:chgData name="Patrik Švikruha" userId="0295e1b5-3cdc-43c3-9697-b9815915b064" providerId="ADAL" clId="{53B6F0B3-34E9-414C-BFCE-99A868D8B55B}" dt="2018-10-10T08:52:24.488" v="47" actId="20577"/>
          <ac:spMkLst>
            <pc:docMk/>
            <pc:sldMk cId="787955758" sldId="258"/>
            <ac:spMk id="3" creationId="{C493F6A6-673E-4F3A-A5FB-D98DF59CA3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7E654-7D8C-4FC8-B02C-B7040804D9B2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EF1A5-8DA2-4DD3-AE0A-CE9800308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EF1A5-8DA2-4DD3-AE0A-CE9800308E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EF1A5-8DA2-4DD3-AE0A-CE9800308E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EF1A5-8DA2-4DD3-AE0A-CE9800308E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/>
          <a:lstStyle>
            <a:lvl1pPr marL="0" indent="0" algn="l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702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747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51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98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i="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479F3"/>
              </a:buClr>
              <a:buFont typeface="Wingdings" charset="2"/>
              <a:buChar char="§"/>
              <a:defRPr b="0" i="0"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>
              <a:buClr>
                <a:srgbClr val="0479F3"/>
              </a:buClr>
              <a:buFont typeface="Wingdings" charset="2"/>
              <a:buChar char="§"/>
              <a:defRPr b="0" i="0"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>
              <a:buClr>
                <a:srgbClr val="0479F3"/>
              </a:buClr>
              <a:buFont typeface="Wingdings" charset="2"/>
              <a:buChar char="§"/>
              <a:defRPr b="0" i="0"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>
              <a:buClr>
                <a:srgbClr val="0479F3"/>
              </a:buClr>
              <a:buFont typeface="Wingdings" charset="2"/>
              <a:buChar char="§"/>
              <a:defRPr b="0" i="0"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>
              <a:buClr>
                <a:srgbClr val="0479F3"/>
              </a:buClr>
              <a:buFont typeface="Wingdings" charset="2"/>
              <a:buChar char="§"/>
              <a:defRPr b="0" i="0"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53800" y="6528100"/>
            <a:ext cx="588433" cy="2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666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369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928"/>
            <a:ext cx="10515600" cy="1325563"/>
          </a:xfrm>
        </p:spPr>
        <p:txBody>
          <a:bodyPr>
            <a:normAutofit/>
          </a:bodyPr>
          <a:lstStyle>
            <a:lvl1pPr>
              <a:defRPr lang="en-US" sz="44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581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926"/>
            <a:ext cx="10515600" cy="1325563"/>
          </a:xfrm>
        </p:spPr>
        <p:txBody>
          <a:bodyPr>
            <a:normAutofit/>
          </a:bodyPr>
          <a:lstStyle>
            <a:lvl1pPr>
              <a:defRPr lang="en-US" sz="44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894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932"/>
            <a:ext cx="10515600" cy="1325563"/>
          </a:xfrm>
        </p:spPr>
        <p:txBody>
          <a:bodyPr>
            <a:normAutofit/>
          </a:bodyPr>
          <a:lstStyle>
            <a:lvl1pPr>
              <a:defRPr lang="en-US" sz="44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46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33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7839"/>
          </a:xfrm>
        </p:spPr>
        <p:txBody>
          <a:bodyPr anchor="b">
            <a:noAutofit/>
          </a:bodyPr>
          <a:lstStyle>
            <a:lvl1pPr>
              <a:defRPr lang="en-US" sz="32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5984"/>
            <a:ext cx="6172200" cy="41450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15984"/>
            <a:ext cx="3932237" cy="415300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138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7839"/>
          </a:xfrm>
        </p:spPr>
        <p:txBody>
          <a:bodyPr anchor="b">
            <a:normAutofit/>
          </a:bodyPr>
          <a:lstStyle>
            <a:lvl1pPr>
              <a:defRPr lang="en-US" sz="32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674421"/>
            <a:ext cx="6172200" cy="418662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74421"/>
            <a:ext cx="3932237" cy="41945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FBA4-A6F1-464F-8693-6A72E2E1BFFF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72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479F3"/>
              </a:buClr>
              <a:buFont typeface="Wingdings" charset="2"/>
              <a:buChar char="§"/>
            </a:pPr>
            <a:r>
              <a:rPr lang="cs-CZ" dirty="0"/>
              <a:t>Po kliknutí můžete upravovat styly textu v předloze.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479F3"/>
              </a:buClr>
              <a:buFont typeface="Wingdings" charset="2"/>
              <a:buChar char="§"/>
            </a:pPr>
            <a:r>
              <a:rPr lang="cs-CZ" dirty="0"/>
              <a:t>Druhá úroveň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479F3"/>
              </a:buClr>
              <a:buFont typeface="Wingdings" charset="2"/>
              <a:buChar char="§"/>
            </a:pPr>
            <a:r>
              <a:rPr lang="cs-CZ" dirty="0"/>
              <a:t>Třetí úroveň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479F3"/>
              </a:buClr>
              <a:buFont typeface="Wingdings" charset="2"/>
              <a:buChar char="§"/>
            </a:pPr>
            <a:r>
              <a:rPr lang="cs-CZ" dirty="0"/>
              <a:t>Čtvrtá úroveň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479F3"/>
              </a:buClr>
              <a:buFont typeface="Wingdings" charset="2"/>
              <a:buChar char="§"/>
            </a:pPr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DFBA4-A6F1-464F-8693-6A72E2E1BFFF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6626-DEF1-476B-B2AC-46EA419B8C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xmlns="" id="{462ED023-407C-4B8E-B5ED-8124CAAA3612}"/>
              </a:ext>
            </a:extLst>
          </p:cNvPr>
          <p:cNvSpPr/>
          <p:nvPr userDrawn="1"/>
        </p:nvSpPr>
        <p:spPr>
          <a:xfrm>
            <a:off x="0" y="0"/>
            <a:ext cx="12192000" cy="15015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xmlns="" id="{9A2ACBA8-DD85-456A-A462-32F646254EC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-24408" y="4803007"/>
            <a:ext cx="12286992" cy="22803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98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cs-CZ" dirty="0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7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0" i="0" kern="1200" dirty="0">
          <a:solidFill>
            <a:schemeClr val="bg1"/>
          </a:solidFill>
          <a:latin typeface="Segoe UI Light" charset="0"/>
          <a:ea typeface="+mj-ea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cs-CZ" sz="2800" b="0" i="0" kern="1200" dirty="0">
          <a:solidFill>
            <a:schemeClr val="tx1"/>
          </a:solidFill>
          <a:latin typeface="Segoe UI Light" charset="0"/>
          <a:ea typeface="+mn-ea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400" b="0" i="0" kern="1200" dirty="0">
          <a:solidFill>
            <a:schemeClr val="tx1"/>
          </a:solidFill>
          <a:latin typeface="Segoe UI Light" charset="0"/>
          <a:ea typeface="+mn-ea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000" b="0" i="0" kern="1200" dirty="0">
          <a:solidFill>
            <a:schemeClr val="tx1"/>
          </a:solidFill>
          <a:latin typeface="Segoe UI Light" charset="0"/>
          <a:ea typeface="+mn-ea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1800" b="0" i="0" kern="1200" dirty="0">
          <a:solidFill>
            <a:schemeClr val="tx1"/>
          </a:solidFill>
          <a:latin typeface="Segoe UI Light" charset="0"/>
          <a:ea typeface="+mn-ea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>
          <a:solidFill>
            <a:schemeClr val="tx1"/>
          </a:solidFill>
          <a:latin typeface="Segoe UI Light" charset="0"/>
          <a:ea typeface="+mn-ea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ouu/TinyWord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framework/deployment/how-the-runtime-locates-assemblies" TargetMode="External"/><Relationship Id="rId2" Type="http://schemas.openxmlformats.org/officeDocument/2006/relationships/hyperlink" Target="https://en.wikipedia.org/wiki/DLL_He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waescher/Fu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216DAE-245C-48DB-BD88-1BB46F466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783959"/>
            <a:ext cx="4794343" cy="2889114"/>
          </a:xfrm>
        </p:spPr>
        <p:txBody>
          <a:bodyPr anchor="b">
            <a:normAutofit/>
          </a:bodyPr>
          <a:lstStyle/>
          <a:p>
            <a:r>
              <a:rPr lang="en-US" sz="3800" noProof="0" dirty="0" smtClean="0"/>
              <a:t>Assembly Bindings,</a:t>
            </a:r>
            <a:br>
              <a:rPr lang="en-US" sz="3800" noProof="0" dirty="0" smtClean="0"/>
            </a:br>
            <a:r>
              <a:rPr lang="en-US" sz="3800" dirty="0" smtClean="0"/>
              <a:t>Binding Redirections &amp;</a:t>
            </a:r>
            <a:br>
              <a:rPr lang="en-US" sz="3800" dirty="0" smtClean="0"/>
            </a:br>
            <a:r>
              <a:rPr lang="en-US" sz="3800" dirty="0" smtClean="0"/>
              <a:t>Debugging</a:t>
            </a:r>
            <a:endParaRPr lang="cs-CZ" sz="3800" noProof="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D8753C45-9F53-4C34-A034-314584A0B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r>
              <a:rPr lang="en-US" sz="2000" noProof="0" dirty="0" smtClean="0"/>
              <a:t>Andrej </a:t>
            </a:r>
            <a:r>
              <a:rPr lang="sk-SK" sz="2000" noProof="0" dirty="0" smtClean="0"/>
              <a:t>Čižmárik</a:t>
            </a:r>
            <a:endParaRPr lang="cs-CZ" sz="2000" noProof="0" dirty="0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3A71FA0-27DB-427A-B093-15592C3D78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7544" t="3" r="-62014" b="-1"/>
          <a:stretch/>
        </p:blipFill>
        <p:spPr>
          <a:xfrm>
            <a:off x="674593" y="1329267"/>
            <a:ext cx="4675534" cy="5528733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44D121F-B584-4334-B5A2-9924B6ADB7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" y="417000"/>
            <a:ext cx="1473200" cy="6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9867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216DAE-245C-48DB-BD88-1BB46F466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sk-SK" sz="3800" dirty="0" smtClean="0"/>
              <a:t>.NET 7 </a:t>
            </a:r>
            <a:r>
              <a:rPr lang="en-US" sz="3800" dirty="0" smtClean="0"/>
              <a:t>&amp; AOT</a:t>
            </a:r>
            <a:br>
              <a:rPr lang="en-US" sz="3800" dirty="0" smtClean="0"/>
            </a:br>
            <a:r>
              <a:rPr lang="en-US" sz="3800" dirty="0" smtClean="0"/>
              <a:t>Native Interoperability</a:t>
            </a:r>
            <a:endParaRPr lang="cs-CZ" sz="3800" noProof="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D8753C45-9F53-4C34-A034-314584A0B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r>
              <a:rPr lang="en-US" sz="2000" noProof="0" dirty="0" smtClean="0"/>
              <a:t>Andrej </a:t>
            </a:r>
            <a:r>
              <a:rPr lang="sk-SK" sz="2000" noProof="0" dirty="0" smtClean="0"/>
              <a:t>Čižmárik</a:t>
            </a:r>
            <a:endParaRPr lang="cs-CZ" sz="2000" noProof="0" dirty="0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3A71FA0-27DB-427A-B093-15592C3D78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7544" t="3" r="-62014" b="-1"/>
          <a:stretch/>
        </p:blipFill>
        <p:spPr>
          <a:xfrm>
            <a:off x="674593" y="1329267"/>
            <a:ext cx="4675534" cy="5528733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44D121F-B584-4334-B5A2-9924B6ADB7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" y="417000"/>
            <a:ext cx="1473200" cy="6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9867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33069-B883-457C-AC7D-91E853EE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AOT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93F6A6-673E-4F3A-A5FB-D98DF59C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Compile .NET class libraries into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native libraries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(static or shared)</a:t>
            </a:r>
          </a:p>
          <a:p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Linked with a lightweight runtime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(no need for JIT, metadata, …)</a:t>
            </a:r>
          </a:p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Better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startup times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(methods are already compiled)</a:t>
            </a:r>
            <a:endParaRPr lang="en-US" b="1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Overall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performance improvements</a:t>
            </a:r>
          </a:p>
          <a:p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Small executables</a:t>
            </a:r>
          </a:p>
          <a:p>
            <a:pPr>
              <a:buNone/>
            </a:pPr>
            <a:endParaRPr lang="en-US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795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Use-cases for AOT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Interoperability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with native environments</a:t>
            </a:r>
          </a:p>
          <a:p>
            <a:pPr lvl="1"/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C, C++, Pascal, Rust…</a:t>
            </a:r>
          </a:p>
          <a:p>
            <a:r>
              <a:rPr lang="en-US" b="1" dirty="0" smtClean="0"/>
              <a:t>Short-lived cloud applications</a:t>
            </a:r>
            <a:r>
              <a:rPr lang="en-US" dirty="0" smtClean="0"/>
              <a:t> (for example, Azure Functions)</a:t>
            </a:r>
          </a:p>
          <a:p>
            <a:pPr lvl="1"/>
            <a:r>
              <a:rPr lang="en-US" sz="2800" dirty="0" smtClean="0"/>
              <a:t>No lag from JIT, execute faster, pay less </a:t>
            </a:r>
            <a:r>
              <a:rPr lang="en-US" sz="2800" dirty="0" smtClean="0">
                <a:sym typeface="Wingdings" pitchFamily="2" charset="2"/>
              </a:rPr>
              <a:t></a:t>
            </a:r>
          </a:p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Access to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restricted platforms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(no runtime code generation)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9462" name="Picture 6" descr="Microsoft Azure Function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1364" y="4461399"/>
            <a:ext cx="2396601" cy="2396601"/>
          </a:xfrm>
          <a:prstGeom prst="rect">
            <a:avLst/>
          </a:prstGeom>
          <a:noFill/>
        </p:spPr>
      </p:pic>
      <p:pic>
        <p:nvPicPr>
          <p:cNvPr id="19464" name="Picture 8" descr="File:C Logo.png - Wikimedia 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2819" y="4824984"/>
            <a:ext cx="1356279" cy="1525814"/>
          </a:xfrm>
          <a:prstGeom prst="rect">
            <a:avLst/>
          </a:prstGeom>
          <a:noFill/>
        </p:spPr>
      </p:pic>
      <p:pic>
        <p:nvPicPr>
          <p:cNvPr id="19466" name="Picture 10" descr="C++ – Wikipedi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5948" y="4808369"/>
            <a:ext cx="1369667" cy="1539163"/>
          </a:xfrm>
          <a:prstGeom prst="rect">
            <a:avLst/>
          </a:prstGeom>
          <a:noFill/>
        </p:spPr>
      </p:pic>
      <p:pic>
        <p:nvPicPr>
          <p:cNvPr id="19468" name="Picture 12" descr="Soubor:Rust programming language black logo.svg – Wikipedi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0721" y="4804685"/>
            <a:ext cx="1589104" cy="1589104"/>
          </a:xfrm>
          <a:prstGeom prst="rect">
            <a:avLst/>
          </a:prstGeom>
          <a:noFill/>
        </p:spPr>
      </p:pic>
      <p:pic>
        <p:nvPicPr>
          <p:cNvPr id="10" name="Picture 2" descr="Shadow - .NET MAUI | Microsoft Lear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8273" y="4400533"/>
            <a:ext cx="1876148" cy="22467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AOT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b="1" dirty="0" err="1" smtClean="0"/>
              <a:t>NuGets</a:t>
            </a:r>
            <a:r>
              <a:rPr lang="en-US" dirty="0" smtClean="0"/>
              <a:t> are not compatible yet</a:t>
            </a:r>
            <a:endParaRPr lang="en-US" b="1" dirty="0" smtClean="0"/>
          </a:p>
          <a:p>
            <a:r>
              <a:rPr lang="en-US" b="1" dirty="0" smtClean="0"/>
              <a:t>Reflection</a:t>
            </a:r>
            <a:r>
              <a:rPr lang="en-US" dirty="0" smtClean="0"/>
              <a:t> can get tricky</a:t>
            </a:r>
          </a:p>
          <a:p>
            <a:pPr lvl="1"/>
            <a:r>
              <a:rPr lang="en-US" sz="2800" dirty="0" smtClean="0"/>
              <a:t>Some use-cases are not supported out of the box and require additional configuration (for example, do not strip metadata)</a:t>
            </a:r>
          </a:p>
          <a:p>
            <a:r>
              <a:rPr lang="en-US" b="1" dirty="0" smtClean="0"/>
              <a:t>Diagnostics</a:t>
            </a:r>
            <a:r>
              <a:rPr lang="en-US" dirty="0" smtClean="0"/>
              <a:t> can get tricky</a:t>
            </a:r>
          </a:p>
          <a:p>
            <a:pPr lvl="1"/>
            <a:r>
              <a:rPr lang="en-US" sz="2800" dirty="0" smtClean="0"/>
              <a:t>Can not use managed debugger, profiler…</a:t>
            </a:r>
          </a:p>
          <a:p>
            <a:pPr lvl="1"/>
            <a:r>
              <a:rPr lang="en-US" sz="2800" dirty="0" smtClean="0"/>
              <a:t>However, application can be analyzed using managed build</a:t>
            </a:r>
          </a:p>
          <a:p>
            <a:r>
              <a:rPr lang="en-US" dirty="0" smtClean="0"/>
              <a:t>No support for </a:t>
            </a:r>
            <a:r>
              <a:rPr lang="en-US" b="1" dirty="0" smtClean="0"/>
              <a:t>dynamic loading </a:t>
            </a:r>
            <a:r>
              <a:rPr lang="en-US" dirty="0" smtClean="0"/>
              <a:t>and </a:t>
            </a:r>
            <a:r>
              <a:rPr lang="en-US" b="1" dirty="0" smtClean="0"/>
              <a:t>runtime code generation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Calling C# from C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9138"/>
            <a:ext cx="10515600" cy="1977825"/>
          </a:xfrm>
        </p:spPr>
        <p:txBody>
          <a:bodyPr/>
          <a:lstStyle/>
          <a:p>
            <a:r>
              <a:rPr lang="en-US" sz="2800" dirty="0" smtClean="0"/>
              <a:t>Create native </a:t>
            </a:r>
            <a:r>
              <a:rPr lang="en-US" sz="2800" dirty="0" err="1" smtClean="0"/>
              <a:t>entrypoint</a:t>
            </a:r>
            <a:r>
              <a:rPr lang="en-US" sz="2800" dirty="0" smtClean="0"/>
              <a:t> using </a:t>
            </a:r>
            <a:r>
              <a:rPr lang="en-US" sz="2800" b="1" dirty="0" err="1" smtClean="0"/>
              <a:t>UnmanagedCallersOnly</a:t>
            </a:r>
            <a:endParaRPr lang="en-US" sz="2800" b="1" dirty="0" smtClean="0"/>
          </a:p>
          <a:p>
            <a:pPr lvl="1"/>
            <a:r>
              <a:rPr lang="en-US" sz="2800" dirty="0" smtClean="0"/>
              <a:t>This method can not be called from managed code</a:t>
            </a:r>
          </a:p>
          <a:p>
            <a:pPr lvl="1"/>
            <a:r>
              <a:rPr lang="en-US" sz="2800" dirty="0" smtClean="0"/>
              <a:t>However, it can call other managed code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Publish with </a:t>
            </a:r>
            <a:r>
              <a:rPr lang="en-US" dirty="0" smtClean="0">
                <a:latin typeface="Consolas" pitchFamily="49" charset="0"/>
                <a:cs typeface="Segoe UI Light" pitchFamily="34" charset="0"/>
              </a:rPr>
              <a:t>/p:PublishAot=true p:NativeLib=Shared –r win-x64</a:t>
            </a:r>
          </a:p>
          <a:p>
            <a:endParaRPr lang="en-US" sz="2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70013" y="1757782"/>
            <a:ext cx="10298096" cy="21839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UnmanagedCallersOnly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EntryPoint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= “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csharp_add_method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")]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internal static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smtClean="0">
                <a:solidFill>
                  <a:schemeClr val="tx1"/>
                </a:solidFill>
                <a:latin typeface="Consolas" pitchFamily="49" charset="0"/>
              </a:rPr>
              <a:t> Add(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arg1,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arg2)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return arg1 + arg2;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Calling C# from C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Implement sample C application</a:t>
            </a:r>
          </a:p>
          <a:p>
            <a:endParaRPr lang="en-US" dirty="0" smtClean="0">
              <a:latin typeface="Consolas" pitchFamily="49" charset="0"/>
              <a:cs typeface="Segoe UI Light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23276" y="2512382"/>
            <a:ext cx="10253709" cy="36842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stdint.h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int32_t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csharp_add_method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(int32_t a, int32_t b);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printf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("Hello world!");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printf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("%d",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csharp_add_method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(1, 2));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Reflection and AOT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now consider that we need to do some </a:t>
            </a:r>
            <a:r>
              <a:rPr lang="en-US" b="1" dirty="0" smtClean="0"/>
              <a:t>reflection-heavy stuff</a:t>
            </a:r>
            <a:r>
              <a:rPr lang="en-US" dirty="0" smtClean="0"/>
              <a:t>, such as serialization using </a:t>
            </a:r>
            <a:r>
              <a:rPr lang="en-US" dirty="0" err="1" smtClean="0"/>
              <a:t>Newtonsoft.Json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We need to instruct </a:t>
            </a:r>
            <a:r>
              <a:rPr lang="en-US" b="1" dirty="0" smtClean="0"/>
              <a:t>IL Linker</a:t>
            </a:r>
            <a:r>
              <a:rPr lang="en-US" dirty="0" smtClean="0"/>
              <a:t> not to strip metadata</a:t>
            </a:r>
          </a:p>
          <a:p>
            <a:r>
              <a:rPr lang="en-US" dirty="0" smtClean="0"/>
              <a:t>Add file </a:t>
            </a:r>
            <a:r>
              <a:rPr lang="en-US" b="1" dirty="0" smtClean="0"/>
              <a:t>rd.xml</a:t>
            </a:r>
            <a:r>
              <a:rPr lang="en-US" dirty="0" smtClean="0"/>
              <a:t> in the root folder of C# library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23276" y="3826275"/>
            <a:ext cx="10253709" cy="23703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&lt;Directives </a:t>
            </a:r>
            <a:r>
              <a:rPr lang="en-US" sz="2400" dirty="0" err="1" smtClean="0">
                <a:solidFill>
                  <a:schemeClr val="tx1"/>
                </a:solidFill>
              </a:rPr>
              <a:t>xmlns</a:t>
            </a:r>
            <a:r>
              <a:rPr lang="en-US" sz="2400" dirty="0" smtClean="0">
                <a:solidFill>
                  <a:schemeClr val="tx1"/>
                </a:solidFill>
              </a:rPr>
              <a:t>="http://schemas.microsoft.com/netfx/2013/01/metadata"&gt;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&lt;Application&gt;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&lt;Assembly Name="</a:t>
            </a:r>
            <a:r>
              <a:rPr lang="en-US" sz="2400" dirty="0" err="1" smtClean="0">
                <a:solidFill>
                  <a:schemeClr val="tx1"/>
                </a:solidFill>
              </a:rPr>
              <a:t>Newtonsoft.Json</a:t>
            </a:r>
            <a:r>
              <a:rPr lang="en-US" sz="2400" dirty="0" smtClean="0">
                <a:solidFill>
                  <a:schemeClr val="tx1"/>
                </a:solidFill>
              </a:rPr>
              <a:t>" Dynamic="Required All"/&gt;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&lt;/Application&gt;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&lt;/Directives&gt;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718326" y="3366052"/>
            <a:ext cx="5141843" cy="290222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Native node 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dirty="0" smtClean="0"/>
              <a:t>(loaded by LS)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DotVVM</a:t>
            </a:r>
            <a:r>
              <a:rPr lang="en-US" dirty="0" smtClean="0"/>
              <a:t> VS Code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working on </a:t>
            </a:r>
            <a:r>
              <a:rPr lang="en-US" b="1" dirty="0" err="1" smtClean="0"/>
              <a:t>libDotvvmSpy</a:t>
            </a:r>
            <a:r>
              <a:rPr lang="en-US" dirty="0" smtClean="0"/>
              <a:t> (</a:t>
            </a:r>
            <a:r>
              <a:rPr lang="en-US" dirty="0" err="1" smtClean="0"/>
              <a:t>cca</a:t>
            </a:r>
            <a:r>
              <a:rPr lang="en-US" dirty="0" smtClean="0"/>
              <a:t> 8.2MB library)</a:t>
            </a:r>
            <a:endParaRPr lang="en-US" b="1" dirty="0" smtClean="0"/>
          </a:p>
          <a:p>
            <a:pPr lvl="1"/>
            <a:r>
              <a:rPr lang="en-US" sz="2800" dirty="0" smtClean="0"/>
              <a:t>AOT-compiled class library that uses </a:t>
            </a:r>
            <a:r>
              <a:rPr lang="en-US" sz="2800" dirty="0" err="1" smtClean="0"/>
              <a:t>ILSpy</a:t>
            </a:r>
            <a:r>
              <a:rPr lang="en-US" sz="2800" dirty="0" smtClean="0"/>
              <a:t> to inspect assemblies</a:t>
            </a:r>
          </a:p>
          <a:p>
            <a:pPr lvl="1"/>
            <a:r>
              <a:rPr lang="en-US" sz="2800" dirty="0" smtClean="0"/>
              <a:t>Used to inspect classes for @</a:t>
            </a:r>
            <a:r>
              <a:rPr lang="en-US" sz="2800" dirty="0" err="1" smtClean="0"/>
              <a:t>viewmodel</a:t>
            </a:r>
            <a:r>
              <a:rPr lang="en-US" sz="2800" dirty="0" smtClean="0"/>
              <a:t> auto-completion</a:t>
            </a:r>
          </a:p>
          <a:p>
            <a:endParaRPr lang="en-US" b="1" dirty="0"/>
          </a:p>
        </p:txBody>
      </p:sp>
      <p:pic>
        <p:nvPicPr>
          <p:cNvPr id="1026" name="Picture 2" descr="https://tomasherceg.gallerycdn.vsassets.io/extensions/tomasherceg/dotvvm-vscode/0.9.1/1669021796211/Microsoft.VisualStudio.Services.Icons.Defaul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3782" y="124955"/>
            <a:ext cx="1313926" cy="1313926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1152939" y="3564836"/>
            <a:ext cx="2544423" cy="9210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VSIX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TypeScript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03247" y="3578089"/>
            <a:ext cx="1961322" cy="9210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Node bindings </a:t>
            </a:r>
          </a:p>
          <a:p>
            <a:pPr algn="ctr"/>
            <a:r>
              <a:rPr lang="en-US" dirty="0" smtClean="0"/>
              <a:t>(C++)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514525" y="3578088"/>
            <a:ext cx="2100466" cy="9210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libDotvvmSpy</a:t>
            </a:r>
            <a:endParaRPr lang="en-US" b="1" dirty="0" smtClean="0"/>
          </a:p>
          <a:p>
            <a:pPr algn="ctr"/>
            <a:r>
              <a:rPr lang="en-US" dirty="0" smtClean="0"/>
              <a:t>(AOT-compiled C#)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481394" y="5155097"/>
            <a:ext cx="2166728" cy="9210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ICSharp.Decompiler</a:t>
            </a:r>
            <a:endParaRPr lang="en-US" b="1" dirty="0" smtClean="0"/>
          </a:p>
          <a:p>
            <a:pPr algn="ctr"/>
            <a:r>
              <a:rPr lang="en-US" dirty="0" smtClean="0"/>
              <a:t>(AOT-compiled C#)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9" idx="0"/>
          </p:cNvCxnSpPr>
          <p:nvPr/>
        </p:nvCxnSpPr>
        <p:spPr>
          <a:xfrm>
            <a:off x="9564758" y="4499114"/>
            <a:ext cx="0" cy="6559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 flipV="1">
            <a:off x="7964569" y="4038601"/>
            <a:ext cx="549956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6313" y="5108715"/>
            <a:ext cx="2557676" cy="9210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Svelte Language Server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TypeScript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2"/>
            <a:endCxn id="17" idx="0"/>
          </p:cNvCxnSpPr>
          <p:nvPr/>
        </p:nvCxnSpPr>
        <p:spPr>
          <a:xfrm>
            <a:off x="2425151" y="4485862"/>
            <a:ext cx="0" cy="6228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IlcInvariantGlobalization</a:t>
            </a:r>
            <a:r>
              <a:rPr lang="en-US" dirty="0" smtClean="0"/>
              <a:t> – remove support for non-</a:t>
            </a:r>
            <a:r>
              <a:rPr lang="en-US" dirty="0" err="1" smtClean="0"/>
              <a:t>english</a:t>
            </a:r>
            <a:r>
              <a:rPr lang="en-US" dirty="0" smtClean="0"/>
              <a:t> cultures</a:t>
            </a:r>
          </a:p>
          <a:p>
            <a:r>
              <a:rPr lang="en-US" b="1" dirty="0" err="1" smtClean="0"/>
              <a:t>IlcOptimizationPreference</a:t>
            </a:r>
            <a:r>
              <a:rPr lang="en-US" dirty="0" smtClean="0"/>
              <a:t> – prefer speed or executable size</a:t>
            </a:r>
          </a:p>
          <a:p>
            <a:r>
              <a:rPr lang="en-US" b="1" dirty="0" err="1" smtClean="0"/>
              <a:t>IlcGenerateStackTraceData</a:t>
            </a:r>
            <a:r>
              <a:rPr lang="en-US" b="1" dirty="0" smtClean="0"/>
              <a:t> </a:t>
            </a:r>
            <a:r>
              <a:rPr lang="en-US" dirty="0" smtClean="0"/>
              <a:t>– disable metadata for stack traces</a:t>
            </a:r>
          </a:p>
          <a:p>
            <a:endParaRPr lang="en-US" sz="2800" b="1" dirty="0" smtClean="0"/>
          </a:p>
          <a:p>
            <a:r>
              <a:rPr lang="en-US" dirty="0" smtClean="0"/>
              <a:t>Configurability is quite powerful: </a:t>
            </a:r>
            <a:r>
              <a:rPr lang="en-US" dirty="0" smtClean="0">
                <a:hlinkClick r:id="rId2"/>
              </a:rPr>
              <a:t>https://github.com/nikouu/TinyWordle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Weird Assembly Load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 to load an assembly during runtime</a:t>
            </a:r>
          </a:p>
          <a:p>
            <a:r>
              <a:rPr lang="en-US" dirty="0" smtClean="0"/>
              <a:t>Assembly binding fails usually manifest using an exception</a:t>
            </a:r>
          </a:p>
          <a:p>
            <a:pPr lvl="1"/>
            <a:r>
              <a:rPr lang="en-US" sz="2800" b="1" dirty="0" err="1" smtClean="0"/>
              <a:t>TypeLoadException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FileNotFoundException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FileLoadException</a:t>
            </a:r>
            <a:r>
              <a:rPr lang="en-US" sz="2800" dirty="0" smtClean="0"/>
              <a:t> or </a:t>
            </a:r>
            <a:r>
              <a:rPr lang="en-US" sz="2800" b="1" dirty="0" err="1" smtClean="0"/>
              <a:t>BadImageException</a:t>
            </a:r>
            <a:endParaRPr lang="en-US" sz="2800" b="1" dirty="0" smtClean="0"/>
          </a:p>
          <a:p>
            <a:pPr lvl="1"/>
            <a:endParaRPr lang="en-US" sz="2800" b="1" dirty="0" smtClean="0"/>
          </a:p>
          <a:p>
            <a:pPr lvl="1"/>
            <a:endParaRPr lang="en-US" sz="2800" b="1" dirty="0" smtClean="0"/>
          </a:p>
          <a:p>
            <a:pPr lvl="1"/>
            <a:endParaRPr lang="en-US" sz="2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949780" y="3845633"/>
            <a:ext cx="10253709" cy="23703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err="1" smtClean="0">
                <a:solidFill>
                  <a:schemeClr val="tx1"/>
                </a:solidFill>
              </a:rPr>
              <a:t>System.IO.FileLoadException</a:t>
            </a:r>
            <a:r>
              <a:rPr lang="en-US" sz="2400" i="1" dirty="0" smtClean="0">
                <a:solidFill>
                  <a:schemeClr val="tx1"/>
                </a:solidFill>
              </a:rPr>
              <a:t>: Could not load file or assembly ‘</a:t>
            </a:r>
            <a:r>
              <a:rPr lang="en-US" sz="2400" i="1" dirty="0" err="1" smtClean="0">
                <a:solidFill>
                  <a:schemeClr val="tx1"/>
                </a:solidFill>
              </a:rPr>
              <a:t>MyCoolAssembly</a:t>
            </a:r>
            <a:r>
              <a:rPr lang="en-US" sz="2400" i="1" dirty="0" smtClean="0">
                <a:solidFill>
                  <a:schemeClr val="tx1"/>
                </a:solidFill>
              </a:rPr>
              <a:t>, Version=1.2.3, Culture=neutral, </a:t>
            </a:r>
            <a:r>
              <a:rPr lang="en-US" sz="2400" i="1" dirty="0" err="1" smtClean="0">
                <a:solidFill>
                  <a:schemeClr val="tx1"/>
                </a:solidFill>
              </a:rPr>
              <a:t>PublicKeyToken</a:t>
            </a:r>
            <a:r>
              <a:rPr lang="en-US" sz="2400" i="1" dirty="0" smtClean="0">
                <a:solidFill>
                  <a:schemeClr val="tx1"/>
                </a:solidFill>
              </a:rPr>
              <a:t>=367d582291c765f7’ or one of its dependencies. The located assembly’s </a:t>
            </a:r>
            <a:r>
              <a:rPr lang="en-US" sz="2400" b="1" i="1" dirty="0" smtClean="0">
                <a:solidFill>
                  <a:schemeClr val="tx1"/>
                </a:solidFill>
              </a:rPr>
              <a:t>manifest definition does not match the assembly reference</a:t>
            </a:r>
            <a:endParaRPr lang="en-US" sz="24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Binding &amp; .NET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Somewhat successful approach to solve the </a:t>
            </a:r>
            <a:r>
              <a:rPr lang="en-US" b="1" dirty="0" smtClean="0"/>
              <a:t>DLL Hell</a:t>
            </a:r>
            <a:r>
              <a:rPr lang="en-US" dirty="0" smtClean="0"/>
              <a:t> [1] problem</a:t>
            </a:r>
          </a:p>
          <a:p>
            <a:r>
              <a:rPr lang="en-US" dirty="0" smtClean="0"/>
              <a:t>However:</a:t>
            </a:r>
          </a:p>
          <a:p>
            <a:pPr lvl="1"/>
            <a:r>
              <a:rPr lang="en-US" sz="2800" dirty="0" smtClean="0"/>
              <a:t>Way </a:t>
            </a:r>
            <a:r>
              <a:rPr lang="en-US" sz="2800" b="1" dirty="0" smtClean="0"/>
              <a:t>too strict and complex rules</a:t>
            </a:r>
            <a:r>
              <a:rPr lang="en-US" sz="2800" dirty="0" smtClean="0"/>
              <a:t> for real-world applications [2]</a:t>
            </a:r>
          </a:p>
          <a:p>
            <a:pPr lvl="1"/>
            <a:r>
              <a:rPr lang="en-US" sz="2800" dirty="0" smtClean="0"/>
              <a:t>Introduces new problem: </a:t>
            </a:r>
            <a:r>
              <a:rPr lang="en-US" sz="2800" b="1" dirty="0" smtClean="0"/>
              <a:t>Assembly Binding Redirects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https://en.wikipedia.org/wiki/DLL_Hell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https://learn.microsoft.com/en-us/dotnet/framework/deployment/how-the-runtime-locates-assemblies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Binding Failure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55304" y="2007705"/>
            <a:ext cx="2014331" cy="9210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Awesome Application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62330" y="2020958"/>
            <a:ext cx="1716157" cy="907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75582" y="3644350"/>
            <a:ext cx="1716157" cy="907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779026" y="3657602"/>
            <a:ext cx="1914939" cy="907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NewtonSoft.Json</a:t>
            </a:r>
            <a:r>
              <a:rPr lang="en-US" dirty="0" smtClean="0"/>
              <a:t> (version </a:t>
            </a:r>
            <a:r>
              <a:rPr lang="en-US" dirty="0" smtClean="0">
                <a:solidFill>
                  <a:srgbClr val="FF0000"/>
                </a:solidFill>
              </a:rPr>
              <a:t>12.0.3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779026" y="2014333"/>
            <a:ext cx="1914939" cy="907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NewtonSoft.Json</a:t>
            </a:r>
            <a:r>
              <a:rPr lang="en-US" dirty="0" smtClean="0"/>
              <a:t> (version </a:t>
            </a:r>
            <a:r>
              <a:rPr lang="en-US" dirty="0" smtClean="0">
                <a:solidFill>
                  <a:srgbClr val="FF0000"/>
                </a:solidFill>
              </a:rPr>
              <a:t>13.0.2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869635" y="2468218"/>
            <a:ext cx="1192695" cy="66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3823252" y="2869097"/>
            <a:ext cx="1252330" cy="1229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10" idx="1"/>
          </p:cNvCxnSpPr>
          <p:nvPr/>
        </p:nvCxnSpPr>
        <p:spPr>
          <a:xfrm flipV="1">
            <a:off x="6778487" y="2468220"/>
            <a:ext cx="1000539" cy="6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6791739" y="4098237"/>
            <a:ext cx="987287" cy="132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Binding Fixed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55304" y="2007705"/>
            <a:ext cx="2014331" cy="9210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Awesome Application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62330" y="2020958"/>
            <a:ext cx="1716157" cy="907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75582" y="3644350"/>
            <a:ext cx="1716157" cy="907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779026" y="3657602"/>
            <a:ext cx="1914939" cy="907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NewtonSoft.Json</a:t>
            </a:r>
            <a:r>
              <a:rPr lang="en-US" dirty="0" smtClean="0"/>
              <a:t> (version </a:t>
            </a:r>
            <a:r>
              <a:rPr lang="en-US" dirty="0" smtClean="0">
                <a:solidFill>
                  <a:srgbClr val="FF0000"/>
                </a:solidFill>
              </a:rPr>
              <a:t>12.0.3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779026" y="2014333"/>
            <a:ext cx="1914939" cy="907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NewtonSoft.Json</a:t>
            </a:r>
            <a:r>
              <a:rPr lang="en-US" dirty="0" smtClean="0"/>
              <a:t> (version </a:t>
            </a:r>
            <a:r>
              <a:rPr lang="en-US" dirty="0" smtClean="0">
                <a:solidFill>
                  <a:srgbClr val="FF0000"/>
                </a:solidFill>
              </a:rPr>
              <a:t>13.0.2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869635" y="2468218"/>
            <a:ext cx="1192695" cy="66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3823252" y="2869097"/>
            <a:ext cx="1252330" cy="12291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10" idx="1"/>
          </p:cNvCxnSpPr>
          <p:nvPr/>
        </p:nvCxnSpPr>
        <p:spPr>
          <a:xfrm flipV="1">
            <a:off x="6778487" y="2468220"/>
            <a:ext cx="1000539" cy="6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6791739" y="4098237"/>
            <a:ext cx="987287" cy="132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535" y="4914555"/>
            <a:ext cx="9929813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application shipped with every .NET Framework installation</a:t>
            </a:r>
          </a:p>
          <a:p>
            <a:r>
              <a:rPr lang="en-US" dirty="0" smtClean="0"/>
              <a:t>Very clumsy, old and error-prone UI</a:t>
            </a:r>
            <a:endParaRPr lang="en-US" dirty="0"/>
          </a:p>
        </p:txBody>
      </p:sp>
      <p:pic>
        <p:nvPicPr>
          <p:cNvPr id="32770" name="Picture 2" descr="Microsoft Fusion View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0957" y="3123426"/>
            <a:ext cx="6391121" cy="32281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Modern, open-source alternative to original fusion </a:t>
            </a:r>
          </a:p>
          <a:p>
            <a:r>
              <a:rPr lang="en-US" dirty="0" smtClean="0">
                <a:hlinkClick r:id="rId2"/>
              </a:rPr>
              <a:t>https://github.com/awaescher/Fusion</a:t>
            </a:r>
            <a:endParaRPr lang="en-US" dirty="0"/>
          </a:p>
        </p:txBody>
      </p:sp>
      <p:pic>
        <p:nvPicPr>
          <p:cNvPr id="31746" name="Picture 2" descr="Fusion++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2997" y="2898737"/>
            <a:ext cx="5750575" cy="3795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sk-SK" dirty="0" smtClean="0"/>
              <a:t>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.NET Core?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versions </a:t>
            </a:r>
            <a:r>
              <a:rPr lang="en-US" b="1" dirty="0" smtClean="0"/>
              <a:t>do not need to strictly match </a:t>
            </a:r>
            <a:r>
              <a:rPr lang="en-US" dirty="0" smtClean="0"/>
              <a:t>build / runtime</a:t>
            </a:r>
          </a:p>
          <a:p>
            <a:r>
              <a:rPr lang="en-US" dirty="0" smtClean="0"/>
              <a:t>New runtime approach</a:t>
            </a:r>
          </a:p>
          <a:p>
            <a:pPr lvl="1"/>
            <a:r>
              <a:rPr lang="en-US" sz="2800" dirty="0" smtClean="0"/>
              <a:t>Ignore strong naming</a:t>
            </a:r>
          </a:p>
          <a:p>
            <a:pPr lvl="1"/>
            <a:r>
              <a:rPr lang="en-US" sz="2800" dirty="0" smtClean="0"/>
              <a:t>Allow almost any version at runtime</a:t>
            </a:r>
          </a:p>
          <a:p>
            <a:pPr lvl="1"/>
            <a:r>
              <a:rPr lang="en-US" sz="2800" dirty="0" err="1" smtClean="0">
                <a:latin typeface="Consolas" pitchFamily="49" charset="0"/>
              </a:rPr>
              <a:t>AssemblyLoadContext</a:t>
            </a:r>
            <a:r>
              <a:rPr lang="en-US" sz="2800" dirty="0" smtClean="0">
                <a:latin typeface="Consolas" pitchFamily="49" charset="0"/>
              </a:rPr>
              <a:t> 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(replaces </a:t>
            </a:r>
            <a:r>
              <a:rPr lang="en-US" sz="2800" dirty="0" err="1" smtClean="0">
                <a:latin typeface="Segoe UI Light" pitchFamily="34" charset="0"/>
                <a:cs typeface="Segoe UI Light" pitchFamily="34" charset="0"/>
              </a:rPr>
              <a:t>AppDomains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)</a:t>
            </a:r>
            <a:endParaRPr lang="en-US" sz="2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iganti - prezentace - design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BE3F670A21EE41836432E8877BB7BF" ma:contentTypeVersion="14" ma:contentTypeDescription="Create a new document." ma:contentTypeScope="" ma:versionID="2613fd93a197dee29934a8f10d5c202c">
  <xsd:schema xmlns:xsd="http://www.w3.org/2001/XMLSchema" xmlns:xs="http://www.w3.org/2001/XMLSchema" xmlns:p="http://schemas.microsoft.com/office/2006/metadata/properties" xmlns:ns2="01e86200-75eb-4bd8-a778-006114ac53ac" xmlns:ns3="1188222b-401f-4d0e-aa4a-9b6efc1d6731" targetNamespace="http://schemas.microsoft.com/office/2006/metadata/properties" ma:root="true" ma:fieldsID="effdd21cd1324f1e064f20e5d0ce178a" ns2:_="" ns3:_="">
    <xsd:import namespace="01e86200-75eb-4bd8-a778-006114ac53ac"/>
    <xsd:import namespace="1188222b-401f-4d0e-aa4a-9b6efc1d67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86200-75eb-4bd8-a778-006114ac53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9c4f9657-4bc9-422c-b872-a7982c26f0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88222b-401f-4d0e-aa4a-9b6efc1d673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b8da44a-9299-4af5-b743-2a4c0b5f0809}" ma:internalName="TaxCatchAll" ma:showField="CatchAllData" ma:web="1188222b-401f-4d0e-aa4a-9b6efc1d67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1e86200-75eb-4bd8-a778-006114ac53ac">
      <Terms xmlns="http://schemas.microsoft.com/office/infopath/2007/PartnerControls"/>
    </lcf76f155ced4ddcb4097134ff3c332f>
    <TaxCatchAll xmlns="1188222b-401f-4d0e-aa4a-9b6efc1d6731" xsi:nil="true"/>
  </documentManagement>
</p:properties>
</file>

<file path=customXml/itemProps1.xml><?xml version="1.0" encoding="utf-8"?>
<ds:datastoreItem xmlns:ds="http://schemas.openxmlformats.org/officeDocument/2006/customXml" ds:itemID="{37268D86-22BE-48CE-86AA-EEDC6CCBD4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60BACF-572A-4217-814E-1E839D948D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86200-75eb-4bd8-a778-006114ac53ac"/>
    <ds:schemaRef ds:uri="1188222b-401f-4d0e-aa4a-9b6efc1d6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19568C-B622-47C7-A92F-ECD8FA4F2B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de703118-1d83-4aec-8dbe-b2a62c8725d7"/>
    <ds:schemaRef ds:uri="de219177-7dbf-4b3a-b10c-9e182bef67ac"/>
    <ds:schemaRef ds:uri="http://www.w3.org/XML/1998/namespace"/>
    <ds:schemaRef ds:uri="01e86200-75eb-4bd8-a778-006114ac53ac"/>
    <ds:schemaRef ds:uri="1188222b-401f-4d0e-aa4a-9b6efc1d673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riganti - prezentace - design</Template>
  <TotalTime>1180</TotalTime>
  <Words>616</Words>
  <Application>Microsoft Office PowerPoint</Application>
  <PresentationFormat>Custom</PresentationFormat>
  <Paragraphs>121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riganti - prezentace - design</vt:lpstr>
      <vt:lpstr>Assembly Bindings, Binding Redirections &amp; Debugging</vt:lpstr>
      <vt:lpstr>Motivation: Weird Assembly Load Errors</vt:lpstr>
      <vt:lpstr>Assembly Binding &amp; .NET Framework</vt:lpstr>
      <vt:lpstr>Assembly Binding Failure</vt:lpstr>
      <vt:lpstr>Assembly Binding Fixed</vt:lpstr>
      <vt:lpstr>Fusion</vt:lpstr>
      <vt:lpstr>Fusion++</vt:lpstr>
      <vt:lpstr>Examples</vt:lpstr>
      <vt:lpstr>What about .NET Core?</vt:lpstr>
      <vt:lpstr>.NET 7 &amp; AOT Native Interoperability</vt:lpstr>
      <vt:lpstr>Motivation for AOT</vt:lpstr>
      <vt:lpstr>Use-cases for AOT</vt:lpstr>
      <vt:lpstr>Disadvantages of AOT</vt:lpstr>
      <vt:lpstr>Example: Calling C# from C [1/2]</vt:lpstr>
      <vt:lpstr>Example: Calling C# from C [2/2]</vt:lpstr>
      <vt:lpstr>Example: Reflection and AOT</vt:lpstr>
      <vt:lpstr>Example: DotVVM VS Code Extension</vt:lpstr>
      <vt:lpstr>Configuring AOT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</dc:title>
  <dc:creator>Tomáš Herceg (RIGANTI s.r.o.)</dc:creator>
  <cp:lastModifiedBy>Andy</cp:lastModifiedBy>
  <cp:revision>123</cp:revision>
  <dcterms:created xsi:type="dcterms:W3CDTF">2018-03-30T11:21:23Z</dcterms:created>
  <dcterms:modified xsi:type="dcterms:W3CDTF">2023-01-12T13:57:00Z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0x01010045BE3F670A21EE41836432E8877BB7BF</vt:lpwstr>
  </property>
  <property fmtid="{D5CDD505-2E9C-101B-9397-08002B2CF9AE}" pid="3" name="Order">
    <vt:r8>9977200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