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1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r:id="rId12" id="257"/>
    <p:sldId r:id="rId13" id="258"/>
    <p:sldId r:id="rId14" id="259"/>
    <p:sldId r:id="rId15" id="260"/>
    <p:sldId r:id="rId16" id="261"/>
    <p:sldId r:id="rId17" id="262"/>
    <p:sldId r:id="rId18" id="263"/>
    <p:sldId r:id="rId19" id="264"/>
    <p:sldId r:id="rId20" id="265"/>
    <p:sldId r:id="rId21" id="266"/>
  </p:sldIdLst>
  <p:sldSz cy="6858000" cx="9144000"/>
  <p:notesSz cx="6858000" cy="9144000"/>
  <p:embeddedFontLst>
    <p:embeddedFont>
      <p:font typeface="Nuni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hEb2uA3T/RN+IJo/ehe6Vw7itf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notesMaster" Target="notesMasters/notesMaster1.xml"/><Relationship Id="rId10" Type="http://schemas.openxmlformats.org/officeDocument/2006/relationships/font" Target="fonts/Nunito-boldItalic.fntdata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3" Type="http://schemas.openxmlformats.org/officeDocument/2006/relationships/slide" Target="slides/slide3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5" Type="http://schemas.openxmlformats.org/officeDocument/2006/relationships/slide" Target="slides/slide5.xml"/><Relationship Id="rId9" Type="http://schemas.openxmlformats.org/officeDocument/2006/relationships/font" Target="fonts/Nunito-italic.fntdata"/><Relationship Id="rId8" Type="http://schemas.openxmlformats.org/officeDocument/2006/relationships/font" Target="fonts/Nunito-bold.fntdata"/><Relationship Id="rId7" Type="http://schemas.openxmlformats.org/officeDocument/2006/relationships/font" Target="fonts/Nunito-regular.fntdata"/><Relationship Id="rId6" Type="http://schemas.openxmlformats.org/officeDocument/2006/relationships/slide" Target="slides/slide1.xml"/><Relationship Id="rId11" Type="http://customschemas.google.com/relationships/presentationmetadata" Target="metadata"/><Relationship Id="rId4" Type="http://schemas.openxmlformats.org/officeDocument/2006/relationships/slideMaster" Target="slideMasters/slideMaster1.xml"/><Relationship Id="rId3" Type="http://schemas.openxmlformats.org/officeDocument/2006/relationships/presProps" Target="presProps.xml"/><Relationship Id="rId2" Type="http://schemas.openxmlformats.org/officeDocument/2006/relationships/viewProps" Target="viewProps.xml"/><Relationship Id="rId1" Type="http://schemas.openxmlformats.org/officeDocument/2006/relationships/theme" Target="theme/theme1.xml"/><Relationship Id="rId14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 Slaydı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arşılaştırma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7" name="Google Shape;67;p13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8" name="Google Shape;68;p13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9" name="Google Shape;69;p13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0" name="Google Shape;70;p13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İki İçerik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6" name="Google Shape;76;p14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ölüm Üstbilgisi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1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457200" y="1218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457200" y="1326850"/>
            <a:ext cx="8229600" cy="48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30200" lvl="1" marL="9144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2pPr>
            <a:lvl3pPr indent="-317500" lvl="2" marL="13716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04800" lvl="3" marL="18288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 sz="1200">
                <a:solidFill>
                  <a:schemeClr val="lt1"/>
                </a:solidFill>
              </a:defRPr>
            </a:lvl4pPr>
            <a:lvl5pPr indent="-298450" lvl="4" marL="22860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Char char="»"/>
              <a:defRPr sz="1100">
                <a:solidFill>
                  <a:schemeClr val="lt1"/>
                </a:solidFill>
              </a:defRPr>
            </a:lvl5pPr>
            <a:lvl6pPr indent="-292100" lvl="5" marL="27432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00"/>
              <a:buChar char="»"/>
              <a:defRPr sz="1000">
                <a:solidFill>
                  <a:schemeClr val="lt1"/>
                </a:solidFill>
              </a:defRPr>
            </a:lvl6pPr>
            <a:lvl7pPr indent="-292100" lvl="6" marL="32004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00"/>
              <a:buChar char="»"/>
              <a:defRPr sz="1000">
                <a:solidFill>
                  <a:schemeClr val="lt1"/>
                </a:solidFill>
              </a:defRPr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900"/>
              <a:buChar char="»"/>
              <a:defRPr sz="900">
                <a:solidFill>
                  <a:schemeClr val="lt1"/>
                </a:solidFill>
              </a:defRPr>
            </a:lvl8pPr>
            <a:lvl9pPr indent="-279400" lvl="8" marL="41148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800"/>
              <a:buChar char="»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1 1">
  <p:cSld name="OBJEC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6baf4b0859_0_6"/>
          <p:cNvSpPr txBox="1"/>
          <p:nvPr>
            <p:ph type="title"/>
          </p:nvPr>
        </p:nvSpPr>
        <p:spPr>
          <a:xfrm>
            <a:off x="457200" y="1218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g6baf4b0859_0_6"/>
          <p:cNvSpPr txBox="1"/>
          <p:nvPr>
            <p:ph idx="1" type="body"/>
          </p:nvPr>
        </p:nvSpPr>
        <p:spPr>
          <a:xfrm>
            <a:off x="457200" y="1326850"/>
            <a:ext cx="8229600" cy="48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30200" lvl="1" marL="9144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2pPr>
            <a:lvl3pPr indent="-317500" lvl="2" marL="13716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04800" lvl="3" marL="18288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 sz="1200">
                <a:solidFill>
                  <a:schemeClr val="lt1"/>
                </a:solidFill>
              </a:defRPr>
            </a:lvl4pPr>
            <a:lvl5pPr indent="-298450" lvl="4" marL="22860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Char char="»"/>
              <a:defRPr sz="1100">
                <a:solidFill>
                  <a:schemeClr val="lt1"/>
                </a:solidFill>
              </a:defRPr>
            </a:lvl5pPr>
            <a:lvl6pPr indent="-292100" lvl="5" marL="27432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00"/>
              <a:buChar char="»"/>
              <a:defRPr sz="1000">
                <a:solidFill>
                  <a:schemeClr val="lt1"/>
                </a:solidFill>
              </a:defRPr>
            </a:lvl6pPr>
            <a:lvl7pPr indent="-292100" lvl="6" marL="32004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00"/>
              <a:buChar char="»"/>
              <a:defRPr sz="1000">
                <a:solidFill>
                  <a:schemeClr val="lt1"/>
                </a:solidFill>
              </a:defRPr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900"/>
              <a:buChar char="»"/>
              <a:defRPr sz="900">
                <a:solidFill>
                  <a:schemeClr val="lt1"/>
                </a:solidFill>
              </a:defRPr>
            </a:lvl8pPr>
            <a:lvl9pPr indent="-279400" lvl="8" marL="41148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800"/>
              <a:buChar char="»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g6baf4b0859_0_6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g6baf4b0859_0_6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g6baf4b0859_0_6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key Başlık ve Metin" type="vertTitleAndTx">
  <p:cSld name="VERTICAL_TITLE_AND_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, Dikey Metin" type="vertTx">
  <p:cSld name="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lı Resim" type="picTx">
  <p:cSld name="PICTURE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5" name="Google Shape;45;p9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lı İçerik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2" name="Google Shape;52;p10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oş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alnızca Başlık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slideLayout" Target="../slideLayouts/slideLayout3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Relationship Id="rId9" Type="http://schemas.openxmlformats.org/officeDocument/2006/relationships/slideLayout" Target="../slideLayouts/slideLayout8.xml"/><Relationship Id="rId6" Type="http://schemas.openxmlformats.org/officeDocument/2006/relationships/slideLayout" Target="../slideLayouts/slideLayout5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3" Type="http://schemas.openxmlformats.org/officeDocument/2006/relationships/slideLayout" Target="../slideLayouts/slideLayout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g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386250" y="1502050"/>
            <a:ext cx="8257200" cy="28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Demystifying Code: Intro to Python</a:t>
            </a:r>
            <a:endParaRPr b="1"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by Aaron Johnson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Fall 2019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Strings6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In python a string is most easily identified by the use of double quotes</a:t>
            </a:r>
          </a:p>
          <a:p>
            <a:pPr lvl="1">
              <a:defRPr sz="1600"/>
            </a:pPr>
            <a:r>
              <a:t>bar</a:t>
            </a:r>
          </a:p>
          <a:p>
            <a:pPr lvl="1">
              <a:defRPr sz="1600"/>
            </a:pPr>
            <a:r>
              <a:t>foo</a:t>
            </a:r>
          </a:p>
        </p:txBody>
      </p:sp>
      <p:pic>
        <p:nvPicPr>
          <p:cNvPr id="4" name="Picture 3" descr="me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68580"/>
            <a:ext cx="6400800" cy="37751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Strings7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In python a string is most easily identified by the use of double quotes</a:t>
            </a:r>
          </a:p>
          <a:p>
            <a:pPr lvl="1">
              <a:defRPr sz="1600"/>
            </a:pPr>
            <a:r>
              <a:t>bar</a:t>
            </a:r>
          </a:p>
          <a:p>
            <a:pPr lvl="1">
              <a:defRPr sz="1600"/>
            </a:pPr>
            <a:r>
              <a:t>foo</a:t>
            </a:r>
          </a:p>
        </p:txBody>
      </p:sp>
      <p:pic>
        <p:nvPicPr>
          <p:cNvPr id="4" name="Picture 3" descr="me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68580"/>
            <a:ext cx="6400800" cy="37751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Programming languages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/>
          <a:p>
            <a:pPr lvl="1">
              <a:defRPr sz="1600"/>
            </a:pPr>
            <a:r>
              <a:t>Can be thought of as simply a program that you feed commands to</a:t>
            </a:r>
          </a:p>
          <a:p>
            <a:pPr lvl="1">
              <a:defRPr sz="1600"/>
            </a:pPr>
            <a:r>
              <a:t>You can write scripts or programs that make the computer do whatever you can dream up</a:t>
            </a:r>
          </a:p>
          <a:p>
            <a:pPr lvl="1">
              <a:defRPr sz="1600"/>
            </a:pPr>
            <a:r>
              <a:t>There are many programming languages at least 700 or so according to Wikipedia</a:t>
            </a:r>
          </a:p>
        </p:txBody>
      </p:sp>
      <p:pic>
        <p:nvPicPr>
          <p:cNvPr id="4" name="Picture 3" descr="slid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3909059"/>
            <a:ext cx="3200400" cy="26349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Brief history of programming languages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Aaron's list of most popular languages</a:t>
            </a:r>
          </a:p>
          <a:p>
            <a:r>
              <a:t>foobar</a:t>
            </a:r>
          </a:p>
          <a:p>
            <a:pPr lvl="1">
              <a:defRPr sz="1600"/>
            </a:pPr>
            <a:r>
              <a:t>1957 - FORTRAN - Compiled</a:t>
            </a:r>
          </a:p>
          <a:p>
            <a:pPr lvl="1">
              <a:defRPr sz="1600"/>
            </a:pPr>
            <a:r>
              <a:t>1964 - BASIC - Interpreted</a:t>
            </a:r>
          </a:p>
          <a:p>
            <a:pPr lvl="1">
              <a:defRPr sz="1600"/>
            </a:pPr>
            <a:r>
              <a:t>1970 - Pascal - Compiled</a:t>
            </a:r>
          </a:p>
          <a:p>
            <a:pPr lvl="1">
              <a:defRPr sz="1600"/>
            </a:pPr>
            <a:r>
              <a:t>1972 - C - Compiled</a:t>
            </a:r>
          </a:p>
          <a:p>
            <a:pPr lvl="1">
              <a:defRPr sz="1600"/>
            </a:pPr>
            <a:r>
              <a:t>1980 - C++ - Compiled</a:t>
            </a:r>
          </a:p>
          <a:p>
            <a:pPr lvl="1">
              <a:defRPr sz="1600"/>
            </a:pPr>
            <a:r>
              <a:t>1991 - Python - Interpreted</a:t>
            </a:r>
          </a:p>
          <a:p>
            <a:pPr lvl="1">
              <a:defRPr sz="1600"/>
            </a:pPr>
            <a:r>
              <a:t>1991 - Visual Basic - Compiled</a:t>
            </a:r>
          </a:p>
          <a:p>
            <a:pPr lvl="1">
              <a:defRPr sz="1600"/>
            </a:pPr>
            <a:r>
              <a:t>1995 - Ruby - Interpreted</a:t>
            </a:r>
          </a:p>
          <a:p>
            <a:pPr lvl="1">
              <a:defRPr sz="1600"/>
            </a:pPr>
            <a:r>
              <a:t>1995 - Java - Compiled (JVM)</a:t>
            </a:r>
          </a:p>
          <a:p>
            <a:pPr lvl="1">
              <a:defRPr sz="1600"/>
            </a:pPr>
            <a:r>
              <a:t>1995 - JavaScript - Interpreted</a:t>
            </a:r>
          </a:p>
          <a:p>
            <a:pPr lvl="1">
              <a:defRPr sz="1600"/>
            </a:pPr>
            <a:r>
              <a:t>1995 - PHP - Interpreted</a:t>
            </a:r>
          </a:p>
          <a:p>
            <a:pPr lvl="1">
              <a:defRPr sz="1600"/>
            </a:pPr>
            <a:r>
              <a:t>2001 - C# - Compiled (CLR)</a:t>
            </a:r>
          </a:p>
          <a:p>
            <a:pPr lvl="1">
              <a:defRPr sz="1600"/>
            </a:pPr>
            <a:r>
              <a:t>2009 - Go - Compiled (Google - produces statically linked native binaries without external dependencies.)</a:t>
            </a:r>
          </a:p>
          <a:p>
            <a:pPr lvl="1">
              <a:defRPr sz="1600"/>
            </a:pPr>
            <a:r>
              <a:t>2011 - Dart Compiled/Interpreted (Google - AOT-compiled to JavaScript)</a:t>
            </a:r>
          </a:p>
        </p:txBody>
      </p:sp>
      <p:pic>
        <p:nvPicPr>
          <p:cNvPr id="4" name="Picture 3" descr="slid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057400"/>
            <a:ext cx="3657600" cy="24317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Interpreted vs Compiled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/>
          <a:p>
            <a:pPr lvl="1">
              <a:defRPr sz="1600"/>
            </a:pPr>
            <a:r>
              <a:t>Compiled languages - converted directly into machine code that the processor can execute. As a result, they tend to be faster and more efficient to execute than interpreted languages.</a:t>
            </a:r>
          </a:p>
          <a:p>
            <a:pPr lvl="1">
              <a:defRPr sz="1600"/>
            </a:pPr>
            <a:r>
              <a:t>Interpreted languages - the source code is not directly translated by the target machine. Instead, a different program, aka the interpreter, reads and executes the code.</a:t>
            </a:r>
          </a:p>
        </p:txBody>
      </p:sp>
      <p:pic>
        <p:nvPicPr>
          <p:cNvPr id="4" name="Picture 3" descr="slid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3909059"/>
            <a:ext cx="3200400" cy="25949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Scripts vs Programs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/>
          <a:p>
            <a:pPr lvl="1">
              <a:defRPr sz="1600"/>
            </a:pPr>
            <a:r>
              <a:t>Scripts are usually interpreted (but not always, such as with golang scripts)</a:t>
            </a:r>
          </a:p>
          <a:p>
            <a:pPr lvl="1">
              <a:defRPr sz="1600"/>
            </a:pPr>
            <a:r>
              <a:t>Programs can be either compiled (C++, C#, Java) or interpreted (Python, Ruby, PHP)</a:t>
            </a:r>
          </a:p>
          <a:p>
            <a:pPr lvl="1">
              <a:defRPr sz="1600"/>
            </a:pPr>
            <a:r>
              <a:t>The biggest difference is that scripts are written to control an existing program</a:t>
            </a:r>
          </a:p>
          <a:p>
            <a:pPr lvl="1">
              <a:defRPr sz="1600"/>
            </a:pPr>
            <a:r>
              <a:t>Scripts often automate manual tasks to make work easier to accomplish</a:t>
            </a:r>
          </a:p>
          <a:p>
            <a:pPr lvl="1">
              <a:defRPr sz="1600"/>
            </a:pPr>
            <a:r>
              <a:t>Scripts can accomplish many important tasks and are often written by a single person</a:t>
            </a:r>
          </a:p>
          <a:p>
            <a:pPr lvl="1">
              <a:defRPr sz="1600"/>
            </a:pPr>
            <a:r>
              <a:t>Programs usually have very ambitious goals and often take a large amount of time and money to create</a:t>
            </a:r>
          </a:p>
        </p:txBody>
      </p:sp>
      <p:pic>
        <p:nvPicPr>
          <p:cNvPr id="4" name="Picture 3" descr="slide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4800600"/>
            <a:ext cx="2743200" cy="19243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Strings2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In python a string is most easily identified by the use of double quotes</a:t>
            </a:r>
          </a:p>
          <a:p>
            <a:pPr lvl="1">
              <a:defRPr sz="1600"/>
            </a:pPr>
            <a:r>
              <a:t>bar</a:t>
            </a:r>
          </a:p>
          <a:p>
            <a:pPr lvl="1">
              <a:defRPr sz="1600"/>
            </a:pPr>
            <a:r>
              <a:t>foo</a:t>
            </a:r>
          </a:p>
        </p:txBody>
      </p:sp>
      <p:pic>
        <p:nvPicPr>
          <p:cNvPr id="4" name="Picture 3" descr="me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68580"/>
            <a:ext cx="6400800" cy="37751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Strings3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In python a string is most easily identified by the use of double quotes</a:t>
            </a:r>
          </a:p>
          <a:p>
            <a:pPr lvl="1">
              <a:defRPr sz="1600"/>
            </a:pPr>
            <a:r>
              <a:t>bar</a:t>
            </a:r>
          </a:p>
          <a:p>
            <a:pPr lvl="1">
              <a:defRPr sz="1600"/>
            </a:pPr>
            <a:r>
              <a:t>foo</a:t>
            </a:r>
          </a:p>
        </p:txBody>
      </p:sp>
      <p:pic>
        <p:nvPicPr>
          <p:cNvPr id="4" name="Picture 3" descr="me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68580"/>
            <a:ext cx="6400800" cy="37751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Strings4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In python a string is most easily identified by the use of double quotes</a:t>
            </a:r>
          </a:p>
          <a:p>
            <a:pPr lvl="1">
              <a:defRPr sz="1600"/>
            </a:pPr>
            <a:r>
              <a:t>bar</a:t>
            </a:r>
          </a:p>
          <a:p>
            <a:pPr lvl="1">
              <a:defRPr sz="1600"/>
            </a:pPr>
            <a:r>
              <a:t>foo</a:t>
            </a:r>
          </a:p>
        </p:txBody>
      </p:sp>
      <p:pic>
        <p:nvPicPr>
          <p:cNvPr id="4" name="Picture 3" descr="me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68580"/>
            <a:ext cx="6400800" cy="37751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Strings5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In python a string is most easily identified by the use of double quotes</a:t>
            </a:r>
          </a:p>
          <a:p>
            <a:pPr lvl="1">
              <a:defRPr sz="1600"/>
            </a:pPr>
            <a:r>
              <a:t>bar</a:t>
            </a:r>
          </a:p>
          <a:p>
            <a:pPr lvl="1">
              <a:defRPr sz="1600"/>
            </a:pPr>
            <a:r>
              <a:t>foo</a:t>
            </a:r>
          </a:p>
        </p:txBody>
      </p:sp>
      <p:pic>
        <p:nvPicPr>
          <p:cNvPr id="4" name="Picture 3" descr="me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68580"/>
            <a:ext cx="6400800" cy="37751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2010-05-23T14:28:12Z</dcterms:created>
  <dc:creator>Free PPT Backgrounds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