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Lst>
  <p:notesMasterIdLst>
    <p:notesMasterId r:id="rId3"/>
  </p:notesMasterIdLst>
  <p:sldSz cx="14630400" cy="8229600"/>
  <p:notesSz cx="8229600" cy="14630400"/>
  <p:embeddedFontLst>
    <p:embeddedFont>
      <p:font typeface="IBM Plex Sans Medium"/>
      <p:regular r:id="rId8"/>
    </p:embeddedFont>
    <p:embeddedFont>
      <p:font typeface="IBM Plex Sans Medium"/>
      <p:regular r:id="rId9"/>
    </p:embeddedFont>
    <p:embeddedFont>
      <p:font typeface="IBM Plex Sans Medium"/>
      <p:regular r:id="rId10"/>
    </p:embeddedFont>
    <p:embeddedFont>
      <p:font typeface="IBM Plex Sans Medium"/>
      <p:regular r:id="rId11"/>
    </p:embeddedFont>
    <p:embeddedFont>
      <p:font typeface="Roboto"/>
      <p:regular r:id="rId12"/>
    </p:embeddedFont>
    <p:embeddedFont>
      <p:font typeface="Roboto"/>
      <p:regular r:id="rId13"/>
    </p:embeddedFont>
    <p:embeddedFont>
      <p:font typeface="Roboto"/>
      <p:regular r:id="rId14"/>
    </p:embeddedFont>
    <p:embeddedFont>
      <p:font typeface="Roboto"/>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font" Target="fonts/font1.fntdata"/><Relationship Id="rId9" Type="http://schemas.openxmlformats.org/officeDocument/2006/relationships/font" Target="fonts/font2.fntdata"/><Relationship Id="rId10" Type="http://schemas.openxmlformats.org/officeDocument/2006/relationships/font" Target="fonts/font3.fntdata"/><Relationship Id="rId11" Type="http://schemas.openxmlformats.org/officeDocument/2006/relationships/font" Target="fonts/font4.fntdata"/><Relationship Id="rId12" Type="http://schemas.openxmlformats.org/officeDocument/2006/relationships/font" Target="fonts/font5.fntdata"/><Relationship Id="rId13" Type="http://schemas.openxmlformats.org/officeDocument/2006/relationships/font" Target="fonts/font6.fntdata"/><Relationship Id="rId14" Type="http://schemas.openxmlformats.org/officeDocument/2006/relationships/font" Target="fonts/font7.fntdata"/><Relationship Id="rId15"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slideLayout" Target="../slideLayouts/slideLayout2.xml"/><Relationship Id="rId8"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396835" y="272891"/>
            <a:ext cx="6260425" cy="310158"/>
          </a:xfrm>
          <a:prstGeom prst="rect">
            <a:avLst/>
          </a:prstGeom>
          <a:noFill/>
          <a:ln/>
        </p:spPr>
        <p:txBody>
          <a:bodyPr wrap="none" lIns="0" tIns="0" rIns="0" bIns="0" rtlCol="0" anchor="t"/>
          <a:lstStyle/>
          <a:p>
            <a:pPr algn="l" indent="0" marL="0">
              <a:lnSpc>
                <a:spcPts val="2400"/>
              </a:lnSpc>
              <a:buNone/>
            </a:pPr>
            <a:r>
              <a:rPr lang="en-US" sz="1950" dirty="0">
                <a:solidFill>
                  <a:srgbClr val="F3F3F2"/>
                </a:solidFill>
                <a:latin typeface="IBM Plex Sans Medium" pitchFamily="34" charset="0"/>
                <a:ea typeface="IBM Plex Sans Medium" pitchFamily="34" charset="-122"/>
                <a:cs typeface="IBM Plex Sans Medium" pitchFamily="34" charset="-120"/>
              </a:rPr>
              <a:t>Breast Cancer Detection: A Machine Learning Approach</a:t>
            </a:r>
            <a:endParaRPr lang="en-US" sz="1950" dirty="0"/>
          </a:p>
        </p:txBody>
      </p:sp>
      <p:sp>
        <p:nvSpPr>
          <p:cNvPr id="3" name="Text 1"/>
          <p:cNvSpPr/>
          <p:nvPr/>
        </p:nvSpPr>
        <p:spPr>
          <a:xfrm>
            <a:off x="396835" y="781407"/>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This presentation outlines a machine learning project focused on breast cancer detection using a Kaggle dataset. We will cover the key steps from data exploration to model evaluation, aiming to build a robust predictive model.</a:t>
            </a:r>
            <a:endParaRPr lang="en-US" sz="750" dirty="0"/>
          </a:p>
        </p:txBody>
      </p:sp>
      <p:sp>
        <p:nvSpPr>
          <p:cNvPr id="4" name="Text 2"/>
          <p:cNvSpPr/>
          <p:nvPr/>
        </p:nvSpPr>
        <p:spPr>
          <a:xfrm>
            <a:off x="396835" y="1051560"/>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01</a:t>
            </a:r>
            <a:endParaRPr lang="en-US" sz="750" dirty="0"/>
          </a:p>
        </p:txBody>
      </p:sp>
      <p:sp>
        <p:nvSpPr>
          <p:cNvPr id="5" name="Shape 3"/>
          <p:cNvSpPr/>
          <p:nvPr/>
        </p:nvSpPr>
        <p:spPr>
          <a:xfrm>
            <a:off x="396835" y="1204793"/>
            <a:ext cx="4546044" cy="15240"/>
          </a:xfrm>
          <a:prstGeom prst="rect">
            <a:avLst/>
          </a:prstGeom>
          <a:solidFill>
            <a:srgbClr val="FFBC8F"/>
          </a:solidFill>
          <a:ln/>
        </p:spPr>
      </p:sp>
      <p:sp>
        <p:nvSpPr>
          <p:cNvPr id="6" name="Text 4"/>
          <p:cNvSpPr/>
          <p:nvPr/>
        </p:nvSpPr>
        <p:spPr>
          <a:xfrm>
            <a:off x="396835" y="1284803"/>
            <a:ext cx="1963698"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Introduction &amp; Problem Statement</a:t>
            </a:r>
            <a:endParaRPr lang="en-US" sz="950" dirty="0"/>
          </a:p>
        </p:txBody>
      </p:sp>
      <p:sp>
        <p:nvSpPr>
          <p:cNvPr id="7" name="Text 5"/>
          <p:cNvSpPr/>
          <p:nvPr/>
        </p:nvSpPr>
        <p:spPr>
          <a:xfrm>
            <a:off x="5042059" y="1051560"/>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02</a:t>
            </a:r>
            <a:endParaRPr lang="en-US" sz="750" dirty="0"/>
          </a:p>
        </p:txBody>
      </p:sp>
      <p:sp>
        <p:nvSpPr>
          <p:cNvPr id="8" name="Shape 6"/>
          <p:cNvSpPr/>
          <p:nvPr/>
        </p:nvSpPr>
        <p:spPr>
          <a:xfrm>
            <a:off x="5042059" y="1204793"/>
            <a:ext cx="4546163" cy="15240"/>
          </a:xfrm>
          <a:prstGeom prst="rect">
            <a:avLst/>
          </a:prstGeom>
          <a:solidFill>
            <a:srgbClr val="FFBC8F"/>
          </a:solidFill>
          <a:ln/>
        </p:spPr>
      </p:sp>
      <p:sp>
        <p:nvSpPr>
          <p:cNvPr id="9" name="Text 7"/>
          <p:cNvSpPr/>
          <p:nvPr/>
        </p:nvSpPr>
        <p:spPr>
          <a:xfrm>
            <a:off x="5042059" y="1284803"/>
            <a:ext cx="1411486"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Imports &amp; Dependencies</a:t>
            </a:r>
            <a:endParaRPr lang="en-US" sz="950" dirty="0"/>
          </a:p>
        </p:txBody>
      </p:sp>
      <p:sp>
        <p:nvSpPr>
          <p:cNvPr id="10" name="Text 8"/>
          <p:cNvSpPr/>
          <p:nvPr/>
        </p:nvSpPr>
        <p:spPr>
          <a:xfrm>
            <a:off x="9687401" y="1051560"/>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03</a:t>
            </a:r>
            <a:endParaRPr lang="en-US" sz="750" dirty="0"/>
          </a:p>
        </p:txBody>
      </p:sp>
      <p:sp>
        <p:nvSpPr>
          <p:cNvPr id="11" name="Shape 9"/>
          <p:cNvSpPr/>
          <p:nvPr/>
        </p:nvSpPr>
        <p:spPr>
          <a:xfrm>
            <a:off x="9687401" y="1204793"/>
            <a:ext cx="4546163" cy="15240"/>
          </a:xfrm>
          <a:prstGeom prst="rect">
            <a:avLst/>
          </a:prstGeom>
          <a:solidFill>
            <a:srgbClr val="FFBC8F"/>
          </a:solidFill>
          <a:ln/>
        </p:spPr>
      </p:sp>
      <p:sp>
        <p:nvSpPr>
          <p:cNvPr id="12" name="Text 10"/>
          <p:cNvSpPr/>
          <p:nvPr/>
        </p:nvSpPr>
        <p:spPr>
          <a:xfrm>
            <a:off x="9687401" y="1284803"/>
            <a:ext cx="1322665"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Load &amp; Explore Dataset</a:t>
            </a:r>
            <a:endParaRPr lang="en-US" sz="950" dirty="0"/>
          </a:p>
        </p:txBody>
      </p:sp>
      <p:sp>
        <p:nvSpPr>
          <p:cNvPr id="13" name="Text 11"/>
          <p:cNvSpPr/>
          <p:nvPr/>
        </p:nvSpPr>
        <p:spPr>
          <a:xfrm>
            <a:off x="396835" y="1613416"/>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04</a:t>
            </a:r>
            <a:endParaRPr lang="en-US" sz="750" dirty="0"/>
          </a:p>
        </p:txBody>
      </p:sp>
      <p:sp>
        <p:nvSpPr>
          <p:cNvPr id="14" name="Shape 12"/>
          <p:cNvSpPr/>
          <p:nvPr/>
        </p:nvSpPr>
        <p:spPr>
          <a:xfrm>
            <a:off x="396835" y="1766649"/>
            <a:ext cx="4546044" cy="15240"/>
          </a:xfrm>
          <a:prstGeom prst="rect">
            <a:avLst/>
          </a:prstGeom>
          <a:solidFill>
            <a:srgbClr val="FFBC8F"/>
          </a:solidFill>
          <a:ln/>
        </p:spPr>
      </p:sp>
      <p:sp>
        <p:nvSpPr>
          <p:cNvPr id="15" name="Text 13"/>
          <p:cNvSpPr/>
          <p:nvPr/>
        </p:nvSpPr>
        <p:spPr>
          <a:xfrm>
            <a:off x="396835" y="1846659"/>
            <a:ext cx="1240393"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Data Preprocessing</a:t>
            </a:r>
            <a:endParaRPr lang="en-US" sz="950" dirty="0"/>
          </a:p>
        </p:txBody>
      </p:sp>
      <p:sp>
        <p:nvSpPr>
          <p:cNvPr id="16" name="Text 14"/>
          <p:cNvSpPr/>
          <p:nvPr/>
        </p:nvSpPr>
        <p:spPr>
          <a:xfrm>
            <a:off x="5042059" y="1613416"/>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05</a:t>
            </a:r>
            <a:endParaRPr lang="en-US" sz="750" dirty="0"/>
          </a:p>
        </p:txBody>
      </p:sp>
      <p:sp>
        <p:nvSpPr>
          <p:cNvPr id="17" name="Shape 15"/>
          <p:cNvSpPr/>
          <p:nvPr/>
        </p:nvSpPr>
        <p:spPr>
          <a:xfrm>
            <a:off x="5042059" y="1766649"/>
            <a:ext cx="4546163" cy="15240"/>
          </a:xfrm>
          <a:prstGeom prst="rect">
            <a:avLst/>
          </a:prstGeom>
          <a:solidFill>
            <a:srgbClr val="FFBC8F"/>
          </a:solidFill>
          <a:ln/>
        </p:spPr>
      </p:sp>
      <p:sp>
        <p:nvSpPr>
          <p:cNvPr id="18" name="Text 16"/>
          <p:cNvSpPr/>
          <p:nvPr/>
        </p:nvSpPr>
        <p:spPr>
          <a:xfrm>
            <a:off x="5042059" y="1846659"/>
            <a:ext cx="1240393"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Model Training</a:t>
            </a:r>
            <a:endParaRPr lang="en-US" sz="950" dirty="0"/>
          </a:p>
        </p:txBody>
      </p:sp>
      <p:sp>
        <p:nvSpPr>
          <p:cNvPr id="19" name="Text 17"/>
          <p:cNvSpPr/>
          <p:nvPr/>
        </p:nvSpPr>
        <p:spPr>
          <a:xfrm>
            <a:off x="9687401" y="1613416"/>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06</a:t>
            </a:r>
            <a:endParaRPr lang="en-US" sz="750" dirty="0"/>
          </a:p>
        </p:txBody>
      </p:sp>
      <p:sp>
        <p:nvSpPr>
          <p:cNvPr id="20" name="Shape 18"/>
          <p:cNvSpPr/>
          <p:nvPr/>
        </p:nvSpPr>
        <p:spPr>
          <a:xfrm>
            <a:off x="9687401" y="1766649"/>
            <a:ext cx="4546163" cy="15240"/>
          </a:xfrm>
          <a:prstGeom prst="rect">
            <a:avLst/>
          </a:prstGeom>
          <a:solidFill>
            <a:srgbClr val="FFBC8F"/>
          </a:solidFill>
          <a:ln/>
        </p:spPr>
      </p:sp>
      <p:sp>
        <p:nvSpPr>
          <p:cNvPr id="21" name="Text 19"/>
          <p:cNvSpPr/>
          <p:nvPr/>
        </p:nvSpPr>
        <p:spPr>
          <a:xfrm>
            <a:off x="9687401" y="1846659"/>
            <a:ext cx="1240393"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Model Evaluation</a:t>
            </a:r>
            <a:endParaRPr lang="en-US" sz="950" dirty="0"/>
          </a:p>
        </p:txBody>
      </p:sp>
      <p:sp>
        <p:nvSpPr>
          <p:cNvPr id="22" name="Text 20"/>
          <p:cNvSpPr/>
          <p:nvPr/>
        </p:nvSpPr>
        <p:spPr>
          <a:xfrm>
            <a:off x="396835" y="2175272"/>
            <a:ext cx="99179" cy="123944"/>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IBM Plex Sans Light" pitchFamily="34" charset="0"/>
                <a:ea typeface="IBM Plex Sans Light" pitchFamily="34" charset="-122"/>
                <a:cs typeface="IBM Plex Sans Light" pitchFamily="34" charset="-120"/>
              </a:rPr>
              <a:t>07</a:t>
            </a:r>
            <a:endParaRPr lang="en-US" sz="750" dirty="0"/>
          </a:p>
        </p:txBody>
      </p:sp>
      <p:sp>
        <p:nvSpPr>
          <p:cNvPr id="23" name="Shape 21"/>
          <p:cNvSpPr/>
          <p:nvPr/>
        </p:nvSpPr>
        <p:spPr>
          <a:xfrm>
            <a:off x="396835" y="2328505"/>
            <a:ext cx="13836729" cy="15240"/>
          </a:xfrm>
          <a:prstGeom prst="rect">
            <a:avLst/>
          </a:prstGeom>
          <a:solidFill>
            <a:srgbClr val="FFBC8F"/>
          </a:solidFill>
          <a:ln/>
        </p:spPr>
      </p:sp>
      <p:sp>
        <p:nvSpPr>
          <p:cNvPr id="24" name="Text 22"/>
          <p:cNvSpPr/>
          <p:nvPr/>
        </p:nvSpPr>
        <p:spPr>
          <a:xfrm>
            <a:off x="396835" y="2408515"/>
            <a:ext cx="1389936"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Conclusion &amp; Next Steps</a:t>
            </a:r>
            <a:endParaRPr lang="en-US" sz="950" dirty="0"/>
          </a:p>
        </p:txBody>
      </p:sp>
      <p:sp>
        <p:nvSpPr>
          <p:cNvPr id="25" name="Text 23"/>
          <p:cNvSpPr/>
          <p:nvPr/>
        </p:nvSpPr>
        <p:spPr>
          <a:xfrm>
            <a:off x="396835" y="2786777"/>
            <a:ext cx="3461266"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Dataset Loading and Initial Inspection</a:t>
            </a:r>
            <a:endParaRPr lang="en-US" sz="1550" dirty="0"/>
          </a:p>
        </p:txBody>
      </p:sp>
      <p:sp>
        <p:nvSpPr>
          <p:cNvPr id="26" name="Text 24"/>
          <p:cNvSpPr/>
          <p:nvPr/>
        </p:nvSpPr>
        <p:spPr>
          <a:xfrm>
            <a:off x="396835" y="3183612"/>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The dataset, "breast-cancer-dataset.csv," contains 213 entries and 11 columns. Initial inspection reveals a mix of numerical and categorical data types, including patient age, tumor size, and diagnosis results.</a:t>
            </a:r>
            <a:endParaRPr lang="en-US" sz="750" dirty="0"/>
          </a:p>
        </p:txBody>
      </p:sp>
      <p:sp>
        <p:nvSpPr>
          <p:cNvPr id="27" name="Text 25"/>
          <p:cNvSpPr/>
          <p:nvPr/>
        </p:nvSpPr>
        <p:spPr>
          <a:xfrm>
            <a:off x="396835" y="3491032"/>
            <a:ext cx="3036332"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Quick Data Inspection &amp; Cleaning</a:t>
            </a:r>
            <a:endParaRPr lang="en-US" sz="1550" dirty="0"/>
          </a:p>
        </p:txBody>
      </p:sp>
      <p:sp>
        <p:nvSpPr>
          <p:cNvPr id="28" name="Text 26"/>
          <p:cNvSpPr/>
          <p:nvPr/>
        </p:nvSpPr>
        <p:spPr>
          <a:xfrm>
            <a:off x="396835" y="3887867"/>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Data cleaning involves converting range-like columns to numeric midpoints, one-hot encoding categorical fields, and creating a binary target column (1 for Malignant, 0 for Benign). Missing values are handled by filling numeric NaNs with the median.</a:t>
            </a:r>
            <a:endParaRPr lang="en-US" sz="750" dirty="0"/>
          </a:p>
        </p:txBody>
      </p:sp>
      <p:sp>
        <p:nvSpPr>
          <p:cNvPr id="29" name="Text 27"/>
          <p:cNvSpPr/>
          <p:nvPr/>
        </p:nvSpPr>
        <p:spPr>
          <a:xfrm>
            <a:off x="396835" y="4195286"/>
            <a:ext cx="2890718"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Exploratory Data Analysis (EDA)</a:t>
            </a:r>
            <a:endParaRPr lang="en-US" sz="1550" dirty="0"/>
          </a:p>
        </p:txBody>
      </p:sp>
      <p:sp>
        <p:nvSpPr>
          <p:cNvPr id="30" name="Text 28"/>
          <p:cNvSpPr/>
          <p:nvPr/>
        </p:nvSpPr>
        <p:spPr>
          <a:xfrm>
            <a:off x="396835" y="4592122"/>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EDA provides insights into the dataset's characteristics through visualizations of age distribution, class balance, tumor size, and breast quadrant counts. These plots help understand the data's underlying patterns and potential biases.</a:t>
            </a:r>
            <a:endParaRPr lang="en-US" sz="750" dirty="0"/>
          </a:p>
        </p:txBody>
      </p:sp>
      <p:pic>
        <p:nvPicPr>
          <p:cNvPr id="31" name="Image 0" descr="preencoded.png">    </p:cNvPr>
          <p:cNvPicPr>
            <a:picLocks noChangeAspect="1"/>
          </p:cNvPicPr>
          <p:nvPr/>
        </p:nvPicPr>
        <p:blipFill>
          <a:blip r:embed="rId1"/>
          <a:stretch>
            <a:fillRect/>
          </a:stretch>
        </p:blipFill>
        <p:spPr>
          <a:xfrm>
            <a:off x="396835" y="4973836"/>
            <a:ext cx="6797397" cy="9816346"/>
          </a:xfrm>
          <a:prstGeom prst="rect">
            <a:avLst/>
          </a:prstGeom>
        </p:spPr>
      </p:pic>
      <p:pic>
        <p:nvPicPr>
          <p:cNvPr id="32" name="Image 1" descr="preencoded.png">    </p:cNvPr>
          <p:cNvPicPr>
            <a:picLocks noChangeAspect="1"/>
          </p:cNvPicPr>
          <p:nvPr/>
        </p:nvPicPr>
        <p:blipFill>
          <a:blip r:embed="rId2"/>
          <a:stretch>
            <a:fillRect/>
          </a:stretch>
        </p:blipFill>
        <p:spPr>
          <a:xfrm>
            <a:off x="7443788" y="4973836"/>
            <a:ext cx="6797397" cy="10892790"/>
          </a:xfrm>
          <a:prstGeom prst="rect">
            <a:avLst/>
          </a:prstGeom>
        </p:spPr>
      </p:pic>
      <p:sp>
        <p:nvSpPr>
          <p:cNvPr id="33" name="Text 29"/>
          <p:cNvSpPr/>
          <p:nvPr/>
        </p:nvSpPr>
        <p:spPr>
          <a:xfrm>
            <a:off x="396835" y="16127016"/>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Data Preprocessing</a:t>
            </a:r>
            <a:endParaRPr lang="en-US" sz="1550" dirty="0"/>
          </a:p>
        </p:txBody>
      </p:sp>
      <p:sp>
        <p:nvSpPr>
          <p:cNvPr id="34" name="Text 30"/>
          <p:cNvSpPr/>
          <p:nvPr/>
        </p:nvSpPr>
        <p:spPr>
          <a:xfrm>
            <a:off x="396835" y="16523851"/>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Preprocessing steps include dropping unnecessary columns, one-hot encoding categorical variables like 'Breast' and 'Breast Quadrant', and scaling numeric features. The data is then split into training and testing sets (80/20 split) to prepare for model training.</a:t>
            </a:r>
            <a:endParaRPr lang="en-US" sz="750" dirty="0"/>
          </a:p>
        </p:txBody>
      </p:sp>
      <p:sp>
        <p:nvSpPr>
          <p:cNvPr id="35" name="Text 31"/>
          <p:cNvSpPr/>
          <p:nvPr/>
        </p:nvSpPr>
        <p:spPr>
          <a:xfrm>
            <a:off x="396835" y="16831270"/>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Model Training</a:t>
            </a:r>
            <a:endParaRPr lang="en-US" sz="1550" dirty="0"/>
          </a:p>
        </p:txBody>
      </p:sp>
      <p:sp>
        <p:nvSpPr>
          <p:cNvPr id="36" name="Text 32"/>
          <p:cNvSpPr/>
          <p:nvPr/>
        </p:nvSpPr>
        <p:spPr>
          <a:xfrm>
            <a:off x="396835" y="17228106"/>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Three classification models are trained: Logistic Regression, Decision Tree, and Random Forest. Each model learns from the preprocessed training data to predict breast cancer diagnosis.</a:t>
            </a:r>
            <a:endParaRPr lang="en-US" sz="750" dirty="0"/>
          </a:p>
        </p:txBody>
      </p:sp>
      <p:sp>
        <p:nvSpPr>
          <p:cNvPr id="37" name="Text 33"/>
          <p:cNvSpPr/>
          <p:nvPr/>
        </p:nvSpPr>
        <p:spPr>
          <a:xfrm>
            <a:off x="396835" y="17535525"/>
            <a:ext cx="1984653"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Model Evaluation</a:t>
            </a:r>
            <a:endParaRPr lang="en-US" sz="1550" dirty="0"/>
          </a:p>
        </p:txBody>
      </p:sp>
      <p:sp>
        <p:nvSpPr>
          <p:cNvPr id="38" name="Text 34"/>
          <p:cNvSpPr/>
          <p:nvPr/>
        </p:nvSpPr>
        <p:spPr>
          <a:xfrm>
            <a:off x="396835" y="17932360"/>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Models are evaluated using key metrics: accuracy, precision, recall, F1-score, and ROC-AUC. Confusion matrices and ROC curves are visualized to assess performance comprehensively.</a:t>
            </a:r>
            <a:endParaRPr lang="en-US" sz="750" dirty="0"/>
          </a:p>
        </p:txBody>
      </p:sp>
      <p:sp>
        <p:nvSpPr>
          <p:cNvPr id="39" name="Shape 35"/>
          <p:cNvSpPr/>
          <p:nvPr/>
        </p:nvSpPr>
        <p:spPr>
          <a:xfrm>
            <a:off x="396835" y="18202513"/>
            <a:ext cx="4546044" cy="1374934"/>
          </a:xfrm>
          <a:prstGeom prst="roundRect">
            <a:avLst>
              <a:gd name="adj" fmla="val 1083"/>
            </a:avLst>
          </a:prstGeom>
          <a:solidFill>
            <a:srgbClr val="292C32"/>
          </a:solidFill>
          <a:ln w="15240">
            <a:solidFill>
              <a:srgbClr val="61646A"/>
            </a:solidFill>
            <a:prstDash val="solid"/>
          </a:ln>
        </p:spPr>
      </p:sp>
      <p:sp>
        <p:nvSpPr>
          <p:cNvPr id="40" name="Shape 36"/>
          <p:cNvSpPr/>
          <p:nvPr/>
        </p:nvSpPr>
        <p:spPr>
          <a:xfrm>
            <a:off x="396835" y="18202513"/>
            <a:ext cx="60960" cy="1374934"/>
          </a:xfrm>
          <a:prstGeom prst="roundRect">
            <a:avLst>
              <a:gd name="adj" fmla="val 24419"/>
            </a:avLst>
          </a:prstGeom>
          <a:solidFill>
            <a:srgbClr val="FFBC8F"/>
          </a:solidFill>
          <a:ln/>
        </p:spPr>
      </p:sp>
      <p:sp>
        <p:nvSpPr>
          <p:cNvPr id="41" name="Text 37"/>
          <p:cNvSpPr/>
          <p:nvPr/>
        </p:nvSpPr>
        <p:spPr>
          <a:xfrm>
            <a:off x="572214" y="18316932"/>
            <a:ext cx="1240393"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Logistic Regression</a:t>
            </a:r>
            <a:endParaRPr lang="en-US" sz="950" dirty="0"/>
          </a:p>
        </p:txBody>
      </p:sp>
      <p:sp>
        <p:nvSpPr>
          <p:cNvPr id="42" name="Text 38"/>
          <p:cNvSpPr/>
          <p:nvPr/>
        </p:nvSpPr>
        <p:spPr>
          <a:xfrm>
            <a:off x="572214" y="18531483"/>
            <a:ext cx="4256246"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Accuracy: 0.907</a:t>
            </a:r>
            <a:endParaRPr lang="en-US" sz="750" dirty="0"/>
          </a:p>
        </p:txBody>
      </p:sp>
      <p:sp>
        <p:nvSpPr>
          <p:cNvPr id="43" name="Text 39"/>
          <p:cNvSpPr/>
          <p:nvPr/>
        </p:nvSpPr>
        <p:spPr>
          <a:xfrm>
            <a:off x="572214" y="18724721"/>
            <a:ext cx="4256246"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Precision: 1.0</a:t>
            </a:r>
            <a:endParaRPr lang="en-US" sz="750" dirty="0"/>
          </a:p>
        </p:txBody>
      </p:sp>
      <p:sp>
        <p:nvSpPr>
          <p:cNvPr id="44" name="Text 40"/>
          <p:cNvSpPr/>
          <p:nvPr/>
        </p:nvSpPr>
        <p:spPr>
          <a:xfrm>
            <a:off x="572214" y="18917960"/>
            <a:ext cx="4256246"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Recall: 0.789</a:t>
            </a:r>
            <a:endParaRPr lang="en-US" sz="750" dirty="0"/>
          </a:p>
        </p:txBody>
      </p:sp>
      <p:sp>
        <p:nvSpPr>
          <p:cNvPr id="45" name="Text 41"/>
          <p:cNvSpPr/>
          <p:nvPr/>
        </p:nvSpPr>
        <p:spPr>
          <a:xfrm>
            <a:off x="572214" y="19111198"/>
            <a:ext cx="4256246"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F1-score: 0.882</a:t>
            </a:r>
            <a:endParaRPr lang="en-US" sz="750" dirty="0"/>
          </a:p>
        </p:txBody>
      </p:sp>
      <p:sp>
        <p:nvSpPr>
          <p:cNvPr id="46" name="Text 42"/>
          <p:cNvSpPr/>
          <p:nvPr/>
        </p:nvSpPr>
        <p:spPr>
          <a:xfrm>
            <a:off x="572214" y="19304437"/>
            <a:ext cx="4256246"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ROC-AUC: 0.958</a:t>
            </a:r>
            <a:endParaRPr lang="en-US" sz="750" dirty="0"/>
          </a:p>
        </p:txBody>
      </p:sp>
      <p:sp>
        <p:nvSpPr>
          <p:cNvPr id="47" name="Shape 43"/>
          <p:cNvSpPr/>
          <p:nvPr/>
        </p:nvSpPr>
        <p:spPr>
          <a:xfrm>
            <a:off x="5042059" y="18202513"/>
            <a:ext cx="4546163" cy="1374934"/>
          </a:xfrm>
          <a:prstGeom prst="roundRect">
            <a:avLst>
              <a:gd name="adj" fmla="val 1083"/>
            </a:avLst>
          </a:prstGeom>
          <a:solidFill>
            <a:srgbClr val="292C32"/>
          </a:solidFill>
          <a:ln w="15240">
            <a:solidFill>
              <a:srgbClr val="61646A"/>
            </a:solidFill>
            <a:prstDash val="solid"/>
          </a:ln>
        </p:spPr>
      </p:sp>
      <p:sp>
        <p:nvSpPr>
          <p:cNvPr id="48" name="Shape 44"/>
          <p:cNvSpPr/>
          <p:nvPr/>
        </p:nvSpPr>
        <p:spPr>
          <a:xfrm>
            <a:off x="5042059" y="18202513"/>
            <a:ext cx="60960" cy="1374934"/>
          </a:xfrm>
          <a:prstGeom prst="roundRect">
            <a:avLst>
              <a:gd name="adj" fmla="val 24419"/>
            </a:avLst>
          </a:prstGeom>
          <a:solidFill>
            <a:srgbClr val="FFBC8F"/>
          </a:solidFill>
          <a:ln/>
        </p:spPr>
      </p:sp>
      <p:sp>
        <p:nvSpPr>
          <p:cNvPr id="49" name="Text 45"/>
          <p:cNvSpPr/>
          <p:nvPr/>
        </p:nvSpPr>
        <p:spPr>
          <a:xfrm>
            <a:off x="5217438" y="18316932"/>
            <a:ext cx="1240393"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Decision Tree</a:t>
            </a:r>
            <a:endParaRPr lang="en-US" sz="950" dirty="0"/>
          </a:p>
        </p:txBody>
      </p:sp>
      <p:sp>
        <p:nvSpPr>
          <p:cNvPr id="50" name="Text 46"/>
          <p:cNvSpPr/>
          <p:nvPr/>
        </p:nvSpPr>
        <p:spPr>
          <a:xfrm>
            <a:off x="5217438" y="18531483"/>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Accuracy: 0.767</a:t>
            </a:r>
            <a:endParaRPr lang="en-US" sz="750" dirty="0"/>
          </a:p>
        </p:txBody>
      </p:sp>
      <p:sp>
        <p:nvSpPr>
          <p:cNvPr id="51" name="Text 47"/>
          <p:cNvSpPr/>
          <p:nvPr/>
        </p:nvSpPr>
        <p:spPr>
          <a:xfrm>
            <a:off x="5217438" y="18724721"/>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Precision: 0.696</a:t>
            </a:r>
            <a:endParaRPr lang="en-US" sz="750" dirty="0"/>
          </a:p>
        </p:txBody>
      </p:sp>
      <p:sp>
        <p:nvSpPr>
          <p:cNvPr id="52" name="Text 48"/>
          <p:cNvSpPr/>
          <p:nvPr/>
        </p:nvSpPr>
        <p:spPr>
          <a:xfrm>
            <a:off x="5217438" y="18917960"/>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Recall: 0.842</a:t>
            </a:r>
            <a:endParaRPr lang="en-US" sz="750" dirty="0"/>
          </a:p>
        </p:txBody>
      </p:sp>
      <p:sp>
        <p:nvSpPr>
          <p:cNvPr id="53" name="Text 49"/>
          <p:cNvSpPr/>
          <p:nvPr/>
        </p:nvSpPr>
        <p:spPr>
          <a:xfrm>
            <a:off x="5217438" y="19111198"/>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F1-score: 0.762</a:t>
            </a:r>
            <a:endParaRPr lang="en-US" sz="750" dirty="0"/>
          </a:p>
        </p:txBody>
      </p:sp>
      <p:sp>
        <p:nvSpPr>
          <p:cNvPr id="54" name="Text 50"/>
          <p:cNvSpPr/>
          <p:nvPr/>
        </p:nvSpPr>
        <p:spPr>
          <a:xfrm>
            <a:off x="5217438" y="19304437"/>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ROC-AUC: 0.775</a:t>
            </a:r>
            <a:endParaRPr lang="en-US" sz="750" dirty="0"/>
          </a:p>
        </p:txBody>
      </p:sp>
      <p:sp>
        <p:nvSpPr>
          <p:cNvPr id="55" name="Shape 51"/>
          <p:cNvSpPr/>
          <p:nvPr/>
        </p:nvSpPr>
        <p:spPr>
          <a:xfrm>
            <a:off x="9687401" y="18202513"/>
            <a:ext cx="4546163" cy="1374934"/>
          </a:xfrm>
          <a:prstGeom prst="roundRect">
            <a:avLst>
              <a:gd name="adj" fmla="val 1083"/>
            </a:avLst>
          </a:prstGeom>
          <a:solidFill>
            <a:srgbClr val="292C32"/>
          </a:solidFill>
          <a:ln w="15240">
            <a:solidFill>
              <a:srgbClr val="61646A"/>
            </a:solidFill>
            <a:prstDash val="solid"/>
          </a:ln>
        </p:spPr>
      </p:sp>
      <p:sp>
        <p:nvSpPr>
          <p:cNvPr id="56" name="Shape 52"/>
          <p:cNvSpPr/>
          <p:nvPr/>
        </p:nvSpPr>
        <p:spPr>
          <a:xfrm>
            <a:off x="9687401" y="18202513"/>
            <a:ext cx="60960" cy="1374934"/>
          </a:xfrm>
          <a:prstGeom prst="roundRect">
            <a:avLst>
              <a:gd name="adj" fmla="val 24419"/>
            </a:avLst>
          </a:prstGeom>
          <a:solidFill>
            <a:srgbClr val="FFBC8F"/>
          </a:solidFill>
          <a:ln/>
        </p:spPr>
      </p:sp>
      <p:sp>
        <p:nvSpPr>
          <p:cNvPr id="57" name="Text 53"/>
          <p:cNvSpPr/>
          <p:nvPr/>
        </p:nvSpPr>
        <p:spPr>
          <a:xfrm>
            <a:off x="9862780" y="18316932"/>
            <a:ext cx="1240393" cy="155019"/>
          </a:xfrm>
          <a:prstGeom prst="rect">
            <a:avLst/>
          </a:prstGeom>
          <a:noFill/>
          <a:ln/>
        </p:spPr>
        <p:txBody>
          <a:bodyPr wrap="none" lIns="0" tIns="0" rIns="0" bIns="0" rtlCol="0" anchor="t"/>
          <a:lstStyle/>
          <a:p>
            <a:pPr algn="l" indent="0" marL="0">
              <a:lnSpc>
                <a:spcPts val="1200"/>
              </a:lnSpc>
              <a:buNone/>
            </a:pPr>
            <a:r>
              <a:rPr lang="en-US" sz="950" dirty="0">
                <a:solidFill>
                  <a:srgbClr val="D4D4D1"/>
                </a:solidFill>
                <a:latin typeface="IBM Plex Sans Medium" pitchFamily="34" charset="0"/>
                <a:ea typeface="IBM Plex Sans Medium" pitchFamily="34" charset="-122"/>
                <a:cs typeface="IBM Plex Sans Medium" pitchFamily="34" charset="-120"/>
              </a:rPr>
              <a:t>Random Forest</a:t>
            </a:r>
            <a:endParaRPr lang="en-US" sz="950" dirty="0"/>
          </a:p>
        </p:txBody>
      </p:sp>
      <p:sp>
        <p:nvSpPr>
          <p:cNvPr id="58" name="Text 54"/>
          <p:cNvSpPr/>
          <p:nvPr/>
        </p:nvSpPr>
        <p:spPr>
          <a:xfrm>
            <a:off x="9862780" y="18531483"/>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Accuracy: 0.930</a:t>
            </a:r>
            <a:endParaRPr lang="en-US" sz="750" dirty="0"/>
          </a:p>
        </p:txBody>
      </p:sp>
      <p:sp>
        <p:nvSpPr>
          <p:cNvPr id="59" name="Text 55"/>
          <p:cNvSpPr/>
          <p:nvPr/>
        </p:nvSpPr>
        <p:spPr>
          <a:xfrm>
            <a:off x="9862780" y="18724721"/>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Precision: 1.0</a:t>
            </a:r>
            <a:endParaRPr lang="en-US" sz="750" dirty="0"/>
          </a:p>
        </p:txBody>
      </p:sp>
      <p:sp>
        <p:nvSpPr>
          <p:cNvPr id="60" name="Text 56"/>
          <p:cNvSpPr/>
          <p:nvPr/>
        </p:nvSpPr>
        <p:spPr>
          <a:xfrm>
            <a:off x="9862780" y="18917960"/>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Recall: 0.842</a:t>
            </a:r>
            <a:endParaRPr lang="en-US" sz="750" dirty="0"/>
          </a:p>
        </p:txBody>
      </p:sp>
      <p:sp>
        <p:nvSpPr>
          <p:cNvPr id="61" name="Text 57"/>
          <p:cNvSpPr/>
          <p:nvPr/>
        </p:nvSpPr>
        <p:spPr>
          <a:xfrm>
            <a:off x="9862780" y="19111198"/>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F1-score: 0.914</a:t>
            </a:r>
            <a:endParaRPr lang="en-US" sz="750" dirty="0"/>
          </a:p>
        </p:txBody>
      </p:sp>
      <p:sp>
        <p:nvSpPr>
          <p:cNvPr id="62" name="Text 58"/>
          <p:cNvSpPr/>
          <p:nvPr/>
        </p:nvSpPr>
        <p:spPr>
          <a:xfrm>
            <a:off x="9862780" y="19304437"/>
            <a:ext cx="4256365" cy="158591"/>
          </a:xfrm>
          <a:prstGeom prst="rect">
            <a:avLst/>
          </a:prstGeom>
          <a:noFill/>
          <a:ln/>
        </p:spPr>
        <p:txBody>
          <a:bodyPr wrap="none" lIns="0" tIns="0" rIns="0" bIns="0" rtlCol="0" anchor="t"/>
          <a:lstStyle/>
          <a:p>
            <a:pPr algn="l" marL="342900" indent="-342900">
              <a:lnSpc>
                <a:spcPts val="1250"/>
              </a:lnSpc>
              <a:buSzPct val="100000"/>
              <a:buChar char="•"/>
            </a:pPr>
            <a:r>
              <a:rPr lang="en-US" sz="750" dirty="0">
                <a:solidFill>
                  <a:srgbClr val="D4D4D1"/>
                </a:solidFill>
                <a:latin typeface="Roboto" pitchFamily="34" charset="0"/>
                <a:ea typeface="Roboto" pitchFamily="34" charset="-122"/>
                <a:cs typeface="Roboto" pitchFamily="34" charset="-120"/>
              </a:rPr>
              <a:t>ROC-AUC: 0.947</a:t>
            </a:r>
            <a:endParaRPr lang="en-US" sz="750" dirty="0"/>
          </a:p>
        </p:txBody>
      </p:sp>
      <p:pic>
        <p:nvPicPr>
          <p:cNvPr id="63" name="Image 2" descr="preencoded.png">    </p:cNvPr>
          <p:cNvPicPr>
            <a:picLocks noChangeAspect="1"/>
          </p:cNvPicPr>
          <p:nvPr/>
        </p:nvPicPr>
        <p:blipFill>
          <a:blip r:embed="rId3"/>
          <a:stretch>
            <a:fillRect/>
          </a:stretch>
        </p:blipFill>
        <p:spPr>
          <a:xfrm>
            <a:off x="396835" y="19800570"/>
            <a:ext cx="6797397" cy="5130284"/>
          </a:xfrm>
          <a:prstGeom prst="rect">
            <a:avLst/>
          </a:prstGeom>
        </p:spPr>
      </p:pic>
      <p:pic>
        <p:nvPicPr>
          <p:cNvPr id="64" name="Image 3" descr="preencoded.png">    </p:cNvPr>
          <p:cNvPicPr>
            <a:picLocks noChangeAspect="1"/>
          </p:cNvPicPr>
          <p:nvPr/>
        </p:nvPicPr>
        <p:blipFill>
          <a:blip r:embed="rId4"/>
          <a:stretch>
            <a:fillRect/>
          </a:stretch>
        </p:blipFill>
        <p:spPr>
          <a:xfrm>
            <a:off x="7443788" y="19800570"/>
            <a:ext cx="6797397" cy="6944797"/>
          </a:xfrm>
          <a:prstGeom prst="rect">
            <a:avLst/>
          </a:prstGeom>
        </p:spPr>
      </p:pic>
      <p:pic>
        <p:nvPicPr>
          <p:cNvPr id="65" name="Image 4" descr="preencoded.png">    </p:cNvPr>
          <p:cNvPicPr>
            <a:picLocks noChangeAspect="1"/>
          </p:cNvPicPr>
          <p:nvPr/>
        </p:nvPicPr>
        <p:blipFill>
          <a:blip r:embed="rId5"/>
          <a:stretch>
            <a:fillRect/>
          </a:stretch>
        </p:blipFill>
        <p:spPr>
          <a:xfrm>
            <a:off x="396835" y="27080051"/>
            <a:ext cx="6797397" cy="4078367"/>
          </a:xfrm>
          <a:prstGeom prst="rect">
            <a:avLst/>
          </a:prstGeom>
        </p:spPr>
      </p:pic>
      <p:pic>
        <p:nvPicPr>
          <p:cNvPr id="66" name="Image 5" descr="preencoded.png">    </p:cNvPr>
          <p:cNvPicPr>
            <a:picLocks noChangeAspect="1"/>
          </p:cNvPicPr>
          <p:nvPr/>
        </p:nvPicPr>
        <p:blipFill>
          <a:blip r:embed="rId6"/>
          <a:stretch>
            <a:fillRect/>
          </a:stretch>
        </p:blipFill>
        <p:spPr>
          <a:xfrm>
            <a:off x="7443788" y="27080051"/>
            <a:ext cx="6797397" cy="8312706"/>
          </a:xfrm>
          <a:prstGeom prst="rect">
            <a:avLst/>
          </a:prstGeom>
        </p:spPr>
      </p:pic>
      <p:sp>
        <p:nvSpPr>
          <p:cNvPr id="67" name="Text 59"/>
          <p:cNvSpPr/>
          <p:nvPr/>
        </p:nvSpPr>
        <p:spPr>
          <a:xfrm>
            <a:off x="396835" y="35653147"/>
            <a:ext cx="2224445" cy="248007"/>
          </a:xfrm>
          <a:prstGeom prst="rect">
            <a:avLst/>
          </a:prstGeom>
          <a:noFill/>
          <a:ln/>
        </p:spPr>
        <p:txBody>
          <a:bodyPr wrap="none" lIns="0" tIns="0" rIns="0" bIns="0" rtlCol="0" anchor="t"/>
          <a:lstStyle/>
          <a:p>
            <a:pPr algn="l" indent="0" marL="0">
              <a:lnSpc>
                <a:spcPts val="1950"/>
              </a:lnSpc>
              <a:buNone/>
            </a:pPr>
            <a:r>
              <a:rPr lang="en-US" sz="1550" dirty="0">
                <a:solidFill>
                  <a:srgbClr val="F3F3F2"/>
                </a:solidFill>
                <a:latin typeface="IBM Plex Sans Medium" pitchFamily="34" charset="0"/>
                <a:ea typeface="IBM Plex Sans Medium" pitchFamily="34" charset="-122"/>
                <a:cs typeface="IBM Plex Sans Medium" pitchFamily="34" charset="-120"/>
              </a:rPr>
              <a:t>Conclusion &amp; Next Steps</a:t>
            </a:r>
            <a:endParaRPr lang="en-US" sz="1550" dirty="0"/>
          </a:p>
        </p:txBody>
      </p:sp>
      <p:sp>
        <p:nvSpPr>
          <p:cNvPr id="68" name="Text 60"/>
          <p:cNvSpPr/>
          <p:nvPr/>
        </p:nvSpPr>
        <p:spPr>
          <a:xfrm>
            <a:off x="396835" y="36049982"/>
            <a:ext cx="13836729" cy="158591"/>
          </a:xfrm>
          <a:prstGeom prst="rect">
            <a:avLst/>
          </a:prstGeom>
          <a:noFill/>
          <a:ln/>
        </p:spPr>
        <p:txBody>
          <a:bodyPr wrap="none" lIns="0" tIns="0" rIns="0" bIns="0" rtlCol="0" anchor="t"/>
          <a:lstStyle/>
          <a:p>
            <a:pPr algn="l" indent="0" marL="0">
              <a:lnSpc>
                <a:spcPts val="1250"/>
              </a:lnSpc>
              <a:buNone/>
            </a:pPr>
            <a:r>
              <a:rPr lang="en-US" sz="750" dirty="0">
                <a:solidFill>
                  <a:srgbClr val="D4D4D1"/>
                </a:solidFill>
                <a:latin typeface="Roboto" pitchFamily="34" charset="0"/>
                <a:ea typeface="Roboto" pitchFamily="34" charset="-122"/>
                <a:cs typeface="Roboto" pitchFamily="34" charset="-120"/>
              </a:rPr>
              <a:t>The Random Forest model achieved the highest accuracy (0.930) among the tested models. Future steps include hyperparameter tuning, cross-validation, addressing class imbalance with SMOTE, and model persistence for deployment.</a:t>
            </a:r>
            <a:endParaRPr lang="en-US" sz="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2025-08-29T14:24:46Z</dcterms:created>
  <dcterms:modified xsi:type="dcterms:W3CDTF">2025-08-29T14:24:46Z</dcterms:modified>
</cp:coreProperties>
</file>