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Canva Sans Bold" charset="1" panose="020B0803030501040103"/>
      <p:regular r:id="rId11"/>
    </p:embeddedFont>
    <p:embeddedFont>
      <p:font typeface="Canva Sans" charset="1" panose="020B0503030501040103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>
                <a:alpha val="81961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519685" y="1239401"/>
            <a:ext cx="9376629" cy="7805281"/>
          </a:xfrm>
          <a:custGeom>
            <a:avLst/>
            <a:gdLst/>
            <a:ahLst/>
            <a:cxnLst/>
            <a:rect r="r" b="b" t="t" l="l"/>
            <a:pathLst>
              <a:path h="7805281" w="9376629">
                <a:moveTo>
                  <a:pt x="0" y="0"/>
                </a:moveTo>
                <a:lnTo>
                  <a:pt x="9376630" y="0"/>
                </a:lnTo>
                <a:lnTo>
                  <a:pt x="9376630" y="7805281"/>
                </a:lnTo>
                <a:lnTo>
                  <a:pt x="0" y="78052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630" t="0" r="-1263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99742" y="1335009"/>
            <a:ext cx="8115300" cy="494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45"/>
              </a:lnSpc>
              <a:spcBef>
                <a:spcPct val="0"/>
              </a:spcBef>
            </a:pPr>
            <a:r>
              <a:rPr lang="en-US" b="true" sz="7032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</a:t>
            </a:r>
            <a:r>
              <a:rPr lang="en-US" b="true" sz="7032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reast Cancer</a:t>
            </a:r>
          </a:p>
          <a:p>
            <a:pPr algn="l">
              <a:lnSpc>
                <a:spcPts val="9845"/>
              </a:lnSpc>
              <a:spcBef>
                <a:spcPct val="0"/>
              </a:spcBef>
            </a:pPr>
            <a:r>
              <a:rPr lang="en-US" b="true" sz="7032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Detection: </a:t>
            </a:r>
          </a:p>
          <a:p>
            <a:pPr algn="l">
              <a:lnSpc>
                <a:spcPts val="9845"/>
              </a:lnSpc>
              <a:spcBef>
                <a:spcPct val="0"/>
              </a:spcBef>
            </a:pPr>
            <a:r>
              <a:rPr lang="en-US" b="true" sz="7032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Research Report</a:t>
            </a:r>
          </a:p>
          <a:p>
            <a:pPr algn="l">
              <a:lnSpc>
                <a:spcPts val="9845"/>
              </a:lnSpc>
              <a:spcBef>
                <a:spcPct val="0"/>
              </a:spcBef>
            </a:pPr>
            <a:r>
              <a:rPr lang="en-US" b="true" sz="7032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Overview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>
                <a:alpha val="8588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029515" y="-1031595"/>
            <a:ext cx="12370599" cy="1799360"/>
          </a:xfrm>
          <a:custGeom>
            <a:avLst/>
            <a:gdLst/>
            <a:ahLst/>
            <a:cxnLst/>
            <a:rect r="r" b="b" t="t" l="l"/>
            <a:pathLst>
              <a:path h="1799360" w="12370599">
                <a:moveTo>
                  <a:pt x="0" y="0"/>
                </a:moveTo>
                <a:lnTo>
                  <a:pt x="12370599" y="0"/>
                </a:lnTo>
                <a:lnTo>
                  <a:pt x="12370599" y="1799360"/>
                </a:lnTo>
                <a:lnTo>
                  <a:pt x="0" y="17993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355743" y="3988542"/>
            <a:ext cx="3372386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Your paragraph text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954" y="95831"/>
            <a:ext cx="18061962" cy="9084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00"/>
              </a:lnSpc>
            </a:pPr>
            <a:r>
              <a:rPr lang="en-US" sz="480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📦 Dependencies &amp; Imp</a:t>
            </a:r>
            <a:r>
              <a:rPr lang="en-US" sz="480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orts</a:t>
            </a:r>
          </a:p>
          <a:p>
            <a:pPr algn="l" marL="865099" indent="-432549" lvl="1">
              <a:lnSpc>
                <a:spcPts val="7252"/>
              </a:lnSpc>
              <a:buFont typeface="Arial"/>
              <a:buChar char="•"/>
            </a:pPr>
            <a:r>
              <a:rPr lang="en-US" sz="400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Step 1: Install required packages:</a:t>
            </a:r>
          </a:p>
          <a:p>
            <a:pPr algn="l">
              <a:lnSpc>
                <a:spcPts val="6890"/>
              </a:lnSpc>
            </a:pPr>
            <a:r>
              <a:rPr lang="en-US" sz="380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    </a:t>
            </a:r>
            <a:r>
              <a:rPr lang="en-US" sz="380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scikit-learn, matplotlib, seaborn, pandas, numpy</a:t>
            </a:r>
          </a:p>
          <a:p>
            <a:pPr algn="l">
              <a:lnSpc>
                <a:spcPts val="7433"/>
              </a:lnSpc>
            </a:pPr>
          </a:p>
          <a:p>
            <a:pPr algn="l" marL="865099" indent="-432549" lvl="1">
              <a:lnSpc>
                <a:spcPts val="7252"/>
              </a:lnSpc>
              <a:buFont typeface="Arial"/>
              <a:buChar char="•"/>
            </a:pPr>
            <a:r>
              <a:rPr lang="en-US" sz="400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Step 2: Import libraries for:</a:t>
            </a:r>
          </a:p>
          <a:p>
            <a:pPr algn="l" marL="1643840" indent="-547947" lvl="2">
              <a:lnSpc>
                <a:spcPts val="6890"/>
              </a:lnSpc>
              <a:buFont typeface="Arial"/>
              <a:buChar char="⚬"/>
            </a:pPr>
            <a:r>
              <a:rPr lang="en-US" sz="380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Data handling → pandas, numpy</a:t>
            </a:r>
          </a:p>
          <a:p>
            <a:pPr algn="l" marL="1643840" indent="-547947" lvl="2">
              <a:lnSpc>
                <a:spcPts val="6890"/>
              </a:lnSpc>
              <a:buFont typeface="Arial"/>
              <a:buChar char="⚬"/>
            </a:pPr>
            <a:r>
              <a:rPr lang="en-US" sz="380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Visualization → matplotlib, seaborn</a:t>
            </a:r>
          </a:p>
          <a:p>
            <a:pPr algn="l" marL="1643840" indent="-547947" lvl="2">
              <a:lnSpc>
                <a:spcPts val="6890"/>
              </a:lnSpc>
              <a:buFont typeface="Arial"/>
              <a:buChar char="⚬"/>
            </a:pPr>
            <a:r>
              <a:rPr lang="en-US" sz="380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ML models → LogisticRegression, DecisionTree, RandomForest</a:t>
            </a:r>
          </a:p>
          <a:p>
            <a:pPr algn="l" marL="1643840" indent="-547947" lvl="2">
              <a:lnSpc>
                <a:spcPts val="6890"/>
              </a:lnSpc>
              <a:buFont typeface="Arial"/>
              <a:buChar char="⚬"/>
            </a:pPr>
            <a:r>
              <a:rPr lang="en-US" sz="380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Evaluation → Accuracy, Precision, Recall, F1, ROC</a:t>
            </a:r>
          </a:p>
          <a:p>
            <a:pPr algn="l">
              <a:lnSpc>
                <a:spcPts val="7433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>
                <a:alpha val="8588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201900" y="-2854591"/>
            <a:ext cx="6172200" cy="6172200"/>
          </a:xfrm>
          <a:custGeom>
            <a:avLst/>
            <a:gdLst/>
            <a:ahLst/>
            <a:cxnLst/>
            <a:rect r="r" b="b" t="t" l="l"/>
            <a:pathLst>
              <a:path h="6172200" w="6172200">
                <a:moveTo>
                  <a:pt x="0" y="0"/>
                </a:moveTo>
                <a:lnTo>
                  <a:pt x="6172200" y="0"/>
                </a:lnTo>
                <a:lnTo>
                  <a:pt x="6172200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4251134" y="9096249"/>
            <a:ext cx="286001" cy="28600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DB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0" y="145784"/>
            <a:ext cx="17684734" cy="977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84"/>
              </a:lnSpc>
              <a:spcBef>
                <a:spcPct val="0"/>
              </a:spcBef>
            </a:pPr>
            <a:r>
              <a:rPr lang="en-US" sz="448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📊  L</a:t>
            </a:r>
            <a:r>
              <a:rPr lang="en-US" sz="448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oad &amp; Explore Dataset</a:t>
            </a:r>
          </a:p>
          <a:p>
            <a:pPr algn="l">
              <a:lnSpc>
                <a:spcPts val="6144"/>
              </a:lnSpc>
              <a:spcBef>
                <a:spcPct val="0"/>
              </a:spcBef>
            </a:pPr>
          </a:p>
          <a:p>
            <a:pPr algn="l" marL="839675" indent="-419838" lvl="1">
              <a:lnSpc>
                <a:spcPts val="5444"/>
              </a:lnSpc>
              <a:spcBef>
                <a:spcPct val="0"/>
              </a:spcBef>
              <a:buFont typeface="Arial"/>
              <a:buChar char="•"/>
            </a:pPr>
            <a:r>
              <a:rPr lang="en-US" sz="388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Step 1: Load dataset (pd.read_csv)</a:t>
            </a:r>
          </a:p>
          <a:p>
            <a:pPr algn="l" marL="839675" indent="-419838" lvl="1">
              <a:lnSpc>
                <a:spcPts val="5444"/>
              </a:lnSpc>
              <a:spcBef>
                <a:spcPct val="0"/>
              </a:spcBef>
              <a:buFont typeface="Arial"/>
              <a:buChar char="•"/>
            </a:pPr>
            <a:r>
              <a:rPr lang="en-US" sz="388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Step 2: Inspect data:</a:t>
            </a:r>
          </a:p>
          <a:p>
            <a:pPr algn="l">
              <a:lnSpc>
                <a:spcPts val="5444"/>
              </a:lnSpc>
              <a:spcBef>
                <a:spcPct val="0"/>
              </a:spcBef>
            </a:pPr>
          </a:p>
          <a:p>
            <a:pPr algn="l" marL="1679350" indent="-559783" lvl="2">
              <a:lnSpc>
                <a:spcPts val="5444"/>
              </a:lnSpc>
              <a:spcBef>
                <a:spcPct val="0"/>
              </a:spcBef>
              <a:buFont typeface="Arial"/>
              <a:buChar char="⚬"/>
            </a:pPr>
            <a:r>
              <a:rPr lang="en-US" sz="388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df.head() → first rows</a:t>
            </a:r>
          </a:p>
          <a:p>
            <a:pPr algn="l" marL="1679350" indent="-559783" lvl="2">
              <a:lnSpc>
                <a:spcPts val="5444"/>
              </a:lnSpc>
              <a:spcBef>
                <a:spcPct val="0"/>
              </a:spcBef>
              <a:buFont typeface="Arial"/>
              <a:buChar char="⚬"/>
            </a:pPr>
            <a:r>
              <a:rPr lang="en-US" sz="388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df.info() → datatypes &amp; missing values</a:t>
            </a:r>
          </a:p>
          <a:p>
            <a:pPr algn="l" marL="1679350" indent="-559783" lvl="2">
              <a:lnSpc>
                <a:spcPts val="5444"/>
              </a:lnSpc>
              <a:spcBef>
                <a:spcPct val="0"/>
              </a:spcBef>
              <a:buFont typeface="Arial"/>
              <a:buChar char="⚬"/>
            </a:pPr>
            <a:r>
              <a:rPr lang="en-US" sz="388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df.describe() → summary stats</a:t>
            </a:r>
          </a:p>
          <a:p>
            <a:pPr algn="l">
              <a:lnSpc>
                <a:spcPts val="5444"/>
              </a:lnSpc>
              <a:spcBef>
                <a:spcPct val="0"/>
              </a:spcBef>
            </a:pPr>
          </a:p>
          <a:p>
            <a:pPr algn="l" marL="839675" indent="-419838" lvl="1">
              <a:lnSpc>
                <a:spcPts val="5444"/>
              </a:lnSpc>
              <a:spcBef>
                <a:spcPct val="0"/>
              </a:spcBef>
              <a:buFont typeface="Arial"/>
              <a:buChar char="•"/>
            </a:pPr>
            <a:r>
              <a:rPr lang="en-US" sz="388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Step 3: Visualize:</a:t>
            </a:r>
          </a:p>
          <a:p>
            <a:pPr algn="l">
              <a:lnSpc>
                <a:spcPts val="5444"/>
              </a:lnSpc>
              <a:spcBef>
                <a:spcPct val="0"/>
              </a:spcBef>
            </a:pPr>
          </a:p>
          <a:p>
            <a:pPr algn="l" marL="1679350" indent="-559783" lvl="2">
              <a:lnSpc>
                <a:spcPts val="5444"/>
              </a:lnSpc>
              <a:spcBef>
                <a:spcPct val="0"/>
              </a:spcBef>
              <a:buFont typeface="Arial"/>
              <a:buChar char="⚬"/>
            </a:pPr>
            <a:r>
              <a:rPr lang="en-US" sz="388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Class distribution (countplot)</a:t>
            </a:r>
          </a:p>
          <a:p>
            <a:pPr algn="l" marL="1679350" indent="-559783" lvl="2">
              <a:lnSpc>
                <a:spcPts val="5444"/>
              </a:lnSpc>
              <a:spcBef>
                <a:spcPct val="0"/>
              </a:spcBef>
              <a:buFont typeface="Arial"/>
              <a:buChar char="⚬"/>
            </a:pPr>
            <a:r>
              <a:rPr lang="en-US" sz="388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Feature relationships (heatmap)</a:t>
            </a:r>
          </a:p>
          <a:p>
            <a:pPr algn="l">
              <a:lnSpc>
                <a:spcPts val="544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>
                <a:alpha val="8588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201900" y="-2854591"/>
            <a:ext cx="6172200" cy="6172200"/>
          </a:xfrm>
          <a:custGeom>
            <a:avLst/>
            <a:gdLst/>
            <a:ahLst/>
            <a:cxnLst/>
            <a:rect r="r" b="b" t="t" l="l"/>
            <a:pathLst>
              <a:path h="6172200" w="6172200">
                <a:moveTo>
                  <a:pt x="0" y="0"/>
                </a:moveTo>
                <a:lnTo>
                  <a:pt x="6172200" y="0"/>
                </a:lnTo>
                <a:lnTo>
                  <a:pt x="6172200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619551"/>
            <a:ext cx="17894661" cy="8638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73"/>
              </a:lnSpc>
              <a:spcBef>
                <a:spcPct val="0"/>
              </a:spcBef>
            </a:pPr>
            <a:r>
              <a:rPr lang="en-US" sz="37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🛠️  Data Prepr</a:t>
            </a:r>
            <a:r>
              <a:rPr lang="en-US" sz="37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ocessing &amp; Model Training</a:t>
            </a:r>
          </a:p>
          <a:p>
            <a:pPr algn="l">
              <a:lnSpc>
                <a:spcPts val="5273"/>
              </a:lnSpc>
              <a:spcBef>
                <a:spcPct val="0"/>
              </a:spcBef>
            </a:pPr>
          </a:p>
          <a:p>
            <a:pPr algn="l" marL="813244" indent="-406622" lvl="1">
              <a:lnSpc>
                <a:spcPts val="5273"/>
              </a:lnSpc>
              <a:spcBef>
                <a:spcPct val="0"/>
              </a:spcBef>
              <a:buFont typeface="Arial"/>
              <a:buChar char="•"/>
            </a:pPr>
            <a:r>
              <a:rPr lang="en-US" sz="37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Preprocessing</a:t>
            </a:r>
          </a:p>
          <a:p>
            <a:pPr algn="l" marL="1626488" indent="-542163" lvl="2">
              <a:lnSpc>
                <a:spcPts val="5273"/>
              </a:lnSpc>
              <a:spcBef>
                <a:spcPct val="0"/>
              </a:spcBef>
              <a:buFont typeface="Arial"/>
              <a:buChar char="⚬"/>
            </a:pPr>
            <a:r>
              <a:rPr lang="en-US" sz="37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Handle missing values</a:t>
            </a:r>
          </a:p>
          <a:p>
            <a:pPr algn="l" marL="1626488" indent="-542163" lvl="2">
              <a:lnSpc>
                <a:spcPts val="5273"/>
              </a:lnSpc>
              <a:spcBef>
                <a:spcPct val="0"/>
              </a:spcBef>
              <a:buFont typeface="Arial"/>
              <a:buChar char="⚬"/>
            </a:pPr>
            <a:r>
              <a:rPr lang="en-US" sz="37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Split into training &amp; testing sets (80/20)</a:t>
            </a:r>
          </a:p>
          <a:p>
            <a:pPr algn="l" marL="1626488" indent="-542163" lvl="2">
              <a:lnSpc>
                <a:spcPts val="5273"/>
              </a:lnSpc>
              <a:spcBef>
                <a:spcPct val="0"/>
              </a:spcBef>
              <a:buFont typeface="Arial"/>
              <a:buChar char="⚬"/>
            </a:pPr>
            <a:r>
              <a:rPr lang="en-US" sz="37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Scale features with StandardScaler</a:t>
            </a:r>
          </a:p>
          <a:p>
            <a:pPr algn="l">
              <a:lnSpc>
                <a:spcPts val="5273"/>
              </a:lnSpc>
              <a:spcBef>
                <a:spcPct val="0"/>
              </a:spcBef>
            </a:pPr>
          </a:p>
          <a:p>
            <a:pPr algn="l" marL="813244" indent="-406622" lvl="1">
              <a:lnSpc>
                <a:spcPts val="5273"/>
              </a:lnSpc>
              <a:spcBef>
                <a:spcPct val="0"/>
              </a:spcBef>
              <a:buFont typeface="Arial"/>
              <a:buChar char="•"/>
            </a:pPr>
            <a:r>
              <a:rPr lang="en-US" sz="37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Model Training</a:t>
            </a:r>
          </a:p>
          <a:p>
            <a:pPr algn="l" marL="1626488" indent="-542163" lvl="2">
              <a:lnSpc>
                <a:spcPts val="5273"/>
              </a:lnSpc>
              <a:spcBef>
                <a:spcPct val="0"/>
              </a:spcBef>
              <a:buFont typeface="Arial"/>
              <a:buChar char="⚬"/>
            </a:pPr>
            <a:r>
              <a:rPr lang="en-US" sz="37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Train multiple models:</a:t>
            </a:r>
          </a:p>
          <a:p>
            <a:pPr algn="l" marL="2439732" indent="-609933" lvl="3">
              <a:lnSpc>
                <a:spcPts val="5273"/>
              </a:lnSpc>
              <a:spcBef>
                <a:spcPct val="0"/>
              </a:spcBef>
              <a:buFont typeface="Arial"/>
              <a:buChar char="￭"/>
            </a:pPr>
            <a:r>
              <a:rPr lang="en-US" sz="37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Logistic Regression (baseline)</a:t>
            </a:r>
          </a:p>
          <a:p>
            <a:pPr algn="l" marL="2439732" indent="-609933" lvl="3">
              <a:lnSpc>
                <a:spcPts val="5273"/>
              </a:lnSpc>
              <a:spcBef>
                <a:spcPct val="0"/>
              </a:spcBef>
              <a:buFont typeface="Arial"/>
              <a:buChar char="￭"/>
            </a:pPr>
            <a:r>
              <a:rPr lang="en-US" sz="37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Decision Tree (simple, interpretable)</a:t>
            </a:r>
          </a:p>
          <a:p>
            <a:pPr algn="l" marL="2439732" indent="-609933" lvl="3">
              <a:lnSpc>
                <a:spcPts val="5273"/>
              </a:lnSpc>
              <a:spcBef>
                <a:spcPct val="0"/>
              </a:spcBef>
              <a:buFont typeface="Arial"/>
              <a:buChar char="￭"/>
            </a:pPr>
            <a:r>
              <a:rPr lang="en-US" sz="376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Random Forest (ensemble, more powerful)</a:t>
            </a:r>
          </a:p>
          <a:p>
            <a:pPr algn="l">
              <a:lnSpc>
                <a:spcPts val="527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>
                <a:alpha val="8588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251134" y="9096249"/>
            <a:ext cx="286001" cy="28600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DB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0" y="-57150"/>
            <a:ext cx="16065391" cy="9824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2"/>
              </a:lnSpc>
            </a:pPr>
            <a:r>
              <a:rPr lang="en-US" sz="279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📈  Model Evaluation &amp; Conclusion</a:t>
            </a:r>
          </a:p>
          <a:p>
            <a:pPr algn="l">
              <a:lnSpc>
                <a:spcPts val="3912"/>
              </a:lnSpc>
            </a:pPr>
          </a:p>
          <a:p>
            <a:pPr algn="l" marL="603296" indent="-301648" lvl="1">
              <a:lnSpc>
                <a:spcPts val="3912"/>
              </a:lnSpc>
              <a:buFont typeface="Arial"/>
              <a:buChar char="•"/>
            </a:pPr>
            <a:r>
              <a:rPr lang="en-US" sz="279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Metrics used:</a:t>
            </a:r>
          </a:p>
          <a:p>
            <a:pPr algn="l" marL="1206593" indent="-402198" lvl="2">
              <a:lnSpc>
                <a:spcPts val="3912"/>
              </a:lnSpc>
              <a:buFont typeface="Arial"/>
              <a:buChar char="⚬"/>
            </a:pPr>
            <a:r>
              <a:rPr lang="en-US" sz="279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Accuracy, Precision, Recall, F1, ROC-AUC</a:t>
            </a:r>
          </a:p>
          <a:p>
            <a:pPr algn="l">
              <a:lnSpc>
                <a:spcPts val="3912"/>
              </a:lnSpc>
            </a:pPr>
          </a:p>
          <a:p>
            <a:pPr algn="l" marL="603296" indent="-301648" lvl="1">
              <a:lnSpc>
                <a:spcPts val="3912"/>
              </a:lnSpc>
              <a:buFont typeface="Arial"/>
              <a:buChar char="•"/>
            </a:pPr>
            <a:r>
              <a:rPr lang="en-US" sz="279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Visualizations:</a:t>
            </a:r>
          </a:p>
          <a:p>
            <a:pPr algn="l" marL="1206593" indent="-402198" lvl="2">
              <a:lnSpc>
                <a:spcPts val="3912"/>
              </a:lnSpc>
              <a:spcBef>
                <a:spcPct val="0"/>
              </a:spcBef>
              <a:buFont typeface="Arial"/>
              <a:buChar char="⚬"/>
            </a:pPr>
            <a:r>
              <a:rPr lang="en-US" sz="279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</a:t>
            </a:r>
            <a:r>
              <a:rPr lang="en-US" sz="279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onfusion Matrix</a:t>
            </a:r>
          </a:p>
          <a:p>
            <a:pPr algn="l" marL="1206593" indent="-402198" lvl="2">
              <a:lnSpc>
                <a:spcPts val="3912"/>
              </a:lnSpc>
              <a:spcBef>
                <a:spcPct val="0"/>
              </a:spcBef>
              <a:buFont typeface="Arial"/>
              <a:buChar char="⚬"/>
            </a:pPr>
            <a:r>
              <a:rPr lang="en-US" sz="279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ROC Curve</a:t>
            </a:r>
          </a:p>
          <a:p>
            <a:pPr algn="l" marL="1206593" indent="-402198" lvl="2">
              <a:lnSpc>
                <a:spcPts val="3912"/>
              </a:lnSpc>
              <a:spcBef>
                <a:spcPct val="0"/>
              </a:spcBef>
              <a:buFont typeface="Arial"/>
              <a:buChar char="⚬"/>
            </a:pPr>
            <a:r>
              <a:rPr lang="en-US" sz="279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Bar plots comparing models</a:t>
            </a:r>
          </a:p>
          <a:p>
            <a:pPr algn="l">
              <a:lnSpc>
                <a:spcPts val="3912"/>
              </a:lnSpc>
              <a:spcBef>
                <a:spcPct val="0"/>
              </a:spcBef>
            </a:pPr>
          </a:p>
          <a:p>
            <a:pPr algn="l" marL="603296" indent="-301648" lvl="1">
              <a:lnSpc>
                <a:spcPts val="3912"/>
              </a:lnSpc>
              <a:spcBef>
                <a:spcPct val="0"/>
              </a:spcBef>
              <a:buFont typeface="Arial"/>
              <a:buChar char="•"/>
            </a:pPr>
            <a:r>
              <a:rPr lang="en-US" sz="279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Results:</a:t>
            </a:r>
          </a:p>
          <a:p>
            <a:pPr algn="l" marL="1206593" indent="-402198" lvl="2">
              <a:lnSpc>
                <a:spcPts val="3912"/>
              </a:lnSpc>
              <a:spcBef>
                <a:spcPct val="0"/>
              </a:spcBef>
              <a:buFont typeface="Arial"/>
              <a:buChar char="⚬"/>
            </a:pPr>
            <a:r>
              <a:rPr lang="en-US" sz="279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Logistic Regression = good baseline</a:t>
            </a:r>
          </a:p>
          <a:p>
            <a:pPr algn="l" marL="1206593" indent="-402198" lvl="2">
              <a:lnSpc>
                <a:spcPts val="3912"/>
              </a:lnSpc>
              <a:spcBef>
                <a:spcPct val="0"/>
              </a:spcBef>
              <a:buFont typeface="Arial"/>
              <a:buChar char="⚬"/>
            </a:pPr>
            <a:r>
              <a:rPr lang="en-US" sz="279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Decision Tree = interpretable but overfits</a:t>
            </a:r>
          </a:p>
          <a:p>
            <a:pPr algn="l" marL="1206593" indent="-402198" lvl="2">
              <a:lnSpc>
                <a:spcPts val="3912"/>
              </a:lnSpc>
              <a:spcBef>
                <a:spcPct val="0"/>
              </a:spcBef>
              <a:buFont typeface="Arial"/>
              <a:buChar char="⚬"/>
            </a:pPr>
            <a:r>
              <a:rPr lang="en-US" sz="279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Random Forest = best performance</a:t>
            </a:r>
          </a:p>
          <a:p>
            <a:pPr algn="l">
              <a:lnSpc>
                <a:spcPts val="3912"/>
              </a:lnSpc>
              <a:spcBef>
                <a:spcPct val="0"/>
              </a:spcBef>
            </a:pPr>
          </a:p>
          <a:p>
            <a:pPr algn="l" marL="603296" indent="-301648" lvl="1">
              <a:lnSpc>
                <a:spcPts val="3912"/>
              </a:lnSpc>
              <a:spcBef>
                <a:spcPct val="0"/>
              </a:spcBef>
              <a:buFont typeface="Arial"/>
              <a:buChar char="•"/>
            </a:pPr>
            <a:r>
              <a:rPr lang="en-US" sz="279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Next Steps:</a:t>
            </a:r>
          </a:p>
          <a:p>
            <a:pPr algn="l" marL="1206593" indent="-402198" lvl="2">
              <a:lnSpc>
                <a:spcPts val="3912"/>
              </a:lnSpc>
              <a:spcBef>
                <a:spcPct val="0"/>
              </a:spcBef>
              <a:buFont typeface="Arial"/>
              <a:buChar char="⚬"/>
            </a:pPr>
            <a:r>
              <a:rPr lang="en-US" sz="279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Hyperparameter tuning (GridSearchCV)</a:t>
            </a:r>
          </a:p>
          <a:p>
            <a:pPr algn="l" marL="1206593" indent="-402198" lvl="2">
              <a:lnSpc>
                <a:spcPts val="3912"/>
              </a:lnSpc>
              <a:spcBef>
                <a:spcPct val="0"/>
              </a:spcBef>
              <a:buFont typeface="Arial"/>
              <a:buChar char="⚬"/>
            </a:pPr>
            <a:r>
              <a:rPr lang="en-US" sz="279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Cross-validation for stability</a:t>
            </a:r>
          </a:p>
          <a:p>
            <a:pPr algn="l" marL="1206593" indent="-402198" lvl="2">
              <a:lnSpc>
                <a:spcPts val="3912"/>
              </a:lnSpc>
              <a:spcBef>
                <a:spcPct val="0"/>
              </a:spcBef>
              <a:buFont typeface="Arial"/>
              <a:buChar char="⚬"/>
            </a:pPr>
            <a:r>
              <a:rPr lang="en-US" sz="279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Explore advanced models (e.g. deep learning)</a:t>
            </a:r>
          </a:p>
          <a:p>
            <a:pPr algn="l">
              <a:lnSpc>
                <a:spcPts val="391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DAGxdigkX4w</dc:identifier>
  <dcterms:modified xsi:type="dcterms:W3CDTF">2011-08-01T06:04:30Z</dcterms:modified>
  <cp:revision>1</cp:revision>
  <dc:title>Non Text Magic Studio Magic Design for Presentations L&amp;P</dc:title>
</cp:coreProperties>
</file>