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1"/>
  </p:notesMasterIdLst>
  <p:handoutMasterIdLst>
    <p:handoutMasterId r:id="rId12"/>
  </p:handoutMasterIdLst>
  <p:sldIdLst>
    <p:sldId id="256" r:id="rId2"/>
    <p:sldId id="257" r:id="rId3"/>
    <p:sldId id="258" r:id="rId4"/>
    <p:sldId id="259" r:id="rId5"/>
    <p:sldId id="260" r:id="rId6"/>
    <p:sldId id="261" r:id="rId7"/>
    <p:sldId id="262" r:id="rId8"/>
    <p:sldId id="264" r:id="rId9"/>
    <p:sldId id="263" r:id="rId1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3" autoAdjust="0"/>
    <p:restoredTop sz="94660"/>
  </p:normalViewPr>
  <p:slideViewPr>
    <p:cSldViewPr snapToGrid="0">
      <p:cViewPr varScale="1">
        <p:scale>
          <a:sx n="108" d="100"/>
          <a:sy n="108" d="100"/>
        </p:scale>
        <p:origin x="42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6B2292-DC30-4C0B-A0C8-EF5388B35E42}" type="doc">
      <dgm:prSet loTypeId="urn:microsoft.com/office/officeart/2008/layout/LinedList" loCatId="list" qsTypeId="urn:microsoft.com/office/officeart/2005/8/quickstyle/simple4" qsCatId="simple" csTypeId="urn:microsoft.com/office/officeart/2005/8/colors/ColorSchemeForSuggestions" csCatId="other"/>
      <dgm:spPr/>
      <dgm:t>
        <a:bodyPr/>
        <a:lstStyle/>
        <a:p>
          <a:endParaRPr lang="en-US"/>
        </a:p>
      </dgm:t>
    </dgm:pt>
    <dgm:pt modelId="{42D72CFC-FFFD-4FBE-97E0-AC3BB15AFE39}">
      <dgm:prSet/>
      <dgm:spPr/>
      <dgm:t>
        <a:bodyPr/>
        <a:lstStyle/>
        <a:p>
          <a:r>
            <a:rPr lang="en-US"/>
            <a:t>Stations vs Dockless bikes</a:t>
          </a:r>
        </a:p>
      </dgm:t>
    </dgm:pt>
    <dgm:pt modelId="{DA6768EF-48E0-4FC0-9C2E-C01C8E48BDA0}" type="parTrans" cxnId="{709FEA3E-62EC-4B9A-A11C-7B618A644F6F}">
      <dgm:prSet/>
      <dgm:spPr/>
      <dgm:t>
        <a:bodyPr/>
        <a:lstStyle/>
        <a:p>
          <a:endParaRPr lang="en-US"/>
        </a:p>
      </dgm:t>
    </dgm:pt>
    <dgm:pt modelId="{857729E1-53FA-4DD3-BB5A-EED5DC04B2D2}" type="sibTrans" cxnId="{709FEA3E-62EC-4B9A-A11C-7B618A644F6F}">
      <dgm:prSet/>
      <dgm:spPr/>
      <dgm:t>
        <a:bodyPr/>
        <a:lstStyle/>
        <a:p>
          <a:endParaRPr lang="en-US"/>
        </a:p>
      </dgm:t>
    </dgm:pt>
    <dgm:pt modelId="{423142B3-FA89-4590-9AB7-BD8BDAD96867}">
      <dgm:prSet/>
      <dgm:spPr/>
      <dgm:t>
        <a:bodyPr/>
        <a:lstStyle/>
        <a:p>
          <a:r>
            <a:rPr lang="en-US"/>
            <a:t>Compare to Other Cities</a:t>
          </a:r>
        </a:p>
      </dgm:t>
    </dgm:pt>
    <dgm:pt modelId="{671BA5EE-8C51-4EEE-855D-B0765CA0FD88}" type="parTrans" cxnId="{3AFBB561-2C83-4948-BDC4-6D9B240B1942}">
      <dgm:prSet/>
      <dgm:spPr/>
      <dgm:t>
        <a:bodyPr/>
        <a:lstStyle/>
        <a:p>
          <a:endParaRPr lang="en-US"/>
        </a:p>
      </dgm:t>
    </dgm:pt>
    <dgm:pt modelId="{2469F5D9-7AAD-47BE-A5F3-D5B33431EEC8}" type="sibTrans" cxnId="{3AFBB561-2C83-4948-BDC4-6D9B240B1942}">
      <dgm:prSet/>
      <dgm:spPr/>
      <dgm:t>
        <a:bodyPr/>
        <a:lstStyle/>
        <a:p>
          <a:endParaRPr lang="en-US"/>
        </a:p>
      </dgm:t>
    </dgm:pt>
    <dgm:pt modelId="{47DB794E-AEC7-4945-B09D-C02B78A4BB93}">
      <dgm:prSet/>
      <dgm:spPr/>
      <dgm:t>
        <a:bodyPr/>
        <a:lstStyle/>
        <a:p>
          <a:r>
            <a:rPr lang="en-US"/>
            <a:t>Peak Times for Bike Use</a:t>
          </a:r>
        </a:p>
      </dgm:t>
    </dgm:pt>
    <dgm:pt modelId="{2046C2A0-4190-4228-8A16-87DD0A6FE80E}" type="parTrans" cxnId="{5AFD2202-7748-4461-96DC-F8558C4BD3BB}">
      <dgm:prSet/>
      <dgm:spPr/>
      <dgm:t>
        <a:bodyPr/>
        <a:lstStyle/>
        <a:p>
          <a:endParaRPr lang="en-US"/>
        </a:p>
      </dgm:t>
    </dgm:pt>
    <dgm:pt modelId="{BDD4B8A0-15C8-4F3B-8E4E-2A73F46034EF}" type="sibTrans" cxnId="{5AFD2202-7748-4461-96DC-F8558C4BD3BB}">
      <dgm:prSet/>
      <dgm:spPr/>
      <dgm:t>
        <a:bodyPr/>
        <a:lstStyle/>
        <a:p>
          <a:endParaRPr lang="en-US"/>
        </a:p>
      </dgm:t>
    </dgm:pt>
    <dgm:pt modelId="{38697500-8F45-45A7-A8D1-1E8C56F9D66E}">
      <dgm:prSet/>
      <dgm:spPr/>
      <dgm:t>
        <a:bodyPr/>
        <a:lstStyle/>
        <a:p>
          <a:r>
            <a:rPr lang="en-US"/>
            <a:t>Maintenance Stations</a:t>
          </a:r>
        </a:p>
      </dgm:t>
    </dgm:pt>
    <dgm:pt modelId="{3340CD0A-C469-4AB7-8ED3-57F468C05746}" type="parTrans" cxnId="{E3E6E27A-DF2D-43E4-A2FB-6E6B8A70EF5F}">
      <dgm:prSet/>
      <dgm:spPr/>
      <dgm:t>
        <a:bodyPr/>
        <a:lstStyle/>
        <a:p>
          <a:endParaRPr lang="en-US"/>
        </a:p>
      </dgm:t>
    </dgm:pt>
    <dgm:pt modelId="{EB9ACD1D-4C82-4A9B-AF24-0A5AF267D40E}" type="sibTrans" cxnId="{E3E6E27A-DF2D-43E4-A2FB-6E6B8A70EF5F}">
      <dgm:prSet/>
      <dgm:spPr/>
      <dgm:t>
        <a:bodyPr/>
        <a:lstStyle/>
        <a:p>
          <a:endParaRPr lang="en-US"/>
        </a:p>
      </dgm:t>
    </dgm:pt>
    <dgm:pt modelId="{03A9A3BF-62D9-4980-BEFD-C9D83107117A}" type="pres">
      <dgm:prSet presAssocID="{E56B2292-DC30-4C0B-A0C8-EF5388B35E42}" presName="vert0" presStyleCnt="0">
        <dgm:presLayoutVars>
          <dgm:dir/>
          <dgm:animOne val="branch"/>
          <dgm:animLvl val="lvl"/>
        </dgm:presLayoutVars>
      </dgm:prSet>
      <dgm:spPr/>
    </dgm:pt>
    <dgm:pt modelId="{525BB88F-E37D-47D5-A9B1-5671CDD8F256}" type="pres">
      <dgm:prSet presAssocID="{42D72CFC-FFFD-4FBE-97E0-AC3BB15AFE39}" presName="thickLine" presStyleLbl="alignNode1" presStyleIdx="0" presStyleCnt="4"/>
      <dgm:spPr/>
    </dgm:pt>
    <dgm:pt modelId="{785D6DAD-F1A3-4B0D-8E23-3A07F3D7FC98}" type="pres">
      <dgm:prSet presAssocID="{42D72CFC-FFFD-4FBE-97E0-AC3BB15AFE39}" presName="horz1" presStyleCnt="0"/>
      <dgm:spPr/>
    </dgm:pt>
    <dgm:pt modelId="{04F11EBF-0615-4C63-8895-C927A4172E42}" type="pres">
      <dgm:prSet presAssocID="{42D72CFC-FFFD-4FBE-97E0-AC3BB15AFE39}" presName="tx1" presStyleLbl="revTx" presStyleIdx="0" presStyleCnt="4"/>
      <dgm:spPr/>
    </dgm:pt>
    <dgm:pt modelId="{70B9ADF7-1F11-4DE5-AD64-86B536514E29}" type="pres">
      <dgm:prSet presAssocID="{42D72CFC-FFFD-4FBE-97E0-AC3BB15AFE39}" presName="vert1" presStyleCnt="0"/>
      <dgm:spPr/>
    </dgm:pt>
    <dgm:pt modelId="{19504162-C20B-4665-8CD1-D7659F126259}" type="pres">
      <dgm:prSet presAssocID="{423142B3-FA89-4590-9AB7-BD8BDAD96867}" presName="thickLine" presStyleLbl="alignNode1" presStyleIdx="1" presStyleCnt="4"/>
      <dgm:spPr/>
    </dgm:pt>
    <dgm:pt modelId="{AE8C1C0E-236E-4314-80E0-91C7C5BCEF12}" type="pres">
      <dgm:prSet presAssocID="{423142B3-FA89-4590-9AB7-BD8BDAD96867}" presName="horz1" presStyleCnt="0"/>
      <dgm:spPr/>
    </dgm:pt>
    <dgm:pt modelId="{F7314D0E-B3BD-4E5E-BEA1-88B9B292FF57}" type="pres">
      <dgm:prSet presAssocID="{423142B3-FA89-4590-9AB7-BD8BDAD96867}" presName="tx1" presStyleLbl="revTx" presStyleIdx="1" presStyleCnt="4"/>
      <dgm:spPr/>
    </dgm:pt>
    <dgm:pt modelId="{BCBFB24E-CFD1-44D1-8961-553F09FDC336}" type="pres">
      <dgm:prSet presAssocID="{423142B3-FA89-4590-9AB7-BD8BDAD96867}" presName="vert1" presStyleCnt="0"/>
      <dgm:spPr/>
    </dgm:pt>
    <dgm:pt modelId="{4C1140BE-2C60-46F3-BB87-86FAA560D804}" type="pres">
      <dgm:prSet presAssocID="{47DB794E-AEC7-4945-B09D-C02B78A4BB93}" presName="thickLine" presStyleLbl="alignNode1" presStyleIdx="2" presStyleCnt="4"/>
      <dgm:spPr/>
    </dgm:pt>
    <dgm:pt modelId="{DE41A66B-16A9-4A9A-B61E-205AC390CFB0}" type="pres">
      <dgm:prSet presAssocID="{47DB794E-AEC7-4945-B09D-C02B78A4BB93}" presName="horz1" presStyleCnt="0"/>
      <dgm:spPr/>
    </dgm:pt>
    <dgm:pt modelId="{DDCEDB8E-1FC3-496C-872F-8988D5A24452}" type="pres">
      <dgm:prSet presAssocID="{47DB794E-AEC7-4945-B09D-C02B78A4BB93}" presName="tx1" presStyleLbl="revTx" presStyleIdx="2" presStyleCnt="4"/>
      <dgm:spPr/>
    </dgm:pt>
    <dgm:pt modelId="{BB76E806-FB1E-4A5E-9808-DFC513074B94}" type="pres">
      <dgm:prSet presAssocID="{47DB794E-AEC7-4945-B09D-C02B78A4BB93}" presName="vert1" presStyleCnt="0"/>
      <dgm:spPr/>
    </dgm:pt>
    <dgm:pt modelId="{A3BBC411-2B5A-4DDF-94A9-A82E9730D2C0}" type="pres">
      <dgm:prSet presAssocID="{38697500-8F45-45A7-A8D1-1E8C56F9D66E}" presName="thickLine" presStyleLbl="alignNode1" presStyleIdx="3" presStyleCnt="4"/>
      <dgm:spPr/>
    </dgm:pt>
    <dgm:pt modelId="{FC62F557-887E-4FED-9A39-A34569F8F30B}" type="pres">
      <dgm:prSet presAssocID="{38697500-8F45-45A7-A8D1-1E8C56F9D66E}" presName="horz1" presStyleCnt="0"/>
      <dgm:spPr/>
    </dgm:pt>
    <dgm:pt modelId="{DC620F56-6F71-45C8-A3C3-4377BFD1491D}" type="pres">
      <dgm:prSet presAssocID="{38697500-8F45-45A7-A8D1-1E8C56F9D66E}" presName="tx1" presStyleLbl="revTx" presStyleIdx="3" presStyleCnt="4"/>
      <dgm:spPr/>
    </dgm:pt>
    <dgm:pt modelId="{7BBF394A-A51B-42C4-B6EF-8C4BDA7A2C7A}" type="pres">
      <dgm:prSet presAssocID="{38697500-8F45-45A7-A8D1-1E8C56F9D66E}" presName="vert1" presStyleCnt="0"/>
      <dgm:spPr/>
    </dgm:pt>
  </dgm:ptLst>
  <dgm:cxnLst>
    <dgm:cxn modelId="{5AFD2202-7748-4461-96DC-F8558C4BD3BB}" srcId="{E56B2292-DC30-4C0B-A0C8-EF5388B35E42}" destId="{47DB794E-AEC7-4945-B09D-C02B78A4BB93}" srcOrd="2" destOrd="0" parTransId="{2046C2A0-4190-4228-8A16-87DD0A6FE80E}" sibTransId="{BDD4B8A0-15C8-4F3B-8E4E-2A73F46034EF}"/>
    <dgm:cxn modelId="{022D2F04-5D6D-472A-9B85-911E1E862F14}" type="presOf" srcId="{E56B2292-DC30-4C0B-A0C8-EF5388B35E42}" destId="{03A9A3BF-62D9-4980-BEFD-C9D83107117A}" srcOrd="0" destOrd="0" presId="urn:microsoft.com/office/officeart/2008/layout/LinedList"/>
    <dgm:cxn modelId="{6D678F10-9071-4095-A7AE-BBDFC893D115}" type="presOf" srcId="{423142B3-FA89-4590-9AB7-BD8BDAD96867}" destId="{F7314D0E-B3BD-4E5E-BEA1-88B9B292FF57}" srcOrd="0" destOrd="0" presId="urn:microsoft.com/office/officeart/2008/layout/LinedList"/>
    <dgm:cxn modelId="{875FDC3B-D1DA-469D-887C-EFB1757FADBD}" type="presOf" srcId="{42D72CFC-FFFD-4FBE-97E0-AC3BB15AFE39}" destId="{04F11EBF-0615-4C63-8895-C927A4172E42}" srcOrd="0" destOrd="0" presId="urn:microsoft.com/office/officeart/2008/layout/LinedList"/>
    <dgm:cxn modelId="{709FEA3E-62EC-4B9A-A11C-7B618A644F6F}" srcId="{E56B2292-DC30-4C0B-A0C8-EF5388B35E42}" destId="{42D72CFC-FFFD-4FBE-97E0-AC3BB15AFE39}" srcOrd="0" destOrd="0" parTransId="{DA6768EF-48E0-4FC0-9C2E-C01C8E48BDA0}" sibTransId="{857729E1-53FA-4DD3-BB5A-EED5DC04B2D2}"/>
    <dgm:cxn modelId="{3AFBB561-2C83-4948-BDC4-6D9B240B1942}" srcId="{E56B2292-DC30-4C0B-A0C8-EF5388B35E42}" destId="{423142B3-FA89-4590-9AB7-BD8BDAD96867}" srcOrd="1" destOrd="0" parTransId="{671BA5EE-8C51-4EEE-855D-B0765CA0FD88}" sibTransId="{2469F5D9-7AAD-47BE-A5F3-D5B33431EEC8}"/>
    <dgm:cxn modelId="{E3E6E27A-DF2D-43E4-A2FB-6E6B8A70EF5F}" srcId="{E56B2292-DC30-4C0B-A0C8-EF5388B35E42}" destId="{38697500-8F45-45A7-A8D1-1E8C56F9D66E}" srcOrd="3" destOrd="0" parTransId="{3340CD0A-C469-4AB7-8ED3-57F468C05746}" sibTransId="{EB9ACD1D-4C82-4A9B-AF24-0A5AF267D40E}"/>
    <dgm:cxn modelId="{24E84E9A-BEB1-4EB6-9D17-6424DCC73058}" type="presOf" srcId="{38697500-8F45-45A7-A8D1-1E8C56F9D66E}" destId="{DC620F56-6F71-45C8-A3C3-4377BFD1491D}" srcOrd="0" destOrd="0" presId="urn:microsoft.com/office/officeart/2008/layout/LinedList"/>
    <dgm:cxn modelId="{509215AA-5B12-413B-B0A2-EAB66C175DB9}" type="presOf" srcId="{47DB794E-AEC7-4945-B09D-C02B78A4BB93}" destId="{DDCEDB8E-1FC3-496C-872F-8988D5A24452}" srcOrd="0" destOrd="0" presId="urn:microsoft.com/office/officeart/2008/layout/LinedList"/>
    <dgm:cxn modelId="{217D8B6C-BF40-462D-BDB2-0328AD2197EC}" type="presParOf" srcId="{03A9A3BF-62D9-4980-BEFD-C9D83107117A}" destId="{525BB88F-E37D-47D5-A9B1-5671CDD8F256}" srcOrd="0" destOrd="0" presId="urn:microsoft.com/office/officeart/2008/layout/LinedList"/>
    <dgm:cxn modelId="{DA2AC358-8D59-4BDE-8CF0-A03F2C6AD3C7}" type="presParOf" srcId="{03A9A3BF-62D9-4980-BEFD-C9D83107117A}" destId="{785D6DAD-F1A3-4B0D-8E23-3A07F3D7FC98}" srcOrd="1" destOrd="0" presId="urn:microsoft.com/office/officeart/2008/layout/LinedList"/>
    <dgm:cxn modelId="{BED8BB4F-5D27-4B05-83D0-9A437B43F829}" type="presParOf" srcId="{785D6DAD-F1A3-4B0D-8E23-3A07F3D7FC98}" destId="{04F11EBF-0615-4C63-8895-C927A4172E42}" srcOrd="0" destOrd="0" presId="urn:microsoft.com/office/officeart/2008/layout/LinedList"/>
    <dgm:cxn modelId="{C49284D1-0F7B-4741-81E7-A0A76EECD3A7}" type="presParOf" srcId="{785D6DAD-F1A3-4B0D-8E23-3A07F3D7FC98}" destId="{70B9ADF7-1F11-4DE5-AD64-86B536514E29}" srcOrd="1" destOrd="0" presId="urn:microsoft.com/office/officeart/2008/layout/LinedList"/>
    <dgm:cxn modelId="{89B4F5C6-6789-42E7-AC58-2048BA9699F5}" type="presParOf" srcId="{03A9A3BF-62D9-4980-BEFD-C9D83107117A}" destId="{19504162-C20B-4665-8CD1-D7659F126259}" srcOrd="2" destOrd="0" presId="urn:microsoft.com/office/officeart/2008/layout/LinedList"/>
    <dgm:cxn modelId="{2E8C49F0-5DCC-47BA-A2A8-052632BFCBA8}" type="presParOf" srcId="{03A9A3BF-62D9-4980-BEFD-C9D83107117A}" destId="{AE8C1C0E-236E-4314-80E0-91C7C5BCEF12}" srcOrd="3" destOrd="0" presId="urn:microsoft.com/office/officeart/2008/layout/LinedList"/>
    <dgm:cxn modelId="{FACF75EC-888D-4E6F-9C92-B920715995BD}" type="presParOf" srcId="{AE8C1C0E-236E-4314-80E0-91C7C5BCEF12}" destId="{F7314D0E-B3BD-4E5E-BEA1-88B9B292FF57}" srcOrd="0" destOrd="0" presId="urn:microsoft.com/office/officeart/2008/layout/LinedList"/>
    <dgm:cxn modelId="{E5143A69-5305-4C8D-A495-96C7DF820D66}" type="presParOf" srcId="{AE8C1C0E-236E-4314-80E0-91C7C5BCEF12}" destId="{BCBFB24E-CFD1-44D1-8961-553F09FDC336}" srcOrd="1" destOrd="0" presId="urn:microsoft.com/office/officeart/2008/layout/LinedList"/>
    <dgm:cxn modelId="{2697AF1F-0837-4184-827E-7140B7610E46}" type="presParOf" srcId="{03A9A3BF-62D9-4980-BEFD-C9D83107117A}" destId="{4C1140BE-2C60-46F3-BB87-86FAA560D804}" srcOrd="4" destOrd="0" presId="urn:microsoft.com/office/officeart/2008/layout/LinedList"/>
    <dgm:cxn modelId="{22E86E6B-9A09-488C-A91C-BDEEF27F35A8}" type="presParOf" srcId="{03A9A3BF-62D9-4980-BEFD-C9D83107117A}" destId="{DE41A66B-16A9-4A9A-B61E-205AC390CFB0}" srcOrd="5" destOrd="0" presId="urn:microsoft.com/office/officeart/2008/layout/LinedList"/>
    <dgm:cxn modelId="{D5E51D68-93D7-42D8-821F-086A80A2E780}" type="presParOf" srcId="{DE41A66B-16A9-4A9A-B61E-205AC390CFB0}" destId="{DDCEDB8E-1FC3-496C-872F-8988D5A24452}" srcOrd="0" destOrd="0" presId="urn:microsoft.com/office/officeart/2008/layout/LinedList"/>
    <dgm:cxn modelId="{C78AB24D-0394-42E2-B652-0412E728178A}" type="presParOf" srcId="{DE41A66B-16A9-4A9A-B61E-205AC390CFB0}" destId="{BB76E806-FB1E-4A5E-9808-DFC513074B94}" srcOrd="1" destOrd="0" presId="urn:microsoft.com/office/officeart/2008/layout/LinedList"/>
    <dgm:cxn modelId="{A7E4E325-524E-405C-B589-53ABB61BA5E4}" type="presParOf" srcId="{03A9A3BF-62D9-4980-BEFD-C9D83107117A}" destId="{A3BBC411-2B5A-4DDF-94A9-A82E9730D2C0}" srcOrd="6" destOrd="0" presId="urn:microsoft.com/office/officeart/2008/layout/LinedList"/>
    <dgm:cxn modelId="{1BF31157-9A7C-4788-8196-63212C72AFAC}" type="presParOf" srcId="{03A9A3BF-62D9-4980-BEFD-C9D83107117A}" destId="{FC62F557-887E-4FED-9A39-A34569F8F30B}" srcOrd="7" destOrd="0" presId="urn:microsoft.com/office/officeart/2008/layout/LinedList"/>
    <dgm:cxn modelId="{6FF2AB0B-ED8D-4FF9-A792-1CE16A87A776}" type="presParOf" srcId="{FC62F557-887E-4FED-9A39-A34569F8F30B}" destId="{DC620F56-6F71-45C8-A3C3-4377BFD1491D}" srcOrd="0" destOrd="0" presId="urn:microsoft.com/office/officeart/2008/layout/LinedList"/>
    <dgm:cxn modelId="{E8F9E80E-56A3-485F-A851-06152DD79265}" type="presParOf" srcId="{FC62F557-887E-4FED-9A39-A34569F8F30B}" destId="{7BBF394A-A51B-42C4-B6EF-8C4BDA7A2C7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BB88F-E37D-47D5-A9B1-5671CDD8F256}">
      <dsp:nvSpPr>
        <dsp:cNvPr id="0" name=""/>
        <dsp:cNvSpPr/>
      </dsp:nvSpPr>
      <dsp:spPr>
        <a:xfrm>
          <a:off x="0" y="0"/>
          <a:ext cx="6912245"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4F11EBF-0615-4C63-8895-C927A4172E42}">
      <dsp:nvSpPr>
        <dsp:cNvPr id="0" name=""/>
        <dsp:cNvSpPr/>
      </dsp:nvSpPr>
      <dsp:spPr>
        <a:xfrm>
          <a:off x="0" y="0"/>
          <a:ext cx="6912245" cy="1384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kern="1200"/>
            <a:t>Stations vs Dockless bikes</a:t>
          </a:r>
        </a:p>
      </dsp:txBody>
      <dsp:txXfrm>
        <a:off x="0" y="0"/>
        <a:ext cx="6912245" cy="1384220"/>
      </dsp:txXfrm>
    </dsp:sp>
    <dsp:sp modelId="{19504162-C20B-4665-8CD1-D7659F126259}">
      <dsp:nvSpPr>
        <dsp:cNvPr id="0" name=""/>
        <dsp:cNvSpPr/>
      </dsp:nvSpPr>
      <dsp:spPr>
        <a:xfrm>
          <a:off x="0" y="1384220"/>
          <a:ext cx="6912245"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7314D0E-B3BD-4E5E-BEA1-88B9B292FF57}">
      <dsp:nvSpPr>
        <dsp:cNvPr id="0" name=""/>
        <dsp:cNvSpPr/>
      </dsp:nvSpPr>
      <dsp:spPr>
        <a:xfrm>
          <a:off x="0" y="1384220"/>
          <a:ext cx="6912245" cy="1384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kern="1200"/>
            <a:t>Compare to Other Cities</a:t>
          </a:r>
        </a:p>
      </dsp:txBody>
      <dsp:txXfrm>
        <a:off x="0" y="1384220"/>
        <a:ext cx="6912245" cy="1384220"/>
      </dsp:txXfrm>
    </dsp:sp>
    <dsp:sp modelId="{4C1140BE-2C60-46F3-BB87-86FAA560D804}">
      <dsp:nvSpPr>
        <dsp:cNvPr id="0" name=""/>
        <dsp:cNvSpPr/>
      </dsp:nvSpPr>
      <dsp:spPr>
        <a:xfrm>
          <a:off x="0" y="2768441"/>
          <a:ext cx="6912245"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DCEDB8E-1FC3-496C-872F-8988D5A24452}">
      <dsp:nvSpPr>
        <dsp:cNvPr id="0" name=""/>
        <dsp:cNvSpPr/>
      </dsp:nvSpPr>
      <dsp:spPr>
        <a:xfrm>
          <a:off x="0" y="2768441"/>
          <a:ext cx="6912245" cy="1384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kern="1200"/>
            <a:t>Peak Times for Bike Use</a:t>
          </a:r>
        </a:p>
      </dsp:txBody>
      <dsp:txXfrm>
        <a:off x="0" y="2768441"/>
        <a:ext cx="6912245" cy="1384220"/>
      </dsp:txXfrm>
    </dsp:sp>
    <dsp:sp modelId="{A3BBC411-2B5A-4DDF-94A9-A82E9730D2C0}">
      <dsp:nvSpPr>
        <dsp:cNvPr id="0" name=""/>
        <dsp:cNvSpPr/>
      </dsp:nvSpPr>
      <dsp:spPr>
        <a:xfrm>
          <a:off x="0" y="4152662"/>
          <a:ext cx="6912245"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C620F56-6F71-45C8-A3C3-4377BFD1491D}">
      <dsp:nvSpPr>
        <dsp:cNvPr id="0" name=""/>
        <dsp:cNvSpPr/>
      </dsp:nvSpPr>
      <dsp:spPr>
        <a:xfrm>
          <a:off x="0" y="4152662"/>
          <a:ext cx="6912245" cy="1384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kern="1200"/>
            <a:t>Maintenance Stations</a:t>
          </a:r>
        </a:p>
      </dsp:txBody>
      <dsp:txXfrm>
        <a:off x="0" y="4152662"/>
        <a:ext cx="6912245" cy="138422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0300C2B-C2E9-4F72-896F-0BF642DC21A5}"/>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a:extLst>
              <a:ext uri="{FF2B5EF4-FFF2-40B4-BE49-F238E27FC236}">
                <a16:creationId xmlns:a16="http://schemas.microsoft.com/office/drawing/2014/main" id="{66F8997B-4E4D-4784-828F-A90A304787F3}"/>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18A49D52-3971-47E4-82F4-726FE347DB02}" type="datetimeFigureOut">
              <a:rPr lang="en-US" smtClean="0"/>
              <a:t>2/15/2021</a:t>
            </a:fld>
            <a:endParaRPr lang="en-US"/>
          </a:p>
        </p:txBody>
      </p:sp>
      <p:sp>
        <p:nvSpPr>
          <p:cNvPr id="4" name="Footer Placeholder 3">
            <a:extLst>
              <a:ext uri="{FF2B5EF4-FFF2-40B4-BE49-F238E27FC236}">
                <a16:creationId xmlns:a16="http://schemas.microsoft.com/office/drawing/2014/main" id="{EEE0A326-1E84-45CA-BCE3-9CB88C6A17B0}"/>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70D9688-0FDA-401C-A823-AA12B562B892}"/>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1517A317-4982-482B-9536-AC8E431B5A41}" type="slidenum">
              <a:rPr lang="en-US" smtClean="0"/>
              <a:t>‹#›</a:t>
            </a:fld>
            <a:endParaRPr lang="en-US"/>
          </a:p>
        </p:txBody>
      </p:sp>
    </p:spTree>
    <p:extLst>
      <p:ext uri="{BB962C8B-B14F-4D97-AF65-F5344CB8AC3E}">
        <p14:creationId xmlns:p14="http://schemas.microsoft.com/office/powerpoint/2010/main" val="36640894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2C2DA861-860A-4535-92DF-0A5DD5709497}" type="datetimeFigureOut">
              <a:rPr lang="en-US" smtClean="0"/>
              <a:t>2/15/2021</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8F19C7C-B171-4DF3-8A9C-255B2FB2A866}" type="slidenum">
              <a:rPr lang="en-US" smtClean="0"/>
              <a:t>‹#›</a:t>
            </a:fld>
            <a:endParaRPr lang="en-US"/>
          </a:p>
        </p:txBody>
      </p:sp>
    </p:spTree>
    <p:extLst>
      <p:ext uri="{BB962C8B-B14F-4D97-AF65-F5344CB8AC3E}">
        <p14:creationId xmlns:p14="http://schemas.microsoft.com/office/powerpoint/2010/main" val="433555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Nice Ride is a nonprofit bike share program that was started in 2010. Nice Ride provides bikes to the Minneapolis  - </a:t>
            </a:r>
            <a:r>
              <a:rPr lang="en-US" dirty="0" err="1"/>
              <a:t>St.Paul</a:t>
            </a:r>
            <a:r>
              <a:rPr lang="en-US" dirty="0"/>
              <a:t> region. The Bike share season runs from the first week in April to the first week in November every year, during the winter months the bikes are stored and looked at for repairs.</a:t>
            </a:r>
          </a:p>
        </p:txBody>
      </p:sp>
      <p:sp>
        <p:nvSpPr>
          <p:cNvPr id="4" name="Slide Number Placeholder 3"/>
          <p:cNvSpPr>
            <a:spLocks noGrp="1"/>
          </p:cNvSpPr>
          <p:nvPr>
            <p:ph type="sldNum" sz="quarter" idx="10"/>
          </p:nvPr>
        </p:nvSpPr>
        <p:spPr/>
        <p:txBody>
          <a:bodyPr/>
          <a:lstStyle/>
          <a:p>
            <a:fld id="{68F19C7C-B171-4DF3-8A9C-255B2FB2A866}" type="slidenum">
              <a:rPr lang="en-US" smtClean="0"/>
              <a:t>2</a:t>
            </a:fld>
            <a:endParaRPr lang="en-US"/>
          </a:p>
        </p:txBody>
      </p:sp>
    </p:spTree>
    <p:extLst>
      <p:ext uri="{BB962C8B-B14F-4D97-AF65-F5344CB8AC3E}">
        <p14:creationId xmlns:p14="http://schemas.microsoft.com/office/powerpoint/2010/main" val="1611135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F19C7C-B171-4DF3-8A9C-255B2FB2A866}" type="slidenum">
              <a:rPr lang="en-US" smtClean="0"/>
              <a:t>4</a:t>
            </a:fld>
            <a:endParaRPr lang="en-US"/>
          </a:p>
        </p:txBody>
      </p:sp>
    </p:spTree>
    <p:extLst>
      <p:ext uri="{BB962C8B-B14F-4D97-AF65-F5344CB8AC3E}">
        <p14:creationId xmlns:p14="http://schemas.microsoft.com/office/powerpoint/2010/main" val="1982058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4D9634B-C67F-4A9C-AFBD-1C749599DC0F}" type="datetimeFigureOut">
              <a:rPr lang="en-US" smtClean="0"/>
              <a:t>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D55FAE-ED22-4333-9687-7ACD394645FA}" type="slidenum">
              <a:rPr lang="en-US" smtClean="0"/>
              <a:t>‹#›</a:t>
            </a:fld>
            <a:endParaRPr lang="en-US"/>
          </a:p>
        </p:txBody>
      </p:sp>
    </p:spTree>
    <p:extLst>
      <p:ext uri="{BB962C8B-B14F-4D97-AF65-F5344CB8AC3E}">
        <p14:creationId xmlns:p14="http://schemas.microsoft.com/office/powerpoint/2010/main" val="1838773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D9634B-C67F-4A9C-AFBD-1C749599DC0F}" type="datetimeFigureOut">
              <a:rPr lang="en-US" smtClean="0"/>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D55FAE-ED22-4333-9687-7ACD394645FA}" type="slidenum">
              <a:rPr lang="en-US" smtClean="0"/>
              <a:t>‹#›</a:t>
            </a:fld>
            <a:endParaRPr lang="en-US"/>
          </a:p>
        </p:txBody>
      </p:sp>
    </p:spTree>
    <p:extLst>
      <p:ext uri="{BB962C8B-B14F-4D97-AF65-F5344CB8AC3E}">
        <p14:creationId xmlns:p14="http://schemas.microsoft.com/office/powerpoint/2010/main" val="818273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D9634B-C67F-4A9C-AFBD-1C749599DC0F}" type="datetimeFigureOut">
              <a:rPr lang="en-US" smtClean="0"/>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D55FAE-ED22-4333-9687-7ACD394645FA}" type="slidenum">
              <a:rPr lang="en-US" smtClean="0"/>
              <a:t>‹#›</a:t>
            </a:fld>
            <a:endParaRPr lang="en-US"/>
          </a:p>
        </p:txBody>
      </p:sp>
    </p:spTree>
    <p:extLst>
      <p:ext uri="{BB962C8B-B14F-4D97-AF65-F5344CB8AC3E}">
        <p14:creationId xmlns:p14="http://schemas.microsoft.com/office/powerpoint/2010/main" val="4030720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D9634B-C67F-4A9C-AFBD-1C749599DC0F}" type="datetimeFigureOut">
              <a:rPr lang="en-US" smtClean="0"/>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D55FAE-ED22-4333-9687-7ACD394645FA}"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48837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D9634B-C67F-4A9C-AFBD-1C749599DC0F}" type="datetimeFigureOut">
              <a:rPr lang="en-US" smtClean="0"/>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D55FAE-ED22-4333-9687-7ACD394645FA}" type="slidenum">
              <a:rPr lang="en-US" smtClean="0"/>
              <a:t>‹#›</a:t>
            </a:fld>
            <a:endParaRPr lang="en-US"/>
          </a:p>
        </p:txBody>
      </p:sp>
    </p:spTree>
    <p:extLst>
      <p:ext uri="{BB962C8B-B14F-4D97-AF65-F5344CB8AC3E}">
        <p14:creationId xmlns:p14="http://schemas.microsoft.com/office/powerpoint/2010/main" val="2140000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4D9634B-C67F-4A9C-AFBD-1C749599DC0F}" type="datetimeFigureOut">
              <a:rPr lang="en-US" smtClean="0"/>
              <a:t>2/15/2021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D55FAE-ED22-4333-9687-7ACD394645FA}" type="slidenum">
              <a:rPr lang="en-US" smtClean="0"/>
              <a:t>‹#›</a:t>
            </a:fld>
            <a:endParaRPr lang="en-US"/>
          </a:p>
        </p:txBody>
      </p:sp>
    </p:spTree>
    <p:extLst>
      <p:ext uri="{BB962C8B-B14F-4D97-AF65-F5344CB8AC3E}">
        <p14:creationId xmlns:p14="http://schemas.microsoft.com/office/powerpoint/2010/main" val="2278512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4D9634B-C67F-4A9C-AFBD-1C749599DC0F}" type="datetimeFigureOut">
              <a:rPr lang="en-US" smtClean="0"/>
              <a:t>2/15/2021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D55FAE-ED22-4333-9687-7ACD394645FA}" type="slidenum">
              <a:rPr lang="en-US" smtClean="0"/>
              <a:t>‹#›</a:t>
            </a:fld>
            <a:endParaRPr lang="en-US"/>
          </a:p>
        </p:txBody>
      </p:sp>
    </p:spTree>
    <p:extLst>
      <p:ext uri="{BB962C8B-B14F-4D97-AF65-F5344CB8AC3E}">
        <p14:creationId xmlns:p14="http://schemas.microsoft.com/office/powerpoint/2010/main" val="2559845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D9634B-C67F-4A9C-AFBD-1C749599DC0F}"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55FAE-ED22-4333-9687-7ACD394645FA}" type="slidenum">
              <a:rPr lang="en-US" smtClean="0"/>
              <a:t>‹#›</a:t>
            </a:fld>
            <a:endParaRPr lang="en-US"/>
          </a:p>
        </p:txBody>
      </p:sp>
    </p:spTree>
    <p:extLst>
      <p:ext uri="{BB962C8B-B14F-4D97-AF65-F5344CB8AC3E}">
        <p14:creationId xmlns:p14="http://schemas.microsoft.com/office/powerpoint/2010/main" val="3802376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D9634B-C67F-4A9C-AFBD-1C749599DC0F}"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55FAE-ED22-4333-9687-7ACD394645FA}" type="slidenum">
              <a:rPr lang="en-US" smtClean="0"/>
              <a:t>‹#›</a:t>
            </a:fld>
            <a:endParaRPr lang="en-US"/>
          </a:p>
        </p:txBody>
      </p:sp>
    </p:spTree>
    <p:extLst>
      <p:ext uri="{BB962C8B-B14F-4D97-AF65-F5344CB8AC3E}">
        <p14:creationId xmlns:p14="http://schemas.microsoft.com/office/powerpoint/2010/main" val="385103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D9634B-C67F-4A9C-AFBD-1C749599DC0F}"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55FAE-ED22-4333-9687-7ACD394645FA}" type="slidenum">
              <a:rPr lang="en-US" smtClean="0"/>
              <a:t>‹#›</a:t>
            </a:fld>
            <a:endParaRPr lang="en-US"/>
          </a:p>
        </p:txBody>
      </p:sp>
    </p:spTree>
    <p:extLst>
      <p:ext uri="{BB962C8B-B14F-4D97-AF65-F5344CB8AC3E}">
        <p14:creationId xmlns:p14="http://schemas.microsoft.com/office/powerpoint/2010/main" val="4055488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D9634B-C67F-4A9C-AFBD-1C749599DC0F}"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55FAE-ED22-4333-9687-7ACD394645FA}" type="slidenum">
              <a:rPr lang="en-US" smtClean="0"/>
              <a:t>‹#›</a:t>
            </a:fld>
            <a:endParaRPr lang="en-US"/>
          </a:p>
        </p:txBody>
      </p:sp>
    </p:spTree>
    <p:extLst>
      <p:ext uri="{BB962C8B-B14F-4D97-AF65-F5344CB8AC3E}">
        <p14:creationId xmlns:p14="http://schemas.microsoft.com/office/powerpoint/2010/main" val="1208380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D9634B-C67F-4A9C-AFBD-1C749599DC0F}" type="datetimeFigureOut">
              <a:rPr lang="en-US" smtClean="0"/>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D55FAE-ED22-4333-9687-7ACD394645FA}" type="slidenum">
              <a:rPr lang="en-US" smtClean="0"/>
              <a:t>‹#›</a:t>
            </a:fld>
            <a:endParaRPr lang="en-US"/>
          </a:p>
        </p:txBody>
      </p:sp>
    </p:spTree>
    <p:extLst>
      <p:ext uri="{BB962C8B-B14F-4D97-AF65-F5344CB8AC3E}">
        <p14:creationId xmlns:p14="http://schemas.microsoft.com/office/powerpoint/2010/main" val="39390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D9634B-C67F-4A9C-AFBD-1C749599DC0F}" type="datetimeFigureOut">
              <a:rPr lang="en-US" smtClean="0"/>
              <a:t>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D55FAE-ED22-4333-9687-7ACD394645FA}" type="slidenum">
              <a:rPr lang="en-US" smtClean="0"/>
              <a:t>‹#›</a:t>
            </a:fld>
            <a:endParaRPr lang="en-US"/>
          </a:p>
        </p:txBody>
      </p:sp>
    </p:spTree>
    <p:extLst>
      <p:ext uri="{BB962C8B-B14F-4D97-AF65-F5344CB8AC3E}">
        <p14:creationId xmlns:p14="http://schemas.microsoft.com/office/powerpoint/2010/main" val="238227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D9634B-C67F-4A9C-AFBD-1C749599DC0F}" type="datetimeFigureOut">
              <a:rPr lang="en-US" smtClean="0"/>
              <a:t>2/15/2021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D55FAE-ED22-4333-9687-7ACD394645FA}" type="slidenum">
              <a:rPr lang="en-US" smtClean="0"/>
              <a:t>‹#›</a:t>
            </a:fld>
            <a:endParaRPr lang="en-US"/>
          </a:p>
        </p:txBody>
      </p:sp>
    </p:spTree>
    <p:extLst>
      <p:ext uri="{BB962C8B-B14F-4D97-AF65-F5344CB8AC3E}">
        <p14:creationId xmlns:p14="http://schemas.microsoft.com/office/powerpoint/2010/main" val="3973046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D9634B-C67F-4A9C-AFBD-1C749599DC0F}" type="datetimeFigureOut">
              <a:rPr lang="en-US" smtClean="0"/>
              <a:t>2/15/2021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D55FAE-ED22-4333-9687-7ACD394645FA}" type="slidenum">
              <a:rPr lang="en-US" smtClean="0"/>
              <a:t>‹#›</a:t>
            </a:fld>
            <a:endParaRPr lang="en-US"/>
          </a:p>
        </p:txBody>
      </p:sp>
    </p:spTree>
    <p:extLst>
      <p:ext uri="{BB962C8B-B14F-4D97-AF65-F5344CB8AC3E}">
        <p14:creationId xmlns:p14="http://schemas.microsoft.com/office/powerpoint/2010/main" val="2617885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D9634B-C67F-4A9C-AFBD-1C749599DC0F}" type="datetimeFigureOut">
              <a:rPr lang="en-US" smtClean="0"/>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D55FAE-ED22-4333-9687-7ACD394645FA}" type="slidenum">
              <a:rPr lang="en-US" smtClean="0"/>
              <a:t>‹#›</a:t>
            </a:fld>
            <a:endParaRPr lang="en-US"/>
          </a:p>
        </p:txBody>
      </p:sp>
    </p:spTree>
    <p:extLst>
      <p:ext uri="{BB962C8B-B14F-4D97-AF65-F5344CB8AC3E}">
        <p14:creationId xmlns:p14="http://schemas.microsoft.com/office/powerpoint/2010/main" val="2133133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D9634B-C67F-4A9C-AFBD-1C749599DC0F}" type="datetimeFigureOut">
              <a:rPr lang="en-US" smtClean="0"/>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D55FAE-ED22-4333-9687-7ACD394645FA}" type="slidenum">
              <a:rPr lang="en-US" smtClean="0"/>
              <a:t>‹#›</a:t>
            </a:fld>
            <a:endParaRPr lang="en-US"/>
          </a:p>
        </p:txBody>
      </p:sp>
    </p:spTree>
    <p:extLst>
      <p:ext uri="{BB962C8B-B14F-4D97-AF65-F5344CB8AC3E}">
        <p14:creationId xmlns:p14="http://schemas.microsoft.com/office/powerpoint/2010/main" val="320943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4D9634B-C67F-4A9C-AFBD-1C749599DC0F}" type="datetimeFigureOut">
              <a:rPr lang="en-US" smtClean="0"/>
              <a:t>2/15/2021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D55FAE-ED22-4333-9687-7ACD394645FA}" type="slidenum">
              <a:rPr lang="en-US" smtClean="0"/>
              <a:t>‹#›</a:t>
            </a:fld>
            <a:endParaRPr lang="en-US"/>
          </a:p>
        </p:txBody>
      </p:sp>
    </p:spTree>
    <p:extLst>
      <p:ext uri="{BB962C8B-B14F-4D97-AF65-F5344CB8AC3E}">
        <p14:creationId xmlns:p14="http://schemas.microsoft.com/office/powerpoint/2010/main" val="304236328"/>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hyperlink" Target="https://www.niceridemn.com/system-data" TargetMode="External"/><Relationship Id="rId2" Type="http://schemas.openxmlformats.org/officeDocument/2006/relationships/hyperlink" Target="https://www.niceridemn.com/" TargetMode="External"/><Relationship Id="rId1" Type="http://schemas.openxmlformats.org/officeDocument/2006/relationships/slideLayout" Target="../slideLayouts/slideLayout2.xml"/><Relationship Id="rId5" Type="http://schemas.openxmlformats.org/officeDocument/2006/relationships/hyperlink" Target="https://s3.amazonaws.com/niceride-data/index.html" TargetMode="External"/><Relationship Id="rId4" Type="http://schemas.openxmlformats.org/officeDocument/2006/relationships/hyperlink" Target="https://en.wikipedia.org/wiki/Nice_Ride_Minneso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D3FBD-D61D-4DE0-B323-FD49CB5834D4}"/>
              </a:ext>
            </a:extLst>
          </p:cNvPr>
          <p:cNvSpPr>
            <a:spLocks noGrp="1"/>
          </p:cNvSpPr>
          <p:nvPr>
            <p:ph type="ctrTitle"/>
          </p:nvPr>
        </p:nvSpPr>
        <p:spPr>
          <a:xfrm>
            <a:off x="865762" y="4464028"/>
            <a:ext cx="10488038" cy="1641490"/>
          </a:xfrm>
        </p:spPr>
        <p:txBody>
          <a:bodyPr>
            <a:normAutofit/>
          </a:bodyPr>
          <a:lstStyle/>
          <a:p>
            <a:r>
              <a:rPr lang="en-US" sz="4800" dirty="0">
                <a:effectLst/>
              </a:rPr>
              <a:t>Nice Ride:  A Minneapolis Bike Share Program</a:t>
            </a:r>
          </a:p>
        </p:txBody>
      </p:sp>
      <p:sp>
        <p:nvSpPr>
          <p:cNvPr id="3" name="Subtitle 2">
            <a:extLst>
              <a:ext uri="{FF2B5EF4-FFF2-40B4-BE49-F238E27FC236}">
                <a16:creationId xmlns:a16="http://schemas.microsoft.com/office/drawing/2014/main" id="{8EBCEF7A-742A-4128-B195-5CFD5EC8E49A}"/>
              </a:ext>
            </a:extLst>
          </p:cNvPr>
          <p:cNvSpPr>
            <a:spLocks noGrp="1"/>
          </p:cNvSpPr>
          <p:nvPr>
            <p:ph type="subTitle" idx="1"/>
          </p:nvPr>
        </p:nvSpPr>
        <p:spPr/>
        <p:txBody>
          <a:bodyPr/>
          <a:lstStyle/>
          <a:p>
            <a:r>
              <a:rPr lang="en-US" dirty="0"/>
              <a:t>Jenny Ackerman</a:t>
            </a:r>
          </a:p>
        </p:txBody>
      </p:sp>
    </p:spTree>
    <p:extLst>
      <p:ext uri="{BB962C8B-B14F-4D97-AF65-F5344CB8AC3E}">
        <p14:creationId xmlns:p14="http://schemas.microsoft.com/office/powerpoint/2010/main" val="2493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4CB3F-4954-468C-8560-4FEF49C60E91}"/>
              </a:ext>
            </a:extLst>
          </p:cNvPr>
          <p:cNvSpPr>
            <a:spLocks noGrp="1"/>
          </p:cNvSpPr>
          <p:nvPr>
            <p:ph type="title"/>
          </p:nvPr>
        </p:nvSpPr>
        <p:spPr>
          <a:xfrm>
            <a:off x="648929" y="629266"/>
            <a:ext cx="3667039" cy="1676603"/>
          </a:xfrm>
        </p:spPr>
        <p:txBody>
          <a:bodyPr>
            <a:normAutofit/>
          </a:bodyPr>
          <a:lstStyle/>
          <a:p>
            <a:r>
              <a:rPr lang="en-US" dirty="0"/>
              <a:t>Nice Ride</a:t>
            </a:r>
          </a:p>
        </p:txBody>
      </p:sp>
      <p:sp>
        <p:nvSpPr>
          <p:cNvPr id="13" name="Content Placeholder 12">
            <a:extLst>
              <a:ext uri="{FF2B5EF4-FFF2-40B4-BE49-F238E27FC236}">
                <a16:creationId xmlns:a16="http://schemas.microsoft.com/office/drawing/2014/main" id="{9AF5A5B7-7A60-4AD5-AA62-DDA8824A6C45}"/>
              </a:ext>
            </a:extLst>
          </p:cNvPr>
          <p:cNvSpPr>
            <a:spLocks noGrp="1"/>
          </p:cNvSpPr>
          <p:nvPr>
            <p:ph idx="1"/>
          </p:nvPr>
        </p:nvSpPr>
        <p:spPr>
          <a:xfrm>
            <a:off x="648930" y="2438400"/>
            <a:ext cx="3667037" cy="3785419"/>
          </a:xfrm>
        </p:spPr>
        <p:txBody>
          <a:bodyPr>
            <a:normAutofit/>
          </a:bodyPr>
          <a:lstStyle/>
          <a:p>
            <a:r>
              <a:rPr lang="en-US" sz="2400" dirty="0"/>
              <a:t>a nonprofit bike share program</a:t>
            </a:r>
          </a:p>
          <a:p>
            <a:r>
              <a:rPr lang="en-US" sz="2400" dirty="0"/>
              <a:t>based in Minneapolis-    St. Paul MN</a:t>
            </a:r>
          </a:p>
          <a:p>
            <a:r>
              <a:rPr lang="en-US" sz="2400" dirty="0"/>
              <a:t>April- November Season </a:t>
            </a:r>
          </a:p>
          <a:p>
            <a:r>
              <a:rPr lang="en-US" sz="2400" dirty="0"/>
              <a:t>3,000 bikes in service and 400 stations in the twin cities</a:t>
            </a:r>
          </a:p>
          <a:p>
            <a:endParaRPr lang="en-US" sz="1800" dirty="0"/>
          </a:p>
        </p:txBody>
      </p:sp>
      <p:pic>
        <p:nvPicPr>
          <p:cNvPr id="11" name="Content Placeholder 7">
            <a:extLst>
              <a:ext uri="{FF2B5EF4-FFF2-40B4-BE49-F238E27FC236}">
                <a16:creationId xmlns:a16="http://schemas.microsoft.com/office/drawing/2014/main" id="{D6EA6D90-06C7-4A5A-BC75-4347BE66CE1F}"/>
              </a:ext>
            </a:extLst>
          </p:cNvPr>
          <p:cNvPicPr>
            <a:picLocks noChangeAspect="1"/>
          </p:cNvPicPr>
          <p:nvPr/>
        </p:nvPicPr>
        <p:blipFill rotWithShape="1">
          <a:blip r:embed="rId3">
            <a:extLst>
              <a:ext uri="{28A0092B-C50C-407E-A947-70E740481C1C}">
                <a14:useLocalDpi xmlns:a14="http://schemas.microsoft.com/office/drawing/2010/main" val="0"/>
              </a:ext>
            </a:extLst>
          </a:blip>
          <a:srcRect r="16923" b="1"/>
          <a:stretch/>
        </p:blipFill>
        <p:spPr>
          <a:xfrm>
            <a:off x="4636008" y="640082"/>
            <a:ext cx="6916329" cy="5577837"/>
          </a:xfrm>
          <a:prstGeom prst="rect">
            <a:avLst/>
          </a:prstGeom>
          <a:effectLst/>
        </p:spPr>
      </p:pic>
      <p:sp>
        <p:nvSpPr>
          <p:cNvPr id="8" name="TextBox 7">
            <a:extLst>
              <a:ext uri="{FF2B5EF4-FFF2-40B4-BE49-F238E27FC236}">
                <a16:creationId xmlns:a16="http://schemas.microsoft.com/office/drawing/2014/main" id="{601FF3B3-6E32-40E8-8E6E-10F6BAC6C204}"/>
              </a:ext>
            </a:extLst>
          </p:cNvPr>
          <p:cNvSpPr txBox="1"/>
          <p:nvPr/>
        </p:nvSpPr>
        <p:spPr>
          <a:xfrm>
            <a:off x="5886841" y="6344397"/>
            <a:ext cx="5155660" cy="369332"/>
          </a:xfrm>
          <a:prstGeom prst="rect">
            <a:avLst/>
          </a:prstGeom>
          <a:noFill/>
        </p:spPr>
        <p:txBody>
          <a:bodyPr wrap="square" rtlCol="0">
            <a:spAutoFit/>
          </a:bodyPr>
          <a:lstStyle/>
          <a:p>
            <a:r>
              <a:rPr lang="en-US" dirty="0"/>
              <a:t>https://en.wikipedia.org/wiki/Nice_Ride_Minnesota</a:t>
            </a:r>
          </a:p>
        </p:txBody>
      </p:sp>
    </p:spTree>
    <p:extLst>
      <p:ext uri="{BB962C8B-B14F-4D97-AF65-F5344CB8AC3E}">
        <p14:creationId xmlns:p14="http://schemas.microsoft.com/office/powerpoint/2010/main" val="342278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754EE-BB4D-453F-8F47-1A12F2B7048C}"/>
              </a:ext>
            </a:extLst>
          </p:cNvPr>
          <p:cNvSpPr>
            <a:spLocks noGrp="1"/>
          </p:cNvSpPr>
          <p:nvPr>
            <p:ph type="title"/>
          </p:nvPr>
        </p:nvSpPr>
        <p:spPr>
          <a:xfrm>
            <a:off x="276837" y="470761"/>
            <a:ext cx="5259897" cy="1600200"/>
          </a:xfrm>
        </p:spPr>
        <p:txBody>
          <a:bodyPr>
            <a:normAutofit/>
          </a:bodyPr>
          <a:lstStyle/>
          <a:p>
            <a:r>
              <a:rPr lang="en-US" sz="4400" dirty="0"/>
              <a:t>Nice Ride System Data</a:t>
            </a:r>
          </a:p>
        </p:txBody>
      </p:sp>
      <p:pic>
        <p:nvPicPr>
          <p:cNvPr id="4" name="Picture 3">
            <a:extLst>
              <a:ext uri="{FF2B5EF4-FFF2-40B4-BE49-F238E27FC236}">
                <a16:creationId xmlns:a16="http://schemas.microsoft.com/office/drawing/2014/main" id="{2AEABC15-A646-4187-88F2-7D581DAF53B2}"/>
              </a:ext>
            </a:extLst>
          </p:cNvPr>
          <p:cNvPicPr>
            <a:picLocks noChangeAspect="1"/>
          </p:cNvPicPr>
          <p:nvPr/>
        </p:nvPicPr>
        <p:blipFill>
          <a:blip r:embed="rId3"/>
          <a:stretch>
            <a:fillRect/>
          </a:stretch>
        </p:blipFill>
        <p:spPr>
          <a:xfrm>
            <a:off x="5788403" y="682050"/>
            <a:ext cx="6013639" cy="2777823"/>
          </a:xfrm>
          <a:prstGeom prst="rect">
            <a:avLst/>
          </a:prstGeom>
        </p:spPr>
      </p:pic>
      <p:pic>
        <p:nvPicPr>
          <p:cNvPr id="5" name="Picture 4">
            <a:extLst>
              <a:ext uri="{FF2B5EF4-FFF2-40B4-BE49-F238E27FC236}">
                <a16:creationId xmlns:a16="http://schemas.microsoft.com/office/drawing/2014/main" id="{1CFE4AF4-08CD-4084-9848-E57F6B7A629F}"/>
              </a:ext>
            </a:extLst>
          </p:cNvPr>
          <p:cNvPicPr>
            <a:picLocks noChangeAspect="1"/>
          </p:cNvPicPr>
          <p:nvPr/>
        </p:nvPicPr>
        <p:blipFill>
          <a:blip r:embed="rId4"/>
          <a:stretch>
            <a:fillRect/>
          </a:stretch>
        </p:blipFill>
        <p:spPr>
          <a:xfrm>
            <a:off x="5536734" y="3826891"/>
            <a:ext cx="6389636" cy="2333143"/>
          </a:xfrm>
          <a:prstGeom prst="rect">
            <a:avLst/>
          </a:prstGeom>
        </p:spPr>
      </p:pic>
      <p:sp>
        <p:nvSpPr>
          <p:cNvPr id="11" name="TextBox 10">
            <a:extLst>
              <a:ext uri="{FF2B5EF4-FFF2-40B4-BE49-F238E27FC236}">
                <a16:creationId xmlns:a16="http://schemas.microsoft.com/office/drawing/2014/main" id="{2A7FF9EF-74CF-48DC-9C3D-BCF2275083A5}"/>
              </a:ext>
            </a:extLst>
          </p:cNvPr>
          <p:cNvSpPr txBox="1"/>
          <p:nvPr/>
        </p:nvSpPr>
        <p:spPr>
          <a:xfrm>
            <a:off x="112091" y="2497509"/>
            <a:ext cx="5259897" cy="3323987"/>
          </a:xfrm>
          <a:prstGeom prst="rect">
            <a:avLst/>
          </a:prstGeom>
          <a:noFill/>
        </p:spPr>
        <p:txBody>
          <a:bodyPr wrap="square" rtlCol="0">
            <a:spAutoFit/>
          </a:bodyPr>
          <a:lstStyle/>
          <a:p>
            <a:pPr marL="342900" indent="-342900">
              <a:buFont typeface="Arial" panose="020B0604020202020204" pitchFamily="34" charset="0"/>
              <a:buChar char="•"/>
            </a:pPr>
            <a:r>
              <a:rPr lang="en-US" sz="2400" dirty="0"/>
              <a:t>General Bikeshare Feed Specification (GBFS)</a:t>
            </a:r>
          </a:p>
          <a:p>
            <a:endParaRPr lang="en-US" sz="2400" dirty="0"/>
          </a:p>
          <a:p>
            <a:pPr marL="342900" indent="-342900">
              <a:buFont typeface="Arial" panose="020B0604020202020204" pitchFamily="34" charset="0"/>
              <a:buChar char="•"/>
            </a:pPr>
            <a:r>
              <a:rPr lang="en-US" sz="2400" dirty="0"/>
              <a:t>Start Station</a:t>
            </a:r>
          </a:p>
          <a:p>
            <a:pPr marL="342900" indent="-342900">
              <a:buFont typeface="Arial" panose="020B0604020202020204" pitchFamily="34" charset="0"/>
              <a:buChar char="•"/>
            </a:pPr>
            <a:r>
              <a:rPr lang="en-US" sz="2400" dirty="0"/>
              <a:t>End Station</a:t>
            </a:r>
          </a:p>
          <a:p>
            <a:pPr marL="342900" indent="-342900">
              <a:buFont typeface="Arial" panose="020B0604020202020204" pitchFamily="34" charset="0"/>
              <a:buChar char="•"/>
            </a:pPr>
            <a:r>
              <a:rPr lang="en-US" sz="2400" dirty="0"/>
              <a:t>Bike Type, (Classic, </a:t>
            </a:r>
            <a:r>
              <a:rPr lang="en-US" sz="2400" dirty="0" err="1"/>
              <a:t>Dockless</a:t>
            </a:r>
            <a:r>
              <a:rPr lang="en-US" sz="2400" dirty="0"/>
              <a:t>)</a:t>
            </a:r>
          </a:p>
          <a:p>
            <a:pPr marL="342900" indent="-342900">
              <a:buFont typeface="Arial" panose="020B0604020202020204" pitchFamily="34" charset="0"/>
              <a:buChar char="•"/>
            </a:pPr>
            <a:r>
              <a:rPr lang="en-US" sz="2400" dirty="0"/>
              <a:t>User Type, (Customer, Subscriber)</a:t>
            </a:r>
          </a:p>
          <a:p>
            <a:pPr marL="342900" indent="-342900">
              <a:buFont typeface="Arial" panose="020B0604020202020204" pitchFamily="34" charset="0"/>
              <a:buChar char="•"/>
            </a:pPr>
            <a:r>
              <a:rPr lang="en-US" sz="2400" dirty="0"/>
              <a:t>Trip Duration (secs)</a:t>
            </a:r>
          </a:p>
          <a:p>
            <a:endParaRPr lang="en-US" dirty="0"/>
          </a:p>
        </p:txBody>
      </p:sp>
    </p:spTree>
    <p:extLst>
      <p:ext uri="{BB962C8B-B14F-4D97-AF65-F5344CB8AC3E}">
        <p14:creationId xmlns:p14="http://schemas.microsoft.com/office/powerpoint/2010/main" val="1955260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73F58-C5AE-4BC0-ACA7-B0C349EBF3FE}"/>
              </a:ext>
            </a:extLst>
          </p:cNvPr>
          <p:cNvSpPr>
            <a:spLocks noGrp="1"/>
          </p:cNvSpPr>
          <p:nvPr>
            <p:ph type="title"/>
          </p:nvPr>
        </p:nvSpPr>
        <p:spPr>
          <a:xfrm>
            <a:off x="648929" y="629267"/>
            <a:ext cx="3667039" cy="966070"/>
          </a:xfrm>
        </p:spPr>
        <p:txBody>
          <a:bodyPr>
            <a:normAutofit fontScale="90000"/>
          </a:bodyPr>
          <a:lstStyle/>
          <a:p>
            <a:r>
              <a:rPr lang="en-US" dirty="0"/>
              <a:t>Starting Station</a:t>
            </a:r>
          </a:p>
        </p:txBody>
      </p:sp>
      <p:sp>
        <p:nvSpPr>
          <p:cNvPr id="3" name="Content Placeholder 2">
            <a:extLst>
              <a:ext uri="{FF2B5EF4-FFF2-40B4-BE49-F238E27FC236}">
                <a16:creationId xmlns:a16="http://schemas.microsoft.com/office/drawing/2014/main" id="{BF81EDD2-9E7E-45DE-AFC7-BFA2B30B8EA6}"/>
              </a:ext>
            </a:extLst>
          </p:cNvPr>
          <p:cNvSpPr>
            <a:spLocks noGrp="1"/>
          </p:cNvSpPr>
          <p:nvPr>
            <p:ph idx="1"/>
          </p:nvPr>
        </p:nvSpPr>
        <p:spPr>
          <a:xfrm>
            <a:off x="346927" y="2153372"/>
            <a:ext cx="3667037" cy="2869158"/>
          </a:xfrm>
        </p:spPr>
        <p:txBody>
          <a:bodyPr>
            <a:normAutofit fontScale="92500" lnSpcReduction="20000"/>
          </a:bodyPr>
          <a:lstStyle/>
          <a:p>
            <a:r>
              <a:rPr lang="en-US" sz="2400" dirty="0"/>
              <a:t>Downtown Minneapolis</a:t>
            </a:r>
          </a:p>
          <a:p>
            <a:r>
              <a:rPr lang="en-US" sz="2400" dirty="0"/>
              <a:t>Classical Riders only</a:t>
            </a:r>
          </a:p>
          <a:p>
            <a:r>
              <a:rPr lang="en-US" sz="2400" dirty="0"/>
              <a:t>Starting location of the bikes</a:t>
            </a:r>
          </a:p>
          <a:p>
            <a:r>
              <a:rPr lang="en-US" sz="2400" dirty="0"/>
              <a:t>Station name</a:t>
            </a:r>
          </a:p>
          <a:p>
            <a:r>
              <a:rPr lang="en-US" sz="2400" dirty="0"/>
              <a:t>Average Trip duration </a:t>
            </a:r>
          </a:p>
          <a:p>
            <a:r>
              <a:rPr lang="en-US" sz="2400" dirty="0"/>
              <a:t>number of bikes that started a trip from this location</a:t>
            </a:r>
          </a:p>
        </p:txBody>
      </p:sp>
      <p:pic>
        <p:nvPicPr>
          <p:cNvPr id="4" name="Picture 3">
            <a:extLst>
              <a:ext uri="{FF2B5EF4-FFF2-40B4-BE49-F238E27FC236}">
                <a16:creationId xmlns:a16="http://schemas.microsoft.com/office/drawing/2014/main" id="{ACDCD353-83AE-4120-96C9-665DE3E0C66F}"/>
              </a:ext>
            </a:extLst>
          </p:cNvPr>
          <p:cNvPicPr>
            <a:picLocks noChangeAspect="1"/>
          </p:cNvPicPr>
          <p:nvPr/>
        </p:nvPicPr>
        <p:blipFill>
          <a:blip r:embed="rId3"/>
          <a:stretch>
            <a:fillRect/>
          </a:stretch>
        </p:blipFill>
        <p:spPr>
          <a:xfrm>
            <a:off x="3524945" y="415259"/>
            <a:ext cx="8345508" cy="5978872"/>
          </a:xfrm>
          <a:prstGeom prst="rect">
            <a:avLst/>
          </a:prstGeom>
        </p:spPr>
      </p:pic>
    </p:spTree>
    <p:extLst>
      <p:ext uri="{BB962C8B-B14F-4D97-AF65-F5344CB8AC3E}">
        <p14:creationId xmlns:p14="http://schemas.microsoft.com/office/powerpoint/2010/main" val="3148216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D0FD7D-6192-43AC-A61B-075A1C22C491}"/>
              </a:ext>
            </a:extLst>
          </p:cNvPr>
          <p:cNvPicPr>
            <a:picLocks noChangeAspect="1"/>
          </p:cNvPicPr>
          <p:nvPr/>
        </p:nvPicPr>
        <p:blipFill>
          <a:blip r:embed="rId2"/>
          <a:stretch>
            <a:fillRect/>
          </a:stretch>
        </p:blipFill>
        <p:spPr>
          <a:xfrm>
            <a:off x="176538" y="553041"/>
            <a:ext cx="11879919" cy="5672660"/>
          </a:xfrm>
          <a:prstGeom prst="rect">
            <a:avLst/>
          </a:prstGeom>
        </p:spPr>
      </p:pic>
    </p:spTree>
    <p:extLst>
      <p:ext uri="{BB962C8B-B14F-4D97-AF65-F5344CB8AC3E}">
        <p14:creationId xmlns:p14="http://schemas.microsoft.com/office/powerpoint/2010/main" val="32653722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D83AB-E10B-4854-921C-A1D8BCD05996}"/>
              </a:ext>
            </a:extLst>
          </p:cNvPr>
          <p:cNvSpPr>
            <a:spLocks noGrp="1"/>
          </p:cNvSpPr>
          <p:nvPr>
            <p:ph type="title"/>
          </p:nvPr>
        </p:nvSpPr>
        <p:spPr>
          <a:xfrm>
            <a:off x="838200" y="365125"/>
            <a:ext cx="10864174" cy="1325563"/>
          </a:xfrm>
        </p:spPr>
        <p:txBody>
          <a:bodyPr vert="horz" lIns="91440" tIns="45720" rIns="91440" bIns="45720" rtlCol="0" anchor="ctr">
            <a:normAutofit/>
          </a:bodyPr>
          <a:lstStyle/>
          <a:p>
            <a:r>
              <a:rPr lang="en-US" sz="4000" dirty="0"/>
              <a:t>Avg. Trip Length &amp; Bike ID by Day for </a:t>
            </a:r>
            <a:r>
              <a:rPr lang="en-US" sz="4000" dirty="0" err="1"/>
              <a:t>Dockless</a:t>
            </a:r>
            <a:r>
              <a:rPr lang="en-US" sz="4000" dirty="0"/>
              <a:t> Riders</a:t>
            </a:r>
            <a:endParaRPr lang="en-US" sz="4000" kern="1200" dirty="0">
              <a:solidFill>
                <a:schemeClr val="tx1"/>
              </a:solidFill>
              <a:latin typeface="+mj-lt"/>
              <a:ea typeface="+mj-ea"/>
              <a:cs typeface="+mj-cs"/>
            </a:endParaRPr>
          </a:p>
        </p:txBody>
      </p:sp>
      <p:pic>
        <p:nvPicPr>
          <p:cNvPr id="10" name="Picture 9">
            <a:extLst>
              <a:ext uri="{FF2B5EF4-FFF2-40B4-BE49-F238E27FC236}">
                <a16:creationId xmlns:a16="http://schemas.microsoft.com/office/drawing/2014/main" id="{0B7B1312-7CC2-44A6-A669-20728516BE6C}"/>
              </a:ext>
            </a:extLst>
          </p:cNvPr>
          <p:cNvPicPr>
            <a:picLocks noChangeAspect="1"/>
          </p:cNvPicPr>
          <p:nvPr/>
        </p:nvPicPr>
        <p:blipFill>
          <a:blip r:embed="rId2"/>
          <a:stretch>
            <a:fillRect/>
          </a:stretch>
        </p:blipFill>
        <p:spPr>
          <a:xfrm>
            <a:off x="2377974" y="1261421"/>
            <a:ext cx="9567592" cy="5333932"/>
          </a:xfrm>
          <a:prstGeom prst="rect">
            <a:avLst/>
          </a:prstGeom>
        </p:spPr>
      </p:pic>
      <p:pic>
        <p:nvPicPr>
          <p:cNvPr id="12" name="Picture 11">
            <a:extLst>
              <a:ext uri="{FF2B5EF4-FFF2-40B4-BE49-F238E27FC236}">
                <a16:creationId xmlns:a16="http://schemas.microsoft.com/office/drawing/2014/main" id="{BDF0DEFF-28E1-41F6-84C8-34771FABA064}"/>
              </a:ext>
            </a:extLst>
          </p:cNvPr>
          <p:cNvPicPr>
            <a:picLocks noChangeAspect="1"/>
          </p:cNvPicPr>
          <p:nvPr/>
        </p:nvPicPr>
        <p:blipFill>
          <a:blip r:embed="rId3"/>
          <a:stretch>
            <a:fillRect/>
          </a:stretch>
        </p:blipFill>
        <p:spPr>
          <a:xfrm>
            <a:off x="221324" y="2074017"/>
            <a:ext cx="1860396" cy="795641"/>
          </a:xfrm>
          <a:prstGeom prst="rect">
            <a:avLst/>
          </a:prstGeom>
        </p:spPr>
      </p:pic>
    </p:spTree>
    <p:extLst>
      <p:ext uri="{BB962C8B-B14F-4D97-AF65-F5344CB8AC3E}">
        <p14:creationId xmlns:p14="http://schemas.microsoft.com/office/powerpoint/2010/main" val="2973073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4A019-542B-46B9-AF91-DA276DE513F5}"/>
              </a:ext>
            </a:extLst>
          </p:cNvPr>
          <p:cNvSpPr>
            <a:spLocks noGrp="1"/>
          </p:cNvSpPr>
          <p:nvPr>
            <p:ph type="title"/>
          </p:nvPr>
        </p:nvSpPr>
        <p:spPr>
          <a:xfrm>
            <a:off x="838201" y="5437761"/>
            <a:ext cx="10515600" cy="959586"/>
          </a:xfrm>
        </p:spPr>
        <p:txBody>
          <a:bodyPr vert="horz" wrap="none" lIns="91440" tIns="45720" rIns="91440" bIns="45720" rtlCol="0" anchor="t">
            <a:normAutofit/>
          </a:bodyPr>
          <a:lstStyle/>
          <a:p>
            <a:pPr algn="r"/>
            <a:r>
              <a:rPr lang="en-US" sz="4000" spc="-300" dirty="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rPr>
              <a:t>Average Trip Duration</a:t>
            </a:r>
          </a:p>
        </p:txBody>
      </p:sp>
      <p:pic>
        <p:nvPicPr>
          <p:cNvPr id="9" name="Content Placeholder 5">
            <a:extLst>
              <a:ext uri="{FF2B5EF4-FFF2-40B4-BE49-F238E27FC236}">
                <a16:creationId xmlns:a16="http://schemas.microsoft.com/office/drawing/2014/main" id="{0005F6DF-A900-445A-840F-1629E9C83930}"/>
              </a:ext>
            </a:extLst>
          </p:cNvPr>
          <p:cNvPicPr>
            <a:picLocks noGrp="1" noChangeAspect="1"/>
          </p:cNvPicPr>
          <p:nvPr>
            <p:ph idx="1"/>
          </p:nvPr>
        </p:nvPicPr>
        <p:blipFill>
          <a:blip r:embed="rId3"/>
          <a:stretch>
            <a:fillRect/>
          </a:stretch>
        </p:blipFill>
        <p:spPr>
          <a:xfrm>
            <a:off x="449094" y="458639"/>
            <a:ext cx="8626812" cy="4787880"/>
          </a:xfrm>
          <a:prstGeom prst="rect">
            <a:avLst/>
          </a:prstGeom>
        </p:spPr>
      </p:pic>
    </p:spTree>
    <p:extLst>
      <p:ext uri="{BB962C8B-B14F-4D97-AF65-F5344CB8AC3E}">
        <p14:creationId xmlns:p14="http://schemas.microsoft.com/office/powerpoint/2010/main" val="2673484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18373-AEC3-4FDB-BE46-B0D587A52ED8}"/>
              </a:ext>
            </a:extLst>
          </p:cNvPr>
          <p:cNvSpPr>
            <a:spLocks noGrp="1"/>
          </p:cNvSpPr>
          <p:nvPr>
            <p:ph type="title"/>
          </p:nvPr>
        </p:nvSpPr>
        <p:spPr>
          <a:xfrm>
            <a:off x="647889" y="1349680"/>
            <a:ext cx="2931320" cy="4449541"/>
          </a:xfrm>
        </p:spPr>
        <p:txBody>
          <a:bodyPr anchor="t">
            <a:normAutofit/>
          </a:bodyPr>
          <a:lstStyle/>
          <a:p>
            <a:r>
              <a:rPr lang="en-US" sz="4800">
                <a:solidFill>
                  <a:schemeClr val="tx1"/>
                </a:solidFill>
              </a:rPr>
              <a:t>Next Areas to Explore</a:t>
            </a:r>
          </a:p>
        </p:txBody>
      </p:sp>
      <p:graphicFrame>
        <p:nvGraphicFramePr>
          <p:cNvPr id="19" name="Content Placeholder 2">
            <a:extLst>
              <a:ext uri="{FF2B5EF4-FFF2-40B4-BE49-F238E27FC236}">
                <a16:creationId xmlns:a16="http://schemas.microsoft.com/office/drawing/2014/main" id="{10D7758B-103C-45CD-BC89-338996FC6FCF}"/>
              </a:ext>
            </a:extLst>
          </p:cNvPr>
          <p:cNvGraphicFramePr>
            <a:graphicFrameLocks noGrp="1"/>
          </p:cNvGraphicFramePr>
          <p:nvPr>
            <p:ph idx="1"/>
            <p:extLst>
              <p:ext uri="{D42A27DB-BD31-4B8C-83A1-F6EECF244321}">
                <p14:modId xmlns:p14="http://schemas.microsoft.com/office/powerpoint/2010/main" val="1569666385"/>
              </p:ext>
            </p:extLst>
          </p:nvPr>
        </p:nvGraphicFramePr>
        <p:xfrm>
          <a:off x="4662106" y="640075"/>
          <a:ext cx="6912245" cy="55368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2558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6FC07-2F58-48EE-AE49-4EA3052A213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86C4FF4-BC87-48E0-986C-3C2F8EBD05A2}"/>
              </a:ext>
            </a:extLst>
          </p:cNvPr>
          <p:cNvSpPr>
            <a:spLocks noGrp="1"/>
          </p:cNvSpPr>
          <p:nvPr>
            <p:ph idx="1"/>
          </p:nvPr>
        </p:nvSpPr>
        <p:spPr/>
        <p:txBody>
          <a:bodyPr/>
          <a:lstStyle/>
          <a:p>
            <a:r>
              <a:rPr lang="en-US" dirty="0"/>
              <a:t>Nice Ride Website </a:t>
            </a:r>
          </a:p>
          <a:p>
            <a:pPr lvl="1"/>
            <a:r>
              <a:rPr lang="en-US" dirty="0"/>
              <a:t> </a:t>
            </a:r>
            <a:r>
              <a:rPr lang="en-US" dirty="0">
                <a:hlinkClick r:id="rId2"/>
              </a:rPr>
              <a:t>https://www.niceridemn.com/</a:t>
            </a:r>
            <a:endParaRPr lang="en-US" dirty="0"/>
          </a:p>
          <a:p>
            <a:r>
              <a:rPr lang="en-US" dirty="0"/>
              <a:t>Nice Ride System Data </a:t>
            </a:r>
          </a:p>
          <a:p>
            <a:pPr lvl="1"/>
            <a:r>
              <a:rPr lang="en-US" dirty="0"/>
              <a:t> </a:t>
            </a:r>
            <a:r>
              <a:rPr lang="en-US" dirty="0">
                <a:hlinkClick r:id="rId3"/>
              </a:rPr>
              <a:t>https://www.niceridemn.com/system-data</a:t>
            </a:r>
            <a:endParaRPr lang="en-US" dirty="0"/>
          </a:p>
          <a:p>
            <a:r>
              <a:rPr lang="en-US" dirty="0"/>
              <a:t>Nice Ride Wiki Page</a:t>
            </a:r>
          </a:p>
          <a:p>
            <a:pPr lvl="1"/>
            <a:r>
              <a:rPr lang="en-US" dirty="0">
                <a:hlinkClick r:id="rId4"/>
              </a:rPr>
              <a:t>https://en.wikipedia.org/wiki/Nice_Ride_Minnesota</a:t>
            </a:r>
            <a:endParaRPr lang="en-US" dirty="0"/>
          </a:p>
          <a:p>
            <a:r>
              <a:rPr lang="en-US" dirty="0"/>
              <a:t>Nice Ride Index </a:t>
            </a:r>
            <a:r>
              <a:rPr lang="en-US" dirty="0" err="1"/>
              <a:t>DataBucket</a:t>
            </a:r>
            <a:endParaRPr lang="en-US" dirty="0"/>
          </a:p>
          <a:p>
            <a:pPr lvl="1"/>
            <a:r>
              <a:rPr lang="en-US" dirty="0">
                <a:hlinkClick r:id="rId5"/>
              </a:rPr>
              <a:t>https://s3.amazonaws.com/niceride-data/index.html</a:t>
            </a:r>
            <a:endParaRPr lang="en-US" dirty="0"/>
          </a:p>
          <a:p>
            <a:pPr marL="457200" lvl="1" indent="0">
              <a:buNone/>
            </a:pPr>
            <a:endParaRPr lang="en-US" dirty="0"/>
          </a:p>
        </p:txBody>
      </p:sp>
    </p:spTree>
    <p:extLst>
      <p:ext uri="{BB962C8B-B14F-4D97-AF65-F5344CB8AC3E}">
        <p14:creationId xmlns:p14="http://schemas.microsoft.com/office/powerpoint/2010/main" val="2475633615"/>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3136</TotalTime>
  <Words>276</Words>
  <Application>Microsoft Office PowerPoint</Application>
  <PresentationFormat>Widescreen</PresentationFormat>
  <Paragraphs>42</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Corbel</vt:lpstr>
      <vt:lpstr>Depth</vt:lpstr>
      <vt:lpstr>Nice Ride:  A Minneapolis Bike Share Program</vt:lpstr>
      <vt:lpstr>Nice Ride</vt:lpstr>
      <vt:lpstr>Nice Ride System Data</vt:lpstr>
      <vt:lpstr>Starting Station</vt:lpstr>
      <vt:lpstr>PowerPoint Presentation</vt:lpstr>
      <vt:lpstr>Avg. Trip Length &amp; Bike ID by Day for Dockless Riders</vt:lpstr>
      <vt:lpstr>Average Trip Duration</vt:lpstr>
      <vt:lpstr>Next Areas to Explore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Nice Ride: A Look at Minneapolis’s Bike Share Program</dc:title>
  <dc:creator>Ackerman, Jennifer M</dc:creator>
  <cp:lastModifiedBy>Ackerman, Jennifer M</cp:lastModifiedBy>
  <cp:revision>13</cp:revision>
  <cp:lastPrinted>2019-03-25T15:55:54Z</cp:lastPrinted>
  <dcterms:created xsi:type="dcterms:W3CDTF">2019-03-18T20:32:58Z</dcterms:created>
  <dcterms:modified xsi:type="dcterms:W3CDTF">2021-02-15T17:28:57Z</dcterms:modified>
</cp:coreProperties>
</file>