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7" r:id="rId4"/>
    <p:sldId id="263" r:id="rId5"/>
    <p:sldId id="264" r:id="rId6"/>
    <p:sldId id="266" r:id="rId7"/>
    <p:sldId id="267" r:id="rId8"/>
    <p:sldId id="278" r:id="rId9"/>
    <p:sldId id="261" r:id="rId10"/>
    <p:sldId id="268" r:id="rId11"/>
    <p:sldId id="269" r:id="rId12"/>
    <p:sldId id="270" r:id="rId13"/>
    <p:sldId id="262" r:id="rId14"/>
    <p:sldId id="271" r:id="rId15"/>
    <p:sldId id="272" r:id="rId16"/>
    <p:sldId id="273" r:id="rId17"/>
    <p:sldId id="274" r:id="rId18"/>
    <p:sldId id="275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kali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F6F6"/>
    <a:srgbClr val="DCE0E1"/>
    <a:srgbClr val="F5F7F9"/>
    <a:srgbClr val="DCF0FF"/>
    <a:srgbClr val="B2B2B2"/>
    <a:srgbClr val="202020"/>
    <a:srgbClr val="323232"/>
    <a:srgbClr val="CC3300"/>
    <a:srgbClr val="CC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4T17:11:02.368" idx="1">
    <p:pos x="10" y="10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en-US" sz="4000" b="1"/>
              <a:t>Java Bus Reservation System</a:t>
            </a:r>
            <a:endParaRPr lang="en-US" sz="4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3990" y="1906270"/>
            <a:ext cx="6764020" cy="367665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r>
              <a:rPr lang="en-US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DEPARTMENT OF COMPUTER APPLICATIONS</a:t>
            </a:r>
            <a:endParaRPr lang="en-US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48550" y="217170"/>
            <a:ext cx="4124325" cy="1104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60985"/>
            <a:ext cx="969645" cy="9696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295" y="374650"/>
            <a:ext cx="2924175" cy="7905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2710" y="434975"/>
            <a:ext cx="843915" cy="7956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090" y="307340"/>
            <a:ext cx="1115695" cy="10502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64260" y="4135755"/>
            <a:ext cx="3275965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Guided by :</a:t>
            </a:r>
            <a:endParaRPr lang="en-US" sz="2000" b="1"/>
          </a:p>
          <a:p>
            <a:pPr>
              <a:lnSpc>
                <a:spcPct val="200000"/>
              </a:lnSpc>
            </a:pPr>
            <a:r>
              <a:rPr lang="en-US" b="1"/>
              <a:t>Mr.Dr.M . Prakash M.sc,M.phil, PhD.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 b="1"/>
              <a:t>Computer science </a:t>
            </a:r>
            <a:endParaRPr lang="en-US" b="1"/>
          </a:p>
        </p:txBody>
      </p:sp>
      <p:sp>
        <p:nvSpPr>
          <p:cNvPr id="11" name="Text Box 10"/>
          <p:cNvSpPr txBox="1"/>
          <p:nvPr/>
        </p:nvSpPr>
        <p:spPr>
          <a:xfrm>
            <a:off x="6737985" y="4258945"/>
            <a:ext cx="6010910" cy="2368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200000"/>
              </a:lnSpc>
            </a:pPr>
            <a:r>
              <a:rPr lang="en-US" sz="2000" b="1"/>
              <a:t>Presented by :</a:t>
            </a:r>
            <a:r>
              <a:rPr lang="en-US" b="1"/>
              <a:t> 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 b="1"/>
              <a:t>A.Madhan Vishnupriyan (7172210008)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 b="1"/>
              <a:t>S.Christopher(7172210003)</a:t>
            </a:r>
            <a:endParaRPr lang="en-US" b="1"/>
          </a:p>
          <a:p>
            <a:pPr>
              <a:lnSpc>
                <a:spcPct val="200000"/>
              </a:lnSpc>
            </a:pPr>
            <a:r>
              <a:rPr lang="en-US" b="1"/>
              <a:t>B.Manoj kumar(7172210009)</a:t>
            </a:r>
            <a:endParaRPr lang="en-US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33855" y="1254760"/>
            <a:ext cx="9983470" cy="582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User Module : 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Handles user registration, login, and profile access. Users can view available buses, book tickets, and manage their bookings.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Module 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Allows admin to log in securely, manage buses and routes, view all bookings, and generate system usage reports.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 Management Module 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Admin can add, edit, or delete bus details, set timings, seat count, and assign routes and statuses.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13815" y="125476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26035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13815" y="396621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33855" y="1254760"/>
            <a:ext cx="9983470" cy="582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Booking Module 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Lets users search buses, select routes, choose seats, and confirm bookings with fare calculation.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Ticket Module :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Displays the booking summary with details like bus info, seat number, and fare, along with an option to cancel the ticket.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Payment Module :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Simulates a payment gateway for completing bookings and confirms transaction status to the user.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13815" y="125476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25831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13815" y="395605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r>
              <a:rPr lang="en-US" b="1"/>
              <a:t>Data Flow Diagram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915" y="687070"/>
            <a:ext cx="8343265" cy="601789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ctrTitle"/>
          </p:nvPr>
        </p:nvSpPr>
        <p:spPr>
          <a:xfrm>
            <a:off x="1043305" y="687705"/>
            <a:ext cx="2317115" cy="573405"/>
          </a:xfrm>
        </p:spPr>
        <p:txBody>
          <a:bodyPr>
            <a:normAutofit fontScale="90000"/>
          </a:bodyPr>
          <a:p>
            <a:r>
              <a:rPr lang="en-US" sz="3000" b="1"/>
              <a:t>Level 0 :</a:t>
            </a:r>
            <a:endParaRPr lang="en-US" sz="30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9245" y="791845"/>
            <a:ext cx="8991600" cy="6066155"/>
          </a:xfrm>
          <a:prstGeom prst="rect">
            <a:avLst/>
          </a:prstGeom>
        </p:spPr>
      </p:pic>
      <p:sp>
        <p:nvSpPr>
          <p:cNvPr id="4" name="Title 3"/>
          <p:cNvSpPr/>
          <p:nvPr>
            <p:ph type="ctrTitle"/>
          </p:nvPr>
        </p:nvSpPr>
        <p:spPr>
          <a:xfrm>
            <a:off x="1043305" y="687705"/>
            <a:ext cx="2317115" cy="573405"/>
          </a:xfrm>
        </p:spPr>
        <p:txBody>
          <a:bodyPr>
            <a:normAutofit fontScale="90000"/>
          </a:bodyPr>
          <a:p>
            <a:r>
              <a:rPr lang="en-US" sz="3000" b="1"/>
              <a:t>Level 1 :</a:t>
            </a:r>
            <a:endParaRPr lang="en-US" sz="3000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/>
        <p:txBody>
          <a:bodyPr/>
          <a:p>
            <a:r>
              <a:rPr lang="en-US" b="1"/>
              <a:t>Use Case Diagram</a:t>
            </a:r>
            <a:endParaRPr lang="en-US" b="1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6860" y="401320"/>
            <a:ext cx="9446260" cy="62280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ctrTitle"/>
          </p:nvPr>
        </p:nvSpPr>
        <p:spPr>
          <a:xfrm>
            <a:off x="1524000" y="1639827"/>
            <a:ext cx="9144000" cy="2187001"/>
          </a:xfrm>
        </p:spPr>
        <p:txBody>
          <a:bodyPr>
            <a:scene3d>
              <a:camera prst="obliqueTopLeft"/>
              <a:lightRig rig="threePt" dir="t"/>
            </a:scene3d>
          </a:bodyPr>
          <a:p>
            <a:r>
              <a:rPr lang="en-US" sz="8000" b="1" i="1">
                <a:solidFill>
                  <a:schemeClr val="tx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</a:rPr>
              <a:t>Thank You !</a:t>
            </a:r>
            <a:endParaRPr lang="en-US" sz="8000" b="1" i="1">
              <a:solidFill>
                <a:schemeClr val="tx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AGENDA</a:t>
            </a:r>
            <a:endParaRPr lang="en-US" sz="35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08455" y="187706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 </a:t>
            </a: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⮚ Existing System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⮚ Proposed System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⮚ System Specifications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⮚ Module Description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US" sz="3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⮚ Data Flow Diagram</a:t>
            </a:r>
            <a:endParaRPr lang="en-US" sz="3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Objective</a:t>
            </a:r>
            <a:endParaRPr lang="en-US" sz="350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608455" y="1643380"/>
            <a:ext cx="9554210" cy="4351655"/>
          </a:xfrm>
        </p:spPr>
        <p:txBody>
          <a:bodyPr>
            <a:normAutofit fontScale="30000"/>
          </a:bodyPr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Bus Reservation System is a dynamic web-based application that simplifies booking and managing bus tickets, offering secure interfaces for passengers (search, book, view history) and admins (manage buses, bookings, users).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 features include user registration, real-time bus searches by route/date, seat      booking, and a centralized admin dashboard for system control.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It automates manual ticketing, ensuring real-time data access, operational speed, and accuracy for transport companies and passengers.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system streamlines processes, enhances transparency, and improves the overall travel experience for all users.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1288415" y="163322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313815" y="284734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08735" y="383794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308735" y="48437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Existing System</a:t>
            </a:r>
            <a:endParaRPr lang="en-US" sz="3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08455" y="1643380"/>
            <a:ext cx="95542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current system forces passengers to visit physical ticket counters or depend on third-party booking agents, offering no digital reservation options or online access for customers.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Frequent overbooking occurs because the manual process cannot track seat availability in real-time, leading to conflicts and customer dissatisfaction when buses are full.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records are maintained through paper documents and disconnected files, making user management, cancellation processing, and report generation extremely time-consuming.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outdated desktop-only interface lacks proper security measures and mobile compatibility, creating a poor user experience vulnerable to unauthorized access.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88415" y="163322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28575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08735" y="41021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308735" y="53213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Proposed System</a:t>
            </a:r>
            <a:endParaRPr lang="en-US" sz="3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08455" y="1643380"/>
            <a:ext cx="95542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 fontScale="3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web-based system enables 24/7 online bookings from any device, eliminating physical counter dependence through secure digital reservations.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seat tracking with instant availability updates prevents overbooking while showing accurate capacity data to all users simultaneously.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 centralized SQL database consolidates all operations - from user profiles to booking history - with automated reporting tools for admins.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6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Modern security protocols (encrypted logins, SQL injection protection) combine with responsive mobile design for safe, accessible ticket management.</a:t>
            </a:r>
            <a:endParaRPr lang="en-US" sz="60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88415" y="163322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26035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88415" y="35941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308735" y="456946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System Requirements</a:t>
            </a:r>
            <a:endParaRPr lang="en-US" sz="3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08455" y="1643380"/>
            <a:ext cx="955421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Frontend		:	JSP with HTML/CSS/JS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Backend		:	Java Servlets (Tomcat server)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Database		</a:t>
            </a:r>
            <a:r>
              <a:rPr lang="en-US" sz="3000">
                <a:solidFill>
                  <a:schemeClr val="tx1"/>
                </a:solidFill>
                <a:effectLst/>
                <a:sym typeface="+mn-ea"/>
              </a:rPr>
              <a:t>:	SQLite </a:t>
            </a:r>
            <a:endParaRPr lang="en-US" sz="3000">
              <a:solidFill>
                <a:schemeClr val="tx1"/>
              </a:solidFill>
              <a:effectLst/>
              <a:sym typeface="+mn-ea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Tool			:	Visual Studio Code</a:t>
            </a:r>
            <a:endParaRPr lang="en-US" sz="300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88415" y="211074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31419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88415" y="418465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288415" y="524129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Hardware Requirements</a:t>
            </a:r>
            <a:endParaRPr lang="en-US" sz="3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08455" y="1643380"/>
            <a:ext cx="9554210" cy="43516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Processor	      :	Dual-core processor @ 2.0 GHz or higher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RAM		      :	4 GB or HIgher 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Storage		      </a:t>
            </a:r>
            <a:r>
              <a:rPr lang="en-US" sz="1800">
                <a:solidFill>
                  <a:schemeClr val="tx1"/>
                </a:solidFill>
                <a:effectLst/>
                <a:sym typeface="+mn-ea"/>
              </a:rPr>
              <a:t>:	128 GB HDD or SSD</a:t>
            </a:r>
            <a:endParaRPr lang="en-US" sz="1800">
              <a:solidFill>
                <a:schemeClr val="tx1"/>
              </a:solidFill>
              <a:effectLst/>
              <a:sym typeface="+mn-ea"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Operating System   :	Windows 10 (64-bit), macOS 10.14+, or Ubuntu 18.04+</a:t>
            </a:r>
            <a:endParaRPr lang="en-US" sz="18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1800">
                <a:solidFill>
                  <a:schemeClr val="tx1"/>
                </a:solidFill>
                <a:effectLst/>
              </a:rPr>
              <a:t>Network	      :  	Stable internet connection </a:t>
            </a:r>
            <a:endParaRPr lang="en-US" sz="180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88415" y="185674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322326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88415" y="385953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288415" y="4539615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283335" y="25527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33855" y="1254760"/>
            <a:ext cx="9983470" cy="5822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Features of JSP with HTML/CSS/JS 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JSP with HTML/CSS/JS</a:t>
            </a: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enables dynamic server-side content generation that renders interactive client-side web pages.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just">
              <a:buNone/>
            </a:pPr>
            <a:r>
              <a:rPr lang="en-US" sz="1800" b="1">
                <a:solidFill>
                  <a:schemeClr val="tx1"/>
                </a:solidFill>
                <a:effectLst/>
                <a:sym typeface="+mn-ea"/>
              </a:rPr>
              <a:t>Features of Java Servlets (Tomcat server) :</a:t>
            </a:r>
            <a:endParaRPr lang="en-US" sz="1800" b="1">
              <a:solidFill>
                <a:schemeClr val="tx1"/>
              </a:solidFill>
              <a:effectLst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>
                <a:solidFill>
                  <a:schemeClr val="tx1"/>
                </a:solidFill>
                <a:effectLst/>
                <a:sym typeface="+mn-ea"/>
              </a:rPr>
              <a:t>Java Servlets : </a:t>
            </a:r>
            <a:r>
              <a:rPr lang="en-US" sz="1800">
                <a:solidFill>
                  <a:schemeClr val="tx1"/>
                </a:solidFill>
                <a:effectLst/>
                <a:sym typeface="+mn-ea"/>
              </a:rPr>
              <a:t>Java Servlets are server-side Java programs that handle HTTP   		  requests and generate dynamic web content.</a:t>
            </a:r>
            <a:endParaRPr lang="en-US" sz="1800" b="1">
              <a:solidFill>
                <a:schemeClr val="tx1"/>
              </a:solidFill>
              <a:effectLst/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>
                <a:solidFill>
                  <a:schemeClr val="tx1"/>
                </a:solidFill>
                <a:effectLst/>
                <a:sym typeface="+mn-ea"/>
              </a:rPr>
              <a:t>Tomcat server: </a:t>
            </a: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Apache Tomcat is a lightweight, open-source servlet container that 		  runs Java Servlets and JSPs.</a:t>
            </a: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Features of SQLite :</a:t>
            </a:r>
            <a:endParaRPr lang="en-US" sz="1800" b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800" b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SQLite</a:t>
            </a:r>
            <a:r>
              <a:rPr lang="en-US" sz="18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 is a lightweight, serverless, self-contained SQL database engine embedded directly into applications.</a:t>
            </a:r>
            <a:r>
              <a:rPr lang="en-US" sz="1800" b="1">
                <a:solidFill>
                  <a:schemeClr val="tx1"/>
                </a:solidFill>
                <a:effectLst/>
                <a:sym typeface="+mn-ea"/>
              </a:rPr>
              <a:t>	</a:t>
            </a:r>
            <a:endParaRPr lang="en-US" sz="1800" b="1">
              <a:solidFill>
                <a:schemeClr val="tx1"/>
              </a:solidFill>
              <a:effectLst/>
              <a:sym typeface="+mn-ea"/>
            </a:endParaRPr>
          </a:p>
          <a:p>
            <a:pPr marL="0" indent="0" algn="just">
              <a:buNone/>
            </a:pPr>
            <a:endParaRPr lang="en-US" sz="1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313815" y="125476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258318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313815" y="473837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sz="3500"/>
              <a:t>Modules</a:t>
            </a:r>
            <a:endParaRPr lang="en-US" sz="35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861060" cy="6858000"/>
          </a:xfrm>
          <a:prstGeom prst="rect">
            <a:avLst/>
          </a:prstGeom>
        </p:spPr>
      </p:pic>
      <p:sp>
        <p:nvSpPr>
          <p:cNvPr id="15" name="Content Placeholder 13"/>
          <p:cNvSpPr>
            <a:spLocks noGrp="1"/>
          </p:cNvSpPr>
          <p:nvPr/>
        </p:nvSpPr>
        <p:spPr>
          <a:xfrm>
            <a:off x="1608455" y="1541780"/>
            <a:ext cx="9554210" cy="496506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8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8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User Module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Admin Module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Bus Management Module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Booking Module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Ticket Module</a:t>
            </a:r>
            <a:endParaRPr lang="en-US" sz="3000">
              <a:solidFill>
                <a:schemeClr val="tx1"/>
              </a:solidFill>
              <a:effectLst/>
            </a:endParaRPr>
          </a:p>
          <a:p>
            <a:pPr marL="0" indent="0" algn="l">
              <a:lnSpc>
                <a:spcPct val="200000"/>
              </a:lnSpc>
              <a:buNone/>
            </a:pPr>
            <a:r>
              <a:rPr lang="en-US" sz="3000">
                <a:solidFill>
                  <a:schemeClr val="tx1"/>
                </a:solidFill>
                <a:effectLst/>
              </a:rPr>
              <a:t>Payment Module</a:t>
            </a:r>
            <a:endParaRPr lang="en-US" sz="3000">
              <a:solidFill>
                <a:schemeClr val="tx1"/>
              </a:solidFill>
              <a:effectLst/>
            </a:endParaRPr>
          </a:p>
        </p:txBody>
      </p:sp>
      <p:sp>
        <p:nvSpPr>
          <p:cNvPr id="16" name="Text Box 15"/>
          <p:cNvSpPr txBox="1"/>
          <p:nvPr/>
        </p:nvSpPr>
        <p:spPr>
          <a:xfrm>
            <a:off x="1288415" y="181610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1313815" y="333502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8" name="Text Box 17"/>
          <p:cNvSpPr txBox="1"/>
          <p:nvPr/>
        </p:nvSpPr>
        <p:spPr>
          <a:xfrm>
            <a:off x="1288415" y="409321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1288415" y="562737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2" name="Text Box 1"/>
          <p:cNvSpPr txBox="1"/>
          <p:nvPr/>
        </p:nvSpPr>
        <p:spPr>
          <a:xfrm>
            <a:off x="1288415" y="487553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288415" y="2569210"/>
            <a:ext cx="32004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⮚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4151</Words>
  <Application>WPS Presentation</Application>
  <PresentationFormat>宽屏</PresentationFormat>
  <Paragraphs>190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FreeMono</vt:lpstr>
      <vt:lpstr>FontAwesome</vt:lpstr>
      <vt:lpstr>Noto Color Emoji</vt:lpstr>
      <vt:lpstr>Office Theme</vt:lpstr>
      <vt:lpstr>Java Bus Reservation System</vt:lpstr>
      <vt:lpstr>AGENDA</vt:lpstr>
      <vt:lpstr>Objective</vt:lpstr>
      <vt:lpstr>Existing System</vt:lpstr>
      <vt:lpstr>Proposed System</vt:lpstr>
      <vt:lpstr>System Requirements</vt:lpstr>
      <vt:lpstr>System Requirements</vt:lpstr>
      <vt:lpstr>PowerPoint 演示文稿</vt:lpstr>
      <vt:lpstr>Modules</vt:lpstr>
      <vt:lpstr>PowerPoint 演示文稿</vt:lpstr>
      <vt:lpstr>PowerPoint 演示文稿</vt:lpstr>
      <vt:lpstr>Data Flow Diagram</vt:lpstr>
      <vt:lpstr>Level 0 :</vt:lpstr>
      <vt:lpstr>Level 1 :</vt:lpstr>
      <vt:lpstr>Use Case Diagram</vt:lpstr>
      <vt:lpstr>PowerPoint 演示文稿</vt:lpstr>
      <vt:lpstr>Thank You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akali</cp:lastModifiedBy>
  <cp:revision>13</cp:revision>
  <dcterms:created xsi:type="dcterms:W3CDTF">2025-05-17T01:33:50Z</dcterms:created>
  <dcterms:modified xsi:type="dcterms:W3CDTF">2025-05-17T01:33:50Z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1033-11.1.0.11711</vt:lpwstr>
  </property>
  <property fmtid="{D5CDD505-2E9C-101B-9397-08002B2CF9AE}" pid="3" name="ICV">
    <vt:lpwstr/>
  </property>
</Properties>
</file>