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FB3-3B79-4653-BD0F-932E07BB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EF18-4EB4-3664-B216-2677F778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091-7EA6-FB83-C523-B0FF4CAB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90B1-A04F-3031-49DB-6DBD8283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852F-B9E1-623F-9010-716D756C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1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0ED9-E1F3-3CF3-3C2E-951A3CE0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BEF-427D-9BC6-4986-F01A601B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350C-EE9A-41F7-57ED-71CDAA1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732D-6598-6119-ACD2-CB63E3EE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D21F-8AB8-5BDF-04BA-4A6A314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4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BE3C-A226-F238-AC32-6981A515D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8F31-1CE7-88BF-8188-02B0DF96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99D3-7DB5-243C-D187-1990BAA5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3896-6839-80C1-5302-D655B53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E262-90F7-8543-DAAD-4F9DE216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8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0DBF-B6BF-AA76-6761-ED11BA4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0FF-027B-8C8A-7C2F-B9268787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5450-F97C-1875-E300-6285F5F6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49CC-BDF3-D931-9A80-72083FA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3F01-96C3-A84B-5416-AB310DE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45A9-B8C6-9305-9D42-DCD9FC8E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4ECE-51B5-C7D9-96DA-4CC4FA5A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FD23-A62E-030E-CAE4-DB0C005B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EE75-BE7B-E45A-3DF5-5BC64391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9C73-202A-F091-8500-F3BFBF7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7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54B9-31E8-0AE9-2BEE-4DF22D23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2962-30B3-232E-3123-36A86E9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598DC-4795-A98F-26A6-48C2464F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03A2-45E3-F8F3-F311-01A8D393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0E21-9002-D2D8-09D5-84667469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3AD0-F47E-D7D4-981C-DA6FA17E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6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3E18-482B-90E5-8550-EB06EF8F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CE51-B27E-1FE9-0058-E2B5E401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AEAB-A40A-1E61-01AE-57F4A591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5AC3A-88FA-5D79-A752-B7E1395F2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D051F-1648-DAD4-EB19-8C7E5785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0A65C-F1BA-3136-D281-89E9985E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CF993-07B1-C547-6D07-3948959C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F2251-2D5B-E45F-F63F-2CC4ECF2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2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D459-364D-C1FB-07F3-BF59B9C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0E998-4540-6018-E536-7942B8BF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18B-9551-1FC6-72DD-E19330E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4EA64-14B5-0E79-DA0E-D26ED2B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16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E24A-21A3-7670-694A-E06251D2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79384-DB05-F495-7D32-A1EF679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35DA-D453-4D6E-2EEC-2E64E0C7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27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8F39-0E74-4F5E-B7B5-12167C00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94CC-7E87-22A1-C0EA-DEEC85A0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4D8C-411E-3BF8-1BD4-DF33FEF0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F009-D12D-C8CB-66A9-F7CEEAB7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7643-74E3-A62D-AA1B-0D0F388C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0468-02D0-68FC-F55D-C33A7532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1F1C-9A52-F156-B91A-8DD08C20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39F9C-F999-C1E8-4003-8DE60E51C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880B-0AD3-3614-1BE3-62988725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9C1-E5C7-1484-4F33-90E117A2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86B8-8A6D-9151-5C22-56F48264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3BD1-BA77-5CA7-27DB-0A520C6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64A90-F855-8A81-831B-1C51AD3D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9B24-72CA-055D-611B-E1BD65F6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1BF0-CA2D-580B-C176-6F08E35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364A-CC39-9073-E408-AA834D85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CFC5-F217-E9BF-1E57-B6F78410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1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54DE00F-151C-A1E0-9A05-7A53A3C858DA}"/>
              </a:ext>
            </a:extLst>
          </p:cNvPr>
          <p:cNvSpPr txBox="1"/>
          <p:nvPr/>
        </p:nvSpPr>
        <p:spPr>
          <a:xfrm>
            <a:off x="3470545" y="1368104"/>
            <a:ext cx="4797425" cy="18735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5800"/>
              </a:lnSpc>
              <a:spcBef>
                <a:spcPts val="190"/>
              </a:spcBef>
            </a:pPr>
            <a:r>
              <a:rPr sz="2400" b="1" spc="-5" dirty="0">
                <a:latin typeface="Times New Roman"/>
                <a:cs typeface="Times New Roman"/>
              </a:rPr>
              <a:t>Pembobotan </a:t>
            </a:r>
            <a:r>
              <a:rPr sz="2400" b="1" i="1" dirty="0">
                <a:latin typeface="Times New Roman"/>
                <a:cs typeface="Times New Roman"/>
              </a:rPr>
              <a:t>Vector Space Model </a:t>
            </a:r>
            <a:r>
              <a:rPr sz="2400" b="1" spc="-5" dirty="0">
                <a:latin typeface="Times New Roman"/>
                <a:cs typeface="Times New Roman"/>
              </a:rPr>
              <a:t>Korpus </a:t>
            </a:r>
            <a:r>
              <a:rPr sz="2400" b="1" dirty="0">
                <a:latin typeface="Times New Roman"/>
                <a:cs typeface="Times New Roman"/>
              </a:rPr>
              <a:t>Twitter </a:t>
            </a:r>
            <a:r>
              <a:rPr sz="2400" b="1" spc="-43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Tentang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Science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Text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Mining</a:t>
            </a:r>
            <a:r>
              <a:rPr sz="2400" b="1" i="1" dirty="0">
                <a:latin typeface="Times New Roman"/>
                <a:cs typeface="Times New Roman"/>
              </a:rPr>
              <a:t> Text</a:t>
            </a:r>
            <a:r>
              <a:rPr sz="2400" b="1" i="1" spc="-5" dirty="0">
                <a:latin typeface="Times New Roman"/>
                <a:cs typeface="Times New Roman"/>
              </a:rPr>
              <a:t> Retrieval </a:t>
            </a:r>
            <a:r>
              <a:rPr sz="2400" b="1" i="1" spc="-43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Menggunakan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Cosine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Smiliarity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EE2FE-AC95-59B1-41F8-842539DEE826}"/>
              </a:ext>
            </a:extLst>
          </p:cNvPr>
          <p:cNvSpPr txBox="1"/>
          <p:nvPr/>
        </p:nvSpPr>
        <p:spPr>
          <a:xfrm>
            <a:off x="3979497" y="3829371"/>
            <a:ext cx="3779520" cy="12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sz="1800" b="1" spc="-5" dirty="0">
                <a:latin typeface="Times New Roman"/>
                <a:cs typeface="Times New Roman"/>
              </a:rPr>
              <a:t>Muhammad Reza 2019470055</a:t>
            </a: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b="1" spc="-5" dirty="0" err="1">
                <a:latin typeface="Times New Roman"/>
                <a:cs typeface="Times New Roman"/>
              </a:rPr>
              <a:t>Selamet</a:t>
            </a:r>
            <a:r>
              <a:rPr lang="en-ID" b="1" spc="-5" dirty="0">
                <a:latin typeface="Times New Roman"/>
                <a:cs typeface="Times New Roman"/>
              </a:rPr>
              <a:t> </a:t>
            </a:r>
            <a:r>
              <a:rPr lang="en-ID" b="1" spc="-5" dirty="0" err="1">
                <a:latin typeface="Times New Roman"/>
                <a:cs typeface="Times New Roman"/>
              </a:rPr>
              <a:t>Saputra</a:t>
            </a:r>
            <a:r>
              <a:rPr lang="en-ID" b="1" spc="-5" dirty="0">
                <a:latin typeface="Times New Roman"/>
                <a:cs typeface="Times New Roman"/>
              </a:rPr>
              <a:t> 2019470069</a:t>
            </a: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sz="1800" b="1" spc="-5" dirty="0" err="1">
                <a:latin typeface="Times New Roman"/>
                <a:cs typeface="Times New Roman"/>
              </a:rPr>
              <a:t>Syechan</a:t>
            </a:r>
            <a:r>
              <a:rPr lang="en-ID" sz="1800" b="1" spc="-5" dirty="0">
                <a:latin typeface="Times New Roman"/>
                <a:cs typeface="Times New Roman"/>
              </a:rPr>
              <a:t> Ahmad </a:t>
            </a:r>
            <a:r>
              <a:rPr lang="en-ID" sz="1800" b="1" spc="-5" dirty="0" err="1">
                <a:latin typeface="Times New Roman"/>
                <a:cs typeface="Times New Roman"/>
              </a:rPr>
              <a:t>Zidan</a:t>
            </a:r>
            <a:r>
              <a:rPr lang="en-ID" sz="1800" b="1" spc="-5" dirty="0">
                <a:latin typeface="Times New Roman"/>
                <a:cs typeface="Times New Roman"/>
              </a:rPr>
              <a:t> 2019470110</a:t>
            </a:r>
            <a:endParaRPr lang="en-ID" sz="18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0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Term Frequency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719091" y="1766656"/>
            <a:ext cx="1125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endParaRPr lang="en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84BCC-6757-519E-4F36-05F99151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22062"/>
              </p:ext>
            </p:extLst>
          </p:nvPr>
        </p:nvGraphicFramePr>
        <p:xfrm>
          <a:off x="782711" y="2858610"/>
          <a:ext cx="6150749" cy="1839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122">
                  <a:extLst>
                    <a:ext uri="{9D8B030D-6E8A-4147-A177-3AD203B41FA5}">
                      <a16:colId xmlns:a16="http://schemas.microsoft.com/office/drawing/2014/main" val="2300149311"/>
                    </a:ext>
                  </a:extLst>
                </a:gridCol>
                <a:gridCol w="1828077">
                  <a:extLst>
                    <a:ext uri="{9D8B030D-6E8A-4147-A177-3AD203B41FA5}">
                      <a16:colId xmlns:a16="http://schemas.microsoft.com/office/drawing/2014/main" val="1995189829"/>
                    </a:ext>
                  </a:extLst>
                </a:gridCol>
                <a:gridCol w="2141550">
                  <a:extLst>
                    <a:ext uri="{9D8B030D-6E8A-4147-A177-3AD203B41FA5}">
                      <a16:colId xmlns:a16="http://schemas.microsoft.com/office/drawing/2014/main" val="2562276490"/>
                    </a:ext>
                  </a:extLst>
                </a:gridCol>
              </a:tblGrid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Term(kata)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Dokument frequency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Frequency in dokument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572048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956327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42140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mining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721164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retrieval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840251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python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Term Frequency Inverse Document Frequency Query</a:t>
            </a:r>
            <a:endParaRPr lang="en-ID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719091" y="1766656"/>
            <a:ext cx="112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DC37E-27A5-799C-66A3-EDE5AB7EF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13334"/>
              </p:ext>
            </p:extLst>
          </p:nvPr>
        </p:nvGraphicFramePr>
        <p:xfrm>
          <a:off x="1170379" y="2535964"/>
          <a:ext cx="5177155" cy="2847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115">
                  <a:extLst>
                    <a:ext uri="{9D8B030D-6E8A-4147-A177-3AD203B41FA5}">
                      <a16:colId xmlns:a16="http://schemas.microsoft.com/office/drawing/2014/main" val="3267989347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60307815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1516175133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873906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Term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N/df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IDF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501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3.652173913043478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</a:t>
                      </a:r>
                      <a:r>
                        <a:rPr lang="en-ID" sz="1100">
                          <a:effectLst/>
                        </a:rPr>
                        <a:t> </a:t>
                      </a:r>
                      <a:r>
                        <a:rPr lang="en-ID" sz="1200">
                          <a:effectLst/>
                        </a:rPr>
                        <a:t>5625514500442887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4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1.9090909090909092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0.2808266095756942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36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mining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3.111111111111111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0.49291552190289434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7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retrieval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4.666666666666667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0.6690067809585756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16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python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7.636363636363637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0.8828866009036567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20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6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space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tf-idf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i="1" dirty="0"/>
              <a:t>vector space model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cosine </a:t>
            </a:r>
            <a:r>
              <a:rPr lang="en-US" sz="2000" i="1" dirty="0" err="1"/>
              <a:t>smiliarity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endParaRPr lang="en-US" sz="20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EA4AD0-5E7E-CB2D-B790-4C112356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59988"/>
              </p:ext>
            </p:extLst>
          </p:nvPr>
        </p:nvGraphicFramePr>
        <p:xfrm>
          <a:off x="5295320" y="2863238"/>
          <a:ext cx="6253213" cy="220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Dokument terkuat 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Hasil smiliaritas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data text mining retrieval python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20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0.1838423837595189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29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Lsi</a:t>
            </a:r>
            <a:endParaRPr lang="en-US" sz="36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3F6AC-39F6-EF4B-3ED3-C05F7F382EA6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i="1" dirty="0" err="1"/>
              <a:t>Lsi</a:t>
            </a:r>
            <a:r>
              <a:rPr lang="en-US" sz="2000" i="1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96A34-A9FD-3088-0131-1D46FC7D3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7" y="2964257"/>
            <a:ext cx="669607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C4CC1-70E4-5B43-567A-E15360FB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26" y="2592615"/>
            <a:ext cx="5197310" cy="3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9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Lsi</a:t>
            </a:r>
            <a:endParaRPr lang="en-US" sz="36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EA4AD0-5E7E-CB2D-B790-4C112356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08697"/>
              </p:ext>
            </p:extLst>
          </p:nvPr>
        </p:nvGraphicFramePr>
        <p:xfrm>
          <a:off x="5295320" y="2863238"/>
          <a:ext cx="6253213" cy="2204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 err="1">
                          <a:effectLst/>
                        </a:rPr>
                        <a:t>Qlsi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 err="1">
                          <a:effectLst/>
                        </a:rPr>
                        <a:t>PanjangQ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data text mining retrieval python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-[0.005120193837693131, 0.0003184892787833596]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0.005130089702554007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56F712-7937-D53B-2FC7-FC73701078E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juga Panjang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LSI</a:t>
            </a:r>
          </a:p>
        </p:txBody>
      </p:sp>
    </p:spTree>
    <p:extLst>
      <p:ext uri="{BB962C8B-B14F-4D97-AF65-F5344CB8AC3E}">
        <p14:creationId xmlns:p14="http://schemas.microsoft.com/office/powerpoint/2010/main" val="200558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Smiliaritas</a:t>
            </a:r>
            <a:endParaRPr lang="en-US" sz="36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56F712-7937-D53B-2FC7-FC73701078E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LSI dan Panjang vector Query,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smiliaritas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4F93AE-FAD5-C8AA-4A81-6F975BFB9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64811"/>
              </p:ext>
            </p:extLst>
          </p:nvPr>
        </p:nvGraphicFramePr>
        <p:xfrm>
          <a:off x="5295320" y="2863238"/>
          <a:ext cx="6253213" cy="220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Dokument terkuat 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Hasil smiliaritas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data text mining retrieval python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21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[0.9999865476124062]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2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080255" y="1457991"/>
            <a:ext cx="6094520" cy="503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folding,stop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removal,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stemming,word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normalization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Ma’rifah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2020).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mining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kemunculan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dikalkulasi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Document Frequency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(IDF) .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untunk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2021).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Latar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belakang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147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 Inverse Document Frequency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Identifikasi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7386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 Inverse Document Frequency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Rumusan</a:t>
            </a: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686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twiiter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text mining text retrieval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Pandas,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data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endParaRPr lang="en-ID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Batasan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5424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K</a:t>
            </a:r>
            <a:r>
              <a:rPr lang="en-ID" b="1" dirty="0" err="1">
                <a:latin typeface="Times New Roman" panose="02020603050405020304" pitchFamily="18" charset="0"/>
              </a:rPr>
              <a:t>orpus</a:t>
            </a:r>
            <a:endParaRPr lang="en-ID" b="1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ABEE4F2-2FFD-246B-48D6-97E3A373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6" y="1758492"/>
            <a:ext cx="6193093" cy="292808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998D19-C845-6ADF-E162-E97B693D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87" y="1595277"/>
            <a:ext cx="4035334" cy="3254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1AAC3-DF6F-9D6A-BE5A-5B2C68C38CAE}"/>
              </a:ext>
            </a:extLst>
          </p:cNvPr>
          <p:cNvSpPr txBox="1"/>
          <p:nvPr/>
        </p:nvSpPr>
        <p:spPr>
          <a:xfrm>
            <a:off x="1600128" y="5095210"/>
            <a:ext cx="91673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yang</a:t>
            </a:r>
            <a:r>
              <a:rPr lang="en-ID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twitter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NewRomanPS-ItalicMT"/>
                <a:ea typeface="Calibri" panose="020F0502020204030204" pitchFamily="34" charset="0"/>
                <a:cs typeface="Times New Roman" panose="02020603050405020304" pitchFamily="18" charset="0"/>
              </a:rPr>
              <a:t>scrapping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text mining dan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NewRomanPS-ItalicMT"/>
                <a:ea typeface="Calibri" panose="020F0502020204030204" pitchFamily="34" charset="0"/>
                <a:cs typeface="Times New Roman" panose="02020603050405020304" pitchFamily="18" charset="0"/>
              </a:rPr>
              <a:t>information retrieval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84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Data Exploration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1023079" y="1410977"/>
            <a:ext cx="91673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Karena Batasan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diperuntukka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pada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transformasi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003D1-5342-36F2-15AF-13C9CDCFC4B9}"/>
              </a:ext>
            </a:extLst>
          </p:cNvPr>
          <p:cNvSpPr/>
          <p:nvPr/>
        </p:nvSpPr>
        <p:spPr>
          <a:xfrm>
            <a:off x="1023079" y="3124940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74E27-0E09-B50E-99A7-8705E4863F7C}"/>
              </a:ext>
            </a:extLst>
          </p:cNvPr>
          <p:cNvSpPr txBox="1"/>
          <p:nvPr/>
        </p:nvSpPr>
        <p:spPr>
          <a:xfrm>
            <a:off x="1187352" y="3385014"/>
            <a:ext cx="3468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puede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espectaculares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incluyan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resultados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las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pruebas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estadísticas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rigor?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statsplot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vuelve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simple 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publicar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0C529-FAD6-B51D-233F-C97B055C7B7A}"/>
              </a:ext>
            </a:extLst>
          </p:cNvPr>
          <p:cNvSpPr/>
          <p:nvPr/>
        </p:nvSpPr>
        <p:spPr>
          <a:xfrm>
            <a:off x="6158144" y="3124940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2EB53D-9BA6-3A1B-99AF-B8F4BEB14C0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820575" y="4123678"/>
            <a:ext cx="133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B808A7-1584-70A8-A887-89F12B5A3A6D}"/>
              </a:ext>
            </a:extLst>
          </p:cNvPr>
          <p:cNvSpPr txBox="1"/>
          <p:nvPr/>
        </p:nvSpPr>
        <p:spPr>
          <a:xfrm>
            <a:off x="6442266" y="3429921"/>
            <a:ext cx="322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you create spectacular graphics that include the results of rigorous statistical tests?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46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Data Exploration II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437153" y="1227636"/>
            <a:ext cx="916734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347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1B051-84CA-BD75-ACA1-0C923ADD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42" y="2338249"/>
            <a:ext cx="6838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Preprocessing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281092" y="1227636"/>
            <a:ext cx="9167343" cy="278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Case folding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Stopword</a:t>
            </a:r>
            <a:r>
              <a:rPr lang="en-US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removal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Stemming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Word normalization	</a:t>
            </a:r>
            <a:endParaRPr lang="en-US" sz="1600" dirty="0">
              <a:solidFill>
                <a:srgbClr val="000000"/>
              </a:solidFill>
              <a:effectLst/>
              <a:latin typeface="TimesNewRomanPSM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9E17E-EDDE-002A-F008-38D6191209B0}"/>
              </a:ext>
            </a:extLst>
          </p:cNvPr>
          <p:cNvSpPr/>
          <p:nvPr/>
        </p:nvSpPr>
        <p:spPr>
          <a:xfrm>
            <a:off x="1023079" y="3632888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5A79E-9FE1-32AF-3CBB-5EA62F8EF3FC}"/>
              </a:ext>
            </a:extLst>
          </p:cNvPr>
          <p:cNvSpPr txBox="1"/>
          <p:nvPr/>
        </p:nvSpPr>
        <p:spPr>
          <a:xfrm>
            <a:off x="1187352" y="3892962"/>
            <a:ext cx="3468950" cy="163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think the message in Data Science needs to be: Don't believe everything you read. </a:t>
            </a:r>
            <a:r>
              <a:rPr lang="en-ID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🧵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#stats #datascience https://t.co/4jGMgmX8Nw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FA00E-0C17-8DFC-1C2A-737D7F256567}"/>
              </a:ext>
            </a:extLst>
          </p:cNvPr>
          <p:cNvSpPr/>
          <p:nvPr/>
        </p:nvSpPr>
        <p:spPr>
          <a:xfrm>
            <a:off x="6158144" y="3632888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1240B-BBA6-001B-C524-3A3E5A07B4D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820575" y="4631626"/>
            <a:ext cx="133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DAE-57F0-225A-D5A2-4F582C4E7F15}"/>
              </a:ext>
            </a:extLst>
          </p:cNvPr>
          <p:cNvSpPr txBox="1"/>
          <p:nvPr/>
        </p:nvSpPr>
        <p:spPr>
          <a:xfrm>
            <a:off x="6442266" y="3937869"/>
            <a:ext cx="322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think message data science needs believe everything read stats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datascience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jgmgmx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023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626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 Emoji</vt:lpstr>
      <vt:lpstr>Times New Roman</vt:lpstr>
      <vt:lpstr>TimesNewRomanPS-ItalicMT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ackermanhmd</dc:creator>
  <cp:lastModifiedBy>ackermanhmd</cp:lastModifiedBy>
  <cp:revision>25</cp:revision>
  <dcterms:created xsi:type="dcterms:W3CDTF">2022-12-01T11:31:57Z</dcterms:created>
  <dcterms:modified xsi:type="dcterms:W3CDTF">2022-12-08T11:47:32Z</dcterms:modified>
</cp:coreProperties>
</file>